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9"/>
  </p:notesMasterIdLst>
  <p:sldIdLst>
    <p:sldId id="256" r:id="rId2"/>
    <p:sldId id="275" r:id="rId3"/>
    <p:sldId id="265" r:id="rId4"/>
    <p:sldId id="276" r:id="rId5"/>
    <p:sldId id="277" r:id="rId6"/>
    <p:sldId id="278" r:id="rId7"/>
    <p:sldId id="279" r:id="rId8"/>
    <p:sldId id="281" r:id="rId9"/>
    <p:sldId id="280" r:id="rId10"/>
    <p:sldId id="282" r:id="rId11"/>
    <p:sldId id="288" r:id="rId12"/>
    <p:sldId id="283" r:id="rId13"/>
    <p:sldId id="284" r:id="rId14"/>
    <p:sldId id="285" r:id="rId15"/>
    <p:sldId id="286" r:id="rId16"/>
    <p:sldId id="287" r:id="rId17"/>
    <p:sldId id="272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392"/>
    <a:srgbClr val="E41451"/>
    <a:srgbClr val="EB551A"/>
    <a:srgbClr val="F6980F"/>
    <a:srgbClr val="AB1842"/>
    <a:srgbClr val="E4144E"/>
    <a:srgbClr val="ED6C16"/>
    <a:srgbClr val="E4183E"/>
    <a:srgbClr val="E70A7A"/>
    <a:srgbClr val="E40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>
        <p:scale>
          <a:sx n="75" d="100"/>
          <a:sy n="75" d="100"/>
        </p:scale>
        <p:origin x="43" y="28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B0834D-D02E-4B6D-9D7B-EFFA03D3A2D0}" type="datetimeFigureOut">
              <a:rPr lang="ru-RU" smtClean="0"/>
              <a:t>12.04.2024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899E90-C467-473B-BB48-53B297ED0A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0142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99E90-C467-473B-BB48-53B297ED0A7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56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3754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824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7663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0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916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5430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4518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073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594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688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788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C34F5-BDE2-4375-B83B-F49841317258}" type="datetimeFigureOut">
              <a:rPr lang="ru-RU" smtClean="0"/>
              <a:pPr/>
              <a:t>12.04.2024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9AC15E-FCD1-4167-800F-1DB8497ABFC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833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7.wdp"/><Relationship Id="rId10" Type="http://schemas.openxmlformats.org/officeDocument/2006/relationships/image" Target="../media/image7.png"/><Relationship Id="rId4" Type="http://schemas.openxmlformats.org/officeDocument/2006/relationships/image" Target="../media/image26.png"/><Relationship Id="rId9" Type="http://schemas.microsoft.com/office/2007/relationships/hdphoto" Target="../media/hdphoto9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5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7.png"/><Relationship Id="rId4" Type="http://schemas.openxmlformats.org/officeDocument/2006/relationships/image" Target="../media/image1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37230" y="2141981"/>
            <a:ext cx="10677250" cy="194233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РЕЛЕЙНОЙ ЗАЩИТЫ В ЭЛЕКТРИЧЕСКИХ СЕТЯХ С РАСПРЕДЕЛЕННОЙ ГЕНЕРАЦИЕЙ</a:t>
            </a:r>
            <a:endPara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7230" y="4772371"/>
            <a:ext cx="842935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Докладчик</a:t>
            </a:r>
            <a:endParaRPr lang="en-US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к.т.н., доцент Осинцев Анатолий Анатольевич</a:t>
            </a:r>
          </a:p>
        </p:txBody>
      </p:sp>
      <p:pic>
        <p:nvPicPr>
          <p:cNvPr id="13" name="Рисунок 12" descr="fen_full.png"/>
          <p:cNvPicPr>
            <a:picLocks noChangeAspect="1"/>
          </p:cNvPicPr>
          <p:nvPr/>
        </p:nvPicPr>
        <p:blipFill>
          <a:blip r:embed="rId3" cstate="print">
            <a:lum bright="100000"/>
          </a:blip>
          <a:stretch>
            <a:fillRect/>
          </a:stretch>
        </p:blipFill>
        <p:spPr>
          <a:xfrm>
            <a:off x="392172" y="390651"/>
            <a:ext cx="3184765" cy="80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23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-35859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ПОДГОТОВКА К ЭКСПЕРИМЕНТУ НА ФИЗИЧЕСКОЙ МОДЕЛИ</a:t>
            </a:r>
          </a:p>
        </p:txBody>
      </p:sp>
      <p:pic>
        <p:nvPicPr>
          <p:cNvPr id="34" name="Рисунок 33" descr="NSTU_MAIN_16267699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10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999" y="1045027"/>
            <a:ext cx="1985405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68289" y="5496817"/>
            <a:ext cx="113037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Фото экспериментальной установки на физической модели энергосистем НГТУ</a:t>
            </a:r>
          </a:p>
          <a:p>
            <a:pPr algn="ctr"/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– блок управления; 2 – интерфейс программы; 3 – нагрузки; 4 – наборное поле; </a:t>
            </a:r>
            <a:b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– выключатели; 6 – модельные синхронные машины</a:t>
            </a: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77" y="969396"/>
            <a:ext cx="11317424" cy="4511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5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-35859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ТЕСТОВАЯ СХЕМА УЧАСТКА СЕТИ ПРИ ИСПЫТАНИЯХ НА ЭДМ</a:t>
            </a:r>
          </a:p>
        </p:txBody>
      </p:sp>
      <p:pic>
        <p:nvPicPr>
          <p:cNvPr id="34" name="Рисунок 33" descr="NSTU_MAIN_16267699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11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999" y="1045027"/>
            <a:ext cx="1985405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3740" y="805606"/>
            <a:ext cx="8623300" cy="5901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70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-35859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Осциллограммы токов генераторов до, в момент КЗ и после его устранения</a:t>
            </a:r>
            <a:endParaRPr lang="ru-RU" sz="2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12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999" y="1045027"/>
            <a:ext cx="1985405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970" y="835660"/>
            <a:ext cx="9229660" cy="58386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06582"/>
            <a:ext cx="2746404" cy="6151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24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6" y="691043"/>
            <a:ext cx="2762414" cy="6187277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-35859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Осциллограммы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состояния выключателей до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в момент КЗ и после его устранения</a:t>
            </a:r>
            <a:endPara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13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999" y="1045027"/>
            <a:ext cx="1985405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640" y="1327150"/>
            <a:ext cx="9340850" cy="487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117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9" y="748251"/>
            <a:ext cx="2727800" cy="6109749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-35859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</a:t>
            </a:r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*, f*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до, в момент КЗ и после его устранения</a:t>
            </a:r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ГУ1 и ГУ2 синхронизируются</a:t>
            </a:r>
            <a:r>
              <a:rPr lang="en-US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14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999" y="1045027"/>
            <a:ext cx="1985405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05455" y="788891"/>
            <a:ext cx="1595350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730" y="706582"/>
            <a:ext cx="9013787" cy="624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38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" y="721523"/>
            <a:ext cx="2740914" cy="6139121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0" y="-35859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U*, f*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до</a:t>
            </a:r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в момент КЗ и после его 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устранения</a:t>
            </a: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ГУ1 </a:t>
            </a: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||</a:t>
            </a:r>
            <a:r>
              <a:rPr lang="ru-RU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ГУ2 и ГУ3 синхронизируются</a:t>
            </a:r>
            <a:r>
              <a:rPr lang="en-US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20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15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999" y="1045027"/>
            <a:ext cx="1985405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905455" y="788891"/>
            <a:ext cx="15953501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834919" y="834609"/>
            <a:ext cx="1249235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635" y="1092885"/>
            <a:ext cx="9582363" cy="548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1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49431"/>
            <a:ext cx="10968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ЗАКЛЮЧЕНИЕ</a:t>
            </a:r>
          </a:p>
        </p:txBody>
      </p:sp>
      <p:sp>
        <p:nvSpPr>
          <p:cNvPr id="17" name="Овал 16"/>
          <p:cNvSpPr/>
          <p:nvPr/>
        </p:nvSpPr>
        <p:spPr>
          <a:xfrm>
            <a:off x="1061049" y="5423088"/>
            <a:ext cx="1042844" cy="1042844"/>
          </a:xfrm>
          <a:prstGeom prst="ellipse">
            <a:avLst/>
          </a:prstGeom>
          <a:solidFill>
            <a:srgbClr val="000392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171678" y="5536543"/>
            <a:ext cx="821588" cy="821588"/>
          </a:xfrm>
          <a:prstGeom prst="ellipse">
            <a:avLst/>
          </a:prstGeom>
          <a:solidFill>
            <a:srgbClr val="0003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1061049" y="805591"/>
            <a:ext cx="1042844" cy="1042844"/>
          </a:xfrm>
          <a:prstGeom prst="ellipse">
            <a:avLst/>
          </a:prstGeom>
          <a:solidFill>
            <a:srgbClr val="F698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171678" y="919046"/>
            <a:ext cx="821588" cy="821588"/>
          </a:xfrm>
          <a:prstGeom prst="ellipse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2211118" y="919046"/>
            <a:ext cx="9040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малой генерации приводит к новым формам взаимодействия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211120" y="1224899"/>
            <a:ext cx="90408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Повсеместное развитие объектов малой генерации и уход крупных платежеспособных потребителей из ЕЭС России в </a:t>
            </a:r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ЛСЭ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стимулирует </a:t>
            </a:r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сети к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развитию новых форм договорных отношений с потребителями</a:t>
            </a:r>
          </a:p>
        </p:txBody>
      </p:sp>
      <p:sp>
        <p:nvSpPr>
          <p:cNvPr id="19" name="Овал 18"/>
          <p:cNvSpPr/>
          <p:nvPr/>
        </p:nvSpPr>
        <p:spPr>
          <a:xfrm>
            <a:off x="1061049" y="2083615"/>
            <a:ext cx="1042844" cy="1042844"/>
          </a:xfrm>
          <a:prstGeom prst="ellipse">
            <a:avLst/>
          </a:prstGeom>
          <a:solidFill>
            <a:srgbClr val="F698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1171678" y="2197070"/>
            <a:ext cx="821588" cy="821588"/>
          </a:xfrm>
          <a:prstGeom prst="ellipse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2211118" y="2083615"/>
            <a:ext cx="90408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сетей с МГ требует разработки специальных устройств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211120" y="2376768"/>
            <a:ext cx="904081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докладе делается акцент на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создании децентрализованной системы </a:t>
            </a:r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управления распадом на части и восстановлением целостности нормального режима такой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сети, </a:t>
            </a:r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 том числе управление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источниками активной и реактивной мощности, входящими в ее состав. Независимые системы управления объектами такой сети, по сути становятся агентами некоторой </a:t>
            </a:r>
            <a:r>
              <a:rPr lang="ru-RU" sz="140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мультиагентной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системы, осуществляющими согласованное управление общим режимом.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226494" y="5423088"/>
            <a:ext cx="9025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solidFill>
                  <a:srgbClr val="000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Применимость </a:t>
            </a:r>
            <a:r>
              <a:rPr lang="ru-RU" b="1" dirty="0" smtClean="0">
                <a:solidFill>
                  <a:srgbClr val="000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предлагаемого способа управления распадом на части и восстановления нормального режима сети подтверждена на физической модели</a:t>
            </a:r>
            <a:endParaRPr lang="ru-RU" dirty="0">
              <a:solidFill>
                <a:srgbClr val="000392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076425" y="3724453"/>
            <a:ext cx="1042844" cy="1042844"/>
          </a:xfrm>
          <a:prstGeom prst="ellipse">
            <a:avLst/>
          </a:prstGeom>
          <a:solidFill>
            <a:srgbClr val="F698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1187054" y="3837908"/>
            <a:ext cx="821588" cy="821588"/>
          </a:xfrm>
          <a:prstGeom prst="ellipse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226494" y="3660953"/>
            <a:ext cx="90408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предлагаемом способе управления режимами сети «размываются» границы между РЗ и ПА, а совокупность всех устройств является распределённым интеллектуальным устройством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226496" y="4519079"/>
            <a:ext cx="904081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Представленная </a:t>
            </a:r>
            <a:r>
              <a:rPr lang="ru-RU" sz="1400" dirty="0" err="1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мультиагентная</a:t>
            </a:r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система </a:t>
            </a:r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управления распадом на части восстановлением целостности нормального режима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является системой распределенного искусственного интеллекта экспертного типа с центрами принятия решений по общим правилам.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712" y="2282735"/>
            <a:ext cx="626337" cy="6263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586" y="953683"/>
            <a:ext cx="740521" cy="74052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213" y="5590877"/>
            <a:ext cx="707266" cy="707266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6757" y="3930161"/>
            <a:ext cx="631427" cy="631427"/>
          </a:xfrm>
          <a:prstGeom prst="rect">
            <a:avLst/>
          </a:prstGeom>
        </p:spPr>
      </p:pic>
      <p:pic>
        <p:nvPicPr>
          <p:cNvPr id="29" name="Рисунок 28" descr="NSTU_MAIN_1626769905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75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351584" y="3090290"/>
            <a:ext cx="7488832" cy="67741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ru-RU" sz="3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Спасибо за внимание!</a:t>
            </a:r>
            <a:endParaRPr lang="ru-RU" altLang="ru-RU" sz="3200" b="1" cap="all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37230" y="5724871"/>
            <a:ext cx="724345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Докладчик</a:t>
            </a:r>
            <a:endParaRPr lang="en-US" sz="24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к.т.н., доцент Осинцев Анатолий Анатольевич</a:t>
            </a:r>
          </a:p>
        </p:txBody>
      </p:sp>
      <p:pic>
        <p:nvPicPr>
          <p:cNvPr id="8" name="Рисунок 7" descr="fen_full.png"/>
          <p:cNvPicPr>
            <a:picLocks noChangeAspect="1"/>
          </p:cNvPicPr>
          <p:nvPr/>
        </p:nvPicPr>
        <p:blipFill>
          <a:blip r:embed="rId3" cstate="print">
            <a:lum bright="100000"/>
          </a:blip>
          <a:stretch>
            <a:fillRect/>
          </a:stretch>
        </p:blipFill>
        <p:spPr>
          <a:xfrm>
            <a:off x="392172" y="390651"/>
            <a:ext cx="3184765" cy="803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17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5796196" y="937543"/>
            <a:ext cx="1042844" cy="1042844"/>
          </a:xfrm>
          <a:prstGeom prst="ellipse">
            <a:avLst/>
          </a:prstGeom>
          <a:solidFill>
            <a:srgbClr val="F698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906825" y="1050998"/>
            <a:ext cx="821588" cy="821588"/>
          </a:xfrm>
          <a:prstGeom prst="ellipse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23792" y="2102155"/>
            <a:ext cx="2555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Децентрализация производства электроэнергии</a:t>
            </a:r>
            <a:endParaRPr lang="ru-RU" b="1" dirty="0">
              <a:solidFill>
                <a:srgbClr val="000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30948" y="2427173"/>
            <a:ext cx="339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увеличивающаяся стоимость электроэнергии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0947" y="1245163"/>
            <a:ext cx="22715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рост газификации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39040" y="3436585"/>
            <a:ext cx="5141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современных технологий производства объектов малой генерации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0" y="0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91681"/>
            <a:ext cx="8371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АКТУАЛЬНОСТЬ</a:t>
            </a:r>
            <a:endParaRPr lang="ru-RU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796196" y="2087590"/>
            <a:ext cx="1042844" cy="1042844"/>
          </a:xfrm>
          <a:prstGeom prst="ellipse">
            <a:avLst/>
          </a:prstGeom>
          <a:solidFill>
            <a:srgbClr val="F698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906825" y="2201045"/>
            <a:ext cx="821588" cy="821588"/>
          </a:xfrm>
          <a:prstGeom prst="ellipse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plug.pn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5023" y="2320582"/>
            <a:ext cx="565189" cy="565189"/>
          </a:xfrm>
          <a:prstGeom prst="rect">
            <a:avLst/>
          </a:prstGeom>
        </p:spPr>
      </p:pic>
      <p:sp>
        <p:nvSpPr>
          <p:cNvPr id="20" name="Овал 19"/>
          <p:cNvSpPr/>
          <p:nvPr/>
        </p:nvSpPr>
        <p:spPr>
          <a:xfrm>
            <a:off x="5796196" y="3240980"/>
            <a:ext cx="1042844" cy="1042844"/>
          </a:xfrm>
          <a:prstGeom prst="ellipse">
            <a:avLst/>
          </a:prstGeom>
          <a:solidFill>
            <a:srgbClr val="F698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5906825" y="3354435"/>
            <a:ext cx="821588" cy="821588"/>
          </a:xfrm>
          <a:prstGeom prst="ellipse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 descr="generator.png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35022" y="3479807"/>
            <a:ext cx="565189" cy="565189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09359" y="1149634"/>
            <a:ext cx="616514" cy="616514"/>
          </a:xfrm>
          <a:prstGeom prst="rect">
            <a:avLst/>
          </a:prstGeom>
        </p:spPr>
      </p:pic>
      <p:sp>
        <p:nvSpPr>
          <p:cNvPr id="25" name="Овал 24"/>
          <p:cNvSpPr/>
          <p:nvPr/>
        </p:nvSpPr>
        <p:spPr>
          <a:xfrm>
            <a:off x="3445650" y="1841288"/>
            <a:ext cx="1530834" cy="1530834"/>
          </a:xfrm>
          <a:prstGeom prst="ellipse">
            <a:avLst/>
          </a:prstGeom>
          <a:solidFill>
            <a:srgbClr val="000392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lt1">
                  <a:alpha val="40000"/>
                </a:schemeClr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3608045" y="2003683"/>
            <a:ext cx="1206043" cy="1206043"/>
          </a:xfrm>
          <a:prstGeom prst="ellipse">
            <a:avLst/>
          </a:prstGeom>
          <a:solidFill>
            <a:srgbClr val="0003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 descr="decentralized.png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1549" y="2136582"/>
            <a:ext cx="877983" cy="877983"/>
          </a:xfrm>
          <a:prstGeom prst="rect">
            <a:avLst/>
          </a:prstGeom>
        </p:spPr>
      </p:pic>
      <p:sp>
        <p:nvSpPr>
          <p:cNvPr id="38" name="Прямоугольник 37"/>
          <p:cNvSpPr/>
          <p:nvPr/>
        </p:nvSpPr>
        <p:spPr>
          <a:xfrm>
            <a:off x="358007" y="5337511"/>
            <a:ext cx="52438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содержит </a:t>
            </a:r>
            <a:r>
              <a:rPr lang="ru-RU" sz="14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условия создания, функционирования и развития на розничных рынках электроэнергии активных энергетических комплексов (АЭК).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45442" y="4657877"/>
            <a:ext cx="52564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Российской Федерации от 21 марта 2020 г. </a:t>
            </a:r>
            <a:endParaRPr lang="ru-RU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767126" y="4657877"/>
            <a:ext cx="62138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Всё это требует </a:t>
            </a:r>
            <a:r>
              <a:rPr lang="ru-RU" b="1" dirty="0" smtClean="0">
                <a:solidFill>
                  <a:srgbClr val="00039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релейной защиты, не только как средства отключения поврежденного элемента, но и как способа противоаварийного разделения сети с последующим восстановлением нормального режима </a:t>
            </a:r>
            <a:endParaRPr lang="ru-RU" b="1" dirty="0">
              <a:solidFill>
                <a:srgbClr val="00039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7" name="Рисунок 26" descr="NSTU_MAIN_1626769905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2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213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УПРАВЛЕНИЕ РАСПАДОМ ЭЛЕКТРИЧЕСКОЙ СЕТИ НА </a:t>
            </a: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ЧАСТИ</a:t>
            </a:r>
          </a:p>
        </p:txBody>
      </p:sp>
      <p:pic>
        <p:nvPicPr>
          <p:cNvPr id="34" name="Рисунок 33" descr="NSTU_MAIN_16267699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1903483"/>
              </p:ext>
            </p:extLst>
          </p:nvPr>
        </p:nvGraphicFramePr>
        <p:xfrm>
          <a:off x="1079500" y="1219200"/>
          <a:ext cx="9639300" cy="475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Visio" r:id="rId4" imgW="5708797" imgH="2821985" progId="Visio.Drawing.11">
                  <p:embed/>
                </p:oleObj>
              </mc:Choice>
              <mc:Fallback>
                <p:oleObj name="Visio" r:id="rId4" imgW="5708797" imgH="282198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0" y="1219200"/>
                        <a:ext cx="9639300" cy="475538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3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20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ВОССТАНОВЛЕНИЕ ЦЕЛОСТНОСТИ СЕТИ (вариант 1)</a:t>
            </a:r>
          </a:p>
        </p:txBody>
      </p:sp>
      <p:pic>
        <p:nvPicPr>
          <p:cNvPr id="34" name="Рисунок 33" descr="NSTU_MAIN_16267699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4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76205597"/>
              </p:ext>
            </p:extLst>
          </p:nvPr>
        </p:nvGraphicFramePr>
        <p:xfrm>
          <a:off x="1092200" y="914399"/>
          <a:ext cx="9334500" cy="5258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Visio" r:id="rId4" imgW="5708797" imgH="3247753" progId="Visio.Drawing.11">
                  <p:embed/>
                </p:oleObj>
              </mc:Choice>
              <mc:Fallback>
                <p:oleObj name="Visio" r:id="rId4" imgW="5708797" imgH="3247753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2200" y="914399"/>
                        <a:ext cx="9334500" cy="525843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5910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ВОССТАНОВЛЕНИЕ ЦЕЛОСТНОСТИ СЕТИ (вариант 2)</a:t>
            </a:r>
          </a:p>
        </p:txBody>
      </p:sp>
      <p:pic>
        <p:nvPicPr>
          <p:cNvPr id="34" name="Рисунок 33" descr="NSTU_MAIN_16267699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5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0773331"/>
              </p:ext>
            </p:extLst>
          </p:nvPr>
        </p:nvGraphicFramePr>
        <p:xfrm>
          <a:off x="1203325" y="1049338"/>
          <a:ext cx="9218613" cy="5180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Visio" r:id="rId4" imgW="5707132" imgH="3230754" progId="Visio.Drawing.11">
                  <p:embed/>
                </p:oleObj>
              </mc:Choice>
              <mc:Fallback>
                <p:oleObj name="Visio" r:id="rId4" imgW="5707132" imgH="323075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3325" y="1049338"/>
                        <a:ext cx="9218613" cy="51800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5713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ВОССТАНОВЛЕНИЕ ЦЕЛОСТНОСТИ СЕТИ (вариант 3)</a:t>
            </a:r>
          </a:p>
        </p:txBody>
      </p:sp>
      <p:pic>
        <p:nvPicPr>
          <p:cNvPr id="34" name="Рисунок 33" descr="NSTU_MAIN_16267699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6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4620738"/>
              </p:ext>
            </p:extLst>
          </p:nvPr>
        </p:nvGraphicFramePr>
        <p:xfrm>
          <a:off x="1308100" y="1011238"/>
          <a:ext cx="8574088" cy="540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Visio" r:id="rId4" imgW="5707132" imgH="3596420" progId="Visio.Drawing.11">
                  <p:embed/>
                </p:oleObj>
              </mc:Choice>
              <mc:Fallback>
                <p:oleObj name="Visio" r:id="rId4" imgW="5707132" imgH="359642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1011238"/>
                        <a:ext cx="8574088" cy="54070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1736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ДЕЦЕНТРАЛИЗОВАННАЯ СИНХРОНИЗАЦИЯ ЧАСТЕЙ ЭС</a:t>
            </a:r>
          </a:p>
        </p:txBody>
      </p:sp>
      <p:pic>
        <p:nvPicPr>
          <p:cNvPr id="34" name="Рисунок 33" descr="NSTU_MAIN_162676990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7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999" y="1045027"/>
            <a:ext cx="1985405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157449" y="847979"/>
            <a:ext cx="9360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Выявление признаков аварийного режима в электрической сети, достаточной для срабатывания автоматики опережающего сбалансированного деления.</a:t>
            </a:r>
            <a:endParaRPr lang="ru-RU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061049" y="974833"/>
            <a:ext cx="1042844" cy="1042844"/>
          </a:xfrm>
          <a:prstGeom prst="ellipse">
            <a:avLst/>
          </a:prstGeom>
          <a:solidFill>
            <a:srgbClr val="F698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171678" y="1088288"/>
            <a:ext cx="821588" cy="821588"/>
          </a:xfrm>
          <a:prstGeom prst="ellipse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586" y="1200563"/>
            <a:ext cx="590360" cy="59036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157449" y="1785052"/>
            <a:ext cx="936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Выявление в каждой активной части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сети квазиустановившегося послеаварийного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режима.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157449" y="3105200"/>
            <a:ext cx="936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Гармонизация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частоты и напряжения в разделившихся частях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сети.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157449" y="5362422"/>
            <a:ext cx="936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7.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Выявление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электростанциях, включаемых на параллельную работу, признаков ее возникновения с прекращением сканирования условий синхронизации и переходом к нормальному регулированию напряжения и частоты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157449" y="3488275"/>
            <a:ext cx="936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Сканирование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выполнения условий синхронизации в частях сети с балансами активной и реактивной мощности, а также на отделившихся электростанциях путем низкочастотного согласованного (гармонизированного) регулирования частоты и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напряжения.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157449" y="4702347"/>
            <a:ext cx="936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6. Включение 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сетевых коммутационных аппаратов, улавливающих выполнение условий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синхронизации.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157449" y="2445126"/>
            <a:ext cx="936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Идентификация </a:t>
            </a:r>
            <a:r>
              <a:rPr lang="ru-RU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класса балансов активной и реактивной мощности в разделившихся частях сети.</a:t>
            </a:r>
          </a:p>
        </p:txBody>
      </p:sp>
    </p:spTree>
    <p:extLst>
      <p:ext uri="{BB962C8B-B14F-4D97-AF65-F5344CB8AC3E}">
        <p14:creationId xmlns:p14="http://schemas.microsoft.com/office/powerpoint/2010/main" val="171994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0" y="0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ГАРМОНИЗАЦИЯ ЧАСТОТЫ И НАПРЯЖЕНИЯ </a:t>
            </a:r>
          </a:p>
        </p:txBody>
      </p:sp>
      <p:pic>
        <p:nvPicPr>
          <p:cNvPr id="34" name="Рисунок 33" descr="NSTU_MAIN_1626769905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8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999" y="1045027"/>
            <a:ext cx="1985405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580390"/>
              </p:ext>
            </p:extLst>
          </p:nvPr>
        </p:nvGraphicFramePr>
        <p:xfrm>
          <a:off x="779929" y="973307"/>
          <a:ext cx="9994663" cy="5253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6" name="Visio" r:id="rId4" imgW="6347637" imgH="3352926" progId="Visio.Drawing.15">
                  <p:embed/>
                </p:oleObj>
              </mc:Choice>
              <mc:Fallback>
                <p:oleObj name="Visio" r:id="rId4" imgW="6347637" imgH="3352926" progId="Visio.Drawing.15">
                  <p:embed/>
                  <p:pic>
                    <p:nvPicPr>
                      <p:cNvPr id="9" name="Объект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929" y="973307"/>
                        <a:ext cx="9994663" cy="52536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74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7882080"/>
              </p:ext>
            </p:extLst>
          </p:nvPr>
        </p:nvGraphicFramePr>
        <p:xfrm>
          <a:off x="779929" y="969767"/>
          <a:ext cx="9923930" cy="52571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Visio" r:id="rId3" imgW="6355293" imgH="3352926" progId="Visio.Drawing.15">
                  <p:embed/>
                </p:oleObj>
              </mc:Choice>
              <mc:Fallback>
                <p:oleObj name="Visio" r:id="rId3" imgW="6355293" imgH="3352926" progId="Visio.Drawing.15">
                  <p:embed/>
                  <p:pic>
                    <p:nvPicPr>
                      <p:cNvPr id="11" name="Объект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929" y="969767"/>
                        <a:ext cx="9923930" cy="525714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0" y="-35859"/>
            <a:ext cx="12192000" cy="706582"/>
          </a:xfrm>
          <a:prstGeom prst="rect">
            <a:avLst/>
          </a:prstGeom>
          <a:solidFill>
            <a:srgbClr val="AB18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061049" y="155181"/>
            <a:ext cx="108642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СКАНИРОВАНИЕ УСЛОВИЙ СИНХРОНИЗАЦИИ</a:t>
            </a:r>
          </a:p>
        </p:txBody>
      </p:sp>
      <p:pic>
        <p:nvPicPr>
          <p:cNvPr id="34" name="Рисунок 33" descr="NSTU_MAIN_162676990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226800" y="5955108"/>
            <a:ext cx="647336" cy="648892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127000" y="6279554"/>
            <a:ext cx="546100" cy="365125"/>
          </a:xfrm>
        </p:spPr>
        <p:txBody>
          <a:bodyPr/>
          <a:lstStyle/>
          <a:p>
            <a:pPr algn="l"/>
            <a:fld id="{FF9AC15E-FCD1-4167-800F-1DB8497ABFCE}" type="slidenum">
              <a:rPr lang="ru-RU" sz="1400" b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l"/>
              <a:t>9</a:t>
            </a:fld>
            <a:endParaRPr lang="ru-RU" sz="1400" b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600" y="104502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6999" y="1045027"/>
            <a:ext cx="19854053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726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1703</TotalTime>
  <Words>555</Words>
  <Application>Microsoft Office PowerPoint</Application>
  <PresentationFormat>Широкоэкранный</PresentationFormat>
  <Paragraphs>59</Paragraphs>
  <Slides>17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Visio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Осинцев Анатолий Анатольевич</dc:creator>
  <cp:lastModifiedBy>Anatoly Osintsev</cp:lastModifiedBy>
  <cp:revision>112</cp:revision>
  <dcterms:created xsi:type="dcterms:W3CDTF">2019-05-31T06:38:44Z</dcterms:created>
  <dcterms:modified xsi:type="dcterms:W3CDTF">2024-04-12T08:31:48Z</dcterms:modified>
</cp:coreProperties>
</file>