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61" r:id="rId2"/>
  </p:sldMasterIdLst>
  <p:notesMasterIdLst>
    <p:notesMasterId r:id="rId13"/>
  </p:notesMasterIdLst>
  <p:sldIdLst>
    <p:sldId id="343" r:id="rId3"/>
    <p:sldId id="376" r:id="rId4"/>
    <p:sldId id="352" r:id="rId5"/>
    <p:sldId id="2147471217" r:id="rId6"/>
    <p:sldId id="2147471218" r:id="rId7"/>
    <p:sldId id="347" r:id="rId8"/>
    <p:sldId id="2147471216" r:id="rId9"/>
    <p:sldId id="354" r:id="rId10"/>
    <p:sldId id="293" r:id="rId11"/>
    <p:sldId id="368" r:id="rId12"/>
  </p:sldIdLst>
  <p:sldSz cx="12192000" cy="6858000"/>
  <p:notesSz cx="7315200" cy="96012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A43CAE-1FEA-98AB-AD8A-374E51BEF06D}" name="Filipp Shamaev" initials="FS" userId="S-1-5-21-1024754292-3260399389-984482637-907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C86"/>
    <a:srgbClr val="2E669D"/>
    <a:srgbClr val="ED9A22"/>
    <a:srgbClr val="2E655F"/>
    <a:srgbClr val="5EBAB6"/>
    <a:srgbClr val="578AB4"/>
    <a:srgbClr val="6974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100" d="100"/>
          <a:sy n="100" d="100"/>
        </p:scale>
        <p:origin x="990" y="3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microsoft.com/office/2018/10/relationships/authors" Target="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6315E872-3756-421F-A1A2-C3909BE3F62F}" type="datetimeFigureOut">
              <a:rPr lang="ru-RU" smtClean="0"/>
              <a:t>11.04.2024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4CD0B5A7-BBDC-4F4F-B5B1-521F367F1C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2485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B9C21A-576B-47C0-A4D2-2A78EED325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430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Если остались вопросы или предложения, то с удовольствием на них отвечу сейчас или же можно связаться через контакты и соц. сети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612">
              <a:defRPr/>
            </a:pPr>
            <a:fld id="{96B9C21A-576B-47C0-A4D2-2A78EED3255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66612">
                <a:defRPr/>
              </a:pPr>
              <a:t>9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922631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66612">
              <a:defRPr/>
            </a:pPr>
            <a:fld id="{96B9C21A-576B-47C0-A4D2-2A78EED32558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66612">
                <a:defRPr/>
              </a:pPr>
              <a:t>10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285280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9877B4-2942-49BA-B0F9-825FC52082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A77777E-698D-4D3F-B52D-9FC5D04E9F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E17BAF-BD8A-4F3D-A621-340FBC7BE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D0E7B-6BA7-45BF-809F-0DD1430F1F24}" type="datetime1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2A8914-B2AC-4935-BEBC-3F0CB486DF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067F75-B57B-4DA6-817E-09A8A5B4A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8916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B42026-100C-4BB9-9C47-5A7A27028F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51715B-956E-4E0C-BCD9-ABEE6620D7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331F94-AFB0-4E79-84F6-CFE531FFE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75C5-8022-4B81-958D-0F8A2E793E2D}" type="datetime1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999CB1D-D657-4EE8-8EE3-328A6DFD2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CCE911-9F0E-40AB-A322-EDCA59BE3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517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D550DDE-579D-41E5-A117-1D9F0B149F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6B3859A-D8C6-48C9-91BE-02C9D7A05E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E84DB1-8C49-4FF5-91BA-6C7CF6B9A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A6E34-EBDB-427D-8132-9DD1A5703921}" type="datetime1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93B62C-5058-4CFD-8ED9-9F0A58B27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62159F-5F99-490C-8B45-87410C2CA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4971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C3FC3-ECBC-675C-F5E8-ED64D13A3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252" y="365125"/>
            <a:ext cx="11495697" cy="561307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79B2261-8C61-014E-5A22-0C71CBCA3F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839" y="1190625"/>
            <a:ext cx="11495110" cy="53022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600">
                <a:solidFill>
                  <a:schemeClr val="tx2"/>
                </a:solidFill>
              </a:defRPr>
            </a:lvl4pPr>
            <a:lvl5pPr marL="1828800" indent="0">
              <a:buNone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1A0AB4C-ACF5-4389-BCB9-F1E6933A78A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E7A3756-BC1C-4D48-8223-BE1FE52B979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EA6FB8-B11F-4131-9F2C-DA78E608CA6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9119031" y="463215"/>
            <a:ext cx="2743200" cy="365125"/>
          </a:xfrm>
        </p:spPr>
        <p:txBody>
          <a:bodyPr/>
          <a:lstStyle/>
          <a:p>
            <a:fld id="{B40719CC-AA71-49FF-8264-D1945DD2EF5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786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C3FC3-ECBC-675C-F5E8-ED64D13A3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252" y="365125"/>
            <a:ext cx="11495697" cy="561307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79B2261-8C61-014E-5A22-0C71CBCA3F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839" y="1190625"/>
            <a:ext cx="11495110" cy="53022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600">
                <a:solidFill>
                  <a:schemeClr val="tx2"/>
                </a:solidFill>
              </a:defRPr>
            </a:lvl4pPr>
            <a:lvl5pPr marL="1828800" indent="0">
              <a:buNone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1A0AB4C-ACF5-4389-BCB9-F1E6933A78A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E7A3756-BC1C-4D48-8223-BE1FE52B979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EA6FB8-B11F-4131-9F2C-DA78E608CA6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9119031" y="463215"/>
            <a:ext cx="2743200" cy="365125"/>
          </a:xfrm>
        </p:spPr>
        <p:txBody>
          <a:bodyPr/>
          <a:lstStyle/>
          <a:p>
            <a:fld id="{B40719CC-AA71-49FF-8264-D1945DD2EF5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324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C3FC3-ECBC-675C-F5E8-ED64D13A3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252" y="365125"/>
            <a:ext cx="11495697" cy="561307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679B2261-8C61-014E-5A22-0C71CBCA3F4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77839" y="1190625"/>
            <a:ext cx="11495110" cy="53022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2"/>
                </a:solidFill>
              </a:defRPr>
            </a:lvl2pPr>
            <a:lvl3pPr marL="914400" indent="0">
              <a:buNone/>
              <a:defRPr sz="1800">
                <a:solidFill>
                  <a:schemeClr val="tx2"/>
                </a:solidFill>
              </a:defRPr>
            </a:lvl3pPr>
            <a:lvl4pPr marL="1371600" indent="0">
              <a:buNone/>
              <a:defRPr sz="1600">
                <a:solidFill>
                  <a:schemeClr val="tx2"/>
                </a:solidFill>
              </a:defRPr>
            </a:lvl4pPr>
            <a:lvl5pPr marL="1828800" indent="0">
              <a:buNone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1A0AB4C-ACF5-4389-BCB9-F1E6933A78A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E7A3756-BC1C-4D48-8223-BE1FE52B979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7EA6FB8-B11F-4131-9F2C-DA78E608CA6F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9119031" y="463215"/>
            <a:ext cx="2743200" cy="365125"/>
          </a:xfrm>
        </p:spPr>
        <p:txBody>
          <a:bodyPr/>
          <a:lstStyle/>
          <a:p>
            <a:fld id="{B40719CC-AA71-49FF-8264-D1945DD2EF5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344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D14B2F-50FB-43F8-97B0-7DD52BCA8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DE1E9C1-FADB-4411-9F34-33D2A19786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5D9AF5-CDA2-40DC-A114-6F674140DA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5E18CB-464D-464D-BA4C-8387CDA314EE}" type="datetime1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016031-D436-42C2-913C-58A94C475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A5999C-774A-45FF-962C-83AE81F12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9335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98B75F-941F-49EF-B960-AC03E88C80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0E0D096-B5C4-47FC-814F-CA4C2A159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883AB7-4D0A-457E-8BFB-C948430A83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B10D5-7F8A-45DE-9F59-090A66F78D7A}" type="datetime1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679069-C30D-4049-8F87-C9CE62349E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5166BA1-929F-47F0-BB08-7309ADA65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538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40B783-44D4-4A8B-AABF-C656BD8BB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08EA97-BF9C-48DB-AC78-0EA31589E2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5F42C03-1F02-479F-8347-C508E1285C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320383A-BD27-45AD-9101-A3A6EB499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999A9-3966-416D-ADF4-4CAB386AB8B9}" type="datetime1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C799172-AA7A-48A2-A5DE-214D4F724A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D05982C-C3B6-499D-A8BB-26488544D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2534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198751-D485-4CDD-A170-8031624AF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F59926D-013E-4D67-8C67-2A7B39AA40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73F7DC4-585B-47DB-817B-8DF09201D3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194451D-6813-4482-9652-14416208A2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076C446-E5C9-4610-A045-EFD8CB3FAC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FC4F276-431F-4E05-A406-FC8A98B3F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D52EBB-4539-4190-8AC5-91F7F12AE284}" type="datetime1">
              <a:rPr lang="ru-RU" smtClean="0"/>
              <a:t>11.04.2024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E1C0E286-5F9D-44D4-9654-AF4665068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7CA823C4-A181-4462-AFEA-38B3C47B02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3698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AC4100-AFB8-486C-BFEA-83F89053A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0BB8FD4-518F-420E-8598-762622522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798AF-6A96-4484-AF12-388D539152E5}" type="datetime1">
              <a:rPr lang="ru-RU" smtClean="0"/>
              <a:t>11.04.2024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37CEB41-EBA4-475D-8273-30E670B5F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3EADDC2-5BD1-4C35-B3C5-20D4E67C8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317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57D7706-99AA-4FC2-96CC-74379B604A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0D162-CE52-40D3-B544-62D770C6D4E3}" type="datetime1">
              <a:rPr lang="ru-RU" smtClean="0"/>
              <a:t>11.04.2024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6903210-49F0-4529-A3BE-73E41CC31A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C51021-02E1-469A-9CC0-E557807D33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057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9014B93-F7E9-4668-802F-15C5517B3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E2213F-496A-4583-8CA1-991623CA76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495B65-C6BE-4DCB-A036-8D5FB4868F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6667232-CBE9-43E5-B160-BCB9F0D2D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07553-A842-4C47-8809-B4B36330EF13}" type="datetime1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065E23-6D43-4175-9E28-9429EEE3F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831FE3F-188C-4D65-80A8-78E16DB0E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4448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3C7771-82EF-44DC-9A33-FAB689D65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D5C2087-39B5-411B-A088-0DE5B50BFA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08A36C-1B2D-41AF-83D5-60C31622D3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8421176-D3F6-4C7A-91A5-E7DEA5145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ECA83-7B90-43E7-AFDD-DCE1BE9A9999}" type="datetime1">
              <a:rPr lang="ru-RU" smtClean="0"/>
              <a:t>11.04.2024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34B9851-5156-4168-BF33-EE90AB767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7BC8CA4-E057-4637-AFE8-4A4C3A5B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427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B691D5-4B49-4801-B04D-C6EBCC13A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072AF56-99BA-402B-A089-4EFAB96A1D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F7779DF-3AFF-4E3D-BD76-6535AE586A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72230D-EE7E-44BC-8038-F08A2A94F435}" type="datetime1">
              <a:rPr lang="ru-RU" smtClean="0"/>
              <a:t>11.04.2024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833FE39-E731-47D5-AA0C-9D141BD431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71C76A-700E-4DA6-AAA3-97ECA14A38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86113-9916-4C8F-9BAC-9053285B1A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439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AE9C05-4E59-4EC9-88B5-893D0A4E7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253" y="365126"/>
            <a:ext cx="10876547" cy="4530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234A08-D219-45CB-AAAB-5D067E484D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7253" y="1058779"/>
            <a:ext cx="10876547" cy="5118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FB25FC57-6042-4192-8877-84DFAAB3EF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7253" y="64165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C51B47BD-EA32-B4AC-F167-95A80CEAF6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41650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endParaRPr lang="en-US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AC1059CB-80C4-721D-2FD6-C9C0195FA5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40373" y="33166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Open Sans Light" pitchFamily="2" charset="0"/>
                <a:ea typeface="Open Sans Light" pitchFamily="2" charset="0"/>
                <a:cs typeface="Open Sans Light" pitchFamily="2" charset="0"/>
              </a:defRPr>
            </a:lvl1pPr>
          </a:lstStyle>
          <a:p>
            <a:fld id="{B40719CC-AA71-49FF-8264-D1945DD2EF5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740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 Medium" pitchFamily="2" charset="0"/>
          <a:ea typeface="Open Sans Medium" pitchFamily="2" charset="0"/>
          <a:cs typeface="Open Sans Medium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itchFamily="2" charset="0"/>
          <a:ea typeface="Open Sans" pitchFamily="2" charset="0"/>
          <a:cs typeface="Open Sans" pitchFamily="2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5" Type="http://schemas.openxmlformats.org/officeDocument/2006/relationships/image" Target="../media/image6.png"/><Relationship Id="rId4" Type="http://schemas.openxmlformats.org/officeDocument/2006/relationships/image" Target="../media/image22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png"/><Relationship Id="rId11" Type="http://schemas.openxmlformats.org/officeDocument/2006/relationships/image" Target="../media/image28.png"/><Relationship Id="rId5" Type="http://schemas.openxmlformats.org/officeDocument/2006/relationships/image" Target="../media/image23.jpg"/><Relationship Id="rId10" Type="http://schemas.openxmlformats.org/officeDocument/2006/relationships/image" Target="../media/image27.png"/><Relationship Id="rId4" Type="http://schemas.openxmlformats.org/officeDocument/2006/relationships/image" Target="../media/image22.sv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E7C4829D-074E-607B-8E2E-CEF2717CD8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16307"/>
            <a:ext cx="12192000" cy="6858000"/>
          </a:xfrm>
          <a:prstGeom prst="rect">
            <a:avLst/>
          </a:prstGeom>
        </p:spPr>
      </p:pic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F8F0164E-53A8-627B-67F5-4A52BE650AF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5110" y="5490176"/>
            <a:ext cx="2256890" cy="1377059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8A205D9-6B1E-E855-08D0-2E7E98A025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062" y="3028031"/>
            <a:ext cx="11381876" cy="56130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dirty="0">
                <a:solidFill>
                  <a:schemeClr val="bg1"/>
                </a:solidFill>
                <a:latin typeface="Arodora Pro Light" pitchFamily="50" charset="-52"/>
              </a:rPr>
              <a:t>Разработка и производство устройств РЗА на доступной компонентной базе</a:t>
            </a:r>
            <a:endParaRPr lang="en-US" dirty="0">
              <a:solidFill>
                <a:schemeClr val="bg1"/>
              </a:solidFill>
              <a:latin typeface="Arodora Pro Light" pitchFamily="50" charset="-52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9AC2320-B3FF-44F7-2D9D-268FF58240B4}"/>
              </a:ext>
            </a:extLst>
          </p:cNvPr>
          <p:cNvSpPr txBox="1"/>
          <p:nvPr/>
        </p:nvSpPr>
        <p:spPr>
          <a:xfrm>
            <a:off x="405062" y="4759433"/>
            <a:ext cx="6232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000" dirty="0">
                <a:solidFill>
                  <a:prstClr val="white"/>
                </a:solidFill>
                <a:latin typeface="Arodora Pro Light" pitchFamily="50" charset="-52"/>
              </a:rPr>
              <a:t>Смирнов В.С.</a:t>
            </a:r>
          </a:p>
        </p:txBody>
      </p:sp>
      <p:pic>
        <p:nvPicPr>
          <p:cNvPr id="8" name="Graphic 12">
            <a:extLst>
              <a:ext uri="{FF2B5EF4-FFF2-40B4-BE49-F238E27FC236}">
                <a16:creationId xmlns:a16="http://schemas.microsoft.com/office/drawing/2014/main" id="{E5E28294-26DA-4C0E-BECD-3CA2749B6A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" y="-9235"/>
            <a:ext cx="12191998" cy="121980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A07D20E-4D1A-4BDA-BA18-46CABF1F282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605" y="149941"/>
            <a:ext cx="5510003" cy="57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2968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7F7C96F-3BC7-7359-6072-0EC5024927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3351C9BC-4409-838B-BF4F-4B9552656D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67602" y="6124353"/>
            <a:ext cx="5256796" cy="542777"/>
          </a:xfrm>
        </p:spPr>
        <p:txBody>
          <a:bodyPr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800" dirty="0">
                <a:solidFill>
                  <a:schemeClr val="bg1"/>
                </a:solidFill>
                <a:latin typeface="Arodora Pro Light" pitchFamily="50" charset="-52"/>
                <a:ea typeface="Open Sans bold" pitchFamily="2" charset="0"/>
                <a:cs typeface="Open Sans bold" pitchFamily="2" charset="0"/>
              </a:rPr>
              <a:t>mtrele.ru</a:t>
            </a:r>
            <a:endParaRPr lang="ru-RU" sz="2800" dirty="0">
              <a:solidFill>
                <a:schemeClr val="bg1"/>
              </a:solidFill>
              <a:latin typeface="Arodora Pro Light" pitchFamily="50" charset="-52"/>
              <a:ea typeface="Open Sans bold" pitchFamily="2" charset="0"/>
              <a:cs typeface="Open Sans bold" pitchFamily="2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7BE4687-37E3-4D06-A7DC-CA3DE986EDA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2" y="3047999"/>
            <a:ext cx="7315215" cy="762002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4106E1CB-96C9-4FB4-9D91-D951839079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1805" y="5796186"/>
            <a:ext cx="1740195" cy="106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0177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B976A-3C7D-42CE-B8EF-1D545BC32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11200"/>
          </a:xfrm>
          <a:solidFill>
            <a:srgbClr val="2E669D"/>
          </a:solidFill>
        </p:spPr>
        <p:txBody>
          <a:bodyPr lIns="306000" tIns="180000" rIns="306000" bIns="180000">
            <a:no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odora Pro Light" pitchFamily="50" charset="-52"/>
                <a:ea typeface="Verdana" panose="020B0604030504040204" pitchFamily="34" charset="0"/>
              </a:rPr>
              <a:t>НТЦ Механотроника в 2024 г.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6CB77F-7234-4225-8AC3-46348D7F4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8395" y="198370"/>
            <a:ext cx="608485" cy="308556"/>
          </a:xfrm>
        </p:spPr>
        <p:txBody>
          <a:bodyPr/>
          <a:lstStyle/>
          <a:p>
            <a:fld id="{4F386113-9916-4C8F-9BAC-9053285B1AC6}" type="slidenum">
              <a:rPr lang="ru-RU" sz="14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</a:t>
            </a:fld>
            <a:endParaRPr lang="ru-RU" sz="1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27" name="Группа 26">
            <a:extLst>
              <a:ext uri="{FF2B5EF4-FFF2-40B4-BE49-F238E27FC236}">
                <a16:creationId xmlns:a16="http://schemas.microsoft.com/office/drawing/2014/main" id="{063225E6-4F2E-4B9E-A95E-184238FB75AB}"/>
              </a:ext>
            </a:extLst>
          </p:cNvPr>
          <p:cNvGrpSpPr/>
          <p:nvPr/>
        </p:nvGrpSpPr>
        <p:grpSpPr>
          <a:xfrm>
            <a:off x="302678" y="6202035"/>
            <a:ext cx="11615484" cy="627390"/>
            <a:chOff x="302678" y="6202035"/>
            <a:chExt cx="11615484" cy="627390"/>
          </a:xfrm>
        </p:grpSpPr>
        <p:pic>
          <p:nvPicPr>
            <p:cNvPr id="28" name="Picture 5" descr="Logo&#10;&#10;Description automatically generated">
              <a:extLst>
                <a:ext uri="{FF2B5EF4-FFF2-40B4-BE49-F238E27FC236}">
                  <a16:creationId xmlns:a16="http://schemas.microsoft.com/office/drawing/2014/main" id="{F1CCD007-4B0B-413E-851E-A903D4C088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27831" y="6202035"/>
              <a:ext cx="1290331" cy="627390"/>
            </a:xfrm>
            <a:prstGeom prst="rect">
              <a:avLst/>
            </a:prstGeom>
          </p:spPr>
        </p:pic>
        <p:pic>
          <p:nvPicPr>
            <p:cNvPr id="29" name="Рисунок 28">
              <a:extLst>
                <a:ext uri="{FF2B5EF4-FFF2-40B4-BE49-F238E27FC236}">
                  <a16:creationId xmlns:a16="http://schemas.microsoft.com/office/drawing/2014/main" id="{4AF90007-4AED-4A44-A191-DFA8E27FE4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678" y="6377476"/>
              <a:ext cx="3364447" cy="405487"/>
            </a:xfrm>
            <a:prstGeom prst="rect">
              <a:avLst/>
            </a:prstGeom>
          </p:spPr>
        </p:pic>
      </p:grpSp>
      <p:pic>
        <p:nvPicPr>
          <p:cNvPr id="34" name="Рисунок 33" descr="Мишень со сплошной заливкой">
            <a:extLst>
              <a:ext uri="{FF2B5EF4-FFF2-40B4-BE49-F238E27FC236}">
                <a16:creationId xmlns:a16="http://schemas.microsoft.com/office/drawing/2014/main" id="{64636ED3-A9A1-3168-9FC3-AA5F8AB1A1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43107" y="1841759"/>
            <a:ext cx="4096241" cy="4096241"/>
          </a:xfrm>
          <a:prstGeom prst="rect">
            <a:avLst/>
          </a:prstGeom>
        </p:spPr>
      </p:pic>
      <p:pic>
        <p:nvPicPr>
          <p:cNvPr id="35" name="Объект 5">
            <a:extLst>
              <a:ext uri="{FF2B5EF4-FFF2-40B4-BE49-F238E27FC236}">
                <a16:creationId xmlns:a16="http://schemas.microsoft.com/office/drawing/2014/main" id="{4137387E-5F6F-92D7-946A-0FE29710C9C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2759" t="1193" r="18892" b="43970"/>
          <a:stretch/>
        </p:blipFill>
        <p:spPr>
          <a:xfrm>
            <a:off x="3210930" y="3457836"/>
            <a:ext cx="2156905" cy="695148"/>
          </a:xfrm>
          <a:prstGeom prst="rect">
            <a:avLst/>
          </a:prstGeom>
        </p:spPr>
      </p:pic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E1B81C20-5F4D-FE57-B0E8-217B97EA790A}"/>
              </a:ext>
            </a:extLst>
          </p:cNvPr>
          <p:cNvSpPr/>
          <p:nvPr/>
        </p:nvSpPr>
        <p:spPr>
          <a:xfrm>
            <a:off x="4583734" y="1445946"/>
            <a:ext cx="2003898" cy="695148"/>
          </a:xfrm>
          <a:prstGeom prst="rect">
            <a:avLst/>
          </a:prstGeom>
          <a:solidFill>
            <a:schemeClr val="bg1"/>
          </a:solidFill>
          <a:ln w="19050">
            <a:solidFill>
              <a:srgbClr val="306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93"/>
            <a:r>
              <a:rPr lang="ru-RU" sz="1200" dirty="0">
                <a:solidFill>
                  <a:srgbClr val="3067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НИР и ОКР</a:t>
            </a:r>
            <a:endParaRPr lang="en-US" sz="1200" dirty="0">
              <a:solidFill>
                <a:srgbClr val="30679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D95FABBF-873A-F568-C94F-D7FC6EEA92FC}"/>
              </a:ext>
            </a:extLst>
          </p:cNvPr>
          <p:cNvSpPr/>
          <p:nvPr/>
        </p:nvSpPr>
        <p:spPr>
          <a:xfrm>
            <a:off x="6210414" y="2373787"/>
            <a:ext cx="2003898" cy="695148"/>
          </a:xfrm>
          <a:prstGeom prst="rect">
            <a:avLst/>
          </a:prstGeom>
          <a:solidFill>
            <a:schemeClr val="bg1"/>
          </a:solidFill>
          <a:ln w="19050">
            <a:solidFill>
              <a:srgbClr val="306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93"/>
            <a:r>
              <a:rPr lang="ru-RU" sz="1200" dirty="0" err="1">
                <a:solidFill>
                  <a:srgbClr val="3067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Прескрипция</a:t>
            </a:r>
            <a:endParaRPr lang="en-US" sz="1200" dirty="0">
              <a:solidFill>
                <a:srgbClr val="30679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BB4875E2-96ED-C378-A764-3A63A00BF143}"/>
              </a:ext>
            </a:extLst>
          </p:cNvPr>
          <p:cNvSpPr/>
          <p:nvPr/>
        </p:nvSpPr>
        <p:spPr>
          <a:xfrm>
            <a:off x="6210414" y="3474348"/>
            <a:ext cx="2003898" cy="720000"/>
          </a:xfrm>
          <a:prstGeom prst="rect">
            <a:avLst/>
          </a:prstGeom>
          <a:solidFill>
            <a:schemeClr val="bg1"/>
          </a:solidFill>
          <a:ln w="19050">
            <a:solidFill>
              <a:srgbClr val="306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93"/>
            <a:r>
              <a:rPr lang="ru-RU" sz="1200" dirty="0">
                <a:solidFill>
                  <a:srgbClr val="3067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Маркетинг и продажи</a:t>
            </a:r>
            <a:endParaRPr lang="en-US" sz="1200" dirty="0">
              <a:solidFill>
                <a:srgbClr val="30679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6FC10944-2097-A445-66C9-05FA89BF8AA5}"/>
              </a:ext>
            </a:extLst>
          </p:cNvPr>
          <p:cNvSpPr/>
          <p:nvPr/>
        </p:nvSpPr>
        <p:spPr>
          <a:xfrm>
            <a:off x="6210414" y="4503789"/>
            <a:ext cx="2003898" cy="720000"/>
          </a:xfrm>
          <a:prstGeom prst="rect">
            <a:avLst/>
          </a:prstGeom>
          <a:solidFill>
            <a:schemeClr val="bg1"/>
          </a:solidFill>
          <a:ln w="19050">
            <a:solidFill>
              <a:srgbClr val="306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93"/>
            <a:r>
              <a:rPr lang="ru-RU" sz="1200" dirty="0">
                <a:solidFill>
                  <a:srgbClr val="3067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Разработка и производство шкафов</a:t>
            </a:r>
            <a:endParaRPr lang="en-US" sz="1200" dirty="0">
              <a:solidFill>
                <a:srgbClr val="30679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A9D465CB-ED98-07B6-5F64-74C4AA630A93}"/>
              </a:ext>
            </a:extLst>
          </p:cNvPr>
          <p:cNvSpPr/>
          <p:nvPr/>
        </p:nvSpPr>
        <p:spPr>
          <a:xfrm>
            <a:off x="4642097" y="5511090"/>
            <a:ext cx="2003898" cy="695148"/>
          </a:xfrm>
          <a:prstGeom prst="rect">
            <a:avLst/>
          </a:prstGeom>
          <a:solidFill>
            <a:schemeClr val="bg1"/>
          </a:solidFill>
          <a:ln w="19050">
            <a:solidFill>
              <a:srgbClr val="306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93"/>
            <a:r>
              <a:rPr lang="ru-RU" sz="1200" dirty="0">
                <a:solidFill>
                  <a:srgbClr val="3067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Полный цикл производства РЗА и ПА</a:t>
            </a:r>
            <a:endParaRPr lang="en-US" sz="1200" dirty="0">
              <a:solidFill>
                <a:srgbClr val="30679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8D1CDECF-154A-4207-20D2-64844B4B0A80}"/>
              </a:ext>
            </a:extLst>
          </p:cNvPr>
          <p:cNvSpPr/>
          <p:nvPr/>
        </p:nvSpPr>
        <p:spPr>
          <a:xfrm>
            <a:off x="1941629" y="5509820"/>
            <a:ext cx="2003898" cy="695148"/>
          </a:xfrm>
          <a:prstGeom prst="rect">
            <a:avLst/>
          </a:prstGeom>
          <a:solidFill>
            <a:schemeClr val="bg1"/>
          </a:solidFill>
          <a:ln w="19050">
            <a:solidFill>
              <a:srgbClr val="306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93"/>
            <a:r>
              <a:rPr lang="ru-RU" sz="1200" dirty="0">
                <a:solidFill>
                  <a:srgbClr val="3067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Служба качества</a:t>
            </a:r>
            <a:endParaRPr lang="en-US" sz="1200" dirty="0">
              <a:solidFill>
                <a:srgbClr val="30679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2B5A170B-04CF-BE3A-2287-6DB4E24E534F}"/>
              </a:ext>
            </a:extLst>
          </p:cNvPr>
          <p:cNvSpPr/>
          <p:nvPr/>
        </p:nvSpPr>
        <p:spPr>
          <a:xfrm>
            <a:off x="364451" y="4619264"/>
            <a:ext cx="2003898" cy="695148"/>
          </a:xfrm>
          <a:prstGeom prst="rect">
            <a:avLst/>
          </a:prstGeom>
          <a:solidFill>
            <a:schemeClr val="bg1"/>
          </a:solidFill>
          <a:ln w="19050">
            <a:solidFill>
              <a:srgbClr val="306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93"/>
            <a:r>
              <a:rPr lang="ru-RU" sz="1200" dirty="0">
                <a:solidFill>
                  <a:srgbClr val="3067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Шеф-монтаж и пусконаладка</a:t>
            </a:r>
            <a:endParaRPr lang="en-US" sz="1200" dirty="0">
              <a:solidFill>
                <a:srgbClr val="30679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60830286-E723-7585-094B-15B9A3534ADD}"/>
              </a:ext>
            </a:extLst>
          </p:cNvPr>
          <p:cNvSpPr/>
          <p:nvPr/>
        </p:nvSpPr>
        <p:spPr>
          <a:xfrm>
            <a:off x="364451" y="3492531"/>
            <a:ext cx="2003898" cy="695148"/>
          </a:xfrm>
          <a:prstGeom prst="rect">
            <a:avLst/>
          </a:prstGeom>
          <a:solidFill>
            <a:schemeClr val="bg1"/>
          </a:solidFill>
          <a:ln w="19050">
            <a:solidFill>
              <a:srgbClr val="306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93"/>
            <a:r>
              <a:rPr lang="ru-RU" sz="1200" dirty="0">
                <a:solidFill>
                  <a:srgbClr val="3067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Учебный центр</a:t>
            </a:r>
            <a:endParaRPr lang="en-US" sz="1200" dirty="0">
              <a:solidFill>
                <a:srgbClr val="30679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E1353EBC-AB34-5F87-842C-BA14E31C67D1}"/>
              </a:ext>
            </a:extLst>
          </p:cNvPr>
          <p:cNvSpPr/>
          <p:nvPr/>
        </p:nvSpPr>
        <p:spPr>
          <a:xfrm>
            <a:off x="364451" y="2368252"/>
            <a:ext cx="2003898" cy="695148"/>
          </a:xfrm>
          <a:prstGeom prst="rect">
            <a:avLst/>
          </a:prstGeom>
          <a:solidFill>
            <a:schemeClr val="bg1"/>
          </a:solidFill>
          <a:ln w="19050">
            <a:solidFill>
              <a:srgbClr val="306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93"/>
            <a:r>
              <a:rPr lang="ru-RU" sz="1200" dirty="0">
                <a:solidFill>
                  <a:srgbClr val="3067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Служба технической поддержки</a:t>
            </a:r>
            <a:endParaRPr lang="en-US" sz="1200" dirty="0">
              <a:solidFill>
                <a:srgbClr val="30679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Прямоугольник 44">
            <a:extLst>
              <a:ext uri="{FF2B5EF4-FFF2-40B4-BE49-F238E27FC236}">
                <a16:creationId xmlns:a16="http://schemas.microsoft.com/office/drawing/2014/main" id="{FD71BB51-9E4E-9176-2240-9AB51062095B}"/>
              </a:ext>
            </a:extLst>
          </p:cNvPr>
          <p:cNvSpPr/>
          <p:nvPr/>
        </p:nvSpPr>
        <p:spPr>
          <a:xfrm>
            <a:off x="1941629" y="1448486"/>
            <a:ext cx="2003898" cy="695148"/>
          </a:xfrm>
          <a:prstGeom prst="rect">
            <a:avLst/>
          </a:prstGeom>
          <a:solidFill>
            <a:schemeClr val="bg1"/>
          </a:solidFill>
          <a:ln w="19050">
            <a:solidFill>
              <a:srgbClr val="30679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493"/>
            <a:r>
              <a:rPr lang="ru-RU" sz="1200" dirty="0">
                <a:solidFill>
                  <a:srgbClr val="3067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Решения для </a:t>
            </a:r>
            <a:r>
              <a:rPr lang="ru-RU" sz="1200" dirty="0" err="1">
                <a:solidFill>
                  <a:srgbClr val="3067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ретрофита</a:t>
            </a:r>
            <a:endParaRPr lang="en-US" sz="1200" dirty="0">
              <a:solidFill>
                <a:srgbClr val="30679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46" name="Соединитель: уступ 45">
            <a:extLst>
              <a:ext uri="{FF2B5EF4-FFF2-40B4-BE49-F238E27FC236}">
                <a16:creationId xmlns:a16="http://schemas.microsoft.com/office/drawing/2014/main" id="{2BBD8D4E-7115-CB08-4C29-9B5DEB91354B}"/>
              </a:ext>
            </a:extLst>
          </p:cNvPr>
          <p:cNvCxnSpPr>
            <a:cxnSpLocks/>
            <a:stCxn id="36" idx="3"/>
            <a:endCxn id="37" idx="0"/>
          </p:cNvCxnSpPr>
          <p:nvPr/>
        </p:nvCxnSpPr>
        <p:spPr>
          <a:xfrm>
            <a:off x="6587633" y="1793521"/>
            <a:ext cx="624731" cy="580267"/>
          </a:xfrm>
          <a:prstGeom prst="bentConnector2">
            <a:avLst/>
          </a:prstGeom>
          <a:ln>
            <a:solidFill>
              <a:srgbClr val="13B68F"/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Соединитель: уступ 46">
            <a:extLst>
              <a:ext uri="{FF2B5EF4-FFF2-40B4-BE49-F238E27FC236}">
                <a16:creationId xmlns:a16="http://schemas.microsoft.com/office/drawing/2014/main" id="{DD230989-C013-198C-FD6D-945D2D47F563}"/>
              </a:ext>
            </a:extLst>
          </p:cNvPr>
          <p:cNvCxnSpPr>
            <a:cxnSpLocks/>
            <a:stCxn id="39" idx="2"/>
            <a:endCxn id="40" idx="3"/>
          </p:cNvCxnSpPr>
          <p:nvPr/>
        </p:nvCxnSpPr>
        <p:spPr>
          <a:xfrm rot="5400000">
            <a:off x="6611743" y="5258042"/>
            <a:ext cx="634875" cy="566368"/>
          </a:xfrm>
          <a:prstGeom prst="bentConnector2">
            <a:avLst/>
          </a:prstGeom>
          <a:ln>
            <a:solidFill>
              <a:srgbClr val="13B68F"/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Соединитель: уступ 47">
            <a:extLst>
              <a:ext uri="{FF2B5EF4-FFF2-40B4-BE49-F238E27FC236}">
                <a16:creationId xmlns:a16="http://schemas.microsoft.com/office/drawing/2014/main" id="{964E1212-C32E-2761-5288-7B11B5FC929A}"/>
              </a:ext>
            </a:extLst>
          </p:cNvPr>
          <p:cNvCxnSpPr>
            <a:cxnSpLocks/>
            <a:stCxn id="41" idx="1"/>
            <a:endCxn id="42" idx="2"/>
          </p:cNvCxnSpPr>
          <p:nvPr/>
        </p:nvCxnSpPr>
        <p:spPr>
          <a:xfrm rot="10800000">
            <a:off x="1366401" y="5314412"/>
            <a:ext cx="575229" cy="542982"/>
          </a:xfrm>
          <a:prstGeom prst="bentConnector2">
            <a:avLst/>
          </a:prstGeom>
          <a:ln>
            <a:solidFill>
              <a:srgbClr val="13B68F"/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Соединитель: уступ 48">
            <a:extLst>
              <a:ext uri="{FF2B5EF4-FFF2-40B4-BE49-F238E27FC236}">
                <a16:creationId xmlns:a16="http://schemas.microsoft.com/office/drawing/2014/main" id="{32AC685C-CFE2-16B0-B6FD-27BA047DB02D}"/>
              </a:ext>
            </a:extLst>
          </p:cNvPr>
          <p:cNvCxnSpPr>
            <a:cxnSpLocks/>
            <a:stCxn id="44" idx="0"/>
            <a:endCxn id="45" idx="1"/>
          </p:cNvCxnSpPr>
          <p:nvPr/>
        </p:nvCxnSpPr>
        <p:spPr>
          <a:xfrm rot="5400000" flipH="1" flipV="1">
            <a:off x="1367918" y="1794542"/>
            <a:ext cx="572192" cy="575229"/>
          </a:xfrm>
          <a:prstGeom prst="bentConnector2">
            <a:avLst/>
          </a:prstGeom>
          <a:ln>
            <a:solidFill>
              <a:srgbClr val="13B68F"/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>
            <a:extLst>
              <a:ext uri="{FF2B5EF4-FFF2-40B4-BE49-F238E27FC236}">
                <a16:creationId xmlns:a16="http://schemas.microsoft.com/office/drawing/2014/main" id="{8FD8F8DF-8A0A-8227-9E17-EC8F1F6BF189}"/>
              </a:ext>
            </a:extLst>
          </p:cNvPr>
          <p:cNvCxnSpPr>
            <a:stCxn id="43" idx="0"/>
            <a:endCxn id="44" idx="2"/>
          </p:cNvCxnSpPr>
          <p:nvPr/>
        </p:nvCxnSpPr>
        <p:spPr>
          <a:xfrm flipV="1">
            <a:off x="1366400" y="3063401"/>
            <a:ext cx="0" cy="429131"/>
          </a:xfrm>
          <a:prstGeom prst="straightConnector1">
            <a:avLst/>
          </a:prstGeom>
          <a:ln>
            <a:solidFill>
              <a:srgbClr val="13B68F"/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>
            <a:extLst>
              <a:ext uri="{FF2B5EF4-FFF2-40B4-BE49-F238E27FC236}">
                <a16:creationId xmlns:a16="http://schemas.microsoft.com/office/drawing/2014/main" id="{17EB5782-2A50-5803-D65F-7391E1457084}"/>
              </a:ext>
            </a:extLst>
          </p:cNvPr>
          <p:cNvCxnSpPr>
            <a:cxnSpLocks/>
            <a:stCxn id="42" idx="0"/>
            <a:endCxn id="43" idx="2"/>
          </p:cNvCxnSpPr>
          <p:nvPr/>
        </p:nvCxnSpPr>
        <p:spPr>
          <a:xfrm flipV="1">
            <a:off x="1366400" y="4187680"/>
            <a:ext cx="0" cy="431585"/>
          </a:xfrm>
          <a:prstGeom prst="straightConnector1">
            <a:avLst/>
          </a:prstGeom>
          <a:ln>
            <a:solidFill>
              <a:srgbClr val="13B68F"/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>
            <a:extLst>
              <a:ext uri="{FF2B5EF4-FFF2-40B4-BE49-F238E27FC236}">
                <a16:creationId xmlns:a16="http://schemas.microsoft.com/office/drawing/2014/main" id="{BE4D0385-BEEF-01DC-AC36-26E4454209DF}"/>
              </a:ext>
            </a:extLst>
          </p:cNvPr>
          <p:cNvCxnSpPr>
            <a:cxnSpLocks/>
            <a:stCxn id="37" idx="2"/>
            <a:endCxn id="38" idx="0"/>
          </p:cNvCxnSpPr>
          <p:nvPr/>
        </p:nvCxnSpPr>
        <p:spPr>
          <a:xfrm>
            <a:off x="7212363" y="3068936"/>
            <a:ext cx="0" cy="405413"/>
          </a:xfrm>
          <a:prstGeom prst="straightConnector1">
            <a:avLst/>
          </a:prstGeom>
          <a:ln>
            <a:solidFill>
              <a:srgbClr val="13B68F"/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>
            <a:extLst>
              <a:ext uri="{FF2B5EF4-FFF2-40B4-BE49-F238E27FC236}">
                <a16:creationId xmlns:a16="http://schemas.microsoft.com/office/drawing/2014/main" id="{9D8C9747-5A34-F06D-9706-97FC50494BC1}"/>
              </a:ext>
            </a:extLst>
          </p:cNvPr>
          <p:cNvCxnSpPr>
            <a:cxnSpLocks/>
            <a:stCxn id="38" idx="2"/>
            <a:endCxn id="39" idx="0"/>
          </p:cNvCxnSpPr>
          <p:nvPr/>
        </p:nvCxnSpPr>
        <p:spPr>
          <a:xfrm>
            <a:off x="7212363" y="4194349"/>
            <a:ext cx="0" cy="309441"/>
          </a:xfrm>
          <a:prstGeom prst="straightConnector1">
            <a:avLst/>
          </a:prstGeom>
          <a:ln>
            <a:solidFill>
              <a:srgbClr val="13B68F"/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>
            <a:extLst>
              <a:ext uri="{FF2B5EF4-FFF2-40B4-BE49-F238E27FC236}">
                <a16:creationId xmlns:a16="http://schemas.microsoft.com/office/drawing/2014/main" id="{688B0445-8E51-E5CD-5DCA-70F412CAD9E0}"/>
              </a:ext>
            </a:extLst>
          </p:cNvPr>
          <p:cNvCxnSpPr>
            <a:cxnSpLocks/>
            <a:stCxn id="45" idx="3"/>
            <a:endCxn id="36" idx="1"/>
          </p:cNvCxnSpPr>
          <p:nvPr/>
        </p:nvCxnSpPr>
        <p:spPr>
          <a:xfrm flipV="1">
            <a:off x="3945527" y="1793520"/>
            <a:ext cx="638207" cy="2540"/>
          </a:xfrm>
          <a:prstGeom prst="straightConnector1">
            <a:avLst/>
          </a:prstGeom>
          <a:ln>
            <a:solidFill>
              <a:srgbClr val="13B68F"/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>
            <a:extLst>
              <a:ext uri="{FF2B5EF4-FFF2-40B4-BE49-F238E27FC236}">
                <a16:creationId xmlns:a16="http://schemas.microsoft.com/office/drawing/2014/main" id="{9CBBE045-E6E8-9AC4-8EA8-ECB329FB2C56}"/>
              </a:ext>
            </a:extLst>
          </p:cNvPr>
          <p:cNvCxnSpPr>
            <a:cxnSpLocks/>
            <a:stCxn id="40" idx="1"/>
            <a:endCxn id="41" idx="3"/>
          </p:cNvCxnSpPr>
          <p:nvPr/>
        </p:nvCxnSpPr>
        <p:spPr>
          <a:xfrm flipH="1" flipV="1">
            <a:off x="3945527" y="5857394"/>
            <a:ext cx="696570" cy="1270"/>
          </a:xfrm>
          <a:prstGeom prst="straightConnector1">
            <a:avLst/>
          </a:prstGeom>
          <a:ln>
            <a:solidFill>
              <a:srgbClr val="13B68F"/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B8C839B0-24E5-8276-6DDC-145FEBC271F9}"/>
              </a:ext>
            </a:extLst>
          </p:cNvPr>
          <p:cNvSpPr/>
          <p:nvPr/>
        </p:nvSpPr>
        <p:spPr>
          <a:xfrm>
            <a:off x="8028511" y="2910123"/>
            <a:ext cx="4177932" cy="1959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23875" lvl="1" indent="-342900" defTabSz="342892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en-US" sz="1400" b="1" dirty="0">
              <a:solidFill>
                <a:srgbClr val="04397A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523875" lvl="1" indent="-180000" defTabSz="609493">
              <a:buFont typeface="Arial" panose="020B0604020202020204" pitchFamily="34" charset="0"/>
              <a:buChar char="•"/>
            </a:pPr>
            <a:r>
              <a:rPr lang="ru-RU" altLang="ru-RU" sz="1400" dirty="0">
                <a:solidFill>
                  <a:srgbClr val="013C7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Персонал: 300+</a:t>
            </a:r>
          </a:p>
          <a:p>
            <a:pPr marL="523875" lvl="1" indent="-342900" defTabSz="609493">
              <a:buFont typeface="Arial" panose="020B0604020202020204" pitchFamily="34" charset="0"/>
              <a:buChar char="•"/>
            </a:pPr>
            <a:endParaRPr lang="ru-RU" altLang="ru-RU" sz="1400" dirty="0">
              <a:solidFill>
                <a:srgbClr val="013C7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523875" lvl="1" indent="-180000" defTabSz="609493">
              <a:buFont typeface="Arial" panose="020B0604020202020204" pitchFamily="34" charset="0"/>
              <a:buChar char="•"/>
            </a:pPr>
            <a:r>
              <a:rPr lang="ru-RU" altLang="ru-RU" sz="1400" dirty="0">
                <a:solidFill>
                  <a:srgbClr val="013C7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ИТР и НИОКР: 160</a:t>
            </a:r>
          </a:p>
          <a:p>
            <a:pPr marL="523875" lvl="1" indent="-342900" defTabSz="609493">
              <a:buFont typeface="Arial" panose="020B0604020202020204" pitchFamily="34" charset="0"/>
              <a:buChar char="•"/>
            </a:pPr>
            <a:endParaRPr lang="ru-RU" altLang="ru-RU" sz="1400" dirty="0">
              <a:solidFill>
                <a:srgbClr val="013C7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523875" lvl="1" indent="-180000" defTabSz="609493">
              <a:buFont typeface="Arial" panose="020B0604020202020204" pitchFamily="34" charset="0"/>
              <a:buChar char="•"/>
            </a:pPr>
            <a:r>
              <a:rPr lang="ru-RU" altLang="ru-RU" sz="1400" dirty="0">
                <a:solidFill>
                  <a:srgbClr val="013C7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Производство и склады: 3000 м</a:t>
            </a:r>
            <a:r>
              <a:rPr lang="ru-RU" altLang="ru-RU" sz="1400" baseline="30000" dirty="0">
                <a:solidFill>
                  <a:srgbClr val="013C7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</a:t>
            </a:r>
          </a:p>
          <a:p>
            <a:pPr marL="523875" lvl="1" indent="-180000" defTabSz="609493">
              <a:buFont typeface="Arial" panose="020B0604020202020204" pitchFamily="34" charset="0"/>
              <a:buChar char="•"/>
            </a:pPr>
            <a:endParaRPr lang="ru-RU" altLang="ru-RU" sz="1400" b="1" baseline="30000" dirty="0">
              <a:solidFill>
                <a:srgbClr val="013C7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523875" lvl="1" indent="-180000" defTabSz="609493">
              <a:buFont typeface="Arial" panose="020B0604020202020204" pitchFamily="34" charset="0"/>
              <a:buChar char="•"/>
            </a:pPr>
            <a:r>
              <a:rPr lang="ru-RU" altLang="ru-RU" sz="1400" dirty="0">
                <a:solidFill>
                  <a:srgbClr val="013C7F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Расширение отдела Разработки</a:t>
            </a:r>
            <a:endParaRPr lang="ru-RU" altLang="ru-RU" sz="1400" b="1" dirty="0">
              <a:solidFill>
                <a:srgbClr val="013C7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555625" lvl="1" indent="-374650" defTabSz="609493">
              <a:buFont typeface="Wingdings" panose="05000000000000000000" pitchFamily="2" charset="2"/>
              <a:buChar char="§"/>
            </a:pPr>
            <a:endParaRPr lang="en-AU" altLang="ru-RU" sz="1400" b="1" dirty="0">
              <a:solidFill>
                <a:srgbClr val="013C7F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D7A8171-B4C7-51E8-E45A-CE8C5DEC4863}"/>
              </a:ext>
            </a:extLst>
          </p:cNvPr>
          <p:cNvSpPr txBox="1"/>
          <p:nvPr/>
        </p:nvSpPr>
        <p:spPr>
          <a:xfrm>
            <a:off x="14443" y="874124"/>
            <a:ext cx="12192000" cy="461665"/>
          </a:xfrm>
          <a:prstGeom prst="rect">
            <a:avLst/>
          </a:prstGeom>
          <a:noFill/>
        </p:spPr>
        <p:txBody>
          <a:bodyPr wrap="square" lIns="306000" rIns="306000" rtlCol="0">
            <a:spAutoFit/>
          </a:bodyPr>
          <a:lstStyle/>
          <a:p>
            <a:r>
              <a:rPr lang="ru-RU" sz="2400" dirty="0">
                <a:solidFill>
                  <a:srgbClr val="2E669D"/>
                </a:solidFill>
                <a:latin typeface="Arodora Pro Light" pitchFamily="50" charset="-52"/>
                <a:ea typeface="Verdana" panose="020B0604030504040204" pitchFamily="34" charset="0"/>
              </a:rPr>
              <a:t>Предприятие полного цикла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239805-FCAF-B441-CA1E-48CCB20E1498}"/>
              </a:ext>
            </a:extLst>
          </p:cNvPr>
          <p:cNvSpPr/>
          <p:nvPr/>
        </p:nvSpPr>
        <p:spPr>
          <a:xfrm>
            <a:off x="0" y="708694"/>
            <a:ext cx="12192000" cy="151546"/>
          </a:xfrm>
          <a:prstGeom prst="rect">
            <a:avLst/>
          </a:prstGeom>
          <a:solidFill>
            <a:srgbClr val="00AC86"/>
          </a:solidFill>
          <a:ln>
            <a:solidFill>
              <a:srgbClr val="00AC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3321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B976A-3C7D-42CE-B8EF-1D545BC32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11200"/>
          </a:xfrm>
          <a:solidFill>
            <a:srgbClr val="2E669D"/>
          </a:solidFill>
        </p:spPr>
        <p:txBody>
          <a:bodyPr lIns="306000" tIns="180000" rIns="306000" bIns="180000">
            <a:no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odora Pro Light" pitchFamily="50" charset="-52"/>
                <a:ea typeface="Verdana" panose="020B0604030504040204" pitchFamily="34" charset="0"/>
              </a:rPr>
              <a:t>Сложности и задачи новых условий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6CB77F-7234-4225-8AC3-46348D7F4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8395" y="201322"/>
            <a:ext cx="608485" cy="308556"/>
          </a:xfrm>
        </p:spPr>
        <p:txBody>
          <a:bodyPr/>
          <a:lstStyle/>
          <a:p>
            <a:fld id="{4F386113-9916-4C8F-9BAC-9053285B1AC6}" type="slidenum">
              <a:rPr lang="ru-RU" sz="16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</a:t>
            </a:fld>
            <a:endParaRPr lang="ru-RU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DD179C56-269A-45BC-8A34-0C0BE14BC7C6}"/>
              </a:ext>
            </a:extLst>
          </p:cNvPr>
          <p:cNvSpPr/>
          <p:nvPr/>
        </p:nvSpPr>
        <p:spPr>
          <a:xfrm>
            <a:off x="0" y="708694"/>
            <a:ext cx="12192000" cy="151546"/>
          </a:xfrm>
          <a:prstGeom prst="rect">
            <a:avLst/>
          </a:prstGeom>
          <a:solidFill>
            <a:srgbClr val="00AC86"/>
          </a:solidFill>
          <a:ln>
            <a:solidFill>
              <a:srgbClr val="00AC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FF32AA0D-FEAE-45B3-8CB0-47B014876B2E}"/>
              </a:ext>
            </a:extLst>
          </p:cNvPr>
          <p:cNvGrpSpPr/>
          <p:nvPr/>
        </p:nvGrpSpPr>
        <p:grpSpPr>
          <a:xfrm>
            <a:off x="302678" y="6202035"/>
            <a:ext cx="11615484" cy="627390"/>
            <a:chOff x="302678" y="6202035"/>
            <a:chExt cx="11615484" cy="627390"/>
          </a:xfrm>
        </p:grpSpPr>
        <p:pic>
          <p:nvPicPr>
            <p:cNvPr id="32" name="Picture 5" descr="Logo&#10;&#10;Description automatically generated">
              <a:extLst>
                <a:ext uri="{FF2B5EF4-FFF2-40B4-BE49-F238E27FC236}">
                  <a16:creationId xmlns:a16="http://schemas.microsoft.com/office/drawing/2014/main" id="{F79CEAD5-C2F0-4298-B20B-7B95193C7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27831" y="6202035"/>
              <a:ext cx="1290331" cy="627390"/>
            </a:xfrm>
            <a:prstGeom prst="rect">
              <a:avLst/>
            </a:prstGeom>
          </p:spPr>
        </p:pic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3DC461F1-9AE2-40C2-B45F-1EED09F35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678" y="6377476"/>
              <a:ext cx="3364447" cy="405487"/>
            </a:xfrm>
            <a:prstGeom prst="rect">
              <a:avLst/>
            </a:prstGeom>
          </p:spPr>
        </p:pic>
      </p:grpSp>
      <p:sp>
        <p:nvSpPr>
          <p:cNvPr id="18" name="Объект 2">
            <a:extLst>
              <a:ext uri="{FF2B5EF4-FFF2-40B4-BE49-F238E27FC236}">
                <a16:creationId xmlns:a16="http://schemas.microsoft.com/office/drawing/2014/main" id="{31C021D9-2D09-4614-969F-A7DA022050FF}"/>
              </a:ext>
            </a:extLst>
          </p:cNvPr>
          <p:cNvSpPr txBox="1">
            <a:spLocks/>
          </p:cNvSpPr>
          <p:nvPr/>
        </p:nvSpPr>
        <p:spPr>
          <a:xfrm>
            <a:off x="522515" y="1273630"/>
            <a:ext cx="11070771" cy="46046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sz="20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Сложности:</a:t>
            </a:r>
          </a:p>
          <a:p>
            <a:pPr marL="285750" indent="-285750" algn="just"/>
            <a:r>
              <a:rPr lang="ru-RU" sz="1400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Санкции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со стороны недружественных государств, ограничения по импорту компонентов микроэлектронной техники;</a:t>
            </a:r>
          </a:p>
          <a:p>
            <a:pPr marL="285750" indent="-285750" algn="just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Усложнение логистики (блокировка границ для автотранспорта, усложнение оплаты);</a:t>
            </a:r>
          </a:p>
          <a:p>
            <a:pPr marL="285750" indent="-285750" algn="just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Остановка ввоза компонентов в Россию и Белоруссию со стороны 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Schneider Electric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pPr marL="285750" indent="-285750" algn="just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Остановка обслуживания производственного оборудования, произведенного в недружественных странах.</a:t>
            </a:r>
          </a:p>
          <a:p>
            <a:pPr marL="285750" indent="-285750" algn="just"/>
            <a:endParaRPr lang="ru-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indent="0" algn="just">
              <a:buNone/>
            </a:pPr>
            <a:r>
              <a:rPr lang="ru-RU" sz="20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Задачи:</a:t>
            </a:r>
          </a:p>
          <a:p>
            <a:pPr marL="285750" indent="-285750" algn="just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Выполнение обязательств перед заказчиками по размещенным заказам;</a:t>
            </a:r>
          </a:p>
          <a:p>
            <a:pPr marL="285750" indent="-285750" algn="just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Выполнение гарантийных обязательств по установленному оборудованию;</a:t>
            </a:r>
          </a:p>
          <a:p>
            <a:pPr marL="285750" indent="-285750" algn="just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Сохранение продуктового предложения для обеспечения стабильной работы предприятия в будущем;</a:t>
            </a:r>
          </a:p>
          <a:p>
            <a:pPr marL="285750" indent="-285750" algn="just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Обеспечение работоспособности производственного оборудования;</a:t>
            </a:r>
          </a:p>
          <a:p>
            <a:pPr marL="285750" indent="-285750" algn="just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Переход на </a:t>
            </a:r>
            <a:r>
              <a:rPr lang="ru-RU" sz="1400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новую компонентную базу 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в терминалах и шкафной продукции;</a:t>
            </a:r>
          </a:p>
          <a:p>
            <a:pPr marL="285750" indent="-285750" algn="just"/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Замещение продукции 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Schneider Electric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 внутри группы компаний.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50964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DB7427F-4FB9-4C07-AA79-18F169F11C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843" y="960292"/>
            <a:ext cx="5609116" cy="51416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B976A-3C7D-42CE-B8EF-1D545BC32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11200"/>
          </a:xfrm>
          <a:solidFill>
            <a:srgbClr val="2E669D"/>
          </a:solidFill>
        </p:spPr>
        <p:txBody>
          <a:bodyPr lIns="306000" tIns="180000" rIns="306000" bIns="180000">
            <a:no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odora Pro Light" pitchFamily="50" charset="-52"/>
                <a:ea typeface="Verdana" panose="020B0604030504040204" pitchFamily="34" charset="0"/>
              </a:rPr>
              <a:t>Микропроцессорные терминалы БМРЗ-150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6CB77F-7234-4225-8AC3-46348D7F4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8395" y="201322"/>
            <a:ext cx="608485" cy="308556"/>
          </a:xfrm>
        </p:spPr>
        <p:txBody>
          <a:bodyPr/>
          <a:lstStyle/>
          <a:p>
            <a:fld id="{4F386113-9916-4C8F-9BAC-9053285B1AC6}" type="slidenum">
              <a:rPr lang="ru-RU" sz="16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</a:t>
            </a:fld>
            <a:endParaRPr lang="ru-RU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B3986C24-0EB9-48D5-B307-1539DB525C80}"/>
              </a:ext>
            </a:extLst>
          </p:cNvPr>
          <p:cNvSpPr txBox="1">
            <a:spLocks/>
          </p:cNvSpPr>
          <p:nvPr/>
        </p:nvSpPr>
        <p:spPr>
          <a:xfrm>
            <a:off x="302677" y="1275529"/>
            <a:ext cx="6373331" cy="292361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Обновленные МП терминалы серии БМРЗ-150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400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Доступная компонентная база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Новый дизайн лицевой панели;</a:t>
            </a:r>
          </a:p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Улучшены характеристики измерительных каналов;</a:t>
            </a:r>
          </a:p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Типизированы и унифицированы алгоритмы РЗА;</a:t>
            </a:r>
          </a:p>
          <a:p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Расширены возможности гибкой логики;</a:t>
            </a:r>
          </a:p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COMTRADE 2013</a:t>
            </a:r>
            <a:r>
              <a:rPr lang="ru-RU" sz="1400" dirty="0"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DD179C56-269A-45BC-8A34-0C0BE14BC7C6}"/>
              </a:ext>
            </a:extLst>
          </p:cNvPr>
          <p:cNvSpPr/>
          <p:nvPr/>
        </p:nvSpPr>
        <p:spPr>
          <a:xfrm>
            <a:off x="0" y="708694"/>
            <a:ext cx="12192000" cy="151546"/>
          </a:xfrm>
          <a:prstGeom prst="rect">
            <a:avLst/>
          </a:prstGeom>
          <a:solidFill>
            <a:srgbClr val="00AC86"/>
          </a:solidFill>
          <a:ln>
            <a:solidFill>
              <a:srgbClr val="00AC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FF32AA0D-FEAE-45B3-8CB0-47B014876B2E}"/>
              </a:ext>
            </a:extLst>
          </p:cNvPr>
          <p:cNvGrpSpPr/>
          <p:nvPr/>
        </p:nvGrpSpPr>
        <p:grpSpPr>
          <a:xfrm>
            <a:off x="302678" y="6202035"/>
            <a:ext cx="11615484" cy="627390"/>
            <a:chOff x="302678" y="6202035"/>
            <a:chExt cx="11615484" cy="627390"/>
          </a:xfrm>
        </p:grpSpPr>
        <p:pic>
          <p:nvPicPr>
            <p:cNvPr id="32" name="Picture 5" descr="Logo&#10;&#10;Description automatically generated">
              <a:extLst>
                <a:ext uri="{FF2B5EF4-FFF2-40B4-BE49-F238E27FC236}">
                  <a16:creationId xmlns:a16="http://schemas.microsoft.com/office/drawing/2014/main" id="{F79CEAD5-C2F0-4298-B20B-7B95193C7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27831" y="6202035"/>
              <a:ext cx="1290331" cy="627390"/>
            </a:xfrm>
            <a:prstGeom prst="rect">
              <a:avLst/>
            </a:prstGeom>
          </p:spPr>
        </p:pic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3DC461F1-9AE2-40C2-B45F-1EED09F35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2678" y="6377476"/>
              <a:ext cx="3364447" cy="405487"/>
            </a:xfrm>
            <a:prstGeom prst="rect">
              <a:avLst/>
            </a:prstGeom>
          </p:spPr>
        </p:pic>
      </p:grpSp>
      <p:sp>
        <p:nvSpPr>
          <p:cNvPr id="23" name="Объект 2">
            <a:extLst>
              <a:ext uri="{FF2B5EF4-FFF2-40B4-BE49-F238E27FC236}">
                <a16:creationId xmlns:a16="http://schemas.microsoft.com/office/drawing/2014/main" id="{F64D5E8A-B26A-4003-ADF6-3473D256C523}"/>
              </a:ext>
            </a:extLst>
          </p:cNvPr>
          <p:cNvSpPr txBox="1">
            <a:spLocks/>
          </p:cNvSpPr>
          <p:nvPr/>
        </p:nvSpPr>
        <p:spPr>
          <a:xfrm>
            <a:off x="302676" y="3793652"/>
            <a:ext cx="4460839" cy="40548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6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Флагманская линейка компании</a:t>
            </a:r>
          </a:p>
        </p:txBody>
      </p:sp>
    </p:spTree>
    <p:extLst>
      <p:ext uri="{BB962C8B-B14F-4D97-AF65-F5344CB8AC3E}">
        <p14:creationId xmlns:p14="http://schemas.microsoft.com/office/powerpoint/2010/main" val="3561382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EE6D6CB-3F8C-4FCF-93EA-F6130C3DCA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361" y="784467"/>
            <a:ext cx="2803677" cy="257003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6AB556B-0DFB-45DC-B59B-BBB196A07D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120000">
            <a:off x="990086" y="139428"/>
            <a:ext cx="3755659" cy="375565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B976A-3C7D-42CE-B8EF-1D545BC32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11200"/>
          </a:xfrm>
          <a:solidFill>
            <a:srgbClr val="2E669D"/>
          </a:solidFill>
        </p:spPr>
        <p:txBody>
          <a:bodyPr lIns="306000" tIns="180000" rIns="306000" bIns="180000">
            <a:no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odora Pro Light" pitchFamily="50" charset="-52"/>
                <a:ea typeface="Verdana" panose="020B0604030504040204" pitchFamily="34" charset="0"/>
              </a:rPr>
              <a:t>Изменение компонентной базы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6CB77F-7234-4225-8AC3-46348D7F4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8395" y="201322"/>
            <a:ext cx="608485" cy="308556"/>
          </a:xfrm>
        </p:spPr>
        <p:txBody>
          <a:bodyPr/>
          <a:lstStyle/>
          <a:p>
            <a:fld id="{4F386113-9916-4C8F-9BAC-9053285B1AC6}" type="slidenum">
              <a:rPr lang="ru-RU" sz="16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5</a:t>
            </a:fld>
            <a:endParaRPr lang="ru-RU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DD179C56-269A-45BC-8A34-0C0BE14BC7C6}"/>
              </a:ext>
            </a:extLst>
          </p:cNvPr>
          <p:cNvSpPr/>
          <p:nvPr/>
        </p:nvSpPr>
        <p:spPr>
          <a:xfrm>
            <a:off x="0" y="708694"/>
            <a:ext cx="12192000" cy="151546"/>
          </a:xfrm>
          <a:prstGeom prst="rect">
            <a:avLst/>
          </a:prstGeom>
          <a:solidFill>
            <a:srgbClr val="00AC86"/>
          </a:solidFill>
          <a:ln>
            <a:solidFill>
              <a:srgbClr val="00AC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1" name="Группа 30">
            <a:extLst>
              <a:ext uri="{FF2B5EF4-FFF2-40B4-BE49-F238E27FC236}">
                <a16:creationId xmlns:a16="http://schemas.microsoft.com/office/drawing/2014/main" id="{FF32AA0D-FEAE-45B3-8CB0-47B014876B2E}"/>
              </a:ext>
            </a:extLst>
          </p:cNvPr>
          <p:cNvGrpSpPr/>
          <p:nvPr/>
        </p:nvGrpSpPr>
        <p:grpSpPr>
          <a:xfrm>
            <a:off x="302678" y="6202035"/>
            <a:ext cx="11615484" cy="627390"/>
            <a:chOff x="302678" y="6202035"/>
            <a:chExt cx="11615484" cy="627390"/>
          </a:xfrm>
        </p:grpSpPr>
        <p:pic>
          <p:nvPicPr>
            <p:cNvPr id="32" name="Picture 5" descr="Logo&#10;&#10;Description automatically generated">
              <a:extLst>
                <a:ext uri="{FF2B5EF4-FFF2-40B4-BE49-F238E27FC236}">
                  <a16:creationId xmlns:a16="http://schemas.microsoft.com/office/drawing/2014/main" id="{F79CEAD5-C2F0-4298-B20B-7B95193C79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27831" y="6202035"/>
              <a:ext cx="1290331" cy="627390"/>
            </a:xfrm>
            <a:prstGeom prst="rect">
              <a:avLst/>
            </a:prstGeom>
          </p:spPr>
        </p:pic>
        <p:pic>
          <p:nvPicPr>
            <p:cNvPr id="33" name="Рисунок 32">
              <a:extLst>
                <a:ext uri="{FF2B5EF4-FFF2-40B4-BE49-F238E27FC236}">
                  <a16:creationId xmlns:a16="http://schemas.microsoft.com/office/drawing/2014/main" id="{3DC461F1-9AE2-40C2-B45F-1EED09F350C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02678" y="6377476"/>
              <a:ext cx="3364447" cy="405487"/>
            </a:xfrm>
            <a:prstGeom prst="rect">
              <a:avLst/>
            </a:prstGeom>
          </p:spPr>
        </p:pic>
      </p:grpSp>
      <p:graphicFrame>
        <p:nvGraphicFramePr>
          <p:cNvPr id="17" name="Таблица 16">
            <a:extLst>
              <a:ext uri="{FF2B5EF4-FFF2-40B4-BE49-F238E27FC236}">
                <a16:creationId xmlns:a16="http://schemas.microsoft.com/office/drawing/2014/main" id="{7B37C4D1-F627-4836-A88C-1B526C2CD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0354536"/>
              </p:ext>
            </p:extLst>
          </p:nvPr>
        </p:nvGraphicFramePr>
        <p:xfrm>
          <a:off x="302678" y="3654484"/>
          <a:ext cx="5557335" cy="2369883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111787">
                  <a:extLst>
                    <a:ext uri="{9D8B030D-6E8A-4147-A177-3AD203B41FA5}">
                      <a16:colId xmlns:a16="http://schemas.microsoft.com/office/drawing/2014/main" val="1205364991"/>
                    </a:ext>
                  </a:extLst>
                </a:gridCol>
                <a:gridCol w="3445548">
                  <a:extLst>
                    <a:ext uri="{9D8B030D-6E8A-4147-A177-3AD203B41FA5}">
                      <a16:colId xmlns:a16="http://schemas.microsoft.com/office/drawing/2014/main" val="3473493214"/>
                    </a:ext>
                  </a:extLst>
                </a:gridCol>
              </a:tblGrid>
              <a:tr h="8319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Страна-производитель</a:t>
                      </a:r>
                      <a:endParaRPr lang="ru-RU" sz="1400" b="0" i="0" u="none" strike="noStrike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669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Доля компонентов в стоимостном выражении</a:t>
                      </a:r>
                      <a:endParaRPr lang="ru-RU" sz="1400" b="0" i="0" u="none" strike="noStrike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E669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71090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Германия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18%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923728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США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19%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696314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Франция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29%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469137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Турция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5%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473320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Китай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8048429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Тайвань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7%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613652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Россия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16%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900306"/>
                  </a:ext>
                </a:extLst>
              </a:tr>
            </a:tbl>
          </a:graphicData>
        </a:graphic>
      </p:graphicFrame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id="{9CD6BC8A-1343-4F3C-8FE4-3B9D9E6116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828230"/>
              </p:ext>
            </p:extLst>
          </p:nvPr>
        </p:nvGraphicFramePr>
        <p:xfrm>
          <a:off x="6305474" y="3654483"/>
          <a:ext cx="5557335" cy="2589593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111787">
                  <a:extLst>
                    <a:ext uri="{9D8B030D-6E8A-4147-A177-3AD203B41FA5}">
                      <a16:colId xmlns:a16="http://schemas.microsoft.com/office/drawing/2014/main" val="1205364991"/>
                    </a:ext>
                  </a:extLst>
                </a:gridCol>
                <a:gridCol w="3445548">
                  <a:extLst>
                    <a:ext uri="{9D8B030D-6E8A-4147-A177-3AD203B41FA5}">
                      <a16:colId xmlns:a16="http://schemas.microsoft.com/office/drawing/2014/main" val="3473493214"/>
                    </a:ext>
                  </a:extLst>
                </a:gridCol>
              </a:tblGrid>
              <a:tr h="8319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Страна-производитель</a:t>
                      </a:r>
                      <a:endParaRPr lang="ru-RU" sz="1400" b="0" i="0" u="none" strike="noStrike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C8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Доля компонентов в стоимостном выражении</a:t>
                      </a:r>
                      <a:endParaRPr lang="ru-RU" sz="1400" b="0" i="0" u="none" strike="noStrike" dirty="0">
                        <a:solidFill>
                          <a:srgbClr val="FFFFFF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AC8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271090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Германия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3923728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США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0696314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Франция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0%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6469137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Турция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1%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0473320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Беларусь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2%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088885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Тайвань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6%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8048429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Китай</a:t>
                      </a: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49%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0613652"/>
                  </a:ext>
                </a:extLst>
              </a:tr>
              <a:tr h="207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Россия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14400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42%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5900306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91DEBEA2-5AA2-44AA-B7A3-2AC9AC68496F}"/>
              </a:ext>
            </a:extLst>
          </p:cNvPr>
          <p:cNvSpPr txBox="1"/>
          <p:nvPr/>
        </p:nvSpPr>
        <p:spPr>
          <a:xfrm>
            <a:off x="1227628" y="3224311"/>
            <a:ext cx="32805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БМРЗ-150, февраль 2022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9FC35A-80FB-45D8-81A2-48ECB61D259A}"/>
              </a:ext>
            </a:extLst>
          </p:cNvPr>
          <p:cNvSpPr txBox="1"/>
          <p:nvPr/>
        </p:nvSpPr>
        <p:spPr>
          <a:xfrm>
            <a:off x="7381865" y="3244334"/>
            <a:ext cx="33784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БМРЗ-150, февраль 2024</a:t>
            </a:r>
          </a:p>
        </p:txBody>
      </p:sp>
    </p:spTree>
    <p:extLst>
      <p:ext uri="{BB962C8B-B14F-4D97-AF65-F5344CB8AC3E}">
        <p14:creationId xmlns:p14="http://schemas.microsoft.com/office/powerpoint/2010/main" val="2684615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3BA32DC-53CD-40C0-8FA3-984B6263FB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560" y="1285421"/>
            <a:ext cx="5462093" cy="4460171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B976A-3C7D-42CE-B8EF-1D545BC32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11200"/>
          </a:xfrm>
          <a:solidFill>
            <a:srgbClr val="2E669D"/>
          </a:solidFill>
        </p:spPr>
        <p:txBody>
          <a:bodyPr lIns="306000" tIns="180000" rIns="306000" bIns="180000">
            <a:no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odora Pro Light" pitchFamily="50" charset="-52"/>
                <a:ea typeface="Verdana" panose="020B0604030504040204" pitchFamily="34" charset="0"/>
              </a:rPr>
              <a:t>Новые разработки: БМРЗ-60-</a:t>
            </a:r>
            <a:r>
              <a:rPr lang="en-US" sz="2800" b="1" dirty="0">
                <a:solidFill>
                  <a:schemeClr val="bg1"/>
                </a:solidFill>
                <a:latin typeface="Arodora Pro Light" pitchFamily="50" charset="-52"/>
                <a:ea typeface="Verdana" panose="020B0604030504040204" pitchFamily="34" charset="0"/>
              </a:rPr>
              <a:t>VIP</a:t>
            </a:r>
            <a:endParaRPr lang="ru-RU" sz="2800" b="1" dirty="0">
              <a:solidFill>
                <a:schemeClr val="bg1"/>
              </a:solidFill>
              <a:latin typeface="Arodora Pro Light" pitchFamily="50" charset="-52"/>
              <a:ea typeface="Verdana" panose="020B060403050404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C250C15-5B38-4F57-9567-99B427E251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057" y="1557162"/>
            <a:ext cx="5598074" cy="418081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Ключевые особенности:</a:t>
            </a:r>
          </a:p>
          <a:p>
            <a:pPr algn="just"/>
            <a:r>
              <a:rPr lang="ru-RU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Осциллографирование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(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Comtrade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2013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Питание от ТТ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1400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Оптимизация массогабаритных характеристик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sz="1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Прямое воздействие на </a:t>
            </a:r>
            <a:r>
              <a:rPr lang="en-US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MiTOP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Питание от 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USB 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 цепей </a:t>
            </a:r>
            <a:r>
              <a:rPr lang="ru-RU" sz="14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опертока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Телеизмерения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Дискретные входы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/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выходы для ТМ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Ethernet, RS-485;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Поддержка протоколов 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Modbus RTU/ 101 / 104;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Синхронизация времени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  <a:endParaRPr lang="ru-RU" sz="14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ru-RU" sz="1400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Доступная компонентная база</a:t>
            </a:r>
            <a:r>
              <a:rPr lang="en-US" sz="1400" b="1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ru-RU" sz="1400" b="1" dirty="0">
              <a:solidFill>
                <a:srgbClr val="00AC8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6CB77F-7234-4225-8AC3-46348D7F4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8395" y="198370"/>
            <a:ext cx="608485" cy="308556"/>
          </a:xfrm>
        </p:spPr>
        <p:txBody>
          <a:bodyPr/>
          <a:lstStyle/>
          <a:p>
            <a:fld id="{4F386113-9916-4C8F-9BAC-9053285B1AC6}" type="slidenum">
              <a:rPr lang="ru-RU" sz="20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6</a:t>
            </a:fld>
            <a:endParaRPr lang="ru-RU" sz="20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4B8A4FF-B6F5-48C3-B5F2-3B61A5ECFFD0}"/>
              </a:ext>
            </a:extLst>
          </p:cNvPr>
          <p:cNvSpPr/>
          <p:nvPr/>
        </p:nvSpPr>
        <p:spPr>
          <a:xfrm>
            <a:off x="0" y="708694"/>
            <a:ext cx="12192000" cy="151546"/>
          </a:xfrm>
          <a:prstGeom prst="rect">
            <a:avLst/>
          </a:prstGeom>
          <a:solidFill>
            <a:srgbClr val="00AC86"/>
          </a:solidFill>
          <a:ln>
            <a:solidFill>
              <a:srgbClr val="00AC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5E45C196-DCB9-4D29-A644-28E5519F336C}"/>
              </a:ext>
            </a:extLst>
          </p:cNvPr>
          <p:cNvGrpSpPr/>
          <p:nvPr/>
        </p:nvGrpSpPr>
        <p:grpSpPr>
          <a:xfrm>
            <a:off x="302678" y="6202035"/>
            <a:ext cx="11615484" cy="627390"/>
            <a:chOff x="302678" y="6202035"/>
            <a:chExt cx="11615484" cy="627390"/>
          </a:xfrm>
        </p:grpSpPr>
        <p:pic>
          <p:nvPicPr>
            <p:cNvPr id="11" name="Picture 5" descr="Logo&#10;&#10;Description automatically generated">
              <a:extLst>
                <a:ext uri="{FF2B5EF4-FFF2-40B4-BE49-F238E27FC236}">
                  <a16:creationId xmlns:a16="http://schemas.microsoft.com/office/drawing/2014/main" id="{4AF05CE2-A3FC-4C77-9118-833868C4EB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27831" y="6202035"/>
              <a:ext cx="1290331" cy="627390"/>
            </a:xfrm>
            <a:prstGeom prst="rect">
              <a:avLst/>
            </a:prstGeom>
          </p:spPr>
        </p:pic>
        <p:pic>
          <p:nvPicPr>
            <p:cNvPr id="12" name="Рисунок 11">
              <a:extLst>
                <a:ext uri="{FF2B5EF4-FFF2-40B4-BE49-F238E27FC236}">
                  <a16:creationId xmlns:a16="http://schemas.microsoft.com/office/drawing/2014/main" id="{E6E13019-D9B9-41F3-A695-F1F675DB230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2678" y="6377476"/>
              <a:ext cx="3364447" cy="405487"/>
            </a:xfrm>
            <a:prstGeom prst="rect">
              <a:avLst/>
            </a:prstGeom>
          </p:spPr>
        </p:pic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0FFBA23-ACD0-4EDC-9599-679474961CE9}"/>
              </a:ext>
            </a:extLst>
          </p:cNvPr>
          <p:cNvSpPr txBox="1"/>
          <p:nvPr/>
        </p:nvSpPr>
        <p:spPr>
          <a:xfrm>
            <a:off x="9334169" y="5761559"/>
            <a:ext cx="2532711" cy="307777"/>
          </a:xfrm>
          <a:prstGeom prst="rect">
            <a:avLst/>
          </a:prstGeom>
          <a:noFill/>
          <a:ln>
            <a:solidFill>
              <a:srgbClr val="ED9A22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Кнопки меню навигации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8EE7B59-BBF9-4273-83FE-6C89F63573AA}"/>
              </a:ext>
            </a:extLst>
          </p:cNvPr>
          <p:cNvSpPr txBox="1"/>
          <p:nvPr/>
        </p:nvSpPr>
        <p:spPr>
          <a:xfrm>
            <a:off x="6436643" y="6149306"/>
            <a:ext cx="1369132" cy="307777"/>
          </a:xfrm>
          <a:prstGeom prst="rect">
            <a:avLst/>
          </a:prstGeom>
          <a:noFill/>
          <a:ln>
            <a:solidFill>
              <a:srgbClr val="ED9A22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Светодиоды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309A19B-7533-4B2A-B196-762ACB77D5C3}"/>
              </a:ext>
            </a:extLst>
          </p:cNvPr>
          <p:cNvSpPr txBox="1"/>
          <p:nvPr/>
        </p:nvSpPr>
        <p:spPr>
          <a:xfrm>
            <a:off x="5317793" y="5687641"/>
            <a:ext cx="1118850" cy="307777"/>
          </a:xfrm>
          <a:prstGeom prst="rect">
            <a:avLst/>
          </a:prstGeom>
          <a:noFill/>
          <a:ln>
            <a:solidFill>
              <a:srgbClr val="ED9A22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 err="1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Блинкеры</a:t>
            </a:r>
            <a:endParaRPr lang="ru-RU" sz="1400" dirty="0">
              <a:solidFill>
                <a:srgbClr val="2E669D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cxnSp>
        <p:nvCxnSpPr>
          <p:cNvPr id="24" name="Соединитель: уступ 23">
            <a:extLst>
              <a:ext uri="{FF2B5EF4-FFF2-40B4-BE49-F238E27FC236}">
                <a16:creationId xmlns:a16="http://schemas.microsoft.com/office/drawing/2014/main" id="{E0A275E7-495B-415D-AE3A-61DEEA3DC47E}"/>
              </a:ext>
            </a:extLst>
          </p:cNvPr>
          <p:cNvCxnSpPr>
            <a:cxnSpLocks/>
          </p:cNvCxnSpPr>
          <p:nvPr/>
        </p:nvCxnSpPr>
        <p:spPr>
          <a:xfrm rot="16200000" flipV="1">
            <a:off x="9319015" y="5332928"/>
            <a:ext cx="857260" cy="2"/>
          </a:xfrm>
          <a:prstGeom prst="bentConnector3">
            <a:avLst>
              <a:gd name="adj1" fmla="val 50000"/>
            </a:avLst>
          </a:prstGeom>
          <a:ln w="12700">
            <a:solidFill>
              <a:srgbClr val="ED9A22"/>
            </a:solidFill>
            <a:tailEnd type="oval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7" name="Соединитель: уступ 26">
            <a:extLst>
              <a:ext uri="{FF2B5EF4-FFF2-40B4-BE49-F238E27FC236}">
                <a16:creationId xmlns:a16="http://schemas.microsoft.com/office/drawing/2014/main" id="{9C045AA1-10E3-4209-ABE0-DFBC9BC83096}"/>
              </a:ext>
            </a:extLst>
          </p:cNvPr>
          <p:cNvCxnSpPr>
            <a:cxnSpLocks/>
            <a:stCxn id="19" idx="3"/>
          </p:cNvCxnSpPr>
          <p:nvPr/>
        </p:nvCxnSpPr>
        <p:spPr>
          <a:xfrm flipV="1">
            <a:off x="7805775" y="4385569"/>
            <a:ext cx="606678" cy="1917626"/>
          </a:xfrm>
          <a:prstGeom prst="bentConnector2">
            <a:avLst/>
          </a:prstGeom>
          <a:ln w="12700">
            <a:solidFill>
              <a:srgbClr val="ED9A22"/>
            </a:solidFill>
            <a:tailEnd type="oval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4" name="Соединитель: уступ 33">
            <a:extLst>
              <a:ext uri="{FF2B5EF4-FFF2-40B4-BE49-F238E27FC236}">
                <a16:creationId xmlns:a16="http://schemas.microsoft.com/office/drawing/2014/main" id="{EBA18328-CDE9-4EE9-AC73-6CFDDD198A98}"/>
              </a:ext>
            </a:extLst>
          </p:cNvPr>
          <p:cNvCxnSpPr>
            <a:cxnSpLocks/>
            <a:stCxn id="20" idx="3"/>
          </p:cNvCxnSpPr>
          <p:nvPr/>
        </p:nvCxnSpPr>
        <p:spPr>
          <a:xfrm flipV="1">
            <a:off x="6436643" y="4385569"/>
            <a:ext cx="1672471" cy="1455961"/>
          </a:xfrm>
          <a:prstGeom prst="bentConnector3">
            <a:avLst>
              <a:gd name="adj1" fmla="val 100958"/>
            </a:avLst>
          </a:prstGeom>
          <a:ln w="12700">
            <a:solidFill>
              <a:srgbClr val="ED9A22"/>
            </a:solidFill>
            <a:tailEnd type="oval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7595E0F5-64F7-432B-B3A8-74C3D135DF02}"/>
              </a:ext>
            </a:extLst>
          </p:cNvPr>
          <p:cNvSpPr txBox="1"/>
          <p:nvPr/>
        </p:nvSpPr>
        <p:spPr>
          <a:xfrm>
            <a:off x="9703234" y="1054805"/>
            <a:ext cx="2163646" cy="307777"/>
          </a:xfrm>
          <a:prstGeom prst="rect">
            <a:avLst/>
          </a:prstGeom>
          <a:noFill/>
          <a:ln>
            <a:solidFill>
              <a:srgbClr val="ED9A22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Встроенный дисплей</a:t>
            </a:r>
          </a:p>
        </p:txBody>
      </p:sp>
      <p:cxnSp>
        <p:nvCxnSpPr>
          <p:cNvPr id="40" name="Соединитель: уступ 39">
            <a:extLst>
              <a:ext uri="{FF2B5EF4-FFF2-40B4-BE49-F238E27FC236}">
                <a16:creationId xmlns:a16="http://schemas.microsoft.com/office/drawing/2014/main" id="{7560727A-02EA-406F-A882-FA9A37E52E37}"/>
              </a:ext>
            </a:extLst>
          </p:cNvPr>
          <p:cNvCxnSpPr>
            <a:cxnSpLocks/>
          </p:cNvCxnSpPr>
          <p:nvPr/>
        </p:nvCxnSpPr>
        <p:spPr>
          <a:xfrm rot="10800000" flipV="1">
            <a:off x="10302000" y="1362582"/>
            <a:ext cx="200224" cy="1544056"/>
          </a:xfrm>
          <a:prstGeom prst="bentConnector2">
            <a:avLst/>
          </a:prstGeom>
          <a:ln w="12700">
            <a:solidFill>
              <a:srgbClr val="ED9A22"/>
            </a:solidFill>
            <a:tailEnd type="oval" w="lg" len="lg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9F3D1A4F-868A-A157-7022-51755783C335}"/>
              </a:ext>
            </a:extLst>
          </p:cNvPr>
          <p:cNvSpPr txBox="1"/>
          <p:nvPr/>
        </p:nvSpPr>
        <p:spPr>
          <a:xfrm>
            <a:off x="0" y="864881"/>
            <a:ext cx="12192000" cy="461665"/>
          </a:xfrm>
          <a:prstGeom prst="rect">
            <a:avLst/>
          </a:prstGeom>
          <a:noFill/>
        </p:spPr>
        <p:txBody>
          <a:bodyPr wrap="square" lIns="306000" rIns="306000" rtlCol="0">
            <a:spAutoFit/>
          </a:bodyPr>
          <a:lstStyle/>
          <a:p>
            <a:r>
              <a:rPr lang="ru-RU" sz="2400" dirty="0">
                <a:solidFill>
                  <a:srgbClr val="2E669D"/>
                </a:solidFill>
                <a:latin typeface="Arodora Pro Light" pitchFamily="50" charset="-52"/>
                <a:ea typeface="Verdana" panose="020B0604030504040204" pitchFamily="34" charset="0"/>
              </a:rPr>
              <a:t>Терминал РЗА для КРУЭ </a:t>
            </a:r>
            <a:r>
              <a:rPr lang="en-US" sz="2400" dirty="0">
                <a:solidFill>
                  <a:srgbClr val="2E669D"/>
                </a:solidFill>
                <a:latin typeface="Arodora Pro Light" pitchFamily="50" charset="-52"/>
                <a:ea typeface="Verdana" panose="020B0604030504040204" pitchFamily="34" charset="0"/>
              </a:rPr>
              <a:t>RME</a:t>
            </a:r>
            <a:endParaRPr lang="ru-RU" sz="2400" dirty="0">
              <a:solidFill>
                <a:srgbClr val="2E669D"/>
              </a:solidFill>
              <a:latin typeface="Arodora Pro Light" pitchFamily="50" charset="-52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436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1D90381-CE69-40D5-B720-817436D7F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85" y="1380530"/>
            <a:ext cx="2235102" cy="494296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B976A-3C7D-42CE-B8EF-1D545BC32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11200"/>
          </a:xfrm>
          <a:solidFill>
            <a:srgbClr val="2E669D"/>
          </a:solidFill>
        </p:spPr>
        <p:txBody>
          <a:bodyPr lIns="306000" tIns="180000" rIns="306000" bIns="180000">
            <a:no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odora Pro Light" pitchFamily="50" charset="-52"/>
                <a:ea typeface="Verdana" panose="020B0604030504040204" pitchFamily="34" charset="0"/>
              </a:rPr>
              <a:t>Новые разработки: </a:t>
            </a:r>
            <a:r>
              <a:rPr lang="en-US" sz="2800" b="1" dirty="0">
                <a:solidFill>
                  <a:schemeClr val="bg1"/>
                </a:solidFill>
                <a:latin typeface="Arodora Pro Light" pitchFamily="50" charset="-52"/>
                <a:ea typeface="Verdana" panose="020B0604030504040204" pitchFamily="34" charset="0"/>
              </a:rPr>
              <a:t>Systeme Logic X</a:t>
            </a:r>
            <a:endParaRPr lang="ru-RU" sz="2800" b="1" dirty="0">
              <a:solidFill>
                <a:schemeClr val="bg1"/>
              </a:solidFill>
              <a:latin typeface="Arodora Pro Light" pitchFamily="50" charset="-52"/>
              <a:ea typeface="Verdana" panose="020B0604030504040204" pitchFamily="34" charset="0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6CB77F-7234-4225-8AC3-46348D7F4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8395" y="201322"/>
            <a:ext cx="608485" cy="308556"/>
          </a:xfrm>
        </p:spPr>
        <p:txBody>
          <a:bodyPr/>
          <a:lstStyle/>
          <a:p>
            <a:fld id="{4F386113-9916-4C8F-9BAC-9053285B1AC6}" type="slidenum">
              <a:rPr lang="ru-RU" sz="16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7</a:t>
            </a:fld>
            <a:endParaRPr lang="ru-RU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355821-2852-4903-9A31-0E0FCB20915A}"/>
              </a:ext>
            </a:extLst>
          </p:cNvPr>
          <p:cNvSpPr txBox="1"/>
          <p:nvPr/>
        </p:nvSpPr>
        <p:spPr>
          <a:xfrm>
            <a:off x="8575829" y="3016693"/>
            <a:ext cx="2178531" cy="307777"/>
          </a:xfrm>
          <a:prstGeom prst="rect">
            <a:avLst/>
          </a:prstGeom>
          <a:noFill/>
          <a:ln>
            <a:solidFill>
              <a:srgbClr val="ED9A22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Цветной ЖК дисплей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4DB1ACD-7466-47E4-B740-228E32614EF5}"/>
              </a:ext>
            </a:extLst>
          </p:cNvPr>
          <p:cNvSpPr txBox="1"/>
          <p:nvPr/>
        </p:nvSpPr>
        <p:spPr>
          <a:xfrm>
            <a:off x="8575829" y="1865975"/>
            <a:ext cx="2235101" cy="307777"/>
          </a:xfrm>
          <a:prstGeom prst="rect">
            <a:avLst/>
          </a:prstGeom>
          <a:noFill/>
          <a:ln>
            <a:solidFill>
              <a:srgbClr val="ED9A22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Компактные размеры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7AC72B-950F-4FE5-9770-5865607F56D2}"/>
              </a:ext>
            </a:extLst>
          </p:cNvPr>
          <p:cNvSpPr txBox="1"/>
          <p:nvPr/>
        </p:nvSpPr>
        <p:spPr>
          <a:xfrm>
            <a:off x="8575829" y="4240750"/>
            <a:ext cx="2946250" cy="307777"/>
          </a:xfrm>
          <a:prstGeom prst="rect">
            <a:avLst/>
          </a:prstGeom>
          <a:noFill/>
          <a:ln>
            <a:solidFill>
              <a:srgbClr val="ED9A22"/>
            </a:solidFill>
          </a:ln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Беспроводные коммуникации</a:t>
            </a:r>
          </a:p>
        </p:txBody>
      </p:sp>
      <p:sp>
        <p:nvSpPr>
          <p:cNvPr id="29" name="Объект 2">
            <a:extLst>
              <a:ext uri="{FF2B5EF4-FFF2-40B4-BE49-F238E27FC236}">
                <a16:creationId xmlns:a16="http://schemas.microsoft.com/office/drawing/2014/main" id="{2694627D-CAAA-41A7-B8FC-83A7CFC2F213}"/>
              </a:ext>
            </a:extLst>
          </p:cNvPr>
          <p:cNvSpPr txBox="1">
            <a:spLocks/>
          </p:cNvSpPr>
          <p:nvPr/>
        </p:nvSpPr>
        <p:spPr>
          <a:xfrm>
            <a:off x="445910" y="1627498"/>
            <a:ext cx="4917033" cy="4952721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20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Ключевые особенности: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Электронный расцепитель разработанный на территории РФ;</a:t>
            </a:r>
          </a:p>
          <a:p>
            <a:r>
              <a:rPr lang="ru-RU" sz="1400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Отечественное встраиваемое ПО;</a:t>
            </a:r>
          </a:p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Отечественное ПО для конфигурирования;</a:t>
            </a:r>
          </a:p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Расширенный набор защит;</a:t>
            </a:r>
          </a:p>
          <a:p>
            <a:r>
              <a:rPr lang="ru-RU" sz="1400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Три встроенных реле;</a:t>
            </a:r>
          </a:p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Мониторинг и управление;</a:t>
            </a:r>
          </a:p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Питание от ТТ, внешнего 24 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DC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и 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USB (Type-C);</a:t>
            </a:r>
          </a:p>
          <a:p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Modbus RTU + 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МЭК 61870-5-101;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Беспроводные интерфейсы передачи данных 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NFC, Bluetooth, ZigBee;</a:t>
            </a:r>
          </a:p>
          <a:p>
            <a:r>
              <a:rPr lang="ru-RU" sz="1400" dirty="0" err="1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Осциллографирование</a:t>
            </a:r>
            <a:r>
              <a:rPr lang="en-US" sz="1400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(</a:t>
            </a:r>
            <a:r>
              <a:rPr lang="en-US" sz="1400" dirty="0" err="1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Comtrade</a:t>
            </a:r>
            <a:r>
              <a:rPr lang="en-US" sz="1400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2013)</a:t>
            </a:r>
            <a:r>
              <a:rPr lang="ru-RU" sz="1400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;</a:t>
            </a:r>
          </a:p>
          <a:p>
            <a:r>
              <a:rPr lang="ru-RU" sz="1400" dirty="0">
                <a:solidFill>
                  <a:srgbClr val="00AC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Свидетельство зрелости безопасности продукта.</a:t>
            </a:r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4805CFF5-9DB7-43AA-82CD-EBD37DE4D295}"/>
              </a:ext>
            </a:extLst>
          </p:cNvPr>
          <p:cNvSpPr/>
          <p:nvPr/>
        </p:nvSpPr>
        <p:spPr>
          <a:xfrm>
            <a:off x="0" y="708694"/>
            <a:ext cx="12192000" cy="151546"/>
          </a:xfrm>
          <a:prstGeom prst="rect">
            <a:avLst/>
          </a:prstGeom>
          <a:solidFill>
            <a:srgbClr val="00AC86"/>
          </a:solidFill>
          <a:ln>
            <a:solidFill>
              <a:srgbClr val="00AC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2" name="Группа 31">
            <a:extLst>
              <a:ext uri="{FF2B5EF4-FFF2-40B4-BE49-F238E27FC236}">
                <a16:creationId xmlns:a16="http://schemas.microsoft.com/office/drawing/2014/main" id="{66716BE0-B071-4EE6-8F2B-D8E2CE2B1382}"/>
              </a:ext>
            </a:extLst>
          </p:cNvPr>
          <p:cNvGrpSpPr/>
          <p:nvPr/>
        </p:nvGrpSpPr>
        <p:grpSpPr>
          <a:xfrm>
            <a:off x="302678" y="6202035"/>
            <a:ext cx="11615484" cy="627390"/>
            <a:chOff x="302678" y="6202035"/>
            <a:chExt cx="11615484" cy="627390"/>
          </a:xfrm>
        </p:grpSpPr>
        <p:pic>
          <p:nvPicPr>
            <p:cNvPr id="36" name="Picture 5" descr="Logo&#10;&#10;Description automatically generated">
              <a:extLst>
                <a:ext uri="{FF2B5EF4-FFF2-40B4-BE49-F238E27FC236}">
                  <a16:creationId xmlns:a16="http://schemas.microsoft.com/office/drawing/2014/main" id="{D2DA6CAD-4426-4D65-B259-661A0661A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27831" y="6202035"/>
              <a:ext cx="1290331" cy="627390"/>
            </a:xfrm>
            <a:prstGeom prst="rect">
              <a:avLst/>
            </a:prstGeom>
          </p:spPr>
        </p:pic>
        <p:pic>
          <p:nvPicPr>
            <p:cNvPr id="39" name="Рисунок 38">
              <a:extLst>
                <a:ext uri="{FF2B5EF4-FFF2-40B4-BE49-F238E27FC236}">
                  <a16:creationId xmlns:a16="http://schemas.microsoft.com/office/drawing/2014/main" id="{8757361D-7400-4329-ACD1-63CD200DE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2678" y="6377476"/>
              <a:ext cx="3364447" cy="405487"/>
            </a:xfrm>
            <a:prstGeom prst="rect">
              <a:avLst/>
            </a:prstGeom>
          </p:spPr>
        </p:pic>
      </p:grpSp>
      <p:cxnSp>
        <p:nvCxnSpPr>
          <p:cNvPr id="13" name="Соединитель: уступ 12">
            <a:extLst>
              <a:ext uri="{FF2B5EF4-FFF2-40B4-BE49-F238E27FC236}">
                <a16:creationId xmlns:a16="http://schemas.microsoft.com/office/drawing/2014/main" id="{02DB93BF-BB4E-470C-BF30-FA4535DF8107}"/>
              </a:ext>
            </a:extLst>
          </p:cNvPr>
          <p:cNvCxnSpPr>
            <a:cxnSpLocks/>
            <a:stCxn id="21" idx="1"/>
          </p:cNvCxnSpPr>
          <p:nvPr/>
        </p:nvCxnSpPr>
        <p:spPr>
          <a:xfrm rot="10800000" flipV="1">
            <a:off x="7503221" y="2019863"/>
            <a:ext cx="1072609" cy="1"/>
          </a:xfrm>
          <a:prstGeom prst="bentConnector3">
            <a:avLst>
              <a:gd name="adj1" fmla="val 50000"/>
            </a:avLst>
          </a:prstGeom>
          <a:ln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5" name="Соединитель: уступ 24">
            <a:extLst>
              <a:ext uri="{FF2B5EF4-FFF2-40B4-BE49-F238E27FC236}">
                <a16:creationId xmlns:a16="http://schemas.microsoft.com/office/drawing/2014/main" id="{05ECD5D9-68BE-4CCD-ACF6-7385A58F3DF7}"/>
              </a:ext>
            </a:extLst>
          </p:cNvPr>
          <p:cNvCxnSpPr>
            <a:cxnSpLocks/>
            <a:stCxn id="10" idx="1"/>
          </p:cNvCxnSpPr>
          <p:nvPr/>
        </p:nvCxnSpPr>
        <p:spPr>
          <a:xfrm rot="10800000" flipV="1">
            <a:off x="7503221" y="3170582"/>
            <a:ext cx="1072609" cy="664"/>
          </a:xfrm>
          <a:prstGeom prst="bentConnector3">
            <a:avLst>
              <a:gd name="adj1" fmla="val 50000"/>
            </a:avLst>
          </a:prstGeom>
          <a:ln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B420B7C1-07DD-8584-5CCA-E9C041155F1D}"/>
              </a:ext>
            </a:extLst>
          </p:cNvPr>
          <p:cNvSpPr txBox="1"/>
          <p:nvPr/>
        </p:nvSpPr>
        <p:spPr>
          <a:xfrm>
            <a:off x="0" y="864881"/>
            <a:ext cx="12192000" cy="461665"/>
          </a:xfrm>
          <a:prstGeom prst="rect">
            <a:avLst/>
          </a:prstGeom>
          <a:noFill/>
        </p:spPr>
        <p:txBody>
          <a:bodyPr wrap="square" lIns="306000" rIns="306000" rtlCol="0">
            <a:spAutoFit/>
          </a:bodyPr>
          <a:lstStyle/>
          <a:p>
            <a:r>
              <a:rPr lang="ru-RU" sz="2400" dirty="0">
                <a:solidFill>
                  <a:srgbClr val="2E669D"/>
                </a:solidFill>
                <a:latin typeface="Arodora Pro Light" pitchFamily="50" charset="-52"/>
                <a:ea typeface="Verdana" panose="020B0604030504040204" pitchFamily="34" charset="0"/>
              </a:rPr>
              <a:t>Электронный блок управления воздушным автоматическим выключателем</a:t>
            </a:r>
          </a:p>
        </p:txBody>
      </p:sp>
      <p:cxnSp>
        <p:nvCxnSpPr>
          <p:cNvPr id="7" name="Соединитель: уступ 6">
            <a:extLst>
              <a:ext uri="{FF2B5EF4-FFF2-40B4-BE49-F238E27FC236}">
                <a16:creationId xmlns:a16="http://schemas.microsoft.com/office/drawing/2014/main" id="{7F8571BE-3F89-8A0F-0194-16AC2ECD3CF6}"/>
              </a:ext>
            </a:extLst>
          </p:cNvPr>
          <p:cNvCxnSpPr>
            <a:cxnSpLocks/>
            <a:stCxn id="23" idx="1"/>
          </p:cNvCxnSpPr>
          <p:nvPr/>
        </p:nvCxnSpPr>
        <p:spPr>
          <a:xfrm rot="10800000" flipV="1">
            <a:off x="7841673" y="4394639"/>
            <a:ext cx="734156" cy="539430"/>
          </a:xfrm>
          <a:prstGeom prst="bentConnector3">
            <a:avLst/>
          </a:prstGeom>
          <a:ln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8985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2">
            <a:extLst>
              <a:ext uri="{FF2B5EF4-FFF2-40B4-BE49-F238E27FC236}">
                <a16:creationId xmlns:a16="http://schemas.microsoft.com/office/drawing/2014/main" id="{A6075218-79E5-F75B-161A-F865A019F4B4}"/>
              </a:ext>
            </a:extLst>
          </p:cNvPr>
          <p:cNvSpPr txBox="1">
            <a:spLocks/>
          </p:cNvSpPr>
          <p:nvPr/>
        </p:nvSpPr>
        <p:spPr>
          <a:xfrm>
            <a:off x="8413154" y="4988376"/>
            <a:ext cx="2888203" cy="64373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ru-RU" sz="1200" dirty="0">
                <a:solidFill>
                  <a:srgbClr val="00AC86"/>
                </a:solidFill>
                <a:latin typeface="Verdana" panose="020B0604030504040204" pitchFamily="34" charset="0"/>
              </a:rPr>
              <a:t>Внесен в реестр российского программного обеспечения.</a:t>
            </a:r>
          </a:p>
          <a:p>
            <a:pPr marL="0" indent="0">
              <a:buNone/>
            </a:pPr>
            <a:endParaRPr lang="ru-RU" sz="1000" b="0" i="0" dirty="0">
              <a:solidFill>
                <a:srgbClr val="000000"/>
              </a:solidFill>
              <a:effectLst/>
              <a:latin typeface="arodorapro-semibold-webfont"/>
            </a:endParaRPr>
          </a:p>
          <a:p>
            <a:pPr marL="0" indent="0">
              <a:buNone/>
            </a:pP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1B976A-3C7D-42CE-B8EF-1D545BC325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711200"/>
          </a:xfrm>
          <a:solidFill>
            <a:srgbClr val="2E669D"/>
          </a:solidFill>
        </p:spPr>
        <p:txBody>
          <a:bodyPr lIns="306000" tIns="180000" rIns="306000" bIns="180000">
            <a:noAutofit/>
          </a:bodyPr>
          <a:lstStyle/>
          <a:p>
            <a:r>
              <a:rPr lang="ru-RU" sz="2800" b="1" dirty="0">
                <a:solidFill>
                  <a:schemeClr val="bg1"/>
                </a:solidFill>
                <a:latin typeface="Arodora Pro Light" pitchFamily="50" charset="-52"/>
                <a:ea typeface="Verdana" panose="020B0604030504040204" pitchFamily="34" charset="0"/>
              </a:rPr>
              <a:t>Программное обеспечение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D6CB77F-7234-4225-8AC3-46348D7F4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8395" y="201322"/>
            <a:ext cx="608485" cy="308556"/>
          </a:xfrm>
        </p:spPr>
        <p:txBody>
          <a:bodyPr/>
          <a:lstStyle/>
          <a:p>
            <a:fld id="{4F386113-9916-4C8F-9BAC-9053285B1AC6}" type="slidenum">
              <a:rPr lang="ru-RU" sz="1600" smtClean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8</a:t>
            </a:fld>
            <a:endParaRPr lang="ru-RU" sz="16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Объект 2">
            <a:extLst>
              <a:ext uri="{FF2B5EF4-FFF2-40B4-BE49-F238E27FC236}">
                <a16:creationId xmlns:a16="http://schemas.microsoft.com/office/drawing/2014/main" id="{CFBB83FF-A0C3-4708-BCD8-CE89C908A92F}"/>
              </a:ext>
            </a:extLst>
          </p:cNvPr>
          <p:cNvSpPr txBox="1">
            <a:spLocks/>
          </p:cNvSpPr>
          <p:nvPr/>
        </p:nvSpPr>
        <p:spPr>
          <a:xfrm>
            <a:off x="8402895" y="2984996"/>
            <a:ext cx="3055121" cy="359522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500" dirty="0" err="1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WebSCADA</a:t>
            </a:r>
            <a:r>
              <a:rPr lang="en-US" sz="15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-MT</a:t>
            </a:r>
            <a:r>
              <a:rPr lang="ru-RU" sz="15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marL="0" indent="0">
              <a:buNone/>
            </a:pPr>
            <a:r>
              <a:rPr lang="ru-RU" sz="1200" dirty="0">
                <a:solidFill>
                  <a:srgbClr val="000000"/>
                </a:solidFill>
                <a:latin typeface="Verdana" panose="020B0604030504040204" pitchFamily="34" charset="0"/>
              </a:rPr>
              <a:t>Кроссплатформенный программный комплекс «</a:t>
            </a:r>
            <a:r>
              <a:rPr lang="ru-RU" sz="1200" dirty="0" err="1">
                <a:solidFill>
                  <a:srgbClr val="000000"/>
                </a:solidFill>
                <a:latin typeface="Verdana" panose="020B0604030504040204" pitchFamily="34" charset="0"/>
              </a:rPr>
              <a:t>WebScadaМТ</a:t>
            </a:r>
            <a:r>
              <a:rPr lang="ru-RU" sz="1200" dirty="0">
                <a:solidFill>
                  <a:srgbClr val="000000"/>
                </a:solidFill>
                <a:latin typeface="Verdana" panose="020B0604030504040204" pitchFamily="34" charset="0"/>
              </a:rPr>
              <a:t>» предназначен для создания автоматизированной системы управления технологическим процессом электроэнергетических подстанций и распределительных сетей.</a:t>
            </a:r>
          </a:p>
          <a:p>
            <a:pPr marL="0" indent="0">
              <a:buNone/>
            </a:pPr>
            <a:endParaRPr lang="ru-RU" sz="12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0" indent="0">
              <a:buNone/>
            </a:pPr>
            <a:endParaRPr lang="ru-RU" sz="1200" dirty="0">
              <a:solidFill>
                <a:srgbClr val="000000"/>
              </a:solidFill>
              <a:latin typeface="Verdana" panose="020B0604030504040204" pitchFamily="34" charset="0"/>
            </a:endParaRPr>
          </a:p>
          <a:p>
            <a:pPr marL="0" indent="0">
              <a:buNone/>
            </a:pPr>
            <a:endParaRPr lang="en-US" sz="1200" dirty="0">
              <a:solidFill>
                <a:srgbClr val="000000"/>
              </a:solidFill>
              <a:latin typeface="Verdana" panose="020B0604030504040204" pitchFamily="34" charset="0"/>
            </a:endParaRPr>
          </a:p>
        </p:txBody>
      </p:sp>
      <p:sp>
        <p:nvSpPr>
          <p:cNvPr id="48" name="Объект 2">
            <a:extLst>
              <a:ext uri="{FF2B5EF4-FFF2-40B4-BE49-F238E27FC236}">
                <a16:creationId xmlns:a16="http://schemas.microsoft.com/office/drawing/2014/main" id="{0B455542-81BA-4E87-8317-C70BE96B716E}"/>
              </a:ext>
            </a:extLst>
          </p:cNvPr>
          <p:cNvSpPr txBox="1">
            <a:spLocks/>
          </p:cNvSpPr>
          <p:nvPr/>
        </p:nvSpPr>
        <p:spPr>
          <a:xfrm>
            <a:off x="606737" y="3096368"/>
            <a:ext cx="2888203" cy="253574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sz="14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Конфигуратор-МТ </a:t>
            </a:r>
          </a:p>
          <a:p>
            <a:pPr marL="0" indent="0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ru-RU" sz="1200" dirty="0">
                <a:solidFill>
                  <a:srgbClr val="000000"/>
                </a:solidFill>
                <a:latin typeface="Verdana" panose="020B0604030504040204" pitchFamily="34" charset="0"/>
              </a:rPr>
              <a:t>Программное обеспечение «Конфигуратор-МТ» предназначено для настройки блоков БМРЗ под конкретное защищаемое присоединение.</a:t>
            </a:r>
          </a:p>
          <a:p>
            <a:pPr marL="0" indent="0">
              <a:buNone/>
            </a:pP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B9534CB8-81DA-4326-B4FF-26461AE3DE21}"/>
              </a:ext>
            </a:extLst>
          </p:cNvPr>
          <p:cNvGrpSpPr/>
          <p:nvPr/>
        </p:nvGrpSpPr>
        <p:grpSpPr>
          <a:xfrm>
            <a:off x="302678" y="6202035"/>
            <a:ext cx="11615484" cy="627390"/>
            <a:chOff x="302678" y="6202035"/>
            <a:chExt cx="11615484" cy="627390"/>
          </a:xfrm>
        </p:grpSpPr>
        <p:pic>
          <p:nvPicPr>
            <p:cNvPr id="17" name="Picture 5" descr="Logo&#10;&#10;Description automatically generated">
              <a:extLst>
                <a:ext uri="{FF2B5EF4-FFF2-40B4-BE49-F238E27FC236}">
                  <a16:creationId xmlns:a16="http://schemas.microsoft.com/office/drawing/2014/main" id="{F1F8C6F3-0726-43EB-BFC7-77C51B4430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627831" y="6202035"/>
              <a:ext cx="1290331" cy="627390"/>
            </a:xfrm>
            <a:prstGeom prst="rect">
              <a:avLst/>
            </a:prstGeom>
          </p:spPr>
        </p:pic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7DF2DEFD-1D60-41F4-9599-B80EFA075C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2678" y="6377476"/>
              <a:ext cx="3364447" cy="405487"/>
            </a:xfrm>
            <a:prstGeom prst="rect">
              <a:avLst/>
            </a:prstGeom>
          </p:spPr>
        </p:pic>
      </p:grpSp>
      <p:sp>
        <p:nvSpPr>
          <p:cNvPr id="13" name="Объект 2">
            <a:extLst>
              <a:ext uri="{FF2B5EF4-FFF2-40B4-BE49-F238E27FC236}">
                <a16:creationId xmlns:a16="http://schemas.microsoft.com/office/drawing/2014/main" id="{2C5CE3B6-5551-4070-838B-E9F9A92A948A}"/>
              </a:ext>
            </a:extLst>
          </p:cNvPr>
          <p:cNvSpPr txBox="1">
            <a:spLocks/>
          </p:cNvSpPr>
          <p:nvPr/>
        </p:nvSpPr>
        <p:spPr>
          <a:xfrm>
            <a:off x="4564087" y="3096369"/>
            <a:ext cx="2888203" cy="2737916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400" dirty="0" err="1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FastView</a:t>
            </a:r>
            <a:r>
              <a:rPr lang="ru-RU" sz="1400" dirty="0">
                <a:solidFill>
                  <a:srgbClr val="2E669D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  <a:p>
            <a:pPr marL="0" indent="0">
              <a:lnSpc>
                <a:spcPct val="130000"/>
              </a:lnSpc>
              <a:buNone/>
            </a:pPr>
            <a:r>
              <a:rPr lang="ru-RU" sz="1200" dirty="0">
                <a:solidFill>
                  <a:srgbClr val="000000"/>
                </a:solidFill>
                <a:latin typeface="Verdana" panose="020B0604030504040204" pitchFamily="34" charset="0"/>
              </a:rPr>
              <a:t>П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рограммное обеспечение </a:t>
            </a:r>
            <a:r>
              <a:rPr lang="ru-RU" sz="12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Fa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s</a:t>
            </a:r>
            <a:r>
              <a:rPr lang="ru-RU" sz="1200" b="0" i="0" dirty="0" err="1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tView</a:t>
            </a:r>
            <a:r>
              <a:rPr lang="ru-RU" sz="1200" dirty="0">
                <a:solidFill>
                  <a:srgbClr val="000000"/>
                </a:solidFill>
                <a:latin typeface="Verdana" panose="020B0604030504040204" pitchFamily="34" charset="0"/>
              </a:rPr>
              <a:t> 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предназначено для </a:t>
            </a:r>
            <a:r>
              <a:rPr lang="ru-RU" sz="1200" dirty="0">
                <a:solidFill>
                  <a:srgbClr val="000000"/>
                </a:solidFill>
                <a:latin typeface="Verdana" panose="020B0604030504040204" pitchFamily="34" charset="0"/>
              </a:rPr>
              <a:t>просмотра и анализа </a:t>
            </a:r>
            <a:r>
              <a:rPr lang="ru-RU" sz="1200" b="0" i="0" dirty="0">
                <a:solidFill>
                  <a:srgbClr val="000000"/>
                </a:solidFill>
                <a:effectLst/>
                <a:latin typeface="Verdana" panose="020B0604030504040204" pitchFamily="34" charset="0"/>
              </a:rPr>
              <a:t>осциллограмм</a:t>
            </a:r>
            <a:r>
              <a:rPr lang="en-US" sz="1200" dirty="0">
                <a:solidFill>
                  <a:srgbClr val="000000"/>
                </a:solidFill>
                <a:latin typeface="Verdana" panose="020B0604030504040204" pitchFamily="34" charset="0"/>
              </a:rPr>
              <a:t>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AF8C2F-E423-4D08-AB50-53B5DFBA4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154" y="1124323"/>
            <a:ext cx="2851530" cy="160398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CC77A0C-62A4-4E6D-9C9B-32DBFFA6D8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37" y="1124323"/>
            <a:ext cx="2801626" cy="157591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911601E-555D-4A48-863C-A3563BB131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4087" y="1096252"/>
            <a:ext cx="2851530" cy="1603986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322D604A-3884-88DD-899B-5A482071A192}"/>
              </a:ext>
            </a:extLst>
          </p:cNvPr>
          <p:cNvSpPr txBox="1">
            <a:spLocks/>
          </p:cNvSpPr>
          <p:nvPr/>
        </p:nvSpPr>
        <p:spPr>
          <a:xfrm>
            <a:off x="606736" y="4988378"/>
            <a:ext cx="2888203" cy="84590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ru-RU" sz="1200" dirty="0">
                <a:solidFill>
                  <a:srgbClr val="00AC86"/>
                </a:solidFill>
                <a:latin typeface="Verdana" panose="020B0604030504040204" pitchFamily="34" charset="0"/>
              </a:rPr>
              <a:t>Внесен в реестр российского программного обеспечения.</a:t>
            </a:r>
          </a:p>
          <a:p>
            <a:pPr marL="0" indent="0">
              <a:buNone/>
            </a:pPr>
            <a:endParaRPr lang="ru-RU" sz="1000" b="0" i="0" dirty="0">
              <a:solidFill>
                <a:srgbClr val="000000"/>
              </a:solidFill>
              <a:effectLst/>
              <a:latin typeface="arodorapro-semibold-webfont"/>
            </a:endParaRPr>
          </a:p>
          <a:p>
            <a:pPr marL="0" indent="0">
              <a:buNone/>
            </a:pP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Объект 2">
            <a:extLst>
              <a:ext uri="{FF2B5EF4-FFF2-40B4-BE49-F238E27FC236}">
                <a16:creationId xmlns:a16="http://schemas.microsoft.com/office/drawing/2014/main" id="{6AFDC8D9-F08C-AF19-FE9A-5F2CAFEB1B2E}"/>
              </a:ext>
            </a:extLst>
          </p:cNvPr>
          <p:cNvSpPr txBox="1">
            <a:spLocks/>
          </p:cNvSpPr>
          <p:nvPr/>
        </p:nvSpPr>
        <p:spPr>
          <a:xfrm>
            <a:off x="4564086" y="4988377"/>
            <a:ext cx="2888203" cy="845907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30000"/>
              </a:lnSpc>
              <a:buNone/>
            </a:pPr>
            <a:r>
              <a:rPr lang="ru-RU" sz="1200" dirty="0">
                <a:solidFill>
                  <a:srgbClr val="00AC86"/>
                </a:solidFill>
                <a:latin typeface="Verdana" panose="020B0604030504040204" pitchFamily="34" charset="0"/>
              </a:rPr>
              <a:t>Внесен в реестр российского программного обеспечения.</a:t>
            </a:r>
          </a:p>
          <a:p>
            <a:pPr marL="0" indent="0">
              <a:buNone/>
            </a:pPr>
            <a:endParaRPr lang="ru-RU" sz="1000" b="0" i="0" dirty="0">
              <a:solidFill>
                <a:srgbClr val="000000"/>
              </a:solidFill>
              <a:effectLst/>
              <a:latin typeface="arodorapro-semibold-webfont"/>
            </a:endParaRPr>
          </a:p>
          <a:p>
            <a:pPr marL="0" indent="0">
              <a:buNone/>
            </a:pP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3CFD354-B572-4327-A7E6-7BE7023C7DF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800" y="2184189"/>
            <a:ext cx="829081" cy="829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2647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67F7C96F-3BC7-7359-6072-0EC50249274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4FDE5D68-88D4-49AC-8FAF-973D18A69A6D}"/>
              </a:ext>
            </a:extLst>
          </p:cNvPr>
          <p:cNvSpPr txBox="1">
            <a:spLocks/>
          </p:cNvSpPr>
          <p:nvPr/>
        </p:nvSpPr>
        <p:spPr>
          <a:xfrm>
            <a:off x="328454" y="4233838"/>
            <a:ext cx="5983655" cy="561307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defRPr>
            </a:lvl1pPr>
          </a:lstStyle>
          <a:p>
            <a:pPr marL="0" marR="485140" lvl="0" indent="0" algn="just" defTabSz="914400" rtl="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990600" algn="r"/>
                <a:tab pos="5166360" algn="l"/>
              </a:tabLst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Мы в социальных сетях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ADF442DB-AD8B-4A8B-8AD8-E0941A90DC66}"/>
              </a:ext>
            </a:extLst>
          </p:cNvPr>
          <p:cNvSpPr txBox="1">
            <a:spLocks/>
          </p:cNvSpPr>
          <p:nvPr/>
        </p:nvSpPr>
        <p:spPr>
          <a:xfrm>
            <a:off x="360353" y="6323096"/>
            <a:ext cx="1489506" cy="2687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VK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A903BBE0-6270-472E-96CE-1346BFA7C403}"/>
              </a:ext>
            </a:extLst>
          </p:cNvPr>
          <p:cNvSpPr txBox="1">
            <a:spLocks/>
          </p:cNvSpPr>
          <p:nvPr/>
        </p:nvSpPr>
        <p:spPr>
          <a:xfrm>
            <a:off x="4785500" y="6281532"/>
            <a:ext cx="1655761" cy="351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YOUTUBE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87065459-C075-4D43-AC3A-9382C5EF995E}"/>
              </a:ext>
            </a:extLst>
          </p:cNvPr>
          <p:cNvSpPr txBox="1">
            <a:spLocks/>
          </p:cNvSpPr>
          <p:nvPr/>
        </p:nvSpPr>
        <p:spPr>
          <a:xfrm>
            <a:off x="2522955" y="6281532"/>
            <a:ext cx="1655761" cy="351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TELEGRAM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0" name="Title 9">
            <a:extLst>
              <a:ext uri="{FF2B5EF4-FFF2-40B4-BE49-F238E27FC236}">
                <a16:creationId xmlns:a16="http://schemas.microsoft.com/office/drawing/2014/main" id="{4993F6E9-C753-439F-AA34-FBC768B078C8}"/>
              </a:ext>
            </a:extLst>
          </p:cNvPr>
          <p:cNvSpPr txBox="1">
            <a:spLocks/>
          </p:cNvSpPr>
          <p:nvPr/>
        </p:nvSpPr>
        <p:spPr>
          <a:xfrm>
            <a:off x="291932" y="1047600"/>
            <a:ext cx="11378622" cy="56130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accent1"/>
                </a:solidFill>
                <a:latin typeface="Open Sans Medium" pitchFamily="2" charset="0"/>
                <a:ea typeface="Open Sans Medium" pitchFamily="2" charset="0"/>
                <a:cs typeface="Open Sans Medium" pitchFamily="2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Наши контакты</a:t>
            </a:r>
          </a:p>
        </p:txBody>
      </p:sp>
      <p:pic>
        <p:nvPicPr>
          <p:cNvPr id="3" name="Рисунок 2" descr="Изображение выглядит как небо, внешний, лодка, город&#10;&#10;Автоматически созданное описание">
            <a:extLst>
              <a:ext uri="{FF2B5EF4-FFF2-40B4-BE49-F238E27FC236}">
                <a16:creationId xmlns:a16="http://schemas.microsoft.com/office/drawing/2014/main" id="{A7BAB425-6275-4BE2-B431-A9EB4F8DF6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22" r="24999"/>
          <a:stretch/>
        </p:blipFill>
        <p:spPr>
          <a:xfrm>
            <a:off x="6772940" y="-5788"/>
            <a:ext cx="5419059" cy="68580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F6D56633-0405-42D5-9F01-3D076FB24C5E}"/>
              </a:ext>
            </a:extLst>
          </p:cNvPr>
          <p:cNvSpPr/>
          <p:nvPr/>
        </p:nvSpPr>
        <p:spPr>
          <a:xfrm>
            <a:off x="6794720" y="5360348"/>
            <a:ext cx="5394475" cy="1491864"/>
          </a:xfrm>
          <a:prstGeom prst="rect">
            <a:avLst/>
          </a:prstGeom>
          <a:gradFill flip="none" rotWithShape="1">
            <a:gsLst>
              <a:gs pos="50000">
                <a:srgbClr val="000000">
                  <a:alpha val="60000"/>
                </a:srgbClr>
              </a:gs>
              <a:gs pos="0">
                <a:srgbClr val="000000">
                  <a:lumMod val="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en Sans"/>
              <a:ea typeface="+mn-ea"/>
              <a:cs typeface="+mn-cs"/>
            </a:endParaRPr>
          </a:p>
        </p:txBody>
      </p:sp>
      <p:pic>
        <p:nvPicPr>
          <p:cNvPr id="33" name="Picture 3" descr="Logo&#10;&#10;Description automatically generated">
            <a:extLst>
              <a:ext uri="{FF2B5EF4-FFF2-40B4-BE49-F238E27FC236}">
                <a16:creationId xmlns:a16="http://schemas.microsoft.com/office/drawing/2014/main" id="{F40FB81E-9B83-4D7E-9B53-6C629DF9C9BE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38453" y="5843115"/>
            <a:ext cx="1929710" cy="938271"/>
          </a:xfrm>
          <a:prstGeom prst="rect">
            <a:avLst/>
          </a:prstGeom>
        </p:spPr>
      </p:pic>
      <p:sp>
        <p:nvSpPr>
          <p:cNvPr id="36" name="Text Placeholder 2">
            <a:extLst>
              <a:ext uri="{FF2B5EF4-FFF2-40B4-BE49-F238E27FC236}">
                <a16:creationId xmlns:a16="http://schemas.microsoft.com/office/drawing/2014/main" id="{9C43A46F-11FF-495B-9991-D2C9DCEC621D}"/>
              </a:ext>
            </a:extLst>
          </p:cNvPr>
          <p:cNvSpPr txBox="1">
            <a:spLocks/>
          </p:cNvSpPr>
          <p:nvPr/>
        </p:nvSpPr>
        <p:spPr>
          <a:xfrm>
            <a:off x="2558590" y="3742194"/>
            <a:ext cx="1655761" cy="351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Open Sans" pitchFamily="2" charset="0"/>
                <a:ea typeface="Open Sans" pitchFamily="2" charset="0"/>
                <a:cs typeface="Open Sans" pitchFamily="2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MTRELE.RU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61E5581-842C-48B7-A602-6DE701CD3B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31" y="259107"/>
            <a:ext cx="6271648" cy="65329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6D64C85-5294-46AA-990D-A386582016A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654" y="4795145"/>
            <a:ext cx="1486387" cy="148638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D446AB-E00C-4DBB-B1A8-F6057CFF73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37" y="4811849"/>
            <a:ext cx="1486387" cy="148638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012AE6A-B97F-43C9-93BE-55FF91B3841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712" y="4772550"/>
            <a:ext cx="1486387" cy="148638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9A6DFE9-AE63-4DE0-8E51-2888A4ED5A5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812" y="1628174"/>
            <a:ext cx="2015829" cy="2015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3639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Шаблон презентации_15122022" id="{5BFEF19F-804E-4462-82EB-6FCA690439F1}" vid="{E80DACF3-BEDE-4BA6-AD27-69F20B54CC64}"/>
    </a:ext>
  </a:extLst>
</a:theme>
</file>

<file path=ppt/theme/theme2.xml><?xml version="1.0" encoding="utf-8"?>
<a:theme xmlns:a="http://schemas.openxmlformats.org/drawingml/2006/main" name="Office Theme">
  <a:themeElements>
    <a:clrScheme name="Systeme Electric - Primary &amp; Secondary">
      <a:dk1>
        <a:srgbClr val="65655F"/>
      </a:dk1>
      <a:lt1>
        <a:sysClr val="window" lastClr="FFFFFF"/>
      </a:lt1>
      <a:dk2>
        <a:srgbClr val="65655F"/>
      </a:dk2>
      <a:lt2>
        <a:srgbClr val="D5D4C5"/>
      </a:lt2>
      <a:accent1>
        <a:srgbClr val="00AC86"/>
      </a:accent1>
      <a:accent2>
        <a:srgbClr val="9FCF82"/>
      </a:accent2>
      <a:accent3>
        <a:srgbClr val="2E669D"/>
      </a:accent3>
      <a:accent4>
        <a:srgbClr val="F26F75"/>
      </a:accent4>
      <a:accent5>
        <a:srgbClr val="00B2D2"/>
      </a:accent5>
      <a:accent6>
        <a:srgbClr val="DAD662"/>
      </a:accent6>
      <a:hlink>
        <a:srgbClr val="65655F"/>
      </a:hlink>
      <a:folHlink>
        <a:srgbClr val="65655F"/>
      </a:folHlink>
    </a:clrScheme>
    <a:fontScheme name="Systeme Electric">
      <a:majorFont>
        <a:latin typeface="Open Sans Medium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Шаблон презентации_15122022" id="{5BFEF19F-804E-4462-82EB-6FCA690439F1}" vid="{87D86D90-CC6E-4710-B53E-D5F2F2334D9E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</Template>
  <TotalTime>844</TotalTime>
  <Words>568</Words>
  <Application>Microsoft Office PowerPoint</Application>
  <PresentationFormat>Широкоэкранный</PresentationFormat>
  <Paragraphs>146</Paragraphs>
  <Slides>10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2" baseType="lpstr">
      <vt:lpstr>Arial</vt:lpstr>
      <vt:lpstr>Arodora Pro Light</vt:lpstr>
      <vt:lpstr>arodorapro-semibold-webfont</vt:lpstr>
      <vt:lpstr>Calibri</vt:lpstr>
      <vt:lpstr>Calibri Light</vt:lpstr>
      <vt:lpstr>Open Sans</vt:lpstr>
      <vt:lpstr>Open Sans Light</vt:lpstr>
      <vt:lpstr>Open Sans Medium</vt:lpstr>
      <vt:lpstr>Verdana</vt:lpstr>
      <vt:lpstr>Wingdings</vt:lpstr>
      <vt:lpstr>Тема Office</vt:lpstr>
      <vt:lpstr>Office Theme</vt:lpstr>
      <vt:lpstr>Разработка и производство устройств РЗА на доступной компонентной базе</vt:lpstr>
      <vt:lpstr>НТЦ Механотроника в 2024 г.</vt:lpstr>
      <vt:lpstr>Сложности и задачи новых условий</vt:lpstr>
      <vt:lpstr>Микропроцессорные терминалы БМРЗ-150</vt:lpstr>
      <vt:lpstr>Изменение компонентной базы</vt:lpstr>
      <vt:lpstr>Новые разработки: БМРЗ-60-VIP</vt:lpstr>
      <vt:lpstr>Новые разработки: Systeme Logic X</vt:lpstr>
      <vt:lpstr>Программное обеспечение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Разработка и производство устройств РЗА в условиях санкционных ограничений</dc:title>
  <dc:creator>Vladimir Smirnov</dc:creator>
  <cp:lastModifiedBy>Vladimir Smirnov</cp:lastModifiedBy>
  <cp:revision>89</cp:revision>
  <dcterms:created xsi:type="dcterms:W3CDTF">2023-03-06T10:37:37Z</dcterms:created>
  <dcterms:modified xsi:type="dcterms:W3CDTF">2024-04-11T06:22:19Z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3f93e5f-d3c2-49a7-ba94-15405423c204_Enabled">
    <vt:lpwstr>true</vt:lpwstr>
  </property>
  <property fmtid="{D5CDD505-2E9C-101B-9397-08002B2CF9AE}" pid="3" name="MSIP_Label_23f93e5f-d3c2-49a7-ba94-15405423c204_SetDate">
    <vt:lpwstr>2022-11-10T14:18:45Z</vt:lpwstr>
  </property>
  <property fmtid="{D5CDD505-2E9C-101B-9397-08002B2CF9AE}" pid="4" name="MSIP_Label_23f93e5f-d3c2-49a7-ba94-15405423c204_Method">
    <vt:lpwstr>Standard</vt:lpwstr>
  </property>
  <property fmtid="{D5CDD505-2E9C-101B-9397-08002B2CF9AE}" pid="5" name="MSIP_Label_23f93e5f-d3c2-49a7-ba94-15405423c204_Name">
    <vt:lpwstr>SE Internal</vt:lpwstr>
  </property>
  <property fmtid="{D5CDD505-2E9C-101B-9397-08002B2CF9AE}" pid="6" name="MSIP_Label_23f93e5f-d3c2-49a7-ba94-15405423c204_SiteId">
    <vt:lpwstr>6e51e1ad-c54b-4b39-b598-0ffe9ae68fef</vt:lpwstr>
  </property>
  <property fmtid="{D5CDD505-2E9C-101B-9397-08002B2CF9AE}" pid="7" name="MSIP_Label_23f93e5f-d3c2-49a7-ba94-15405423c204_ActionId">
    <vt:lpwstr>267079db-ffd7-4f11-bda8-e94a2913b207</vt:lpwstr>
  </property>
  <property fmtid="{D5CDD505-2E9C-101B-9397-08002B2CF9AE}" pid="8" name="MSIP_Label_23f93e5f-d3c2-49a7-ba94-15405423c204_ContentBits">
    <vt:lpwstr>2</vt:lpwstr>
  </property>
  <property fmtid="{D5CDD505-2E9C-101B-9397-08002B2CF9AE}" pid="9" name="ClassificationContentMarkingFooterLocations">
    <vt:lpwstr>Тема Office:8</vt:lpwstr>
  </property>
  <property fmtid="{D5CDD505-2E9C-101B-9397-08002B2CF9AE}" pid="10" name="ClassificationContentMarkingFooterText">
    <vt:lpwstr>Internal</vt:lpwstr>
  </property>
</Properties>
</file>