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 saveSubsetFonts="1">
  <p:sldMasterIdLst>
    <p:sldMasterId id="2147483677" r:id="rId1"/>
  </p:sldMasterIdLst>
  <p:notesMasterIdLst>
    <p:notesMasterId r:id="rId20"/>
  </p:notesMasterIdLst>
  <p:handoutMasterIdLst>
    <p:handoutMasterId r:id="rId21"/>
  </p:handoutMasterIdLst>
  <p:sldIdLst>
    <p:sldId id="353" r:id="rId2"/>
    <p:sldId id="281" r:id="rId3"/>
    <p:sldId id="387" r:id="rId4"/>
    <p:sldId id="394" r:id="rId5"/>
    <p:sldId id="395" r:id="rId6"/>
    <p:sldId id="396" r:id="rId7"/>
    <p:sldId id="397" r:id="rId8"/>
    <p:sldId id="399" r:id="rId9"/>
    <p:sldId id="400" r:id="rId10"/>
    <p:sldId id="401" r:id="rId11"/>
    <p:sldId id="391" r:id="rId12"/>
    <p:sldId id="386" r:id="rId13"/>
    <p:sldId id="374" r:id="rId14"/>
    <p:sldId id="375" r:id="rId15"/>
    <p:sldId id="384" r:id="rId16"/>
    <p:sldId id="377" r:id="rId17"/>
    <p:sldId id="390" r:id="rId18"/>
    <p:sldId id="380" r:id="rId19"/>
  </p:sldIdLst>
  <p:sldSz cx="9144000" cy="5143500" type="screen16x9"/>
  <p:notesSz cx="6669088" cy="9926638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009A84"/>
    <a:srgbClr val="F67B00"/>
    <a:srgbClr val="009A86"/>
    <a:srgbClr val="32A486"/>
    <a:srgbClr val="FFFFFF"/>
    <a:srgbClr val="FF972F"/>
    <a:srgbClr val="F27900"/>
    <a:srgbClr val="008A67"/>
    <a:srgbClr val="99AEC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6" autoAdjust="0"/>
    <p:restoredTop sz="84361" autoAdjust="0"/>
  </p:normalViewPr>
  <p:slideViewPr>
    <p:cSldViewPr showGuides="1">
      <p:cViewPr varScale="1">
        <p:scale>
          <a:sx n="131" d="100"/>
          <a:sy n="131" d="100"/>
        </p:scale>
        <p:origin x="115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3528" y="-96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6B4F5-1068-4CB0-BB4B-E1BE62C6001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719C6-C134-492A-BEFB-4D63FAEF2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045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4B015-1BBF-49DC-B98F-2994E5A2D1A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0F671-BFF4-4484-8FD3-0E87EC3025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687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1pPr>
            <a:lvl2pPr marL="742877" indent="-285722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2pPr>
            <a:lvl3pPr marL="1142888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3pPr>
            <a:lvl4pPr marL="1600043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4pPr>
            <a:lvl5pPr marL="2057199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5pPr>
            <a:lvl6pPr marL="2514354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6pPr>
            <a:lvl7pPr marL="2971509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7pPr>
            <a:lvl8pPr marL="3428664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8pPr>
            <a:lvl9pPr marL="3885819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9pPr>
          </a:lstStyle>
          <a:p>
            <a:pPr eaLnBrk="1" hangingPunct="1">
              <a:buClr>
                <a:srgbClr val="1F497D"/>
              </a:buClr>
            </a:pPr>
            <a:fld id="{537C9296-BA71-4AD1-9011-091422C44C23}" type="datetime1">
              <a:rPr lang="ru-RU" sz="1000">
                <a:solidFill>
                  <a:prstClr val="black"/>
                </a:solidFill>
                <a:latin typeface="Arial" charset="0"/>
              </a:rPr>
              <a:pPr eaLnBrk="1" hangingPunct="1">
                <a:buClr>
                  <a:srgbClr val="1F497D"/>
                </a:buClr>
              </a:pPr>
              <a:t>10.04.2024</a:t>
            </a:fld>
            <a:endParaRPr lang="de-CH" sz="10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1pPr>
            <a:lvl2pPr marL="742877" indent="-285722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2pPr>
            <a:lvl3pPr marL="1142888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3pPr>
            <a:lvl4pPr marL="1600043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4pPr>
            <a:lvl5pPr marL="2057199" indent="-228578" defTabSz="955581" eaLnBrk="0" hangingPunct="0">
              <a:defRPr sz="3200">
                <a:solidFill>
                  <a:srgbClr val="009900"/>
                </a:solidFill>
                <a:latin typeface="Times New Roman" pitchFamily="18" charset="0"/>
              </a:defRPr>
            </a:lvl5pPr>
            <a:lvl6pPr marL="2514354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6pPr>
            <a:lvl7pPr marL="2971509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7pPr>
            <a:lvl8pPr marL="3428664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8pPr>
            <a:lvl9pPr marL="3885819" indent="-228578" algn="ctr" defTabSz="955581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defRPr sz="3200">
                <a:solidFill>
                  <a:srgbClr val="009900"/>
                </a:solidFill>
                <a:latin typeface="Times New Roman" pitchFamily="18" charset="0"/>
              </a:defRPr>
            </a:lvl9pPr>
          </a:lstStyle>
          <a:p>
            <a:pPr eaLnBrk="1" hangingPunct="1">
              <a:buClr>
                <a:srgbClr val="1F497D"/>
              </a:buClr>
            </a:pPr>
            <a:fld id="{69F50A34-F3AB-4B1D-BAFF-E3CBA2B7969D}" type="slidenum">
              <a:rPr lang="de-CH" sz="1000">
                <a:solidFill>
                  <a:prstClr val="black"/>
                </a:solidFill>
                <a:latin typeface="Arial" charset="0"/>
              </a:rPr>
              <a:pPr eaLnBrk="1" hangingPunct="1">
                <a:buClr>
                  <a:srgbClr val="1F497D"/>
                </a:buClr>
              </a:pPr>
              <a:t>1</a:t>
            </a:fld>
            <a:endParaRPr lang="de-CH" sz="10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baseline="0" dirty="0" smtClean="0"/>
          </a:p>
        </p:txBody>
      </p:sp>
    </p:spTree>
    <p:extLst>
      <p:ext uri="{BB962C8B-B14F-4D97-AF65-F5344CB8AC3E}">
        <p14:creationId xmlns:p14="http://schemas.microsoft.com/office/powerpoint/2010/main" val="920180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endParaRPr lang="ru-RU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22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1200" baseline="0" dirty="0" smtClean="0"/>
              <a:t>В первую очередь нужно отметить что все вышеприведенные шаги оправдали себя. Однако необходимо учесть: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200" dirty="0" smtClean="0"/>
              <a:t>На «обкатку» новых программ требуется 3-5 лет.</a:t>
            </a:r>
          </a:p>
          <a:p>
            <a:pPr marL="52546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541338" algn="l"/>
                <a:tab pos="808038" algn="l"/>
              </a:tabLst>
              <a:defRPr/>
            </a:pPr>
            <a:r>
              <a:rPr lang="ru-RU" sz="1200" dirty="0" smtClean="0"/>
              <a:t>Необходимо значительное повышение дисциплины студентов.</a:t>
            </a:r>
            <a:r>
              <a:rPr lang="en-US" sz="1200" dirty="0" smtClean="0"/>
              <a:t> </a:t>
            </a:r>
            <a:r>
              <a:rPr lang="ru-RU" sz="1200" dirty="0" smtClean="0"/>
              <a:t>На дистанции кнут бьёт пряник.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200" dirty="0" smtClean="0"/>
              <a:t>Практика должна начинаться как можно раньше.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200" dirty="0" smtClean="0"/>
              <a:t>Работа с ВУЗ-ми недостаточна, нужно работать уже со школами. Необходима постоянная популяризация профессии, иначе абитуриенты выберут не тебя.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200" dirty="0" smtClean="0"/>
              <a:t>Важно финансово мотивировать преподавателей.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200" dirty="0" smtClean="0"/>
              <a:t>Учебное оборудование должно быть максимально надежным и безопасным.</a:t>
            </a:r>
          </a:p>
          <a:p>
            <a:pPr marL="52546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541338" algn="l"/>
                <a:tab pos="808038" algn="l"/>
              </a:tabLst>
              <a:defRPr/>
            </a:pPr>
            <a:endParaRPr lang="ru-RU" sz="1200" dirty="0" smtClean="0"/>
          </a:p>
          <a:p>
            <a:pPr marL="52546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541338" algn="l"/>
                <a:tab pos="808038" algn="l"/>
              </a:tabLst>
              <a:defRPr/>
            </a:pPr>
            <a:endParaRPr lang="ru-RU" sz="1200" dirty="0" smtClean="0"/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endParaRPr lang="ru-RU" sz="12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sz="1200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879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При этом опыт показал отсутствие учебными</a:t>
            </a:r>
            <a:r>
              <a:rPr lang="ru-RU" sz="1200" baseline="0" dirty="0" smtClean="0"/>
              <a:t> заведениями </a:t>
            </a:r>
            <a:r>
              <a:rPr lang="ru-RU" sz="1200" dirty="0" smtClean="0"/>
              <a:t>понимания необходимых сегодня знаний,</a:t>
            </a:r>
            <a:r>
              <a:rPr lang="ru-RU" sz="1200" baseline="0" dirty="0" smtClean="0"/>
              <a:t> </a:t>
            </a:r>
            <a:r>
              <a:rPr lang="ru-RU" sz="1200" dirty="0" smtClean="0"/>
              <a:t>отсутствие преподавателей, имеющих навыки работы с современным оборудованием.</a:t>
            </a:r>
          </a:p>
          <a:p>
            <a:r>
              <a:rPr lang="ru-RU" sz="1200" dirty="0" smtClean="0"/>
              <a:t>Здесь нужно отметить,</a:t>
            </a:r>
            <a:r>
              <a:rPr lang="ru-RU" sz="1200" baseline="0" dirty="0" smtClean="0"/>
              <a:t> что ЭКРА имеет представительства во всех федеральных округах, которые так же нуждаются в кадрах.</a:t>
            </a:r>
            <a:endParaRPr lang="ru-RU" sz="1200" dirty="0" smtClean="0"/>
          </a:p>
          <a:p>
            <a:pPr marL="0" indent="0">
              <a:buNone/>
            </a:pPr>
            <a:endParaRPr lang="ru-RU" sz="120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466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baseline="0" dirty="0" smtClean="0">
                <a:solidFill>
                  <a:schemeClr val="tx1"/>
                </a:solidFill>
              </a:rPr>
              <a:t>На основе лаборатории ЦПС в ЧГУ разработано типовые комплекты, при этом проведена работа по удешевлению и оптимизации в целях удобства обучения.</a:t>
            </a:r>
          </a:p>
          <a:p>
            <a:pPr marL="0" indent="0">
              <a:buNone/>
            </a:pPr>
            <a:r>
              <a:rPr lang="ru-RU" sz="1200" baseline="0" dirty="0" smtClean="0">
                <a:solidFill>
                  <a:schemeClr val="tx1"/>
                </a:solidFill>
              </a:rPr>
              <a:t>Первый опыт - лаборатория ЦПС в НОЦ.  Добавлена система обеспечения ИБ. Сделан упор на цифровизации и ИБ.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024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aseline="0" dirty="0" smtClean="0">
                <a:solidFill>
                  <a:schemeClr val="tx1"/>
                </a:solidFill>
              </a:rPr>
              <a:t>Примеры комплектов ЦПС:</a:t>
            </a:r>
          </a:p>
          <a:p>
            <a:pPr marL="0" indent="0">
              <a:buNone/>
            </a:pPr>
            <a:r>
              <a:rPr lang="ru-RU" sz="1200" dirty="0" smtClean="0"/>
              <a:t>Панели ЦПС в «Сибуринтех»</a:t>
            </a:r>
            <a:r>
              <a:rPr lang="ru-RU" sz="1200" baseline="0" dirty="0" smtClean="0"/>
              <a:t>. </a:t>
            </a:r>
            <a:r>
              <a:rPr lang="ru-RU" sz="1200" baseline="0" dirty="0" smtClean="0">
                <a:solidFill>
                  <a:schemeClr val="tx1"/>
                </a:solidFill>
              </a:rPr>
              <a:t>Освоено производство мульти брендовых панелей и стендов.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055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aseline="0" dirty="0" smtClean="0">
                <a:solidFill>
                  <a:schemeClr val="tx1"/>
                </a:solidFill>
              </a:rPr>
              <a:t>Примеры комплектов ЦПС:</a:t>
            </a:r>
          </a:p>
          <a:p>
            <a:pPr marL="0" indent="0">
              <a:buNone/>
            </a:pPr>
            <a:r>
              <a:rPr lang="ru-RU" sz="1200" dirty="0" smtClean="0"/>
              <a:t>Комплект ЦПС в «ЮГУ» + комплекс полунатурального моделирования РИТМ.</a:t>
            </a:r>
            <a:endParaRPr lang="ru-RU" sz="120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885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/>
              <a:t>Вариант при ограниченности бюджета.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Важно:</a:t>
            </a:r>
          </a:p>
          <a:p>
            <a:r>
              <a:rPr lang="ru-RU" dirty="0" smtClean="0"/>
              <a:t>Все стенды,</a:t>
            </a:r>
            <a:r>
              <a:rPr lang="ru-RU" baseline="0" dirty="0" smtClean="0"/>
              <a:t> как ЦПС так и традиционных защит оснащаются методическими указаниями к проведению лаб. работ.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850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ru-RU" sz="1200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2002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488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dirty="0" smtClean="0"/>
              <a:t>Бизнес – это всегда о прибыли. Хороший бизнес – это всегда о долгосрочной прибыли.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dirty="0" smtClean="0"/>
              <a:t>Прибыль обеспечивают люди и только люди. Если не готовить людей сегодня то завтра прибыли не будет.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200" dirty="0" smtClean="0"/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408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На</a:t>
            </a:r>
            <a:r>
              <a:rPr lang="ru-RU" sz="1200" baseline="0" dirty="0" smtClean="0"/>
              <a:t> рубеже 00-х и 10-х по мере быстрого роста компании стал ощущаться дефицит квалицированных кадров.  Первым шагом стало привлечение кадров с рынка труда. Например в эти годы было привлечено </a:t>
            </a:r>
            <a:r>
              <a:rPr lang="ru-RU" dirty="0" smtClean="0"/>
              <a:t>4 д.т.н. и множество</a:t>
            </a:r>
            <a:r>
              <a:rPr lang="ru-RU" baseline="0" dirty="0" smtClean="0"/>
              <a:t> уже сформировавшихся специалистов. Однако уже тогда наблюдался ограниченный объем рынка, причем уменьшающийся из года в год (особенно рынок вчерашних студентов), а </a:t>
            </a:r>
            <a:r>
              <a:rPr lang="ru-RU" sz="1200" b="0" dirty="0" smtClean="0">
                <a:solidFill>
                  <a:schemeClr val="tx1"/>
                </a:solidFill>
              </a:rPr>
              <a:t>также резкое </a:t>
            </a:r>
            <a:r>
              <a:rPr lang="ru-RU" sz="1200" b="0" baseline="0" dirty="0" smtClean="0">
                <a:solidFill>
                  <a:schemeClr val="tx1"/>
                </a:solidFill>
              </a:rPr>
              <a:t>снижение </a:t>
            </a:r>
            <a:r>
              <a:rPr lang="ru-RU" sz="1200" b="0" dirty="0" smtClean="0">
                <a:solidFill>
                  <a:schemeClr val="tx1"/>
                </a:solidFill>
              </a:rPr>
              <a:t>качества</a:t>
            </a:r>
            <a:r>
              <a:rPr lang="ru-RU" sz="1200" b="0" baseline="0" dirty="0" smtClean="0">
                <a:solidFill>
                  <a:schemeClr val="tx1"/>
                </a:solidFill>
              </a:rPr>
              <a:t> </a:t>
            </a:r>
            <a:r>
              <a:rPr lang="ru-RU" sz="1200" b="0" dirty="0" smtClean="0">
                <a:solidFill>
                  <a:schemeClr val="tx1"/>
                </a:solidFill>
              </a:rPr>
              <a:t>образования</a:t>
            </a:r>
            <a:r>
              <a:rPr lang="ru-RU" sz="1200" b="0" baseline="0" dirty="0" smtClean="0">
                <a:solidFill>
                  <a:schemeClr val="tx1"/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baseline="0" dirty="0" smtClean="0">
                <a:solidFill>
                  <a:schemeClr val="tx1"/>
                </a:solidFill>
              </a:rPr>
              <a:t>Выход –  готовить людей самим.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aseline="0" dirty="0" smtClean="0"/>
              <a:t> </a:t>
            </a:r>
            <a:endParaRPr lang="ru-RU" sz="120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200" dirty="0" smtClean="0"/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073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b="0" dirty="0" smtClean="0">
                <a:solidFill>
                  <a:schemeClr val="tx1"/>
                </a:solidFill>
              </a:rPr>
              <a:t>Первый шаг:</a:t>
            </a:r>
          </a:p>
          <a:p>
            <a:pPr marL="0" indent="0">
              <a:buNone/>
            </a:pPr>
            <a:r>
              <a:rPr lang="ru-RU" sz="1200" b="0" dirty="0" smtClean="0">
                <a:solidFill>
                  <a:schemeClr val="tx1"/>
                </a:solidFill>
              </a:rPr>
              <a:t>В 2018 г. </a:t>
            </a:r>
            <a:r>
              <a:rPr lang="ru-RU" sz="1200" b="0" baseline="0" dirty="0" smtClean="0">
                <a:solidFill>
                  <a:schemeClr val="tx1"/>
                </a:solidFill>
              </a:rPr>
              <a:t>заведующим кафедры электроснабжения и интеллектуальных электрических сетей стал один из основателей ЭКРА - Наумов А.М.</a:t>
            </a: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="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26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Оборудование в университете устарело, поэтому:</a:t>
            </a:r>
          </a:p>
          <a:p>
            <a:pPr marL="0" indent="0">
              <a:buNone/>
            </a:pPr>
            <a:r>
              <a:rPr lang="ru-RU" sz="1200" dirty="0" smtClean="0"/>
              <a:t>2 шаг. Современным оборудованием оснащено бесплатно 3 лаборатории.</a:t>
            </a:r>
          </a:p>
          <a:p>
            <a:pPr marL="0" indent="0">
              <a:buNone/>
            </a:pPr>
            <a:r>
              <a:rPr lang="ru-RU" sz="1200" b="0" dirty="0" smtClean="0">
                <a:solidFill>
                  <a:schemeClr val="tx1"/>
                </a:solidFill>
              </a:rPr>
              <a:t>В 201</a:t>
            </a:r>
            <a:r>
              <a:rPr lang="en-US" sz="1200" b="0" dirty="0" smtClean="0">
                <a:solidFill>
                  <a:schemeClr val="tx1"/>
                </a:solidFill>
              </a:rPr>
              <a:t>8</a:t>
            </a:r>
            <a:r>
              <a:rPr lang="ru-RU" sz="1200" b="0" dirty="0" smtClean="0">
                <a:solidFill>
                  <a:schemeClr val="tx1"/>
                </a:solidFill>
              </a:rPr>
              <a:t>-202</a:t>
            </a:r>
            <a:r>
              <a:rPr lang="en-US" sz="1200" b="0" dirty="0" smtClean="0">
                <a:solidFill>
                  <a:schemeClr val="tx1"/>
                </a:solidFill>
              </a:rPr>
              <a:t>1</a:t>
            </a:r>
            <a:r>
              <a:rPr lang="ru-RU" sz="1200" b="0" dirty="0" smtClean="0">
                <a:solidFill>
                  <a:schemeClr val="tx1"/>
                </a:solidFill>
              </a:rPr>
              <a:t> г. г.</a:t>
            </a:r>
            <a:r>
              <a:rPr lang="ru-RU" sz="1200" b="0" baseline="0" dirty="0" smtClean="0">
                <a:solidFill>
                  <a:schemeClr val="tx1"/>
                </a:solidFill>
              </a:rPr>
              <a:t> «ЭКРА» реализовала в ЧГУ три лаборатории:</a:t>
            </a:r>
          </a:p>
          <a:p>
            <a:pPr marL="0" indent="0">
              <a:buNone/>
            </a:pPr>
            <a:r>
              <a:rPr lang="ru-RU" sz="1200" b="0" baseline="0" dirty="0" smtClean="0">
                <a:solidFill>
                  <a:schemeClr val="tx1"/>
                </a:solidFill>
              </a:rPr>
              <a:t>лаборатория ЦПС: РЗА ПС и АСУ ТП (10 млн. руб.)</a:t>
            </a:r>
            <a:endParaRPr lang="ru-RU" sz="120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71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dirty="0" smtClean="0"/>
              <a:t>Лаборатория электроэнергетических режимов:</a:t>
            </a:r>
            <a:r>
              <a:rPr lang="ru-RU" sz="1200" baseline="0" dirty="0" smtClean="0"/>
              <a:t> РЗА СО </a:t>
            </a:r>
            <a:r>
              <a:rPr lang="ru-RU" sz="1200" b="0" baseline="0" dirty="0" smtClean="0">
                <a:solidFill>
                  <a:schemeClr val="tx1"/>
                </a:solidFill>
              </a:rPr>
              <a:t>(3 млн. руб.)</a:t>
            </a:r>
            <a:endParaRPr lang="ru-RU" sz="1200" baseline="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20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55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dirty="0" smtClean="0"/>
              <a:t>Лаборатория цифрового электропривода: приводная техника</a:t>
            </a:r>
            <a:r>
              <a:rPr lang="ru-RU" sz="1200" baseline="0" dirty="0" smtClean="0"/>
              <a:t> (</a:t>
            </a:r>
            <a:r>
              <a:rPr lang="ru-RU" sz="1200" b="0" baseline="0" dirty="0" smtClean="0">
                <a:solidFill>
                  <a:schemeClr val="tx1"/>
                </a:solidFill>
              </a:rPr>
              <a:t>5 млн. руб.)</a:t>
            </a:r>
          </a:p>
          <a:p>
            <a:pPr marL="0" indent="0">
              <a:buNone/>
            </a:pPr>
            <a:r>
              <a:rPr lang="ru-RU" sz="1200" dirty="0" smtClean="0"/>
              <a:t>Что дали учебные лаборатории?</a:t>
            </a:r>
          </a:p>
          <a:p>
            <a:pPr marL="708025" indent="-342900">
              <a:buFont typeface="+mj-lt"/>
              <a:buAutoNum type="arabicPeriod"/>
              <a:tabLst>
                <a:tab pos="715963" algn="l"/>
              </a:tabLst>
            </a:pPr>
            <a:r>
              <a:rPr lang="ru-RU" sz="1200" dirty="0" smtClean="0"/>
              <a:t>Современные информационные технологии.</a:t>
            </a:r>
          </a:p>
          <a:p>
            <a:pPr marL="708025" indent="-342900">
              <a:buFont typeface="+mj-lt"/>
              <a:buAutoNum type="arabicPeriod"/>
              <a:tabLst>
                <a:tab pos="808038" algn="l"/>
              </a:tabLst>
            </a:pPr>
            <a:r>
              <a:rPr lang="ru-RU" sz="1200" dirty="0" smtClean="0"/>
              <a:t>Совмещение технологий из нескольких сфер (электротехника, автоматика, </a:t>
            </a:r>
            <a:r>
              <a:rPr lang="en-US" sz="1200" dirty="0" smtClean="0"/>
              <a:t>IT</a:t>
            </a:r>
            <a:r>
              <a:rPr lang="ru-RU" sz="1200" dirty="0" smtClean="0"/>
              <a:t>, микропроцессорная техника)</a:t>
            </a:r>
          </a:p>
          <a:p>
            <a:pPr marL="708025" indent="-342900">
              <a:buFont typeface="+mj-lt"/>
              <a:buAutoNum type="arabicPeriod"/>
              <a:tabLst>
                <a:tab pos="808038" algn="l"/>
              </a:tabLst>
            </a:pPr>
            <a:r>
              <a:rPr lang="ru-RU" sz="1200" dirty="0" smtClean="0"/>
              <a:t>Гибкость применения, возможность расширения.</a:t>
            </a:r>
          </a:p>
          <a:p>
            <a:pPr marL="0" indent="0">
              <a:buNone/>
            </a:pPr>
            <a:endParaRPr lang="ru-RU" sz="1200" dirty="0" smtClean="0"/>
          </a:p>
          <a:p>
            <a:pPr marL="0" indent="0">
              <a:buNone/>
            </a:pPr>
            <a:endParaRPr lang="ru-RU" sz="1200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60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200" dirty="0" smtClean="0"/>
              <a:t>Преподаватели в университете утратили актуальные знания</a:t>
            </a:r>
            <a:r>
              <a:rPr lang="ru-RU" sz="1200" baseline="0" dirty="0" smtClean="0"/>
              <a:t> и навыки. Поэтому: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3 шаг. Для преподавания привлечены</a:t>
            </a:r>
            <a:r>
              <a:rPr lang="ru-RU" sz="1200" baseline="0" dirty="0" smtClean="0"/>
              <a:t> </a:t>
            </a:r>
            <a:r>
              <a:rPr lang="ru-RU" sz="1200" dirty="0" smtClean="0"/>
              <a:t>22 сотрудника, в том числе 7 к.т.н. Здесь</a:t>
            </a:r>
            <a:r>
              <a:rPr lang="ru-RU" sz="1200" baseline="0" dirty="0" smtClean="0"/>
              <a:t> нужно пояснить об оплате сотрудников, преподающих в ЧГУ…</a:t>
            </a:r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602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endParaRPr lang="ru-RU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0F671-BFF4-4484-8FD3-0E87EC30253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04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" y="0"/>
            <a:ext cx="9146150" cy="514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49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крупным квадратным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>
            <a:normAutofit/>
          </a:bodyPr>
          <a:lstStyle>
            <a:lvl1pPr algn="ctr">
              <a:defRPr sz="2100" b="1" i="0" baseline="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031276"/>
            <a:ext cx="3620490" cy="3563525"/>
          </a:xfrm>
        </p:spPr>
        <p:txBody>
          <a:bodyPr/>
          <a:lstStyle/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4043548" y="1031276"/>
            <a:ext cx="4925291" cy="356352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59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ото шкаф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4" y="1031276"/>
            <a:ext cx="1313708" cy="3563525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701141" y="1031276"/>
            <a:ext cx="7267698" cy="3563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5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для инфографи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46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445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" y="0"/>
            <a:ext cx="9148299" cy="5143500"/>
          </a:xfrm>
          <a:prstGeom prst="rect">
            <a:avLst/>
          </a:prstGeom>
        </p:spPr>
      </p:pic>
      <p:sp>
        <p:nvSpPr>
          <p:cNvPr id="6" name="TextBox 7"/>
          <p:cNvSpPr txBox="1"/>
          <p:nvPr userDrawn="1"/>
        </p:nvSpPr>
        <p:spPr>
          <a:xfrm>
            <a:off x="3236779" y="4658095"/>
            <a:ext cx="271099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СПАСИБО ЗА ВНИМАНИЕ!</a:t>
            </a:r>
            <a:endParaRPr lang="ru-RU" sz="135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152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тек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2"/>
          </p:nvPr>
        </p:nvSpPr>
        <p:spPr>
          <a:xfrm>
            <a:off x="250825" y="1131590"/>
            <a:ext cx="8642350" cy="349238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71600" y="87474"/>
            <a:ext cx="792088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2"/>
          </p:nvPr>
        </p:nvSpPr>
        <p:spPr>
          <a:xfrm>
            <a:off x="457200" y="484000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840002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840002"/>
            <a:ext cx="133116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3C9691E-2D81-4DB0-85F1-3692F2362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31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4284023"/>
            <a:ext cx="9142617" cy="859477"/>
          </a:xfrm>
          <a:prstGeom prst="rect">
            <a:avLst/>
          </a:prstGeom>
        </p:spPr>
      </p:pic>
      <p:grpSp>
        <p:nvGrpSpPr>
          <p:cNvPr id="5" name="shpGridNormal" hidden="1"/>
          <p:cNvGrpSpPr>
            <a:grpSpLocks/>
          </p:cNvGrpSpPr>
          <p:nvPr/>
        </p:nvGrpSpPr>
        <p:grpSpPr bwMode="auto">
          <a:xfrm>
            <a:off x="325438" y="326231"/>
            <a:ext cx="8496300" cy="4487466"/>
            <a:chOff x="292" y="389"/>
            <a:chExt cx="7611" cy="5361"/>
          </a:xfrm>
        </p:grpSpPr>
        <p:sp>
          <p:nvSpPr>
            <p:cNvPr id="6" name="Rectangle 205" hidden="1"/>
            <p:cNvSpPr>
              <a:spLocks noChangeArrowheads="1"/>
            </p:cNvSpPr>
            <p:nvPr userDrawn="1"/>
          </p:nvSpPr>
          <p:spPr bwMode="auto">
            <a:xfrm>
              <a:off x="292" y="389"/>
              <a:ext cx="7610" cy="5361"/>
            </a:xfrm>
            <a:prstGeom prst="rect">
              <a:avLst/>
            </a:prstGeom>
            <a:noFill/>
            <a:ln w="19050">
              <a:solidFill>
                <a:srgbClr val="8BA2B2"/>
              </a:solidFill>
              <a:prstDash val="dash"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defTabSz="6429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1700">
                <a:solidFill>
                  <a:srgbClr val="000000"/>
                </a:solidFill>
              </a:endParaRPr>
            </a:p>
          </p:txBody>
        </p:sp>
        <p:sp>
          <p:nvSpPr>
            <p:cNvPr id="7" name="Line 206" hidden="1"/>
            <p:cNvSpPr>
              <a:spLocks noChangeShapeType="1"/>
            </p:cNvSpPr>
            <p:nvPr userDrawn="1"/>
          </p:nvSpPr>
          <p:spPr bwMode="auto">
            <a:xfrm>
              <a:off x="310" y="927"/>
              <a:ext cx="7568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8" name="Line 207" hidden="1"/>
            <p:cNvSpPr>
              <a:spLocks noChangeShapeType="1"/>
            </p:cNvSpPr>
            <p:nvPr userDrawn="1"/>
          </p:nvSpPr>
          <p:spPr bwMode="auto">
            <a:xfrm>
              <a:off x="310" y="1460"/>
              <a:ext cx="7593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9" name="Line 208" hidden="1"/>
            <p:cNvSpPr>
              <a:spLocks noChangeShapeType="1"/>
            </p:cNvSpPr>
            <p:nvPr userDrawn="1"/>
          </p:nvSpPr>
          <p:spPr bwMode="auto">
            <a:xfrm>
              <a:off x="310" y="2002"/>
              <a:ext cx="7588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0" name="Line 209" hidden="1"/>
            <p:cNvSpPr>
              <a:spLocks noChangeShapeType="1"/>
            </p:cNvSpPr>
            <p:nvPr userDrawn="1"/>
          </p:nvSpPr>
          <p:spPr bwMode="auto">
            <a:xfrm>
              <a:off x="310" y="2531"/>
              <a:ext cx="7584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1" name="Line 210" hidden="1"/>
            <p:cNvSpPr>
              <a:spLocks noChangeShapeType="1"/>
            </p:cNvSpPr>
            <p:nvPr userDrawn="1"/>
          </p:nvSpPr>
          <p:spPr bwMode="auto">
            <a:xfrm>
              <a:off x="310" y="3067"/>
              <a:ext cx="7588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2" name="Line 211" hidden="1"/>
            <p:cNvSpPr>
              <a:spLocks noChangeShapeType="1"/>
            </p:cNvSpPr>
            <p:nvPr userDrawn="1"/>
          </p:nvSpPr>
          <p:spPr bwMode="auto">
            <a:xfrm>
              <a:off x="310" y="3604"/>
              <a:ext cx="7593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3" name="Line 212" hidden="1"/>
            <p:cNvSpPr>
              <a:spLocks noChangeShapeType="1"/>
            </p:cNvSpPr>
            <p:nvPr userDrawn="1"/>
          </p:nvSpPr>
          <p:spPr bwMode="auto">
            <a:xfrm>
              <a:off x="310" y="4144"/>
              <a:ext cx="7588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4" name="Line 213" hidden="1"/>
            <p:cNvSpPr>
              <a:spLocks noChangeShapeType="1"/>
            </p:cNvSpPr>
            <p:nvPr userDrawn="1"/>
          </p:nvSpPr>
          <p:spPr bwMode="auto">
            <a:xfrm>
              <a:off x="293" y="4679"/>
              <a:ext cx="7601" cy="1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5" name="Line 214" hidden="1"/>
            <p:cNvSpPr>
              <a:spLocks noChangeShapeType="1"/>
            </p:cNvSpPr>
            <p:nvPr userDrawn="1"/>
          </p:nvSpPr>
          <p:spPr bwMode="auto">
            <a:xfrm>
              <a:off x="293" y="5217"/>
              <a:ext cx="7604" cy="0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6" name="Line 215" hidden="1"/>
            <p:cNvSpPr>
              <a:spLocks noChangeShapeType="1"/>
            </p:cNvSpPr>
            <p:nvPr userDrawn="1"/>
          </p:nvSpPr>
          <p:spPr bwMode="auto">
            <a:xfrm>
              <a:off x="1280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7" name="Line 216" hidden="1"/>
            <p:cNvSpPr>
              <a:spLocks noChangeShapeType="1"/>
            </p:cNvSpPr>
            <p:nvPr userDrawn="1"/>
          </p:nvSpPr>
          <p:spPr bwMode="auto">
            <a:xfrm>
              <a:off x="1391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8" name="Line 217" hidden="1"/>
            <p:cNvSpPr>
              <a:spLocks noChangeShapeType="1"/>
            </p:cNvSpPr>
            <p:nvPr userDrawn="1"/>
          </p:nvSpPr>
          <p:spPr bwMode="auto">
            <a:xfrm>
              <a:off x="2382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19" name="Line 218" hidden="1"/>
            <p:cNvSpPr>
              <a:spLocks noChangeShapeType="1"/>
            </p:cNvSpPr>
            <p:nvPr userDrawn="1"/>
          </p:nvSpPr>
          <p:spPr bwMode="auto">
            <a:xfrm>
              <a:off x="2498" y="390"/>
              <a:ext cx="0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grpSp>
          <p:nvGrpSpPr>
            <p:cNvPr id="20" name="Group 219" hidden="1"/>
            <p:cNvGrpSpPr>
              <a:grpSpLocks/>
            </p:cNvGrpSpPr>
            <p:nvPr userDrawn="1"/>
          </p:nvGrpSpPr>
          <p:grpSpPr bwMode="auto">
            <a:xfrm>
              <a:off x="3485" y="390"/>
              <a:ext cx="112" cy="5354"/>
              <a:chOff x="3485" y="390"/>
              <a:chExt cx="112" cy="5354"/>
            </a:xfrm>
          </p:grpSpPr>
          <p:sp>
            <p:nvSpPr>
              <p:cNvPr id="32" name="Line 220" hidden="1"/>
              <p:cNvSpPr>
                <a:spLocks noChangeShapeType="1"/>
              </p:cNvSpPr>
              <p:nvPr userDrawn="1"/>
            </p:nvSpPr>
            <p:spPr bwMode="auto">
              <a:xfrm>
                <a:off x="3485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3" name="Line 221" hidden="1"/>
              <p:cNvSpPr>
                <a:spLocks noChangeShapeType="1"/>
              </p:cNvSpPr>
              <p:nvPr userDrawn="1"/>
            </p:nvSpPr>
            <p:spPr bwMode="auto">
              <a:xfrm>
                <a:off x="3597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1" name="Line 222" hidden="1"/>
            <p:cNvSpPr>
              <a:spLocks noChangeShapeType="1"/>
            </p:cNvSpPr>
            <p:nvPr userDrawn="1"/>
          </p:nvSpPr>
          <p:spPr bwMode="auto">
            <a:xfrm>
              <a:off x="4095" y="390"/>
              <a:ext cx="0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grpSp>
          <p:nvGrpSpPr>
            <p:cNvPr id="22" name="Group 223" hidden="1"/>
            <p:cNvGrpSpPr>
              <a:grpSpLocks/>
            </p:cNvGrpSpPr>
            <p:nvPr userDrawn="1"/>
          </p:nvGrpSpPr>
          <p:grpSpPr bwMode="auto">
            <a:xfrm>
              <a:off x="4592" y="390"/>
              <a:ext cx="114" cy="5354"/>
              <a:chOff x="4592" y="390"/>
              <a:chExt cx="114" cy="5354"/>
            </a:xfrm>
          </p:grpSpPr>
          <p:sp>
            <p:nvSpPr>
              <p:cNvPr id="30" name="Line 224" hidden="1"/>
              <p:cNvSpPr>
                <a:spLocks noChangeShapeType="1"/>
              </p:cNvSpPr>
              <p:nvPr userDrawn="1"/>
            </p:nvSpPr>
            <p:spPr bwMode="auto">
              <a:xfrm>
                <a:off x="4592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Line 225" hidden="1"/>
              <p:cNvSpPr>
                <a:spLocks noChangeShapeType="1"/>
              </p:cNvSpPr>
              <p:nvPr userDrawn="1"/>
            </p:nvSpPr>
            <p:spPr bwMode="auto">
              <a:xfrm>
                <a:off x="4706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3" name="Line 226" hidden="1"/>
            <p:cNvSpPr>
              <a:spLocks noChangeShapeType="1"/>
            </p:cNvSpPr>
            <p:nvPr userDrawn="1"/>
          </p:nvSpPr>
          <p:spPr bwMode="auto">
            <a:xfrm>
              <a:off x="5696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24" name="Line 227" hidden="1"/>
            <p:cNvSpPr>
              <a:spLocks noChangeShapeType="1"/>
            </p:cNvSpPr>
            <p:nvPr userDrawn="1"/>
          </p:nvSpPr>
          <p:spPr bwMode="auto">
            <a:xfrm>
              <a:off x="5810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25" name="Line 228" hidden="1"/>
            <p:cNvSpPr>
              <a:spLocks noChangeShapeType="1"/>
            </p:cNvSpPr>
            <p:nvPr userDrawn="1"/>
          </p:nvSpPr>
          <p:spPr bwMode="auto">
            <a:xfrm>
              <a:off x="6799" y="390"/>
              <a:ext cx="1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sp>
          <p:nvSpPr>
            <p:cNvPr id="26" name="Line 229" hidden="1"/>
            <p:cNvSpPr>
              <a:spLocks noChangeShapeType="1"/>
            </p:cNvSpPr>
            <p:nvPr userDrawn="1"/>
          </p:nvSpPr>
          <p:spPr bwMode="auto">
            <a:xfrm>
              <a:off x="6915" y="390"/>
              <a:ext cx="0" cy="5354"/>
            </a:xfrm>
            <a:prstGeom prst="line">
              <a:avLst/>
            </a:prstGeom>
            <a:noFill/>
            <a:ln w="12700">
              <a:solidFill>
                <a:srgbClr val="8BA2B2"/>
              </a:solidFill>
              <a:prstDash val="dash"/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002897"/>
                </a:buClr>
                <a:buSzPct val="70000"/>
                <a:buFont typeface="Wingdings" pitchFamily="2" charset="2"/>
                <a:buNone/>
                <a:defRPr/>
              </a:pPr>
              <a:endParaRPr lang="ru-RU" sz="3200">
                <a:solidFill>
                  <a:srgbClr val="009900"/>
                </a:solidFill>
                <a:latin typeface="Times New Roman" pitchFamily="18" charset="0"/>
              </a:endParaRPr>
            </a:p>
          </p:txBody>
        </p:sp>
        <p:grpSp>
          <p:nvGrpSpPr>
            <p:cNvPr id="27" name="Group 230" hidden="1"/>
            <p:cNvGrpSpPr>
              <a:grpSpLocks/>
            </p:cNvGrpSpPr>
            <p:nvPr userDrawn="1"/>
          </p:nvGrpSpPr>
          <p:grpSpPr bwMode="auto">
            <a:xfrm>
              <a:off x="4038" y="390"/>
              <a:ext cx="112" cy="5354"/>
              <a:chOff x="3485" y="390"/>
              <a:chExt cx="112" cy="5354"/>
            </a:xfrm>
          </p:grpSpPr>
          <p:sp>
            <p:nvSpPr>
              <p:cNvPr id="28" name="Line 231" hidden="1"/>
              <p:cNvSpPr>
                <a:spLocks noChangeShapeType="1"/>
              </p:cNvSpPr>
              <p:nvPr userDrawn="1"/>
            </p:nvSpPr>
            <p:spPr bwMode="auto">
              <a:xfrm>
                <a:off x="3485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Line 232" hidden="1"/>
              <p:cNvSpPr>
                <a:spLocks noChangeShapeType="1"/>
              </p:cNvSpPr>
              <p:nvPr userDrawn="1"/>
            </p:nvSpPr>
            <p:spPr bwMode="auto">
              <a:xfrm>
                <a:off x="3597" y="390"/>
                <a:ext cx="0" cy="5354"/>
              </a:xfrm>
              <a:prstGeom prst="line">
                <a:avLst/>
              </a:prstGeom>
              <a:noFill/>
              <a:ln w="12700">
                <a:solidFill>
                  <a:srgbClr val="8BA2B2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2897"/>
                  </a:buClr>
                  <a:buSzPct val="70000"/>
                  <a:buFont typeface="Wingdings" pitchFamily="2" charset="2"/>
                  <a:buNone/>
                  <a:defRPr/>
                </a:pPr>
                <a:endParaRPr lang="ru-RU" sz="3200">
                  <a:solidFill>
                    <a:srgbClr val="009900"/>
                  </a:solidFill>
                  <a:latin typeface="Times New Roman" pitchFamily="18" charset="0"/>
                </a:endParaRPr>
              </a:p>
            </p:txBody>
          </p:sp>
        </p:grpSp>
      </p:grpSp>
      <p:pic>
        <p:nvPicPr>
          <p:cNvPr id="48" name="Рисунок 4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29114" y="271984"/>
            <a:ext cx="6284388" cy="4387998"/>
          </a:xfrm>
          <a:prstGeom prst="rect">
            <a:avLst/>
          </a:prstGeom>
        </p:spPr>
      </p:pic>
      <p:sp>
        <p:nvSpPr>
          <p:cNvPr id="38" name="TextBox 7"/>
          <p:cNvSpPr txBox="1"/>
          <p:nvPr userDrawn="1"/>
        </p:nvSpPr>
        <p:spPr>
          <a:xfrm>
            <a:off x="-17793" y="4394016"/>
            <a:ext cx="91433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Спасибо</a:t>
            </a:r>
            <a:r>
              <a:rPr lang="ru-RU" sz="3000" b="0" baseline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за внимание</a:t>
            </a:r>
            <a:r>
              <a:rPr lang="ru-RU" sz="3000" b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!</a:t>
            </a:r>
            <a:endParaRPr lang="ru-RU" sz="30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69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 userDrawn="1"/>
        </p:nvCxnSpPr>
        <p:spPr>
          <a:xfrm>
            <a:off x="2777490" y="4460288"/>
            <a:ext cx="3429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2911244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>
          <a:xfrm>
            <a:off x="90088" y="3055163"/>
            <a:ext cx="8936645" cy="458684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Наименование презентации</a:t>
            </a:r>
            <a:endParaRPr lang="ru-RU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13" hasCustomPrompt="1"/>
          </p:nvPr>
        </p:nvSpPr>
        <p:spPr>
          <a:xfrm>
            <a:off x="90088" y="3617816"/>
            <a:ext cx="2906316" cy="755272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ru-RU" dirty="0" smtClean="0"/>
              <a:t>Ф.И.О докладчика, должность</a:t>
            </a:r>
            <a:endParaRPr lang="ru-RU" dirty="0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3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469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лист темы (раздел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 userDrawn="1"/>
        </p:nvCxnSpPr>
        <p:spPr>
          <a:xfrm>
            <a:off x="2777490" y="3061961"/>
            <a:ext cx="3429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Рисунок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2911244"/>
          </a:xfrm>
        </p:spPr>
      </p:sp>
      <p:sp>
        <p:nvSpPr>
          <p:cNvPr id="24" name="Заголовок 23"/>
          <p:cNvSpPr>
            <a:spLocks noGrp="1"/>
          </p:cNvSpPr>
          <p:nvPr>
            <p:ph type="title" hasCustomPrompt="1"/>
          </p:nvPr>
        </p:nvSpPr>
        <p:spPr>
          <a:xfrm>
            <a:off x="98995" y="3571739"/>
            <a:ext cx="8936645" cy="458684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Наименование темы (подраздела)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52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во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>
          <a:xfrm>
            <a:off x="84613" y="971036"/>
            <a:ext cx="8986760" cy="3691512"/>
          </a:xfrm>
        </p:spPr>
        <p:txBody>
          <a:bodyPr/>
          <a:lstStyle/>
          <a:p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2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008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во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4"/>
          </p:nvPr>
        </p:nvSpPr>
        <p:spPr>
          <a:xfrm>
            <a:off x="89065" y="971035"/>
            <a:ext cx="8986761" cy="36915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79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фото с поясн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7" name="Рисунок 6"/>
          <p:cNvSpPr>
            <a:spLocks noGrp="1" noChangeAspect="1"/>
          </p:cNvSpPr>
          <p:nvPr>
            <p:ph type="pic" sz="quarter" idx="14"/>
          </p:nvPr>
        </p:nvSpPr>
        <p:spPr>
          <a:xfrm>
            <a:off x="207302" y="2919730"/>
            <a:ext cx="1728788" cy="166266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18" name="Текст 2"/>
          <p:cNvSpPr>
            <a:spLocks noGrp="1"/>
          </p:cNvSpPr>
          <p:nvPr>
            <p:ph idx="15"/>
          </p:nvPr>
        </p:nvSpPr>
        <p:spPr>
          <a:xfrm>
            <a:off x="2164170" y="2923169"/>
            <a:ext cx="6777950" cy="165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Рисунок 6"/>
          <p:cNvSpPr>
            <a:spLocks noGrp="1" noChangeAspect="1"/>
          </p:cNvSpPr>
          <p:nvPr>
            <p:ph type="pic" sz="quarter" idx="16"/>
          </p:nvPr>
        </p:nvSpPr>
        <p:spPr>
          <a:xfrm>
            <a:off x="207302" y="1098351"/>
            <a:ext cx="1728788" cy="1662662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20" name="Текст 2"/>
          <p:cNvSpPr>
            <a:spLocks noGrp="1"/>
          </p:cNvSpPr>
          <p:nvPr>
            <p:ph idx="17"/>
          </p:nvPr>
        </p:nvSpPr>
        <p:spPr>
          <a:xfrm>
            <a:off x="2164170" y="1101791"/>
            <a:ext cx="6777950" cy="165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162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с поясн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1" name="Текст 2"/>
          <p:cNvSpPr>
            <a:spLocks noGrp="1"/>
          </p:cNvSpPr>
          <p:nvPr>
            <p:ph idx="20"/>
          </p:nvPr>
        </p:nvSpPr>
        <p:spPr>
          <a:xfrm>
            <a:off x="2044040" y="957985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2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211756" y="954544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7" name="Текст 2"/>
          <p:cNvSpPr>
            <a:spLocks noGrp="1"/>
          </p:cNvSpPr>
          <p:nvPr>
            <p:ph idx="21"/>
          </p:nvPr>
        </p:nvSpPr>
        <p:spPr>
          <a:xfrm>
            <a:off x="2044040" y="2230127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8" name="Рисунок 6"/>
          <p:cNvSpPr>
            <a:spLocks noGrp="1" noChangeAspect="1"/>
          </p:cNvSpPr>
          <p:nvPr>
            <p:ph type="pic" sz="quarter" idx="22"/>
          </p:nvPr>
        </p:nvSpPr>
        <p:spPr>
          <a:xfrm>
            <a:off x="211756" y="2226686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39" name="Текст 2"/>
          <p:cNvSpPr>
            <a:spLocks noGrp="1"/>
          </p:cNvSpPr>
          <p:nvPr>
            <p:ph idx="23"/>
          </p:nvPr>
        </p:nvSpPr>
        <p:spPr>
          <a:xfrm>
            <a:off x="2044040" y="3500078"/>
            <a:ext cx="6862454" cy="1139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0" name="Рисунок 6"/>
          <p:cNvSpPr>
            <a:spLocks noGrp="1" noChangeAspect="1"/>
          </p:cNvSpPr>
          <p:nvPr>
            <p:ph type="pic" sz="quarter" idx="24"/>
          </p:nvPr>
        </p:nvSpPr>
        <p:spPr>
          <a:xfrm>
            <a:off x="211756" y="3496637"/>
            <a:ext cx="1663208" cy="11429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796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панорамным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031276"/>
            <a:ext cx="8786256" cy="236457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82583" y="3581899"/>
            <a:ext cx="8786256" cy="1012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281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с кратким описа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" y="0"/>
            <a:ext cx="9142617" cy="859477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443192" y="4780854"/>
            <a:ext cx="1700808" cy="162018"/>
          </a:xfrm>
          <a:prstGeom prst="rect">
            <a:avLst/>
          </a:prstGeom>
          <a:solidFill>
            <a:srgbClr val="B2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ysClr val="windowText" lastClr="000000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43192" y="4780854"/>
            <a:ext cx="1700808" cy="1620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fld id="{1F5F46FA-F05E-4A28-A92F-471DE94FD11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662549"/>
            <a:ext cx="1701140" cy="4809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607" y="0"/>
            <a:ext cx="6625640" cy="85947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Рисунок 6"/>
          <p:cNvSpPr>
            <a:spLocks noGrp="1" noChangeAspect="1"/>
          </p:cNvSpPr>
          <p:nvPr>
            <p:ph type="pic" sz="quarter" idx="13"/>
          </p:nvPr>
        </p:nvSpPr>
        <p:spPr>
          <a:xfrm>
            <a:off x="182583" y="1739342"/>
            <a:ext cx="8786256" cy="2845526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Объект 2"/>
          <p:cNvSpPr>
            <a:spLocks noGrp="1"/>
          </p:cNvSpPr>
          <p:nvPr>
            <p:ph sz="quarter" idx="14"/>
          </p:nvPr>
        </p:nvSpPr>
        <p:spPr>
          <a:xfrm>
            <a:off x="182583" y="1031276"/>
            <a:ext cx="8786256" cy="53626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51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F46FA-F05E-4A28-A92F-471DE94FD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56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3" r:id="rId15"/>
    <p:sldLayoutId id="2147483694" r:id="rId1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08" y="3394801"/>
            <a:ext cx="9073008" cy="4586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ru-RU" sz="1800" b="0" dirty="0" smtClean="0"/>
              <a:t>Опыт сотрудничества ЭКРА с высшими учебными </a:t>
            </a:r>
            <a:r>
              <a:rPr lang="ru-RU" sz="1800" b="0" dirty="0"/>
              <a:t>заведениями</a:t>
            </a:r>
            <a:endParaRPr lang="ru-RU" sz="1800" b="0" dirty="0">
              <a:solidFill>
                <a:srgbClr val="32A486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4294967295"/>
          </p:nvPr>
        </p:nvSpPr>
        <p:spPr>
          <a:xfrm>
            <a:off x="107504" y="4227934"/>
            <a:ext cx="3888432" cy="3600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400" dirty="0" smtClean="0"/>
              <a:t>Алексей Шлёнский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75" y="1588"/>
            <a:ext cx="9147175" cy="326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5841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4. Стажировка</a:t>
            </a:r>
            <a:endParaRPr lang="ru-RU" sz="22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043548" y="1168464"/>
            <a:ext cx="5064956" cy="356352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b="1" dirty="0" smtClean="0"/>
              <a:t>Soft Skills</a:t>
            </a:r>
            <a:r>
              <a:rPr lang="ru-RU" sz="1400" b="1" dirty="0" smtClean="0"/>
              <a:t>:</a:t>
            </a:r>
            <a:endParaRPr lang="en-US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/>
              <a:t>Привитие ответственности;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Получение навыков коммуникации с коллегами и руководством; </a:t>
            </a:r>
            <a:endParaRPr lang="ru-RU" sz="14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Погружение в реальные условия труда.</a:t>
            </a:r>
            <a:endParaRPr lang="ru-RU" sz="1400" b="1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/>
              <a:t>Сотрудничество с </a:t>
            </a:r>
            <a:r>
              <a:rPr lang="ru-RU" sz="2200" dirty="0" smtClean="0"/>
              <a:t>ЧГУ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ru-RU" sz="2200" dirty="0" smtClean="0"/>
              <a:t>Некоторые </a:t>
            </a:r>
            <a:r>
              <a:rPr lang="ru-RU" sz="2200" dirty="0" smtClean="0"/>
              <a:t>выводы</a:t>
            </a:r>
            <a:endParaRPr lang="ru-RU" sz="2200" dirty="0"/>
          </a:p>
        </p:txBody>
      </p:sp>
      <p:sp>
        <p:nvSpPr>
          <p:cNvPr id="9" name="Текст 1"/>
          <p:cNvSpPr>
            <a:spLocks noGrp="1"/>
          </p:cNvSpPr>
          <p:nvPr>
            <p:ph type="body" sz="quarter" idx="14"/>
          </p:nvPr>
        </p:nvSpPr>
        <p:spPr>
          <a:xfrm>
            <a:off x="323528" y="1275606"/>
            <a:ext cx="8820471" cy="3386942"/>
          </a:xfrm>
        </p:spPr>
        <p:txBody>
          <a:bodyPr>
            <a:normAutofit/>
          </a:bodyPr>
          <a:lstStyle/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600" dirty="0" smtClean="0"/>
              <a:t>На «обкатку» новых программ требуется 3-5 лет.</a:t>
            </a:r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600" dirty="0" smtClean="0"/>
              <a:t>Необходимо </a:t>
            </a:r>
            <a:r>
              <a:rPr lang="ru-RU" sz="1600" dirty="0"/>
              <a:t>значительное повышение дисциплины студентов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/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r>
              <a:rPr lang="ru-RU" sz="1600" dirty="0" smtClean="0"/>
              <a:t>Практика должна начинаться как можно раньше.</a:t>
            </a:r>
          </a:p>
          <a:p>
            <a:pPr marL="525463" indent="-342900">
              <a:buFont typeface="+mj-lt"/>
              <a:buAutoNum type="arabicPeriod"/>
              <a:tabLst>
                <a:tab pos="630238" algn="l"/>
                <a:tab pos="808038" algn="l"/>
              </a:tabLst>
            </a:pPr>
            <a:r>
              <a:rPr lang="ru-RU" sz="1600" dirty="0"/>
              <a:t>Работа с ВУЗ-ми недостаточна, нужно работать </a:t>
            </a:r>
            <a:r>
              <a:rPr lang="ru-RU" sz="1600" dirty="0" smtClean="0"/>
              <a:t>со </a:t>
            </a:r>
            <a:r>
              <a:rPr lang="ru-RU" sz="1600" dirty="0"/>
              <a:t>школами. Необходима постоянная популяризация профессии.</a:t>
            </a:r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 smtClean="0"/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/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endParaRPr lang="ru-RU" sz="1600" dirty="0"/>
          </a:p>
          <a:p>
            <a:pPr marL="525463" indent="-342900">
              <a:buFont typeface="+mj-lt"/>
              <a:buAutoNum type="arabicPeriod"/>
              <a:tabLst>
                <a:tab pos="541338" algn="l"/>
                <a:tab pos="808038" algn="l"/>
              </a:tabLst>
            </a:pPr>
            <a:endParaRPr lang="ru-RU" sz="1600" dirty="0" smtClean="0"/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/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 smtClean="0"/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/>
          </a:p>
          <a:p>
            <a:pPr marL="520700" indent="-342900">
              <a:buAutoNum type="arabicPeriod"/>
            </a:pPr>
            <a:endParaRPr lang="ru-RU" sz="1600" dirty="0" smtClean="0"/>
          </a:p>
          <a:p>
            <a:pPr marL="520700" indent="-342900">
              <a:buAutoNum type="arabicPeriod"/>
            </a:pPr>
            <a:endParaRPr lang="ru-RU" sz="1600" dirty="0"/>
          </a:p>
          <a:p>
            <a:pPr marL="0" indent="0">
              <a:buNone/>
            </a:pPr>
            <a:endParaRPr lang="ru-RU" sz="2400" dirty="0"/>
          </a:p>
          <a:p>
            <a:pPr>
              <a:buFont typeface="Arial" panose="020B0604020202020204" pitchFamily="34" charset="0"/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16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4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000" dirty="0"/>
              <a:t>Взаимодействие </a:t>
            </a:r>
            <a:r>
              <a:rPr lang="ru-RU" sz="2000" dirty="0" smtClean="0"/>
              <a:t>с</a:t>
            </a:r>
            <a:br>
              <a:rPr lang="ru-RU" sz="2000" dirty="0" smtClean="0"/>
            </a:br>
            <a:r>
              <a:rPr lang="ru-RU" sz="2000" dirty="0" smtClean="0"/>
              <a:t>другими </a:t>
            </a:r>
            <a:r>
              <a:rPr lang="ru-RU" sz="2000" dirty="0"/>
              <a:t>учебными </a:t>
            </a:r>
            <a:r>
              <a:rPr lang="ru-RU" sz="2000" dirty="0" smtClean="0"/>
              <a:t>заведениями. 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467544" y="971035"/>
            <a:ext cx="8280920" cy="289685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25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ru-RU" sz="2500" b="1" dirty="0" smtClean="0"/>
              <a:t>Предпосылки:</a:t>
            </a:r>
          </a:p>
          <a:p>
            <a:pPr>
              <a:lnSpc>
                <a:spcPct val="120000"/>
              </a:lnSpc>
            </a:pPr>
            <a:r>
              <a:rPr lang="ru-RU" sz="2500" dirty="0" smtClean="0"/>
              <a:t>С 2017-2018 г. г. наблюдается рост запросов на оснащение учебных лабораторий;</a:t>
            </a:r>
          </a:p>
          <a:p>
            <a:pPr>
              <a:lnSpc>
                <a:spcPct val="120000"/>
              </a:lnSpc>
            </a:pPr>
            <a:r>
              <a:rPr lang="ru-RU" sz="2500" dirty="0" smtClean="0"/>
              <a:t>Представительства ЭКРА во всех федеральных округах</a:t>
            </a:r>
            <a:r>
              <a:rPr lang="en-US" sz="2500" dirty="0" smtClean="0"/>
              <a:t> </a:t>
            </a:r>
            <a:r>
              <a:rPr lang="ru-RU" sz="2500" dirty="0" smtClean="0"/>
              <a:t>так же нуждаются в кадрах.</a:t>
            </a:r>
          </a:p>
          <a:p>
            <a:pPr>
              <a:lnSpc>
                <a:spcPct val="120000"/>
              </a:lnSpc>
            </a:pPr>
            <a:endParaRPr lang="ru-RU" sz="2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2500" b="1" dirty="0" smtClean="0"/>
              <a:t>Проблемы:</a:t>
            </a:r>
          </a:p>
          <a:p>
            <a:pPr>
              <a:lnSpc>
                <a:spcPct val="120000"/>
              </a:lnSpc>
            </a:pPr>
            <a:r>
              <a:rPr lang="ru-RU" sz="2500" dirty="0" smtClean="0"/>
              <a:t>Отсутствие у ВУЗ-</a:t>
            </a:r>
            <a:r>
              <a:rPr lang="ru-RU" sz="2500" dirty="0" err="1" smtClean="0"/>
              <a:t>ов</a:t>
            </a:r>
            <a:r>
              <a:rPr lang="ru-RU" sz="2500" dirty="0" smtClean="0"/>
              <a:t> понимания какого специалиста нужно готовить, как следствие какое именно оборудование закупать;</a:t>
            </a:r>
          </a:p>
          <a:p>
            <a:pPr>
              <a:lnSpc>
                <a:spcPct val="120000"/>
              </a:lnSpc>
            </a:pPr>
            <a:r>
              <a:rPr lang="ru-RU" sz="2500" dirty="0" smtClean="0"/>
              <a:t>Отсутствие квалицированных преподавателей.</a:t>
            </a:r>
          </a:p>
          <a:p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18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Типизация учебного оборудования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12990" y="4731990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Типовой комплект ЦПС в НОЦ «ЭКРА», 2021 г.</a:t>
            </a:r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570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/>
            <a:r>
              <a:rPr lang="ru-RU" sz="2000" dirty="0"/>
              <a:t>Типизация учебного оборудования</a:t>
            </a:r>
            <a:endParaRPr lang="ru-RU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803998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Панели ЦПС в «Сибуринтех», 2021 г.</a:t>
            </a:r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6583" y="843558"/>
            <a:ext cx="3857625" cy="3888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70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/>
            <a:r>
              <a:rPr lang="ru-RU" sz="2000" dirty="0"/>
              <a:t>Типизация учебного оборудования</a:t>
            </a:r>
            <a:endParaRPr lang="ru-RU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803998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Комплект ЦПС в ЮГУ, 2023 г.</a:t>
            </a:r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853521"/>
            <a:ext cx="7425572" cy="381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5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/>
            <a:r>
              <a:rPr lang="ru-RU" sz="2000" dirty="0"/>
              <a:t>Типизация учебного оборудования</a:t>
            </a:r>
            <a:endParaRPr lang="ru-RU" sz="2200" dirty="0"/>
          </a:p>
        </p:txBody>
      </p:sp>
      <p:sp>
        <p:nvSpPr>
          <p:cNvPr id="5" name="Текст 15"/>
          <p:cNvSpPr txBox="1">
            <a:spLocks/>
          </p:cNvSpPr>
          <p:nvPr/>
        </p:nvSpPr>
        <p:spPr>
          <a:xfrm>
            <a:off x="467544" y="915566"/>
            <a:ext cx="8280920" cy="3528392"/>
          </a:xfrm>
          <a:prstGeom prst="rect">
            <a:avLst/>
          </a:prstGeom>
          <a:ln w="15875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AutoNum type="arabicPeriod"/>
            </a:pPr>
            <a:endParaRPr lang="ru-RU" sz="1600" dirty="0" smtClean="0">
              <a:solidFill>
                <a:schemeClr val="tx1"/>
              </a:solidFill>
            </a:endParaRPr>
          </a:p>
          <a:p>
            <a:pPr>
              <a:buAutoNum type="arabicPeriod"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Текст 15"/>
          <p:cNvSpPr txBox="1">
            <a:spLocks/>
          </p:cNvSpPr>
          <p:nvPr/>
        </p:nvSpPr>
        <p:spPr>
          <a:xfrm>
            <a:off x="580703" y="794048"/>
            <a:ext cx="8280920" cy="3528392"/>
          </a:xfrm>
          <a:prstGeom prst="rect">
            <a:avLst/>
          </a:prstGeom>
          <a:ln w="15875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>
              <a:buAutoNum type="arabicPeriod"/>
            </a:pPr>
            <a:endParaRPr lang="ru-RU" sz="1600" dirty="0" smtClean="0">
              <a:solidFill>
                <a:schemeClr val="tx1"/>
              </a:solidFill>
            </a:endParaRPr>
          </a:p>
          <a:p>
            <a:pPr>
              <a:buAutoNum type="arabicPeriod"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0427"/>
            <a:ext cx="3096344" cy="3033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4384" y="4407356"/>
            <a:ext cx="8394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 2021 году разработаны настольные учебные стенды РЗА 6-35 кВ (классическая ПС)</a:t>
            </a:r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59476"/>
            <a:ext cx="3377224" cy="35049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546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Заключение</a:t>
            </a:r>
            <a:endParaRPr lang="ru-RU" sz="2200" dirty="0"/>
          </a:p>
        </p:txBody>
      </p:sp>
      <p:sp>
        <p:nvSpPr>
          <p:cNvPr id="9" name="Текст 1"/>
          <p:cNvSpPr>
            <a:spLocks noGrp="1"/>
          </p:cNvSpPr>
          <p:nvPr>
            <p:ph type="body" sz="quarter" idx="14"/>
          </p:nvPr>
        </p:nvSpPr>
        <p:spPr>
          <a:xfrm>
            <a:off x="0" y="971035"/>
            <a:ext cx="9143999" cy="3691513"/>
          </a:xfrm>
        </p:spPr>
        <p:txBody>
          <a:bodyPr>
            <a:normAutofit/>
          </a:bodyPr>
          <a:lstStyle/>
          <a:p>
            <a:pPr marL="898525" indent="-361950">
              <a:buNone/>
            </a:pPr>
            <a:r>
              <a:rPr lang="ru-RU" sz="1600" b="1" dirty="0" smtClean="0"/>
              <a:t>Что может дать высшая школа бизнесу?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Статус (диплом, научная степень).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Инфраструктуру (аудитории, общежития, мероприятия, сообщество студентов).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Фундаментальные знания. 	</a:t>
            </a:r>
          </a:p>
          <a:p>
            <a:pPr marL="898525" indent="-361950">
              <a:buNone/>
              <a:tabLst>
                <a:tab pos="541338" algn="l"/>
                <a:tab pos="808038" algn="l"/>
              </a:tabLst>
            </a:pPr>
            <a:endParaRPr lang="ru-RU" sz="1600" dirty="0" smtClean="0"/>
          </a:p>
          <a:p>
            <a:pPr marL="898525" indent="-361950">
              <a:buNone/>
              <a:tabLst>
                <a:tab pos="541338" algn="l"/>
                <a:tab pos="808038" algn="l"/>
              </a:tabLst>
            </a:pPr>
            <a:r>
              <a:rPr lang="ru-RU" sz="1600" b="1" dirty="0" smtClean="0"/>
              <a:t>Что может дать бизнес высшей школе?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Современное учебное оборудование.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Квалифицированных преподавателей.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Практические навыки.</a:t>
            </a:r>
          </a:p>
          <a:p>
            <a:pPr marL="898525" indent="-361950" defTabSz="361950">
              <a:buFont typeface="+mj-lt"/>
              <a:buAutoNum type="arabicPeriod"/>
              <a:tabLst>
                <a:tab pos="538163" algn="l"/>
              </a:tabLst>
            </a:pPr>
            <a:r>
              <a:rPr lang="ru-RU" sz="1600" dirty="0" smtClean="0"/>
              <a:t>Навыки работы в коллективе.</a:t>
            </a:r>
          </a:p>
          <a:p>
            <a:pPr marL="182563" indent="0">
              <a:buNone/>
              <a:tabLst>
                <a:tab pos="541338" algn="l"/>
                <a:tab pos="808038" algn="l"/>
              </a:tabLst>
            </a:pPr>
            <a:endParaRPr lang="ru-RU" sz="1600" dirty="0" smtClean="0"/>
          </a:p>
          <a:p>
            <a:pPr marL="520700" indent="-342900">
              <a:buAutoNum type="arabicPeriod"/>
            </a:pPr>
            <a:endParaRPr lang="ru-RU" sz="1600" dirty="0" smtClean="0"/>
          </a:p>
          <a:p>
            <a:pPr marL="520700" indent="-342900">
              <a:buAutoNum type="arabicPeriod"/>
            </a:pPr>
            <a:endParaRPr lang="ru-RU" sz="1600" dirty="0"/>
          </a:p>
          <a:p>
            <a:pPr>
              <a:buFont typeface="Arial" panose="020B0604020202020204" pitchFamily="34" charset="0"/>
              <a:buAutoNum type="arabicPeriod"/>
            </a:pPr>
            <a:endParaRPr lang="ru-RU" sz="2400" dirty="0"/>
          </a:p>
          <a:p>
            <a:pPr>
              <a:buFont typeface="Arial" panose="020B0604020202020204" pitchFamily="34" charset="0"/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16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64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25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Предисловие</a:t>
            </a:r>
            <a:endParaRPr lang="ru-RU" sz="2200" dirty="0"/>
          </a:p>
        </p:txBody>
      </p:sp>
      <p:sp>
        <p:nvSpPr>
          <p:cNvPr id="9" name="Текст 1"/>
          <p:cNvSpPr>
            <a:spLocks noGrp="1"/>
          </p:cNvSpPr>
          <p:nvPr>
            <p:ph type="body" sz="quarter" idx="14"/>
          </p:nvPr>
        </p:nvSpPr>
        <p:spPr>
          <a:xfrm>
            <a:off x="89065" y="1275606"/>
            <a:ext cx="8986761" cy="3386942"/>
          </a:xfrm>
        </p:spPr>
        <p:txBody>
          <a:bodyPr/>
          <a:lstStyle/>
          <a:p>
            <a:pPr marL="5207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smtClean="0"/>
              <a:t>Бизнес – это всегда о прибыли. Хороший бизнес – это всегда о долгосрочной прибыли.</a:t>
            </a:r>
            <a:endParaRPr lang="ru-RU" sz="1800" dirty="0"/>
          </a:p>
          <a:p>
            <a:pPr marL="5207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smtClean="0"/>
              <a:t>Прибыль обеспечивают люди. Долгосрочное вложение в людей </a:t>
            </a:r>
            <a:r>
              <a:rPr lang="ru-RU" sz="1800" dirty="0"/>
              <a:t>– </a:t>
            </a:r>
            <a:r>
              <a:rPr lang="ru-RU" sz="1800" dirty="0" smtClean="0"/>
              <a:t>долгосрочные прибыли.</a:t>
            </a:r>
          </a:p>
          <a:p>
            <a:pPr marL="177800" indent="0">
              <a:lnSpc>
                <a:spcPct val="150000"/>
              </a:lnSpc>
              <a:buNone/>
            </a:pPr>
            <a:endParaRPr lang="ru-RU" sz="1800" dirty="0"/>
          </a:p>
          <a:p>
            <a:pPr marL="17780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2400" dirty="0"/>
          </a:p>
          <a:p>
            <a:pPr>
              <a:buFont typeface="Arial" panose="020B0604020202020204" pitchFamily="34" charset="0"/>
              <a:buAutoNum type="arabicPeriod"/>
            </a:pPr>
            <a:endParaRPr lang="ru-RU" sz="2400" dirty="0"/>
          </a:p>
          <a:p>
            <a:pPr>
              <a:buFont typeface="Arial" panose="020B0604020202020204" pitchFamily="34" charset="0"/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pPr>
              <a:buAutoNum type="arabicPeriod"/>
            </a:pPr>
            <a:endParaRPr lang="ru-RU" sz="2400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58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Предпосылки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1377045"/>
            <a:ext cx="4034103" cy="37149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859477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 начале 2010-х </a:t>
            </a:r>
            <a:r>
              <a:rPr lang="ru-RU" sz="1400" dirty="0" err="1" smtClean="0"/>
              <a:t>г.г</a:t>
            </a:r>
            <a:r>
              <a:rPr lang="ru-RU" sz="1400" dirty="0" smtClean="0"/>
              <a:t>. по </a:t>
            </a:r>
            <a:r>
              <a:rPr lang="ru-RU" sz="1400" dirty="0"/>
              <a:t>мере быстрого роста компании стал ощущаться дефицит </a:t>
            </a:r>
            <a:r>
              <a:rPr lang="ru-RU" sz="1400" dirty="0" smtClean="0"/>
              <a:t>квалицированных кадров.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423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1. Углубление сотрудничества </a:t>
            </a:r>
            <a:r>
              <a:rPr lang="ru-RU" sz="2200" dirty="0"/>
              <a:t>с </a:t>
            </a:r>
            <a:r>
              <a:rPr lang="ru-RU" sz="2200" dirty="0" smtClean="0"/>
              <a:t>ЧГУ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75606"/>
            <a:ext cx="6895700" cy="33768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3632" y="880433"/>
            <a:ext cx="892899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/>
              <a:t>В </a:t>
            </a:r>
            <a:r>
              <a:rPr lang="ru-RU" sz="1500" dirty="0"/>
              <a:t>2018 г. заведующим кафедры </a:t>
            </a:r>
            <a:r>
              <a:rPr lang="ru-RU" sz="1500" dirty="0" smtClean="0"/>
              <a:t>ЭИЭС стал </a:t>
            </a:r>
            <a:r>
              <a:rPr lang="ru-RU" sz="1500" dirty="0"/>
              <a:t>один из основателей ЭКРА - Наумов А.М.</a:t>
            </a:r>
          </a:p>
        </p:txBody>
      </p:sp>
    </p:spTree>
    <p:extLst>
      <p:ext uri="{BB962C8B-B14F-4D97-AF65-F5344CB8AC3E}">
        <p14:creationId xmlns:p14="http://schemas.microsoft.com/office/powerpoint/2010/main" val="17547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2. Открытие лабораторий</a:t>
            </a:r>
            <a:endParaRPr lang="ru-RU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501316" y="4671015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Лаборатория ЦПС 2019 г., 10 млн руб.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394825"/>
            <a:ext cx="7814766" cy="32100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48" y="969316"/>
            <a:ext cx="91413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/>
              <a:t>Компанией принято </a:t>
            </a:r>
            <a:r>
              <a:rPr lang="ru-RU" sz="1500" dirty="0"/>
              <a:t>решение оснастить университет современным оборудованием.</a:t>
            </a:r>
          </a:p>
        </p:txBody>
      </p:sp>
    </p:spTree>
    <p:extLst>
      <p:ext uri="{BB962C8B-B14F-4D97-AF65-F5344CB8AC3E}">
        <p14:creationId xmlns:p14="http://schemas.microsoft.com/office/powerpoint/2010/main" val="359933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/>
              <a:t>2. Открытие лабораторий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316" y="4671015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Лаборатория режимов, 2020 г., 3 млн. руб.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0"/>
          <a:stretch/>
        </p:blipFill>
        <p:spPr>
          <a:xfrm>
            <a:off x="84613" y="917696"/>
            <a:ext cx="8986760" cy="369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/>
              <a:t>2. Открытие лабораторий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316" y="4671015"/>
            <a:ext cx="8100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Лаборатория цифрового привода 2021 г., 5 млн. руб.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22" name="Picture 10" descr="Запустили новую лабораторию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89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3. Преподавание сотрудников ЭКРА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699542"/>
            <a:ext cx="5942986" cy="39604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360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F46FA-F05E-4A28-A92F-471DE94FD11D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ru-RU" sz="2200" dirty="0" smtClean="0"/>
              <a:t>4. Стажировка</a:t>
            </a:r>
            <a:endParaRPr lang="ru-RU" sz="22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043548" y="1168464"/>
            <a:ext cx="4925291" cy="356352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b="1" dirty="0" smtClean="0"/>
              <a:t>Hard skills</a:t>
            </a:r>
            <a:r>
              <a:rPr lang="ru-RU" sz="1400" b="1" dirty="0" smtClean="0"/>
              <a:t>:</a:t>
            </a:r>
            <a:endParaRPr lang="ru-RU" sz="1400" b="1" dirty="0"/>
          </a:p>
          <a:p>
            <a:pPr marL="0" indent="182563"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Глубокое погружение в теорию;</a:t>
            </a:r>
            <a:endParaRPr lang="ru-RU" sz="1400" dirty="0"/>
          </a:p>
          <a:p>
            <a:pPr marL="0" indent="182563"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Детальное изучение принципов функционирования современных устройств защиты и автоматики.</a:t>
            </a:r>
          </a:p>
          <a:p>
            <a:pPr marL="0" indent="182563">
              <a:lnSpc>
                <a:spcPct val="150000"/>
              </a:lnSpc>
              <a:spcBef>
                <a:spcPts val="0"/>
              </a:spcBef>
            </a:pPr>
            <a:r>
              <a:rPr lang="ru-RU" sz="1400" dirty="0" smtClean="0"/>
              <a:t>Повышение уровня практической подготовки.</a:t>
            </a:r>
            <a:endParaRPr lang="ru-RU" sz="1400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9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TITLEIMAGE" val="SPREhorizontal"/>
  <p:tag name="VARSLIDECATEGORYID" val="SPREtitle"/>
  <p:tag name="VARSLIDEID" val="SPREtitle_slide_horizontal_picture"/>
</p:tagLst>
</file>

<file path=ppt/theme/theme1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A48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rand_EKRA_202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890</Words>
  <Application>Microsoft Office PowerPoint</Application>
  <PresentationFormat>Экран (16:9)</PresentationFormat>
  <Paragraphs>176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Wingdings</vt:lpstr>
      <vt:lpstr>Calibri</vt:lpstr>
      <vt:lpstr>Verdana</vt:lpstr>
      <vt:lpstr>Times New Roman</vt:lpstr>
      <vt:lpstr>1_Тема Office</vt:lpstr>
      <vt:lpstr>Опыт сотрудничества ЭКРА с высшими учебными заведениями</vt:lpstr>
      <vt:lpstr>Предисловие</vt:lpstr>
      <vt:lpstr>Предпосылки</vt:lpstr>
      <vt:lpstr>1. Углубление сотрудничества с ЧГУ</vt:lpstr>
      <vt:lpstr>2. Открытие лабораторий</vt:lpstr>
      <vt:lpstr>2. Открытие лабораторий</vt:lpstr>
      <vt:lpstr>2. Открытие лабораторий</vt:lpstr>
      <vt:lpstr>3. Преподавание сотрудников ЭКРА</vt:lpstr>
      <vt:lpstr>4. Стажировка</vt:lpstr>
      <vt:lpstr>4. Стажировка</vt:lpstr>
      <vt:lpstr>Сотрудничество с ЧГУ. Некоторые выводы</vt:lpstr>
      <vt:lpstr>Взаимодействие с другими учебными заведениями. </vt:lpstr>
      <vt:lpstr>Типизация учебного оборудования</vt:lpstr>
      <vt:lpstr>Типизация учебного оборудования</vt:lpstr>
      <vt:lpstr>Типизация учебного оборудования</vt:lpstr>
      <vt:lpstr>Типизация учебного оборудования</vt:lpstr>
      <vt:lpstr>Заключение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2023-10-20T08:33:11Z</dcterms:created>
  <dcterms:modified xsi:type="dcterms:W3CDTF">2024-04-10T16:21:00Z</dcterms:modified>
</cp:coreProperties>
</file>