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314" r:id="rId3"/>
    <p:sldId id="315" r:id="rId4"/>
    <p:sldId id="316" r:id="rId5"/>
    <p:sldId id="329" r:id="rId6"/>
    <p:sldId id="317" r:id="rId7"/>
    <p:sldId id="327" r:id="rId8"/>
    <p:sldId id="328" r:id="rId9"/>
    <p:sldId id="330" r:id="rId10"/>
    <p:sldId id="326" r:id="rId11"/>
    <p:sldId id="259" r:id="rId12"/>
  </p:sldIdLst>
  <p:sldSz cx="15986125" cy="9001125"/>
  <p:notesSz cx="6858000" cy="9144000"/>
  <p:defaultTextStyle>
    <a:defPPr>
      <a:defRPr lang="ru-RU"/>
    </a:defPPr>
    <a:lvl1pPr marL="0" algn="l" defTabSz="159910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1pPr>
    <a:lvl2pPr marL="799551" algn="l" defTabSz="159910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2pPr>
    <a:lvl3pPr marL="1599103" algn="l" defTabSz="159910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3pPr>
    <a:lvl4pPr marL="2398654" algn="l" defTabSz="159910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4pPr>
    <a:lvl5pPr marL="3198205" algn="l" defTabSz="159910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5pPr>
    <a:lvl6pPr marL="3997757" algn="l" defTabSz="159910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6pPr>
    <a:lvl7pPr marL="4797308" algn="l" defTabSz="159910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7pPr>
    <a:lvl8pPr marL="5596860" algn="l" defTabSz="159910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8pPr>
    <a:lvl9pPr marL="6396411" algn="l" defTabSz="159910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35">
          <p15:clr>
            <a:srgbClr val="A4A3A4"/>
          </p15:clr>
        </p15:guide>
        <p15:guide id="2" pos="50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2929"/>
    <a:srgbClr val="191B29"/>
    <a:srgbClr val="F2A948"/>
    <a:srgbClr val="D62020"/>
    <a:srgbClr val="D92121"/>
    <a:srgbClr val="DB2122"/>
    <a:srgbClr val="D51D1D"/>
    <a:srgbClr val="C71B1B"/>
    <a:srgbClr val="BE2818"/>
    <a:srgbClr val="BF2F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14" autoAdjust="0"/>
    <p:restoredTop sz="94622" autoAdjust="0"/>
  </p:normalViewPr>
  <p:slideViewPr>
    <p:cSldViewPr showGuides="1">
      <p:cViewPr varScale="1">
        <p:scale>
          <a:sx n="81" d="100"/>
          <a:sy n="81" d="100"/>
        </p:scale>
        <p:origin x="618" y="96"/>
      </p:cViewPr>
      <p:guideLst>
        <p:guide orient="horz" pos="2835"/>
        <p:guide pos="50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90012" cy="90012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DD22C8-193F-4BE9-B89D-D9857B6C0A23}" type="datetimeFigureOut">
              <a:rPr lang="ru-RU" smtClean="0"/>
              <a:t>12.04.2024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4175" y="685800"/>
            <a:ext cx="60896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E45BBE-D064-4C66-9A4E-227ACC34535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5435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59910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799551" algn="l" defTabSz="159910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599103" algn="l" defTabSz="159910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398654" algn="l" defTabSz="159910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198205" algn="l" defTabSz="159910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3997757" algn="l" defTabSz="159910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797308" algn="l" defTabSz="159910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596860" algn="l" defTabSz="159910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396411" algn="l" defTabSz="159910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98960" y="2796188"/>
            <a:ext cx="13588206" cy="192940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97919" y="5100637"/>
            <a:ext cx="11190288" cy="23002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99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5991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3986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1982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9977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7973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596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3964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FBF5A-8248-41A2-BD7A-9024FF3298AB}" type="datetimeFigureOut">
              <a:rPr lang="ru-RU" smtClean="0"/>
              <a:t>12.04.2024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77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FBF5A-8248-41A2-BD7A-9024FF3298AB}" type="datetimeFigureOut">
              <a:rPr lang="ru-RU" smtClean="0"/>
              <a:t>12.04.2024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4679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589941" y="360463"/>
            <a:ext cx="3596878" cy="768012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99306" y="360463"/>
            <a:ext cx="10524199" cy="76801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FBF5A-8248-41A2-BD7A-9024FF3298AB}" type="datetimeFigureOut">
              <a:rPr lang="ru-RU" smtClean="0"/>
              <a:t>12.04.2024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9284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FBF5A-8248-41A2-BD7A-9024FF3298AB}" type="datetimeFigureOut">
              <a:rPr lang="ru-RU" smtClean="0"/>
              <a:t>12.04.2024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0242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2794" y="5784058"/>
            <a:ext cx="13588206" cy="1787723"/>
          </a:xfrm>
        </p:spPr>
        <p:txBody>
          <a:bodyPr anchor="t"/>
          <a:lstStyle>
            <a:lvl1pPr algn="l">
              <a:defRPr sz="7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62794" y="3815061"/>
            <a:ext cx="13588206" cy="1968995"/>
          </a:xfrm>
        </p:spPr>
        <p:txBody>
          <a:bodyPr anchor="b"/>
          <a:lstStyle>
            <a:lvl1pPr marL="0" indent="0">
              <a:buNone/>
              <a:defRPr sz="3500">
                <a:solidFill>
                  <a:schemeClr val="tx1">
                    <a:tint val="75000"/>
                  </a:schemeClr>
                </a:solidFill>
              </a:defRPr>
            </a:lvl1pPr>
            <a:lvl2pPr marL="799551" indent="0">
              <a:buNone/>
              <a:defRPr sz="3100">
                <a:solidFill>
                  <a:schemeClr val="tx1">
                    <a:tint val="75000"/>
                  </a:schemeClr>
                </a:solidFill>
              </a:defRPr>
            </a:lvl2pPr>
            <a:lvl3pPr marL="1599103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3pPr>
            <a:lvl4pPr marL="2398654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319820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997757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797308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559686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6396411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FBF5A-8248-41A2-BD7A-9024FF3298AB}" type="datetimeFigureOut">
              <a:rPr lang="ru-RU" smtClean="0"/>
              <a:t>12.04.2024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930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99306" y="2100264"/>
            <a:ext cx="7060539" cy="5940326"/>
          </a:xfrm>
        </p:spPr>
        <p:txBody>
          <a:bodyPr/>
          <a:lstStyle>
            <a:lvl1pPr>
              <a:defRPr sz="4900"/>
            </a:lvl1pPr>
            <a:lvl2pPr>
              <a:defRPr sz="4200"/>
            </a:lvl2pPr>
            <a:lvl3pPr>
              <a:defRPr sz="3500"/>
            </a:lvl3pPr>
            <a:lvl4pPr>
              <a:defRPr sz="3100"/>
            </a:lvl4pPr>
            <a:lvl5pPr>
              <a:defRPr sz="3100"/>
            </a:lvl5pPr>
            <a:lvl6pPr>
              <a:defRPr sz="3100"/>
            </a:lvl6pPr>
            <a:lvl7pPr>
              <a:defRPr sz="3100"/>
            </a:lvl7pPr>
            <a:lvl8pPr>
              <a:defRPr sz="3100"/>
            </a:lvl8pPr>
            <a:lvl9pPr>
              <a:defRPr sz="3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126280" y="2100264"/>
            <a:ext cx="7060539" cy="5940326"/>
          </a:xfrm>
        </p:spPr>
        <p:txBody>
          <a:bodyPr/>
          <a:lstStyle>
            <a:lvl1pPr>
              <a:defRPr sz="4900"/>
            </a:lvl1pPr>
            <a:lvl2pPr>
              <a:defRPr sz="4200"/>
            </a:lvl2pPr>
            <a:lvl3pPr>
              <a:defRPr sz="3500"/>
            </a:lvl3pPr>
            <a:lvl4pPr>
              <a:defRPr sz="3100"/>
            </a:lvl4pPr>
            <a:lvl5pPr>
              <a:defRPr sz="3100"/>
            </a:lvl5pPr>
            <a:lvl6pPr>
              <a:defRPr sz="3100"/>
            </a:lvl6pPr>
            <a:lvl7pPr>
              <a:defRPr sz="3100"/>
            </a:lvl7pPr>
            <a:lvl8pPr>
              <a:defRPr sz="3100"/>
            </a:lvl8pPr>
            <a:lvl9pPr>
              <a:defRPr sz="3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FBF5A-8248-41A2-BD7A-9024FF3298AB}" type="datetimeFigureOut">
              <a:rPr lang="ru-RU" smtClean="0"/>
              <a:t>12.04.2024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3612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9306" y="2014836"/>
            <a:ext cx="7063315" cy="839689"/>
          </a:xfrm>
        </p:spPr>
        <p:txBody>
          <a:bodyPr anchor="b"/>
          <a:lstStyle>
            <a:lvl1pPr marL="0" indent="0">
              <a:buNone/>
              <a:defRPr sz="4200" b="1"/>
            </a:lvl1pPr>
            <a:lvl2pPr marL="799551" indent="0">
              <a:buNone/>
              <a:defRPr sz="3500" b="1"/>
            </a:lvl2pPr>
            <a:lvl3pPr marL="1599103" indent="0">
              <a:buNone/>
              <a:defRPr sz="3100" b="1"/>
            </a:lvl3pPr>
            <a:lvl4pPr marL="2398654" indent="0">
              <a:buNone/>
              <a:defRPr sz="2800" b="1"/>
            </a:lvl4pPr>
            <a:lvl5pPr marL="3198205" indent="0">
              <a:buNone/>
              <a:defRPr sz="2800" b="1"/>
            </a:lvl5pPr>
            <a:lvl6pPr marL="3997757" indent="0">
              <a:buNone/>
              <a:defRPr sz="2800" b="1"/>
            </a:lvl6pPr>
            <a:lvl7pPr marL="4797308" indent="0">
              <a:buNone/>
              <a:defRPr sz="2800" b="1"/>
            </a:lvl7pPr>
            <a:lvl8pPr marL="5596860" indent="0">
              <a:buNone/>
              <a:defRPr sz="2800" b="1"/>
            </a:lvl8pPr>
            <a:lvl9pPr marL="6396411" indent="0">
              <a:buNone/>
              <a:defRPr sz="2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99306" y="2854523"/>
            <a:ext cx="7063315" cy="5186066"/>
          </a:xfrm>
        </p:spPr>
        <p:txBody>
          <a:bodyPr/>
          <a:lstStyle>
            <a:lvl1pPr>
              <a:defRPr sz="4200"/>
            </a:lvl1pPr>
            <a:lvl2pPr>
              <a:defRPr sz="3500"/>
            </a:lvl2pPr>
            <a:lvl3pPr>
              <a:defRPr sz="31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8120734" y="2014836"/>
            <a:ext cx="7066089" cy="839689"/>
          </a:xfrm>
        </p:spPr>
        <p:txBody>
          <a:bodyPr anchor="b"/>
          <a:lstStyle>
            <a:lvl1pPr marL="0" indent="0">
              <a:buNone/>
              <a:defRPr sz="4200" b="1"/>
            </a:lvl1pPr>
            <a:lvl2pPr marL="799551" indent="0">
              <a:buNone/>
              <a:defRPr sz="3500" b="1"/>
            </a:lvl2pPr>
            <a:lvl3pPr marL="1599103" indent="0">
              <a:buNone/>
              <a:defRPr sz="3100" b="1"/>
            </a:lvl3pPr>
            <a:lvl4pPr marL="2398654" indent="0">
              <a:buNone/>
              <a:defRPr sz="2800" b="1"/>
            </a:lvl4pPr>
            <a:lvl5pPr marL="3198205" indent="0">
              <a:buNone/>
              <a:defRPr sz="2800" b="1"/>
            </a:lvl5pPr>
            <a:lvl6pPr marL="3997757" indent="0">
              <a:buNone/>
              <a:defRPr sz="2800" b="1"/>
            </a:lvl6pPr>
            <a:lvl7pPr marL="4797308" indent="0">
              <a:buNone/>
              <a:defRPr sz="2800" b="1"/>
            </a:lvl7pPr>
            <a:lvl8pPr marL="5596860" indent="0">
              <a:buNone/>
              <a:defRPr sz="2800" b="1"/>
            </a:lvl8pPr>
            <a:lvl9pPr marL="6396411" indent="0">
              <a:buNone/>
              <a:defRPr sz="2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8120734" y="2854523"/>
            <a:ext cx="7066089" cy="5186066"/>
          </a:xfrm>
        </p:spPr>
        <p:txBody>
          <a:bodyPr/>
          <a:lstStyle>
            <a:lvl1pPr>
              <a:defRPr sz="4200"/>
            </a:lvl1pPr>
            <a:lvl2pPr>
              <a:defRPr sz="3500"/>
            </a:lvl2pPr>
            <a:lvl3pPr>
              <a:defRPr sz="31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FBF5A-8248-41A2-BD7A-9024FF3298AB}" type="datetimeFigureOut">
              <a:rPr lang="ru-RU" smtClean="0"/>
              <a:t>12.04.2024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133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FBF5A-8248-41A2-BD7A-9024FF3298AB}" type="datetimeFigureOut">
              <a:rPr lang="ru-RU" smtClean="0"/>
              <a:t>12.04.2024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4853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FBF5A-8248-41A2-BD7A-9024FF3298AB}" type="datetimeFigureOut">
              <a:rPr lang="ru-RU" smtClean="0"/>
              <a:t>12.04.2024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9447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9311" y="358377"/>
            <a:ext cx="5259325" cy="1525192"/>
          </a:xfrm>
        </p:spPr>
        <p:txBody>
          <a:bodyPr anchor="b"/>
          <a:lstStyle>
            <a:lvl1pPr algn="l">
              <a:defRPr sz="3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50131" y="358384"/>
            <a:ext cx="8936688" cy="7682211"/>
          </a:xfrm>
        </p:spPr>
        <p:txBody>
          <a:bodyPr/>
          <a:lstStyle>
            <a:lvl1pPr>
              <a:defRPr sz="5600"/>
            </a:lvl1pPr>
            <a:lvl2pPr>
              <a:defRPr sz="4900"/>
            </a:lvl2pPr>
            <a:lvl3pPr>
              <a:defRPr sz="4200"/>
            </a:lvl3pPr>
            <a:lvl4pPr>
              <a:defRPr sz="3500"/>
            </a:lvl4pPr>
            <a:lvl5pPr>
              <a:defRPr sz="3500"/>
            </a:lvl5pPr>
            <a:lvl6pPr>
              <a:defRPr sz="3500"/>
            </a:lvl6pPr>
            <a:lvl7pPr>
              <a:defRPr sz="3500"/>
            </a:lvl7pPr>
            <a:lvl8pPr>
              <a:defRPr sz="3500"/>
            </a:lvl8pPr>
            <a:lvl9pPr>
              <a:defRPr sz="3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9311" y="1883575"/>
            <a:ext cx="5259325" cy="6157020"/>
          </a:xfrm>
        </p:spPr>
        <p:txBody>
          <a:bodyPr/>
          <a:lstStyle>
            <a:lvl1pPr marL="0" indent="0">
              <a:buNone/>
              <a:defRPr sz="2400"/>
            </a:lvl1pPr>
            <a:lvl2pPr marL="799551" indent="0">
              <a:buNone/>
              <a:defRPr sz="2100"/>
            </a:lvl2pPr>
            <a:lvl3pPr marL="1599103" indent="0">
              <a:buNone/>
              <a:defRPr sz="1700"/>
            </a:lvl3pPr>
            <a:lvl4pPr marL="2398654" indent="0">
              <a:buNone/>
              <a:defRPr sz="1600"/>
            </a:lvl4pPr>
            <a:lvl5pPr marL="3198205" indent="0">
              <a:buNone/>
              <a:defRPr sz="1600"/>
            </a:lvl5pPr>
            <a:lvl6pPr marL="3997757" indent="0">
              <a:buNone/>
              <a:defRPr sz="1600"/>
            </a:lvl6pPr>
            <a:lvl7pPr marL="4797308" indent="0">
              <a:buNone/>
              <a:defRPr sz="1600"/>
            </a:lvl7pPr>
            <a:lvl8pPr marL="5596860" indent="0">
              <a:buNone/>
              <a:defRPr sz="1600"/>
            </a:lvl8pPr>
            <a:lvl9pPr marL="6396411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FBF5A-8248-41A2-BD7A-9024FF3298AB}" type="datetimeFigureOut">
              <a:rPr lang="ru-RU" smtClean="0"/>
              <a:t>12.04.2024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7190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3392" y="6300787"/>
            <a:ext cx="9591675" cy="743845"/>
          </a:xfrm>
        </p:spPr>
        <p:txBody>
          <a:bodyPr anchor="b"/>
          <a:lstStyle>
            <a:lvl1pPr algn="l">
              <a:defRPr sz="3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133392" y="804267"/>
            <a:ext cx="9591675" cy="5400675"/>
          </a:xfrm>
        </p:spPr>
        <p:txBody>
          <a:bodyPr/>
          <a:lstStyle>
            <a:lvl1pPr marL="0" indent="0">
              <a:buNone/>
              <a:defRPr sz="5600"/>
            </a:lvl1pPr>
            <a:lvl2pPr marL="799551" indent="0">
              <a:buNone/>
              <a:defRPr sz="4900"/>
            </a:lvl2pPr>
            <a:lvl3pPr marL="1599103" indent="0">
              <a:buNone/>
              <a:defRPr sz="4200"/>
            </a:lvl3pPr>
            <a:lvl4pPr marL="2398654" indent="0">
              <a:buNone/>
              <a:defRPr sz="3500"/>
            </a:lvl4pPr>
            <a:lvl5pPr marL="3198205" indent="0">
              <a:buNone/>
              <a:defRPr sz="3500"/>
            </a:lvl5pPr>
            <a:lvl6pPr marL="3997757" indent="0">
              <a:buNone/>
              <a:defRPr sz="3500"/>
            </a:lvl6pPr>
            <a:lvl7pPr marL="4797308" indent="0">
              <a:buNone/>
              <a:defRPr sz="3500"/>
            </a:lvl7pPr>
            <a:lvl8pPr marL="5596860" indent="0">
              <a:buNone/>
              <a:defRPr sz="3500"/>
            </a:lvl8pPr>
            <a:lvl9pPr marL="6396411" indent="0">
              <a:buNone/>
              <a:defRPr sz="35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133392" y="7044635"/>
            <a:ext cx="9591675" cy="1056382"/>
          </a:xfrm>
        </p:spPr>
        <p:txBody>
          <a:bodyPr/>
          <a:lstStyle>
            <a:lvl1pPr marL="0" indent="0">
              <a:buNone/>
              <a:defRPr sz="2400"/>
            </a:lvl1pPr>
            <a:lvl2pPr marL="799551" indent="0">
              <a:buNone/>
              <a:defRPr sz="2100"/>
            </a:lvl2pPr>
            <a:lvl3pPr marL="1599103" indent="0">
              <a:buNone/>
              <a:defRPr sz="1700"/>
            </a:lvl3pPr>
            <a:lvl4pPr marL="2398654" indent="0">
              <a:buNone/>
              <a:defRPr sz="1600"/>
            </a:lvl4pPr>
            <a:lvl5pPr marL="3198205" indent="0">
              <a:buNone/>
              <a:defRPr sz="1600"/>
            </a:lvl5pPr>
            <a:lvl6pPr marL="3997757" indent="0">
              <a:buNone/>
              <a:defRPr sz="1600"/>
            </a:lvl6pPr>
            <a:lvl7pPr marL="4797308" indent="0">
              <a:buNone/>
              <a:defRPr sz="1600"/>
            </a:lvl7pPr>
            <a:lvl8pPr marL="5596860" indent="0">
              <a:buNone/>
              <a:defRPr sz="1600"/>
            </a:lvl8pPr>
            <a:lvl9pPr marL="6396411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FBF5A-8248-41A2-BD7A-9024FF3298AB}" type="datetimeFigureOut">
              <a:rPr lang="ru-RU" smtClean="0"/>
              <a:t>12.04.2024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6392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9306" y="360463"/>
            <a:ext cx="14387513" cy="1500188"/>
          </a:xfrm>
          <a:prstGeom prst="rect">
            <a:avLst/>
          </a:prstGeom>
        </p:spPr>
        <p:txBody>
          <a:bodyPr vert="horz" lIns="159910" tIns="79955" rIns="159910" bIns="79955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9306" y="2100264"/>
            <a:ext cx="14387513" cy="5940326"/>
          </a:xfrm>
          <a:prstGeom prst="rect">
            <a:avLst/>
          </a:prstGeom>
        </p:spPr>
        <p:txBody>
          <a:bodyPr vert="horz" lIns="159910" tIns="79955" rIns="159910" bIns="79955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99306" y="8342710"/>
            <a:ext cx="3730096" cy="479227"/>
          </a:xfrm>
          <a:prstGeom prst="rect">
            <a:avLst/>
          </a:prstGeom>
        </p:spPr>
        <p:txBody>
          <a:bodyPr vert="horz" lIns="159910" tIns="79955" rIns="159910" bIns="79955" rtlCol="0" anchor="ctr"/>
          <a:lstStyle>
            <a:lvl1pPr algn="l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7FBF5A-8248-41A2-BD7A-9024FF3298AB}" type="datetimeFigureOut">
              <a:rPr lang="ru-RU" smtClean="0"/>
              <a:t>12.04.2024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5461926" y="8342710"/>
            <a:ext cx="5062273" cy="479227"/>
          </a:xfrm>
          <a:prstGeom prst="rect">
            <a:avLst/>
          </a:prstGeom>
        </p:spPr>
        <p:txBody>
          <a:bodyPr vert="horz" lIns="159910" tIns="79955" rIns="159910" bIns="79955" rtlCol="0" anchor="ctr"/>
          <a:lstStyle>
            <a:lvl1pPr algn="ctr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56723" y="8342710"/>
            <a:ext cx="3730096" cy="479227"/>
          </a:xfrm>
          <a:prstGeom prst="rect">
            <a:avLst/>
          </a:prstGeom>
        </p:spPr>
        <p:txBody>
          <a:bodyPr vert="horz" lIns="159910" tIns="79955" rIns="159910" bIns="79955" rtlCol="0" anchor="ctr"/>
          <a:lstStyle>
            <a:lvl1pPr algn="r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E88FC-C4E7-44FB-9CBE-03C5674E29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9686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599103" rtl="0" eaLnBrk="1" latinLnBrk="0" hangingPunct="1">
        <a:spcBef>
          <a:spcPct val="0"/>
        </a:spcBef>
        <a:buNone/>
        <a:defRPr sz="7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99664" indent="-599664" algn="l" defTabSz="1599103" rtl="0" eaLnBrk="1" latinLnBrk="0" hangingPunct="1">
        <a:spcBef>
          <a:spcPct val="20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299271" indent="-499720" algn="l" defTabSz="1599103" rtl="0" eaLnBrk="1" latinLnBrk="0" hangingPunct="1">
        <a:spcBef>
          <a:spcPct val="20000"/>
        </a:spcBef>
        <a:buFont typeface="Arial" panose="020B0604020202020204" pitchFamily="34" charset="0"/>
        <a:buChar char="–"/>
        <a:defRPr sz="4900" kern="1200">
          <a:solidFill>
            <a:schemeClr val="tx1"/>
          </a:solidFill>
          <a:latin typeface="+mn-lt"/>
          <a:ea typeface="+mn-ea"/>
          <a:cs typeface="+mn-cs"/>
        </a:defRPr>
      </a:lvl2pPr>
      <a:lvl3pPr marL="1998878" indent="-399776" algn="l" defTabSz="1599103" rtl="0" eaLnBrk="1" latinLnBrk="0" hangingPunct="1">
        <a:spcBef>
          <a:spcPct val="200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3pPr>
      <a:lvl4pPr marL="2798430" indent="-399776" algn="l" defTabSz="1599103" rtl="0" eaLnBrk="1" latinLnBrk="0" hangingPunct="1">
        <a:spcBef>
          <a:spcPct val="20000"/>
        </a:spcBef>
        <a:buFont typeface="Arial" panose="020B0604020202020204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4pPr>
      <a:lvl5pPr marL="3597981" indent="-399776" algn="l" defTabSz="1599103" rtl="0" eaLnBrk="1" latinLnBrk="0" hangingPunct="1">
        <a:spcBef>
          <a:spcPct val="20000"/>
        </a:spcBef>
        <a:buFont typeface="Arial" panose="020B0604020202020204" pitchFamily="34" charset="0"/>
        <a:buChar char="»"/>
        <a:defRPr sz="3500" kern="1200">
          <a:solidFill>
            <a:schemeClr val="tx1"/>
          </a:solidFill>
          <a:latin typeface="+mn-lt"/>
          <a:ea typeface="+mn-ea"/>
          <a:cs typeface="+mn-cs"/>
        </a:defRPr>
      </a:lvl5pPr>
      <a:lvl6pPr marL="4397532" indent="-399776" algn="l" defTabSz="1599103" rtl="0" eaLnBrk="1" latinLnBrk="0" hangingPunct="1">
        <a:spcBef>
          <a:spcPct val="2000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6pPr>
      <a:lvl7pPr marL="5197084" indent="-399776" algn="l" defTabSz="1599103" rtl="0" eaLnBrk="1" latinLnBrk="0" hangingPunct="1">
        <a:spcBef>
          <a:spcPct val="2000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7pPr>
      <a:lvl8pPr marL="5996635" indent="-399776" algn="l" defTabSz="1599103" rtl="0" eaLnBrk="1" latinLnBrk="0" hangingPunct="1">
        <a:spcBef>
          <a:spcPct val="2000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8pPr>
      <a:lvl9pPr marL="6796187" indent="-399776" algn="l" defTabSz="1599103" rtl="0" eaLnBrk="1" latinLnBrk="0" hangingPunct="1">
        <a:spcBef>
          <a:spcPct val="2000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59910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99551" algn="l" defTabSz="159910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599103" algn="l" defTabSz="159910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398654" algn="l" defTabSz="159910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4pPr>
      <a:lvl5pPr marL="3198205" algn="l" defTabSz="159910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5pPr>
      <a:lvl6pPr marL="3997757" algn="l" defTabSz="159910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6pPr>
      <a:lvl7pPr marL="4797308" algn="l" defTabSz="159910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7pPr>
      <a:lvl8pPr marL="5596860" algn="l" defTabSz="159910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8pPr>
      <a:lvl9pPr marL="6396411" algn="l" defTabSz="159910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37" y="0"/>
            <a:ext cx="16002000" cy="90011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06740" y="1811913"/>
            <a:ext cx="10876814" cy="2654462"/>
          </a:xfrm>
          <a:prstGeom prst="rect">
            <a:avLst/>
          </a:prstGeom>
          <a:noFill/>
        </p:spPr>
        <p:txBody>
          <a:bodyPr wrap="square" lIns="159910" tIns="79955" rIns="159910" bIns="79955" rtlCol="0">
            <a:spAutoFit/>
          </a:bodyPr>
          <a:lstStyle/>
          <a:p>
            <a:r>
              <a:rPr lang="ru-RU" sz="5400" b="1" cap="all" dirty="0" smtClean="0">
                <a:latin typeface="Segoe UI" panose="020B0502040204020203" pitchFamily="34" charset="0"/>
                <a:cs typeface="Segoe UI" panose="020B0502040204020203" pitchFamily="34" charset="0"/>
              </a:rPr>
              <a:t>Кроссплатформенное Программное Обеспечение </a:t>
            </a:r>
            <a:r>
              <a:rPr lang="ru-RU" sz="5400" b="1" cap="all" dirty="0">
                <a:latin typeface="Segoe UI" panose="020B0502040204020203" pitchFamily="34" charset="0"/>
                <a:cs typeface="Segoe UI" panose="020B0502040204020203" pitchFamily="34" charset="0"/>
              </a:rPr>
              <a:t>для проверки РЗА</a:t>
            </a:r>
            <a:endParaRPr lang="ru-RU" sz="5400" dirty="0" smtClean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5968" y="6741563"/>
            <a:ext cx="6336986" cy="1638799"/>
          </a:xfrm>
          <a:prstGeom prst="rect">
            <a:avLst/>
          </a:prstGeom>
          <a:noFill/>
        </p:spPr>
        <p:txBody>
          <a:bodyPr wrap="square" lIns="159910" tIns="79955" rIns="159910" bIns="79955" rtlCol="0">
            <a:spAutoFit/>
          </a:bodyPr>
          <a:lstStyle/>
          <a:p>
            <a:r>
              <a:rPr lang="ru-RU" sz="2400" b="1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Смирнов Ю.Л.</a:t>
            </a:r>
          </a:p>
          <a:p>
            <a:r>
              <a:rPr lang="ru-RU" sz="2400" i="1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Начальник </a:t>
            </a:r>
            <a:r>
              <a:rPr lang="ru-RU" sz="2400" i="1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отдела программных </a:t>
            </a:r>
            <a:r>
              <a:rPr lang="ru-RU" sz="2400" i="1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средств</a:t>
            </a:r>
            <a:br>
              <a:rPr lang="ru-RU" sz="2400" i="1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24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ООО «НПП «Динамика» </a:t>
            </a:r>
            <a:r>
              <a:rPr lang="ru-RU" sz="2400" i="1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ru-RU" sz="2400" i="1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lang="ru-RU" sz="2400" i="1" dirty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61651" y="8191054"/>
            <a:ext cx="2710072" cy="530803"/>
          </a:xfrm>
          <a:prstGeom prst="rect">
            <a:avLst/>
          </a:prstGeom>
          <a:noFill/>
        </p:spPr>
        <p:txBody>
          <a:bodyPr wrap="none" lIns="159910" tIns="79955" rIns="159910" bIns="79955" rtlCol="0">
            <a:spAutoFit/>
          </a:bodyPr>
          <a:lstStyle/>
          <a:p>
            <a:r>
              <a:rPr lang="ru-RU" sz="2400" dirty="0" smtClean="0">
                <a:solidFill>
                  <a:srgbClr val="191B29"/>
                </a:solidFill>
                <a:latin typeface="Segoe UI" panose="020B0502040204020203" pitchFamily="34" charset="0"/>
                <a:ea typeface="Cambria" panose="02040503050406030204" pitchFamily="18" charset="0"/>
                <a:cs typeface="Segoe UI" panose="020B0502040204020203" pitchFamily="34" charset="0"/>
              </a:rPr>
              <a:t>Чебоксары, 2024</a:t>
            </a:r>
            <a:endParaRPr lang="ru-RU" sz="2400" dirty="0">
              <a:solidFill>
                <a:srgbClr val="191B29"/>
              </a:solidFill>
              <a:latin typeface="Segoe UI" panose="020B0502040204020203" pitchFamily="34" charset="0"/>
              <a:ea typeface="Cambria" panose="02040503050406030204" pitchFamily="18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01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-38"/>
            <a:ext cx="15994062" cy="8996659"/>
          </a:xfrm>
          <a:prstGeom prst="rect">
            <a:avLst/>
          </a:prstGeom>
        </p:spPr>
      </p:pic>
      <p:sp>
        <p:nvSpPr>
          <p:cNvPr id="13" name="Text Box 20"/>
          <p:cNvSpPr txBox="1">
            <a:spLocks noChangeArrowheads="1"/>
          </p:cNvSpPr>
          <p:nvPr/>
        </p:nvSpPr>
        <p:spPr bwMode="auto">
          <a:xfrm>
            <a:off x="792102" y="1035403"/>
            <a:ext cx="1458194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Внешний </a:t>
            </a:r>
            <a:r>
              <a:rPr lang="ru-RU" b="1" dirty="0">
                <a:latin typeface="Segoe UI" panose="020B0502040204020203" pitchFamily="34" charset="0"/>
                <a:cs typeface="Segoe UI" panose="020B0502040204020203" pitchFamily="34" charset="0"/>
              </a:rPr>
              <a:t>вид окна </a:t>
            </a:r>
            <a:r>
              <a:rPr lang="ru-RU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проверки реле сопротивления</a:t>
            </a:r>
            <a:endParaRPr lang="ru-RU" altLang="ru-RU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Прямоугольник 5"/>
          <p:cNvSpPr>
            <a:spLocks noChangeArrowheads="1"/>
          </p:cNvSpPr>
          <p:nvPr/>
        </p:nvSpPr>
        <p:spPr bwMode="auto">
          <a:xfrm>
            <a:off x="9253230" y="2430286"/>
            <a:ext cx="6480864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alt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Задание пр</a:t>
            </a:r>
            <a:r>
              <a:rPr lang="ru-RU" altLang="ru-RU" sz="2000" dirty="0">
                <a:latin typeface="Segoe UI" panose="020B0502040204020203" pitchFamily="34" charset="0"/>
                <a:cs typeface="Segoe UI" panose="020B0502040204020203" pitchFamily="34" charset="0"/>
              </a:rPr>
              <a:t>о</a:t>
            </a:r>
            <a:r>
              <a:rPr lang="ru-RU" alt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извольной формы характеристики измерительного органа.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alt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Проверка основных функций реле</a:t>
            </a:r>
            <a:r>
              <a:rPr lang="en-US" alt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alt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сопротивления.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alt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Формирование протокола испытаний.</a:t>
            </a:r>
            <a:endParaRPr lang="en-US" altLang="ru-RU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992" y="2520298"/>
            <a:ext cx="7983190" cy="5220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619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" y="4465"/>
            <a:ext cx="15994065" cy="89966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2848120" y="3420418"/>
            <a:ext cx="10297820" cy="1064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ru-RU" altLang="ru-RU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11414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4465"/>
            <a:ext cx="15994062" cy="8996659"/>
          </a:xfrm>
          <a:prstGeom prst="rect">
            <a:avLst/>
          </a:prstGeom>
        </p:spPr>
      </p:pic>
      <p:sp>
        <p:nvSpPr>
          <p:cNvPr id="13" name="Text Box 20"/>
          <p:cNvSpPr txBox="1">
            <a:spLocks noChangeArrowheads="1"/>
          </p:cNvSpPr>
          <p:nvPr/>
        </p:nvSpPr>
        <p:spPr bwMode="auto">
          <a:xfrm>
            <a:off x="792102" y="1177080"/>
            <a:ext cx="1218801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>
              <a:buNone/>
            </a:pPr>
            <a:r>
              <a:rPr lang="ru-RU" sz="3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Требования </a:t>
            </a:r>
            <a:r>
              <a:rPr lang="ru-RU" sz="3600" b="1" dirty="0">
                <a:latin typeface="Segoe UI" panose="020B0502040204020203" pitchFamily="34" charset="0"/>
                <a:cs typeface="Segoe UI" panose="020B0502040204020203" pitchFamily="34" charset="0"/>
              </a:rPr>
              <a:t>к программному обеспечению для </a:t>
            </a:r>
            <a:r>
              <a:rPr lang="ru-RU" sz="3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безопасности </a:t>
            </a:r>
            <a:r>
              <a:rPr lang="ru-RU" sz="3600" b="1" dirty="0">
                <a:latin typeface="Segoe UI" panose="020B0502040204020203" pitchFamily="34" charset="0"/>
                <a:cs typeface="Segoe UI" panose="020B0502040204020203" pitchFamily="34" charset="0"/>
              </a:rPr>
              <a:t>работы</a:t>
            </a:r>
          </a:p>
        </p:txBody>
      </p:sp>
      <p:sp>
        <p:nvSpPr>
          <p:cNvPr id="15" name="Прямоугольник 5"/>
          <p:cNvSpPr>
            <a:spLocks noChangeArrowheads="1"/>
          </p:cNvSpPr>
          <p:nvPr/>
        </p:nvSpPr>
        <p:spPr bwMode="auto">
          <a:xfrm>
            <a:off x="792102" y="2697923"/>
            <a:ext cx="14401920" cy="6186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42900" lvl="1" indent="-342900"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sz="2200" dirty="0">
                <a:latin typeface="Segoe UI" panose="020B0502040204020203" pitchFamily="34" charset="0"/>
                <a:cs typeface="Segoe UI" panose="020B0502040204020203" pitchFamily="34" charset="0"/>
              </a:rPr>
              <a:t>Разработка кроссплатформенного решения должна строиться на базовых компонентах самой операционной системы.</a:t>
            </a:r>
          </a:p>
          <a:p>
            <a:pPr marL="800100" lvl="2" indent="-342900"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sz="2200" dirty="0">
                <a:latin typeface="Segoe UI" panose="020B0502040204020203" pitchFamily="34" charset="0"/>
                <a:cs typeface="Segoe UI" panose="020B0502040204020203" pitchFamily="34" charset="0"/>
              </a:rPr>
              <a:t>Нестандартные библиотеки и </a:t>
            </a:r>
            <a:r>
              <a:rPr lang="ru-RU" sz="2200" dirty="0" smtClean="0">
                <a:latin typeface="Segoe UI" panose="020B0502040204020203" pitchFamily="34" charset="0"/>
                <a:cs typeface="Segoe UI" panose="020B0502040204020203" pitchFamily="34" charset="0"/>
              </a:rPr>
              <a:t>Фреймворки, </a:t>
            </a:r>
            <a:r>
              <a:rPr lang="ru-RU" sz="2200" dirty="0">
                <a:latin typeface="Segoe UI" panose="020B0502040204020203" pitchFamily="34" charset="0"/>
                <a:cs typeface="Segoe UI" panose="020B0502040204020203" pitchFamily="34" charset="0"/>
              </a:rPr>
              <a:t>не имеющие свободной </a:t>
            </a:r>
            <a:r>
              <a:rPr lang="ru-RU" sz="22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лицензии, </a:t>
            </a:r>
            <a:r>
              <a:rPr lang="ru-RU" sz="2200" dirty="0">
                <a:latin typeface="Segoe UI" panose="020B0502040204020203" pitchFamily="34" charset="0"/>
                <a:cs typeface="Segoe UI" panose="020B0502040204020203" pitchFamily="34" charset="0"/>
              </a:rPr>
              <a:t>повышают риски, связанные с возможными последующими ограничениями в работе из-за </a:t>
            </a:r>
            <a:r>
              <a:rPr lang="ru-RU" sz="2200" dirty="0" smtClean="0">
                <a:latin typeface="Segoe UI" panose="020B0502040204020203" pitchFamily="34" charset="0"/>
                <a:cs typeface="Segoe UI" panose="020B0502040204020203" pitchFamily="34" charset="0"/>
              </a:rPr>
              <a:t>санкций.</a:t>
            </a:r>
          </a:p>
          <a:p>
            <a:pPr marL="800100" lvl="2" indent="-342900"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sz="2200" dirty="0">
                <a:latin typeface="Segoe UI" panose="020B0502040204020203" pitchFamily="34" charset="0"/>
                <a:cs typeface="Segoe UI" panose="020B0502040204020203" pitchFamily="34" charset="0"/>
              </a:rPr>
              <a:t>Использование сторонних библиотек в сертифицированной операционной системе снижает безопасность всей системы в </a:t>
            </a:r>
            <a:r>
              <a:rPr lang="ru-RU" sz="2200" dirty="0" smtClean="0">
                <a:latin typeface="Segoe UI" panose="020B0502040204020203" pitchFamily="34" charset="0"/>
                <a:cs typeface="Segoe UI" panose="020B0502040204020203" pitchFamily="34" charset="0"/>
              </a:rPr>
              <a:t>целом.</a:t>
            </a:r>
          </a:p>
          <a:p>
            <a:pPr marL="342900" lvl="1" indent="-342900"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sz="22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Использование  </a:t>
            </a:r>
            <a:r>
              <a:rPr lang="ru-RU" sz="2200" dirty="0">
                <a:latin typeface="Segoe UI" panose="020B0502040204020203" pitchFamily="34" charset="0"/>
                <a:cs typeface="Segoe UI" panose="020B0502040204020203" pitchFamily="34" charset="0"/>
              </a:rPr>
              <a:t>свободно распространяемых инструментов с открытой </a:t>
            </a:r>
            <a:r>
              <a:rPr lang="ru-RU" sz="22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лицензией.</a:t>
            </a:r>
          </a:p>
          <a:p>
            <a:pPr marL="800100" lvl="2" indent="-342900"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sz="2200" dirty="0">
                <a:latin typeface="Segoe UI" panose="020B0502040204020203" pitchFamily="34" charset="0"/>
                <a:cs typeface="Segoe UI" panose="020B0502040204020203" pitchFamily="34" charset="0"/>
              </a:rPr>
              <a:t>Средства разработки – система контроля версий, редактирования, компиляции, отладки  </a:t>
            </a:r>
            <a:r>
              <a:rPr lang="ru-RU" sz="2200" dirty="0" smtClean="0">
                <a:latin typeface="Segoe UI" panose="020B0502040204020203" pitchFamily="34" charset="0"/>
                <a:cs typeface="Segoe UI" panose="020B0502040204020203" pitchFamily="34" charset="0"/>
              </a:rPr>
              <a:t>– </a:t>
            </a:r>
            <a:r>
              <a:rPr lang="ru-RU" sz="2200" dirty="0">
                <a:latin typeface="Segoe UI" panose="020B0502040204020203" pitchFamily="34" charset="0"/>
                <a:cs typeface="Segoe UI" panose="020B0502040204020203" pitchFamily="34" charset="0"/>
              </a:rPr>
              <a:t>все эти инструменты должны быть  с лицензией для свободного использования. Таким образом достигается независимость от разного рода </a:t>
            </a:r>
            <a:r>
              <a:rPr lang="ru-RU" sz="2200" dirty="0" smtClean="0">
                <a:latin typeface="Segoe UI" panose="020B0502040204020203" pitchFamily="34" charset="0"/>
                <a:cs typeface="Segoe UI" panose="020B0502040204020203" pitchFamily="34" charset="0"/>
              </a:rPr>
              <a:t>санкций.</a:t>
            </a:r>
            <a:endParaRPr lang="ru-RU" sz="22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lvl="1" indent="-342900"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sz="2200" dirty="0" smtClean="0">
                <a:latin typeface="Segoe UI" panose="020B0502040204020203" pitchFamily="34" charset="0"/>
                <a:cs typeface="Segoe UI" panose="020B0502040204020203" pitchFamily="34" charset="0"/>
              </a:rPr>
              <a:t>Разработка в соответствии с ГОСТ по безопасности.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</a:pPr>
            <a:endParaRPr lang="ru-RU" altLang="ru-RU" sz="2200" dirty="0">
              <a:solidFill>
                <a:srgbClr val="8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750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4465"/>
            <a:ext cx="15994062" cy="8996659"/>
          </a:xfrm>
          <a:prstGeom prst="rect">
            <a:avLst/>
          </a:prstGeom>
        </p:spPr>
      </p:pic>
      <p:sp>
        <p:nvSpPr>
          <p:cNvPr id="13" name="Text Box 20"/>
          <p:cNvSpPr txBox="1">
            <a:spLocks noChangeArrowheads="1"/>
          </p:cNvSpPr>
          <p:nvPr/>
        </p:nvSpPr>
        <p:spPr bwMode="auto">
          <a:xfrm>
            <a:off x="792102" y="900082"/>
            <a:ext cx="1458194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3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Основные </a:t>
            </a:r>
            <a:r>
              <a:rPr lang="ru-RU" sz="3600" b="1" dirty="0">
                <a:latin typeface="Segoe UI" panose="020B0502040204020203" pitchFamily="34" charset="0"/>
                <a:cs typeface="Segoe UI" panose="020B0502040204020203" pitchFamily="34" charset="0"/>
              </a:rPr>
              <a:t>особенности разработанного </a:t>
            </a:r>
            <a:endParaRPr lang="en-US" sz="3600" b="1" dirty="0" smtClean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3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кроссплатформенного </a:t>
            </a:r>
            <a:r>
              <a:rPr lang="ru-RU" sz="3600" b="1" dirty="0">
                <a:latin typeface="Segoe UI" panose="020B0502040204020203" pitchFamily="34" charset="0"/>
                <a:cs typeface="Segoe UI" panose="020B0502040204020203" pitchFamily="34" charset="0"/>
              </a:rPr>
              <a:t>ПО</a:t>
            </a:r>
            <a:endParaRPr lang="ru-RU" altLang="ru-RU" sz="3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Прямоугольник 5"/>
          <p:cNvSpPr>
            <a:spLocks noChangeArrowheads="1"/>
          </p:cNvSpPr>
          <p:nvPr/>
        </p:nvSpPr>
        <p:spPr bwMode="auto">
          <a:xfrm>
            <a:off x="792102" y="2340274"/>
            <a:ext cx="14401920" cy="5678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sz="22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Использование </a:t>
            </a:r>
            <a:r>
              <a:rPr lang="ru-RU" sz="2200" dirty="0">
                <a:latin typeface="Segoe UI" panose="020B0502040204020203" pitchFamily="34" charset="0"/>
                <a:cs typeface="Segoe UI" panose="020B0502040204020203" pitchFamily="34" charset="0"/>
              </a:rPr>
              <a:t>только стандартных компонентов самой операционной системы без сторонних библиотек</a:t>
            </a:r>
            <a:r>
              <a:rPr lang="ru-RU" altLang="ru-RU" sz="2200" dirty="0"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sz="22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Использование </a:t>
            </a:r>
            <a:r>
              <a:rPr lang="ru-RU" sz="2200" dirty="0">
                <a:latin typeface="Segoe UI" panose="020B0502040204020203" pitchFamily="34" charset="0"/>
                <a:cs typeface="Segoe UI" panose="020B0502040204020203" pitchFamily="34" charset="0"/>
              </a:rPr>
              <a:t>средств разработки со свободной лицензией</a:t>
            </a:r>
            <a:r>
              <a:rPr lang="ru-RU" sz="2200" dirty="0" smtClean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ru-RU" altLang="ru-RU" sz="22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sz="2200" dirty="0" smtClean="0">
                <a:latin typeface="Segoe UI" panose="020B0502040204020203" pitchFamily="34" charset="0"/>
                <a:cs typeface="Segoe UI" panose="020B0502040204020203" pitchFamily="34" charset="0"/>
              </a:rPr>
              <a:t>Совместимость </a:t>
            </a:r>
            <a:r>
              <a:rPr lang="ru-RU" sz="2200" dirty="0">
                <a:latin typeface="Segoe UI" panose="020B0502040204020203" pitchFamily="34" charset="0"/>
                <a:cs typeface="Segoe UI" panose="020B0502040204020203" pitchFamily="34" charset="0"/>
              </a:rPr>
              <a:t>с предыдущими разработками по внешнему виду, </a:t>
            </a:r>
            <a:r>
              <a:rPr lang="ru-RU" sz="2200" dirty="0" smtClean="0">
                <a:latin typeface="Segoe UI" panose="020B0502040204020203" pitchFamily="34" charset="0"/>
                <a:cs typeface="Segoe UI" panose="020B0502040204020203" pitchFamily="34" charset="0"/>
              </a:rPr>
              <a:t>функциональности, </a:t>
            </a:r>
            <a:r>
              <a:rPr lang="ru-RU" sz="2200" dirty="0">
                <a:latin typeface="Segoe UI" panose="020B0502040204020203" pitchFamily="34" charset="0"/>
                <a:cs typeface="Segoe UI" panose="020B0502040204020203" pitchFamily="34" charset="0"/>
              </a:rPr>
              <a:t>архивам и шаблонам</a:t>
            </a:r>
            <a:r>
              <a:rPr lang="ru-RU" altLang="ru-RU" sz="2200" dirty="0"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sz="2200" dirty="0">
                <a:latin typeface="Segoe UI" panose="020B0502040204020203" pitchFamily="34" charset="0"/>
                <a:cs typeface="Segoe UI" panose="020B0502040204020203" pitchFamily="34" charset="0"/>
              </a:rPr>
              <a:t>Обеспечение сервиса и поддержки на всех этапах жизненного </a:t>
            </a:r>
            <a:r>
              <a:rPr lang="ru-RU" sz="2200" dirty="0" smtClean="0">
                <a:latin typeface="Segoe UI" panose="020B0502040204020203" pitchFamily="34" charset="0"/>
                <a:cs typeface="Segoe UI" panose="020B0502040204020203" pitchFamily="34" charset="0"/>
              </a:rPr>
              <a:t>цикла.</a:t>
            </a:r>
            <a:endParaRPr lang="ru-RU" altLang="ru-RU" sz="22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sz="2200" dirty="0">
                <a:latin typeface="Segoe UI" panose="020B0502040204020203" pitchFamily="34" charset="0"/>
                <a:cs typeface="Segoe UI" panose="020B0502040204020203" pitchFamily="34" charset="0"/>
              </a:rPr>
              <a:t>Дальнейшая работа по типизации и стандартизации</a:t>
            </a:r>
            <a:r>
              <a:rPr lang="ru-RU" altLang="ru-RU" sz="22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sz="2200" dirty="0">
                <a:latin typeface="Segoe UI" panose="020B0502040204020203" pitchFamily="34" charset="0"/>
                <a:cs typeface="Segoe UI" panose="020B0502040204020203" pitchFamily="34" charset="0"/>
              </a:rPr>
              <a:t>Использование инновационных способов проверки</a:t>
            </a:r>
            <a:r>
              <a:rPr lang="ru-RU" altLang="ru-RU" sz="22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sz="2200" dirty="0">
                <a:latin typeface="Segoe UI" panose="020B0502040204020203" pitchFamily="34" charset="0"/>
                <a:cs typeface="Segoe UI" panose="020B0502040204020203" pitchFamily="34" charset="0"/>
              </a:rPr>
              <a:t>Обеспечение защищенности протоколов испытаний цифровой </a:t>
            </a:r>
            <a:r>
              <a:rPr lang="ru-RU" sz="22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подписью.</a:t>
            </a:r>
            <a:endParaRPr lang="ru-RU" sz="22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sz="2200" dirty="0">
                <a:latin typeface="Segoe UI" panose="020B0502040204020203" pitchFamily="34" charset="0"/>
                <a:cs typeface="Segoe UI" panose="020B0502040204020203" pitchFamily="34" charset="0"/>
              </a:rPr>
              <a:t>Обеспечение целостности результатов </a:t>
            </a:r>
            <a:r>
              <a:rPr lang="ru-RU" sz="22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испытаний.</a:t>
            </a:r>
            <a:endParaRPr lang="ru-RU" sz="22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sz="2200" dirty="0">
                <a:latin typeface="Segoe UI" panose="020B0502040204020203" pitchFamily="34" charset="0"/>
                <a:cs typeface="Segoe UI" panose="020B0502040204020203" pitchFamily="34" charset="0"/>
              </a:rPr>
              <a:t>Расширенное логирование процесса </a:t>
            </a:r>
            <a:r>
              <a:rPr lang="ru-RU" sz="22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испытаний.</a:t>
            </a:r>
            <a:endParaRPr lang="ru-RU" sz="22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sz="2200" dirty="0">
                <a:latin typeface="Segoe UI" panose="020B0502040204020203" pitchFamily="34" charset="0"/>
                <a:cs typeface="Segoe UI" panose="020B0502040204020203" pitchFamily="34" charset="0"/>
              </a:rPr>
              <a:t>Поддержка двух режимной работы модулей </a:t>
            </a:r>
            <a:r>
              <a:rPr lang="ru-RU" sz="2200" dirty="0" smtClean="0">
                <a:latin typeface="Segoe UI" panose="020B0502040204020203" pitchFamily="34" charset="0"/>
                <a:cs typeface="Segoe UI" panose="020B0502040204020203" pitchFamily="34" charset="0"/>
              </a:rPr>
              <a:t>– </a:t>
            </a:r>
            <a:r>
              <a:rPr lang="ru-RU" sz="2200" dirty="0">
                <a:latin typeface="Segoe UI" panose="020B0502040204020203" pitchFamily="34" charset="0"/>
                <a:cs typeface="Segoe UI" panose="020B0502040204020203" pitchFamily="34" charset="0"/>
              </a:rPr>
              <a:t>простой и </a:t>
            </a:r>
            <a:r>
              <a:rPr lang="ru-RU" sz="2200" dirty="0" smtClean="0">
                <a:latin typeface="Segoe UI" panose="020B0502040204020203" pitchFamily="34" charset="0"/>
                <a:cs typeface="Segoe UI" panose="020B0502040204020203" pitchFamily="34" charset="0"/>
              </a:rPr>
              <a:t>сложный.</a:t>
            </a:r>
            <a:endParaRPr lang="ru-RU" altLang="ru-RU" sz="2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410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8006" y="4465"/>
            <a:ext cx="15994062" cy="8996659"/>
          </a:xfrm>
          <a:prstGeom prst="rect">
            <a:avLst/>
          </a:prstGeom>
        </p:spPr>
      </p:pic>
      <p:sp>
        <p:nvSpPr>
          <p:cNvPr id="13" name="Text Box 20"/>
          <p:cNvSpPr txBox="1">
            <a:spLocks noChangeArrowheads="1"/>
          </p:cNvSpPr>
          <p:nvPr/>
        </p:nvSpPr>
        <p:spPr bwMode="auto">
          <a:xfrm>
            <a:off x="792102" y="900082"/>
            <a:ext cx="1458194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  <a:tabLst>
                <a:tab pos="895350" algn="l"/>
              </a:tabLst>
            </a:pPr>
            <a:r>
              <a:rPr lang="ru-RU" sz="3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Поддерживаемые операционные системы</a:t>
            </a:r>
            <a:endParaRPr lang="ru-RU" sz="3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Прямоугольник 5"/>
          <p:cNvSpPr>
            <a:spLocks noChangeArrowheads="1"/>
          </p:cNvSpPr>
          <p:nvPr/>
        </p:nvSpPr>
        <p:spPr bwMode="auto">
          <a:xfrm>
            <a:off x="792102" y="1620178"/>
            <a:ext cx="1485198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Различные версии </a:t>
            </a:r>
            <a:r>
              <a:rPr lang="en-US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Windows </a:t>
            </a:r>
            <a:r>
              <a:rPr 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7, </a:t>
            </a:r>
            <a:r>
              <a:rPr lang="en-US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Windows </a:t>
            </a:r>
            <a:r>
              <a:rPr 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8, </a:t>
            </a:r>
            <a:r>
              <a:rPr lang="en-US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Windows </a:t>
            </a:r>
            <a:r>
              <a:rPr 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10, </a:t>
            </a:r>
            <a:r>
              <a:rPr lang="en-US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Windows </a:t>
            </a:r>
            <a:r>
              <a:rPr 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11</a:t>
            </a: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ru-RU" sz="2000" dirty="0" smtClean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Astra </a:t>
            </a:r>
            <a:r>
              <a:rPr lang="ru-RU" sz="2000" dirty="0">
                <a:latin typeface="Segoe UI" panose="020B0502040204020203" pitchFamily="34" charset="0"/>
                <a:cs typeface="Segoe UI" panose="020B0502040204020203" pitchFamily="34" charset="0"/>
              </a:rPr>
              <a:t>Linux Special Edition  – операционная система на базе ядра Linux, созданная для комплексной защиты информации и построения безопасных автоматизированных систем. В зависимости от своих потребностей заказчик теперь может выбрать базовый, усиленный или максимальный режим работы средств защиты информации (СЗИ). 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sz="2000" dirty="0">
                <a:latin typeface="Segoe UI" panose="020B0502040204020203" pitchFamily="34" charset="0"/>
                <a:cs typeface="Segoe UI" panose="020B0502040204020203" pitchFamily="34" charset="0"/>
              </a:rPr>
              <a:t>«Альт СП» («Альт 8 СП») </a:t>
            </a:r>
            <a:r>
              <a:rPr lang="en-US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–</a:t>
            </a:r>
            <a:r>
              <a:rPr 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000" dirty="0">
                <a:latin typeface="Segoe UI" panose="020B0502040204020203" pitchFamily="34" charset="0"/>
                <a:cs typeface="Segoe UI" panose="020B0502040204020203" pitchFamily="34" charset="0"/>
              </a:rPr>
              <a:t>дистрибутив операционной системы для серверов и рабочих станций со встроенными программными средствами защиты информации, сертифицированный ФСТЭК России. Операционная система «Альт СП» («Альт 8 СП») обеспечивает требования по безопасности информации по 4 уровню </a:t>
            </a:r>
            <a:r>
              <a:rPr 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доверия.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РЕД </a:t>
            </a:r>
            <a:r>
              <a:rPr lang="ru-RU" sz="2000" dirty="0">
                <a:latin typeface="Segoe UI" panose="020B0502040204020203" pitchFamily="34" charset="0"/>
                <a:cs typeface="Segoe UI" panose="020B0502040204020203" pitchFamily="34" charset="0"/>
              </a:rPr>
              <a:t>ОС сертифицирована в системе сертификации ФСТЭК России на соответствие требованиям профиля защиты операционных систем типа «А» четвёртого класса защиты. Это означает, что РЕД ОС обеспечивает защиту информации от несанкционированного доступа, в том числе с использованием отечественной криптографии.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809" y="6565212"/>
            <a:ext cx="3690492" cy="2075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2246" y="6565212"/>
            <a:ext cx="3600480" cy="2025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3386" y="6565212"/>
            <a:ext cx="3690491" cy="2075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813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4465"/>
            <a:ext cx="15994062" cy="8996659"/>
          </a:xfrm>
          <a:prstGeom prst="rect">
            <a:avLst/>
          </a:prstGeom>
        </p:spPr>
      </p:pic>
      <p:sp>
        <p:nvSpPr>
          <p:cNvPr id="13" name="Text Box 20"/>
          <p:cNvSpPr txBox="1">
            <a:spLocks noChangeArrowheads="1"/>
          </p:cNvSpPr>
          <p:nvPr/>
        </p:nvSpPr>
        <p:spPr bwMode="auto">
          <a:xfrm>
            <a:off x="792102" y="900082"/>
            <a:ext cx="1458194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ru-RU" sz="3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Внешний </a:t>
            </a:r>
            <a:r>
              <a:rPr lang="ru-RU" sz="3600" b="1" dirty="0">
                <a:latin typeface="Segoe UI" panose="020B0502040204020203" pitchFamily="34" charset="0"/>
                <a:cs typeface="Segoe UI" panose="020B0502040204020203" pitchFamily="34" charset="0"/>
              </a:rPr>
              <a:t>вид основного окна </a:t>
            </a:r>
            <a:endParaRPr lang="en-US" sz="3600" b="1" dirty="0" smtClean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ru-RU" sz="3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кроссплатформенного ПО «</a:t>
            </a:r>
            <a:r>
              <a:rPr lang="ru-RU" sz="3600" b="1" dirty="0" err="1" smtClean="0">
                <a:latin typeface="Segoe UI" panose="020B0502040204020203" pitchFamily="34" charset="0"/>
                <a:cs typeface="Segoe UI" panose="020B0502040204020203" pitchFamily="34" charset="0"/>
              </a:rPr>
              <a:t>ПроВерь</a:t>
            </a:r>
            <a:r>
              <a:rPr lang="ru-RU" sz="3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»</a:t>
            </a:r>
            <a:endParaRPr lang="ru-RU" sz="3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Прямоугольник 5"/>
          <p:cNvSpPr>
            <a:spLocks noChangeArrowheads="1"/>
          </p:cNvSpPr>
          <p:nvPr/>
        </p:nvSpPr>
        <p:spPr bwMode="auto">
          <a:xfrm>
            <a:off x="9253230" y="2340274"/>
            <a:ext cx="6300840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 algn="just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ru-RU" sz="20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Основные особенности: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Разработан стандартный пакет программ</a:t>
            </a: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ru-RU" sz="2000" dirty="0" smtClean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Поддержка работы нескольких устройств РЕТОМ</a:t>
            </a:r>
            <a:r>
              <a:rPr lang="en-US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ru-RU" sz="2000" dirty="0" smtClean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Гибкая настройка аппаратных средств.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Поддержка модуля объекта испытания и подстройка аппаратных средств под конфигурацию проверяемого объекта.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«Генератор проверок» для визуального создания модулей проверок шкафов и сложных защит.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Поддержка сценариев для повторного использования наработанных   шаблонов проверки шкафов.</a:t>
            </a:r>
          </a:p>
        </p:txBody>
      </p:sp>
      <p:pic>
        <p:nvPicPr>
          <p:cNvPr id="7" name="Рисунок 6"/>
          <p:cNvPicPr/>
          <p:nvPr/>
        </p:nvPicPr>
        <p:blipFill rotWithShape="1">
          <a:blip r:embed="rId3"/>
          <a:srcRect b="4965"/>
          <a:stretch/>
        </p:blipFill>
        <p:spPr bwMode="auto">
          <a:xfrm>
            <a:off x="882114" y="2493964"/>
            <a:ext cx="8191092" cy="5794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07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4465"/>
            <a:ext cx="15994062" cy="8996659"/>
          </a:xfrm>
          <a:prstGeom prst="rect">
            <a:avLst/>
          </a:prstGeom>
        </p:spPr>
      </p:pic>
      <p:sp>
        <p:nvSpPr>
          <p:cNvPr id="13" name="Text Box 20"/>
          <p:cNvSpPr txBox="1">
            <a:spLocks noChangeArrowheads="1"/>
          </p:cNvSpPr>
          <p:nvPr/>
        </p:nvSpPr>
        <p:spPr bwMode="auto">
          <a:xfrm>
            <a:off x="792102" y="900082"/>
            <a:ext cx="1458194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3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Внешний </a:t>
            </a:r>
            <a:r>
              <a:rPr lang="ru-RU" sz="3600" b="1" dirty="0">
                <a:latin typeface="Segoe UI" panose="020B0502040204020203" pitchFamily="34" charset="0"/>
                <a:cs typeface="Segoe UI" panose="020B0502040204020203" pitchFamily="34" charset="0"/>
              </a:rPr>
              <a:t>вид окна ручного управления </a:t>
            </a:r>
            <a:endParaRPr lang="en-US" sz="3600" b="1" dirty="0" smtClean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3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кроссплатформенного </a:t>
            </a:r>
            <a:r>
              <a:rPr lang="ru-RU" sz="3600" b="1" dirty="0">
                <a:latin typeface="Segoe UI" panose="020B0502040204020203" pitchFamily="34" charset="0"/>
                <a:cs typeface="Segoe UI" panose="020B0502040204020203" pitchFamily="34" charset="0"/>
              </a:rPr>
              <a:t>«ПроВерь»</a:t>
            </a:r>
            <a:endParaRPr lang="ru-RU" altLang="ru-RU" sz="3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Прямоугольник 5"/>
          <p:cNvSpPr>
            <a:spLocks noChangeArrowheads="1"/>
          </p:cNvSpPr>
          <p:nvPr/>
        </p:nvSpPr>
        <p:spPr bwMode="auto">
          <a:xfrm>
            <a:off x="9253230" y="2340274"/>
            <a:ext cx="6300840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alt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Гибкая настройка пользователем внешнего вида, количества встроенных окон, их размеров.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alt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Режимы работы: независимое управление, короткое замыкание, симметричные составляющие, реле сопротивления и реле мощности 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alt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Автоматическая подстройка конфигурации под выбранные аппаратные средства.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alt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Работа с виртуальными каналами аппаратных средств.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alt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Работа с клеммником объекта испытания.</a:t>
            </a:r>
            <a:endParaRPr lang="en-US" altLang="ru-RU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15"/>
          <a:stretch/>
        </p:blipFill>
        <p:spPr bwMode="auto">
          <a:xfrm>
            <a:off x="882114" y="2495671"/>
            <a:ext cx="8191092" cy="5881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465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4465"/>
            <a:ext cx="15994062" cy="8996659"/>
          </a:xfrm>
          <a:prstGeom prst="rect">
            <a:avLst/>
          </a:prstGeom>
        </p:spPr>
      </p:pic>
      <p:sp>
        <p:nvSpPr>
          <p:cNvPr id="13" name="Text Box 20"/>
          <p:cNvSpPr txBox="1">
            <a:spLocks noChangeArrowheads="1"/>
          </p:cNvSpPr>
          <p:nvPr/>
        </p:nvSpPr>
        <p:spPr bwMode="auto">
          <a:xfrm>
            <a:off x="792102" y="973847"/>
            <a:ext cx="1458194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3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Внешний </a:t>
            </a:r>
            <a:r>
              <a:rPr lang="ru-RU" sz="3600" b="1" dirty="0">
                <a:latin typeface="Segoe UI" panose="020B0502040204020203" pitchFamily="34" charset="0"/>
                <a:cs typeface="Segoe UI" panose="020B0502040204020203" pitchFamily="34" charset="0"/>
              </a:rPr>
              <a:t>вид окна </a:t>
            </a:r>
            <a:r>
              <a:rPr lang="ru-RU" sz="3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программы проверки реле тока</a:t>
            </a:r>
            <a:endParaRPr lang="ru-RU" altLang="ru-RU" sz="3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Прямоугольник 5"/>
          <p:cNvSpPr>
            <a:spLocks noChangeArrowheads="1"/>
          </p:cNvSpPr>
          <p:nvPr/>
        </p:nvSpPr>
        <p:spPr bwMode="auto">
          <a:xfrm>
            <a:off x="9253230" y="2340274"/>
            <a:ext cx="6560808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alt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Режимы работы: простое реле или сложная защита.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alt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Визуальная настройка отображения на экране каждого параметра.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alt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Поддержка разных типов реле тока (максимальное, минимальное, фазные, междуфазные, обратной</a:t>
            </a:r>
            <a:r>
              <a:rPr lang="en-US" alt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alt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последовательности и т.д.).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alt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Динамическое добавления ступеней,</a:t>
            </a:r>
            <a:r>
              <a:rPr lang="en-US" alt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alt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проверок и количества.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alt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Задание разных видов КЗ для токов и напряжений.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alt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Возможность гибкой подстройки условий проверок для каждого теста, включая частоты.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</a:pPr>
            <a:endParaRPr lang="en-US" altLang="ru-RU" sz="2000" dirty="0">
              <a:solidFill>
                <a:srgbClr val="8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722" y="2529931"/>
            <a:ext cx="8214484" cy="521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328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4465"/>
            <a:ext cx="15994062" cy="8996659"/>
          </a:xfrm>
          <a:prstGeom prst="rect">
            <a:avLst/>
          </a:prstGeom>
        </p:spPr>
      </p:pic>
      <p:sp>
        <p:nvSpPr>
          <p:cNvPr id="13" name="Text Box 20"/>
          <p:cNvSpPr txBox="1">
            <a:spLocks noChangeArrowheads="1"/>
          </p:cNvSpPr>
          <p:nvPr/>
        </p:nvSpPr>
        <p:spPr bwMode="auto">
          <a:xfrm>
            <a:off x="792102" y="973847"/>
            <a:ext cx="1458194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3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Внешний </a:t>
            </a:r>
            <a:r>
              <a:rPr lang="ru-RU" sz="3600" b="1" dirty="0">
                <a:latin typeface="Segoe UI" panose="020B0502040204020203" pitchFamily="34" charset="0"/>
                <a:cs typeface="Segoe UI" panose="020B0502040204020203" pitchFamily="34" charset="0"/>
              </a:rPr>
              <a:t>вид окна </a:t>
            </a:r>
            <a:r>
              <a:rPr lang="ru-RU" sz="3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объекта испытаний</a:t>
            </a:r>
            <a:endParaRPr lang="ru-RU" altLang="ru-RU" sz="3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Прямоугольник 5"/>
          <p:cNvSpPr>
            <a:spLocks noChangeArrowheads="1"/>
          </p:cNvSpPr>
          <p:nvPr/>
        </p:nvSpPr>
        <p:spPr bwMode="auto">
          <a:xfrm>
            <a:off x="9253230" y="2160250"/>
            <a:ext cx="6120816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alt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Гибкая настройка внешнего вида.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alt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Возможность задания настройки всех параметров проверки, включая доаварийный режим, алгоритмов поиска (с паузой или без).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alt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Настраиваемая привязка любого параметра к выбираемому пользователем произвольного поля.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alt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Поддержка режима формул.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alt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Раздельное задание видов КЗ для тока и для напряжения.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alt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Задание клеммника объекта испытаний.</a:t>
            </a:r>
            <a:endParaRPr lang="en-US" altLang="ru-RU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114" y="2250262"/>
            <a:ext cx="8011068" cy="6263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258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4465"/>
            <a:ext cx="15994062" cy="8996659"/>
          </a:xfrm>
          <a:prstGeom prst="rect">
            <a:avLst/>
          </a:prstGeom>
        </p:spPr>
      </p:pic>
      <p:sp>
        <p:nvSpPr>
          <p:cNvPr id="13" name="Text Box 20"/>
          <p:cNvSpPr txBox="1">
            <a:spLocks noChangeArrowheads="1"/>
          </p:cNvSpPr>
          <p:nvPr/>
        </p:nvSpPr>
        <p:spPr bwMode="auto">
          <a:xfrm>
            <a:off x="792102" y="973847"/>
            <a:ext cx="1458194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3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Генератор проверок</a:t>
            </a:r>
            <a:endParaRPr lang="ru-RU" altLang="ru-RU" sz="3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Прямоугольник 5"/>
          <p:cNvSpPr>
            <a:spLocks noChangeArrowheads="1"/>
          </p:cNvSpPr>
          <p:nvPr/>
        </p:nvSpPr>
        <p:spPr bwMode="auto">
          <a:xfrm>
            <a:off x="9253230" y="2160250"/>
            <a:ext cx="6120816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alt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Динамическое добавление произвольного количества органов защиты и ступеней.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alt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Настраиваемая привязка любого параметра к выбираемому пользователем произвольного поля.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alt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Выбор алгоритмов испытаний.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alt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Настройка алгоритма испытаний.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alt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Задание клеммника объекта испытаний.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alt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Отображение процесса испытаний.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altLang="ru-RU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Формирование единого протокола испытаний.</a:t>
            </a:r>
            <a:endParaRPr lang="en-US" altLang="ru-RU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114" y="2340274"/>
            <a:ext cx="7983858" cy="4680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189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7903</TotalTime>
  <Words>554</Words>
  <Application>Microsoft Office PowerPoint</Application>
  <PresentationFormat>Произвольный</PresentationFormat>
  <Paragraphs>71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Cambria</vt:lpstr>
      <vt:lpstr>Segoe UI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</dc:creator>
  <cp:lastModifiedBy>Пользователь</cp:lastModifiedBy>
  <cp:revision>541</cp:revision>
  <dcterms:created xsi:type="dcterms:W3CDTF">2022-03-16T08:29:09Z</dcterms:created>
  <dcterms:modified xsi:type="dcterms:W3CDTF">2024-04-12T05:34:26Z</dcterms:modified>
</cp:coreProperties>
</file>