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7" r:id="rId1"/>
  </p:sldMasterIdLst>
  <p:notesMasterIdLst>
    <p:notesMasterId r:id="rId32"/>
  </p:notesMasterIdLst>
  <p:sldIdLst>
    <p:sldId id="3174" r:id="rId2"/>
    <p:sldId id="3305" r:id="rId3"/>
    <p:sldId id="3308" r:id="rId4"/>
    <p:sldId id="3286" r:id="rId5"/>
    <p:sldId id="3304" r:id="rId6"/>
    <p:sldId id="3176" r:id="rId7"/>
    <p:sldId id="3288" r:id="rId8"/>
    <p:sldId id="1021" r:id="rId9"/>
    <p:sldId id="3293" r:id="rId10"/>
    <p:sldId id="3244" r:id="rId11"/>
    <p:sldId id="3179" r:id="rId12"/>
    <p:sldId id="3178" r:id="rId13"/>
    <p:sldId id="3180" r:id="rId14"/>
    <p:sldId id="3298" r:id="rId15"/>
    <p:sldId id="3307" r:id="rId16"/>
    <p:sldId id="3186" r:id="rId17"/>
    <p:sldId id="3184" r:id="rId18"/>
    <p:sldId id="3185" r:id="rId19"/>
    <p:sldId id="3312" r:id="rId20"/>
    <p:sldId id="3310" r:id="rId21"/>
    <p:sldId id="3309" r:id="rId22"/>
    <p:sldId id="3284" r:id="rId23"/>
    <p:sldId id="3300" r:id="rId24"/>
    <p:sldId id="677" r:id="rId25"/>
    <p:sldId id="3303" r:id="rId26"/>
    <p:sldId id="3302" r:id="rId27"/>
    <p:sldId id="943" r:id="rId28"/>
    <p:sldId id="3171" r:id="rId29"/>
    <p:sldId id="3306" r:id="rId30"/>
    <p:sldId id="259" r:id="rId31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Импортозамещение" id="{8B079BCF-815F-4F0F-9E55-8785D038D66A}">
          <p14:sldIdLst>
            <p14:sldId id="3174"/>
            <p14:sldId id="3305"/>
            <p14:sldId id="3308"/>
            <p14:sldId id="3286"/>
            <p14:sldId id="3304"/>
            <p14:sldId id="3176"/>
            <p14:sldId id="3288"/>
            <p14:sldId id="1021"/>
            <p14:sldId id="3293"/>
            <p14:sldId id="3244"/>
            <p14:sldId id="3179"/>
            <p14:sldId id="3178"/>
            <p14:sldId id="3180"/>
            <p14:sldId id="3298"/>
            <p14:sldId id="3307"/>
            <p14:sldId id="3186"/>
            <p14:sldId id="3184"/>
            <p14:sldId id="3185"/>
            <p14:sldId id="3312"/>
            <p14:sldId id="3310"/>
            <p14:sldId id="3309"/>
            <p14:sldId id="3284"/>
            <p14:sldId id="3300"/>
            <p14:sldId id="677"/>
            <p14:sldId id="3303"/>
            <p14:sldId id="3302"/>
            <p14:sldId id="943"/>
            <p14:sldId id="3171"/>
            <p14:sldId id="3306"/>
          </p14:sldIdLst>
        </p14:section>
        <p14:section name="Спасибо за внимание" id="{FDA5900A-87E2-4716-B049-6CB1FA961A67}">
          <p14:sldIdLst>
            <p14:sldId id="25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667" userDrawn="1">
          <p15:clr>
            <a:srgbClr val="A4A3A4"/>
          </p15:clr>
        </p15:guide>
        <p15:guide id="2" pos="88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appy user" initials="hu" lastIdx="3" clrIdx="0">
    <p:extLst>
      <p:ext uri="{19B8F6BF-5375-455C-9EA6-DF929625EA0E}">
        <p15:presenceInfo xmlns:p15="http://schemas.microsoft.com/office/powerpoint/2012/main" userId="happy 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4849"/>
    <a:srgbClr val="E64215"/>
    <a:srgbClr val="362F81"/>
    <a:srgbClr val="E64314"/>
    <a:srgbClr val="595959"/>
    <a:srgbClr val="A5A5A5"/>
    <a:srgbClr val="333333"/>
    <a:srgbClr val="ED7D31"/>
    <a:srgbClr val="4472C4"/>
    <a:srgbClr val="3730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7" autoAdjust="0"/>
    <p:restoredTop sz="91736" autoAdjust="0"/>
  </p:normalViewPr>
  <p:slideViewPr>
    <p:cSldViewPr snapToGrid="0">
      <p:cViewPr varScale="1">
        <p:scale>
          <a:sx n="120" d="100"/>
          <a:sy n="120" d="100"/>
        </p:scale>
        <p:origin x="259" y="72"/>
      </p:cViewPr>
      <p:guideLst>
        <p:guide orient="horz" pos="667"/>
        <p:guide pos="88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Кол-во ПС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049E-47BA-B0AA-E94544B819D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049E-47BA-B0AA-E94544B819D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049E-47BA-B0AA-E94544B819D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049E-47BA-B0AA-E94544B819D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3"/>
                <c:pt idx="0">
                  <c:v>I архитектура</c:v>
                </c:pt>
                <c:pt idx="1">
                  <c:v>II архитектура</c:v>
                </c:pt>
                <c:pt idx="2">
                  <c:v>III архитектура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70</c:v>
                </c:pt>
                <c:pt idx="1">
                  <c:v>19</c:v>
                </c:pt>
                <c:pt idx="2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9DA-4613-A599-CAEB6D8E536A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rgbClr val="A5A5A5"/>
            </a:solidFill>
          </c:spPr>
          <c:explosion val="4"/>
          <c:dPt>
            <c:idx val="0"/>
            <c:bubble3D val="0"/>
            <c:explosion val="6"/>
            <c:spPr>
              <a:solidFill>
                <a:srgbClr val="A5A5A5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4C0E-4BFA-AD6D-9C3D3F5D4460}"/>
              </c:ext>
            </c:extLst>
          </c:dPt>
          <c:dLbls>
            <c:delete val="1"/>
          </c:dLbls>
          <c:val>
            <c:numRef>
              <c:f>Лист1!$B$2</c:f>
              <c:numCache>
                <c:formatCode>General</c:formatCode>
                <c:ptCount val="1"/>
                <c:pt idx="0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C0E-4BFA-AD6D-9C3D3F5D4460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B126DD-1436-43AE-9423-4016A73050CA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FEC5B9-B6BA-4237-91C7-3F2D653A52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29646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EC5B9-B6BA-4237-91C7-3F2D653A528A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8577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00" dirty="0">
                <a:effectLst/>
                <a:latin typeface="Roboto" panose="02000000000000000000"/>
                <a:ea typeface="Calibri" panose="020F0502020204030204" pitchFamily="34" charset="0"/>
                <a:cs typeface="Times New Roman" panose="02020603050405020304" pitchFamily="18" charset="0"/>
              </a:rPr>
              <a:t>Для того чтобы исключить адаптацию габаритных размеров и внутренний перемонтаж цепей шкафа лучше применить комплексную замену шкафов. Данное техническое решение гарантирует 100% заводскую готовность и быстрое подключение на объекте. Главным преимуществом является максимально возможное применение отечественных комплектующих и увеличение срока службы шкафа до 25 лет. </a:t>
            </a:r>
            <a:endParaRPr lang="ru-RU" sz="9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EC5B9-B6BA-4237-91C7-3F2D653A528A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77124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EC5B9-B6BA-4237-91C7-3F2D653A528A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71759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1101725" y="1555750"/>
            <a:ext cx="13838238" cy="7785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168963" tIns="84481" rIns="168963" bIns="84481" numCol="1" anchor="t" anchorCtr="0" compatLnSpc="1">
            <a:prstTxWarp prst="textNoShape">
              <a:avLst/>
            </a:prstTxWarp>
          </a:bodyPr>
          <a:lstStyle/>
          <a:p>
            <a:r>
              <a:rPr lang="ru-RU" dirty="0"/>
              <a:t>В заключение следует отметить, что предложенный сценарий модернизации позволяет сравнительно небольшими временными и финансовыми затратами решить первостепенные и наиболее критичные задачи по замене импортного оборудования на подстанции . Технические сложности, возникающие при интеграции установленного ранее микропроцессорного оборудования в ПО SCADA отечественной разработки, неминуемы, но при этом вполне решаемы</a:t>
            </a:r>
          </a:p>
        </p:txBody>
      </p:sp>
    </p:spTree>
    <p:extLst>
      <p:ext uri="{BB962C8B-B14F-4D97-AF65-F5344CB8AC3E}">
        <p14:creationId xmlns:p14="http://schemas.microsoft.com/office/powerpoint/2010/main" val="39849576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1101725" y="1555750"/>
            <a:ext cx="13838238" cy="7785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168963" tIns="84481" rIns="168963" bIns="84481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99492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1101725" y="1555750"/>
            <a:ext cx="13838238" cy="7785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168963" tIns="84481" rIns="168963" bIns="84481" numCol="1" anchor="t" anchorCtr="0" compatLnSpc="1">
            <a:prstTxWarp prst="textNoShape">
              <a:avLst/>
            </a:prstTxWarp>
          </a:bodyPr>
          <a:lstStyle/>
          <a:p>
            <a:r>
              <a:rPr lang="ru-RU" dirty="0"/>
              <a:t>В качестве примера рассмотрим типовую функциональную схему ПТК итальянского производства, где цветом выделены компоненты, подлежащие замене, а также дополнительной установке с целью обеспечения требований СТО ПАО «Россети». Таким образом, в данных ПТК производится замена АРМ оперативного персонала, сервера SCADA, сервера телемеханики, межсетевого экрана. Дополнительно устанавливаются сервер точного времени с поддержкой протокола SNTP (если таковой отсутствует), файловое хранилище . Для реализации функции ручного ввода коммутационных аппаратов в отдельных случаях приходится также дополнительно устанавливать кон </a:t>
            </a:r>
            <a:r>
              <a:rPr lang="ru-RU" dirty="0" err="1"/>
              <a:t>троллер</a:t>
            </a:r>
            <a:r>
              <a:rPr lang="ru-RU" dirty="0"/>
              <a:t>, поддерживающий данный функционал. </a:t>
            </a:r>
            <a:endParaRPr lang="en-US" dirty="0"/>
          </a:p>
          <a:p>
            <a:r>
              <a:rPr lang="ru-RU" dirty="0"/>
              <a:t>Результаты, достигаемые на первом этапе модернизации АСУ ТП ПС : </a:t>
            </a:r>
            <a:endParaRPr lang="en-US" dirty="0"/>
          </a:p>
          <a:p>
            <a:r>
              <a:rPr lang="ru-RU" dirty="0"/>
              <a:t>– сохранение функций исходной системы ; </a:t>
            </a:r>
            <a:endParaRPr lang="en-US" dirty="0"/>
          </a:p>
          <a:p>
            <a:r>
              <a:rPr lang="ru-RU" dirty="0"/>
              <a:t>– снижение риска потенциального ущерба за счет дополнительной устойчивости оборудования и ПО к возможным </a:t>
            </a:r>
            <a:r>
              <a:rPr lang="ru-RU" dirty="0" err="1"/>
              <a:t>кибератакам</a:t>
            </a:r>
            <a:r>
              <a:rPr lang="ru-RU" dirty="0"/>
              <a:t> или иным деструктивным воздействиям; </a:t>
            </a:r>
            <a:endParaRPr lang="en-US" dirty="0"/>
          </a:p>
          <a:p>
            <a:r>
              <a:rPr lang="ru-RU" dirty="0"/>
              <a:t>– получение новых качеств и функционала, недоступных в ПО зарубежного </a:t>
            </a:r>
            <a:r>
              <a:rPr lang="ru-RU" dirty="0" err="1"/>
              <a:t>вендора</a:t>
            </a:r>
            <a:r>
              <a:rPr lang="ru-RU" dirty="0"/>
              <a:t>, например поддержка корпоративного профиля МЭК 61850, поддержка протокола МЭК 61850-90-2 для обмена данными с диспетчерскими пунктами и др.; </a:t>
            </a:r>
            <a:endParaRPr lang="en-US" dirty="0"/>
          </a:p>
          <a:p>
            <a:r>
              <a:rPr lang="ru-RU" dirty="0"/>
              <a:t>– независимость от лицензионной политики или каких-либо иных потенциальных ограничений, которые могут использоваться зарубежным поставщиком ПО в сложившейся политической обстановке; </a:t>
            </a:r>
            <a:endParaRPr lang="en-US" dirty="0"/>
          </a:p>
          <a:p>
            <a:r>
              <a:rPr lang="ru-RU" dirty="0"/>
              <a:t>– получение практически неограниченных возможностей в части расширения информационного объема системы, количества рабочих мест, экранных и отчетных форм ; </a:t>
            </a:r>
            <a:endParaRPr lang="en-US" dirty="0"/>
          </a:p>
          <a:p>
            <a:r>
              <a:rPr lang="ru-RU" dirty="0"/>
              <a:t>– получение актуальных безопасных обновлений и расширений в части используемого российского ПО; </a:t>
            </a:r>
            <a:endParaRPr lang="en-US" dirty="0"/>
          </a:p>
          <a:p>
            <a:r>
              <a:rPr lang="ru-RU" dirty="0"/>
              <a:t>– получение полноценной круглосуточной технической поддержки от российского сервисного центра. </a:t>
            </a:r>
            <a:endParaRPr lang="en-US" dirty="0"/>
          </a:p>
          <a:p>
            <a:r>
              <a:rPr lang="ru-RU" dirty="0"/>
              <a:t>Последующий этап модернизации объекта подразумевает замену оборудования уровня присоединения и уровня процесса на аналогичные устройства российского производства. В ряде случаев при должной технической проработке это также может быть выполнено поэтапно</a:t>
            </a:r>
          </a:p>
        </p:txBody>
      </p:sp>
    </p:spTree>
    <p:extLst>
      <p:ext uri="{BB962C8B-B14F-4D97-AF65-F5344CB8AC3E}">
        <p14:creationId xmlns:p14="http://schemas.microsoft.com/office/powerpoint/2010/main" val="18682282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EC5B9-B6BA-4237-91C7-3F2D653A528A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42104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EC5B9-B6BA-4237-91C7-3F2D653A528A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41266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9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EC5B9-B6BA-4237-91C7-3F2D653A528A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13041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Возможно два варианта реализации данной системы: первый на существующем сервере с возможностью подключения иностранных вендоров , второй когда на ПС ставится шкаф с сервером.  Реализация всех функций возможна только с учетом использования оборудования РЗА НПП </a:t>
            </a:r>
            <a:r>
              <a:rPr lang="ru-RU" dirty="0" err="1"/>
              <a:t>Бреслер</a:t>
            </a:r>
            <a:r>
              <a:rPr lang="ru-RU" dirty="0"/>
              <a:t>,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EC5B9-B6BA-4237-91C7-3F2D653A528A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03332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9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EC5B9-B6BA-4237-91C7-3F2D653A528A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88174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371D7C"/>
              </a:buClr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EC5B9-B6BA-4237-91C7-3F2D653A528A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83723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88900" y="744538"/>
            <a:ext cx="6619875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ru-RU" b="0" i="0" dirty="0">
                <a:solidFill>
                  <a:srgbClr val="5C5F66"/>
                </a:solidFill>
                <a:effectLst/>
                <a:latin typeface="Noto Sans" panose="020B0502040504020204" pitchFamily="34" charset="0"/>
              </a:rPr>
              <a:t>Специалисты ООО «ИНБРЭС» всегда готовы помочь с созданием цифровой модели электрической подстанции в соответствии со стандартом МЭК 61850 благодаря применению собственного программного обеспечения «САПР ЦПС ИНБРЭС». В результате выполнения проектных работ создаются файлы формата .SSD, .SCD, .CID, готовые для передачи в проектные институты, заводам изготовителям и наладочным компаниям. Кроме того, компания ООО «ИНБРЭС» предлагает услуги по проектированию цифровых РЭС. В комплекс проектных работ входят следующие этапы:</a:t>
            </a:r>
          </a:p>
          <a:p>
            <a:pPr algn="l"/>
            <a:r>
              <a:rPr lang="ru-RU" b="0" i="0" dirty="0">
                <a:solidFill>
                  <a:srgbClr val="5C5F66"/>
                </a:solidFill>
                <a:effectLst/>
                <a:latin typeface="Noto Sans" panose="020B0502040504020204" pitchFamily="34" charset="0"/>
              </a:rPr>
              <a:t>— Режимные расчеты</a:t>
            </a:r>
          </a:p>
          <a:p>
            <a:pPr algn="l"/>
            <a:r>
              <a:rPr lang="ru-RU" b="0" i="0" dirty="0">
                <a:solidFill>
                  <a:srgbClr val="5C5F66"/>
                </a:solidFill>
                <a:effectLst/>
                <a:latin typeface="Noto Sans" panose="020B0502040504020204" pitchFamily="34" charset="0"/>
              </a:rPr>
              <a:t>— Комплексный анализ схемы и топологии сети, географического местоположения ее элементов</a:t>
            </a:r>
          </a:p>
          <a:p>
            <a:pPr algn="l"/>
            <a:r>
              <a:rPr lang="ru-RU" b="0" i="0" dirty="0">
                <a:solidFill>
                  <a:srgbClr val="5C5F66"/>
                </a:solidFill>
                <a:effectLst/>
                <a:latin typeface="Noto Sans" panose="020B0502040504020204" pitchFamily="34" charset="0"/>
              </a:rPr>
              <a:t>— Расчет текущих показателей надежности, ущерба от аварий с учетом архивных данных</a:t>
            </a:r>
          </a:p>
          <a:p>
            <a:pPr algn="l"/>
            <a:r>
              <a:rPr lang="ru-RU" b="0" i="0" dirty="0">
                <a:solidFill>
                  <a:srgbClr val="5C5F66"/>
                </a:solidFill>
                <a:effectLst/>
                <a:latin typeface="Noto Sans" panose="020B0502040504020204" pitchFamily="34" charset="0"/>
              </a:rPr>
              <a:t>— Проработка различных вариантов оптимизации и модернизации электрической сети</a:t>
            </a:r>
          </a:p>
          <a:p>
            <a:pPr algn="l"/>
            <a:r>
              <a:rPr lang="ru-RU" b="0" i="0" dirty="0">
                <a:solidFill>
                  <a:srgbClr val="5C5F66"/>
                </a:solidFill>
                <a:effectLst/>
                <a:latin typeface="Noto Sans" panose="020B0502040504020204" pitchFamily="34" charset="0"/>
              </a:rPr>
              <a:t>— Выбор оптимального варианта</a:t>
            </a:r>
          </a:p>
          <a:p>
            <a:pPr algn="l"/>
            <a:r>
              <a:rPr lang="ru-RU" b="0" i="0" dirty="0">
                <a:solidFill>
                  <a:srgbClr val="5C5F66"/>
                </a:solidFill>
                <a:effectLst/>
                <a:latin typeface="Noto Sans" panose="020B0502040504020204" pitchFamily="34" charset="0"/>
              </a:rPr>
              <a:t>— Расчет целевых показателей надежности электроснабжения</a:t>
            </a:r>
          </a:p>
          <a:p>
            <a:pPr algn="l"/>
            <a:r>
              <a:rPr lang="ru-RU" b="0" i="0" dirty="0">
                <a:solidFill>
                  <a:srgbClr val="5C5F66"/>
                </a:solidFill>
                <a:effectLst/>
                <a:latin typeface="Noto Sans" panose="020B0502040504020204" pitchFamily="34" charset="0"/>
              </a:rPr>
              <a:t>— Подготовка технико-экономического обоснования проекта внедрения цифрового РЭС</a:t>
            </a:r>
          </a:p>
          <a:p>
            <a:r>
              <a:rPr lang="ru-RU" dirty="0"/>
              <a:t>САПР ЦПС состоит из графического редактора с логическими узлами, которые сделаны в соответствии с корпоративным профилем </a:t>
            </a:r>
            <a:r>
              <a:rPr lang="ru-RU" dirty="0" err="1"/>
              <a:t>Россетей</a:t>
            </a:r>
            <a:r>
              <a:rPr lang="ru-RU" dirty="0"/>
              <a:t>. Позволяет формировать электронную документацию в соответствии с МЭК 61850. Это файл </a:t>
            </a:r>
            <a:r>
              <a:rPr lang="en-US" dirty="0"/>
              <a:t>SSD </a:t>
            </a:r>
            <a:r>
              <a:rPr lang="ru-RU" dirty="0"/>
              <a:t>(спецификация) </a:t>
            </a:r>
            <a:r>
              <a:rPr lang="ru-RU" dirty="0" err="1"/>
              <a:t>предподготовки</a:t>
            </a:r>
            <a:r>
              <a:rPr lang="ru-RU" dirty="0"/>
              <a:t> на уровне проектной документации. </a:t>
            </a:r>
          </a:p>
          <a:p>
            <a:r>
              <a:rPr lang="ru-RU" dirty="0"/>
              <a:t>И файл </a:t>
            </a:r>
            <a:r>
              <a:rPr lang="en-US" dirty="0"/>
              <a:t>SCD </a:t>
            </a:r>
            <a:r>
              <a:rPr lang="ru-RU" dirty="0"/>
              <a:t>(файл конфигурации подстанции), то есть это файл, в котором содержаться полностью сконфигурированные устройства и все коммуникации и взаимодействие между ними (</a:t>
            </a:r>
            <a:r>
              <a:rPr lang="en-US" dirty="0"/>
              <a:t>GOOSE, SV</a:t>
            </a:r>
            <a:r>
              <a:rPr lang="ru-RU" dirty="0"/>
              <a:t> потоки</a:t>
            </a:r>
            <a:r>
              <a:rPr lang="en-US" dirty="0"/>
              <a:t>, MMS</a:t>
            </a:r>
            <a:r>
              <a:rPr lang="ru-RU" dirty="0"/>
              <a:t> сигналы). Файл готовится в соответствии с 61850 и корпоративным профилем. Для программы САПР, которую готовят </a:t>
            </a:r>
            <a:r>
              <a:rPr lang="ru-RU" dirty="0" err="1"/>
              <a:t>Россети</a:t>
            </a:r>
            <a:r>
              <a:rPr lang="ru-RU" dirty="0"/>
              <a:t> мы готовили некоторые элементы (ТЗ к ним), например типовые рабочие документации для ПС 1, 2, 3 архитектуры, типовые РД были разработаны нами, типовые списки сигналов были разработаны нами.</a:t>
            </a:r>
          </a:p>
          <a:p>
            <a:r>
              <a:rPr lang="ru-RU" dirty="0"/>
              <a:t>В рамках САПР ЦПС для сторонних организаций мы разработали РД и ПД для 18 объектов.</a:t>
            </a:r>
            <a:br>
              <a:rPr lang="ru-RU" dirty="0"/>
            </a:br>
            <a:br>
              <a:rPr lang="ru-RU" dirty="0"/>
            </a:br>
            <a:r>
              <a:rPr lang="ru-RU" b="1" dirty="0"/>
              <a:t>Верхний рисунок: </a:t>
            </a:r>
            <a:r>
              <a:rPr lang="ru-RU" dirty="0"/>
              <a:t>Редактор однолинейной схемы предназначен для создания однолинейной схемы подстанции с назначением логических узлов первичному оборудованию и привязкой их к узлам LN ИЭУ, добавленных в проект. Кроме того редактор позволяет создать схему размещения первичного оборудования в объектах размещения, таких как ОРУ, ЗРУ и прочих. Для этого разработчику подстанции предоставляется библиотека компонентов, включающая элементы однолинейной схемы – подстанции, уровни напряжения, присоединения, узлы связи, силовые трансформаторы, токопроводящее оборудования разных категорий и другие, – и его задача – размещать выбранные компоненты из библиотеки в рабочем окне редактора и соединять их между собой, проводя линии от вывода к выводу; и система команд для модификации, добавления, удаления, копирования, клонирования и прочих, реализованная в виде кнопок на панели редактора и контекстных меню.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Пример окна САПР. Можно рисовать присоединения, </a:t>
            </a:r>
            <a:r>
              <a:rPr lang="ru-RU" dirty="0" err="1"/>
              <a:t>шаблонировать</a:t>
            </a:r>
            <a:r>
              <a:rPr lang="ru-RU" dirty="0"/>
              <a:t> их. Справа находятся типовые шаблоны элементов. Слева сама структура </a:t>
            </a:r>
            <a:r>
              <a:rPr lang="en-US" dirty="0"/>
              <a:t>SCL</a:t>
            </a:r>
            <a:r>
              <a:rPr lang="ru-RU" dirty="0"/>
              <a:t>-файла.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/>
              <a:t>Нижние круги</a:t>
            </a:r>
            <a:r>
              <a:rPr lang="ru-RU" dirty="0"/>
              <a:t>: Паутина </a:t>
            </a:r>
            <a:r>
              <a:rPr lang="ru-RU" dirty="0" err="1"/>
              <a:t>взимосвязей</a:t>
            </a:r>
            <a:r>
              <a:rPr lang="ru-RU" dirty="0"/>
              <a:t>. Одна из больших подстанций. Каждая ниточка показывает связь между устройствами. Самый большой квадрат – это устройство с наибольшим количеством связи. Далее по спирали по убыванию количества связей. Самое большое обычно это контроллер присоединения. Нажимая на устройство сразу подсвечивается с кем он имеет связь. Далее можно открывать это устройство и видеть какие </a:t>
            </a:r>
            <a:r>
              <a:rPr lang="en-US" dirty="0"/>
              <a:t>GOOSE </a:t>
            </a:r>
            <a:r>
              <a:rPr lang="ru-RU" dirty="0"/>
              <a:t>и</a:t>
            </a:r>
            <a:r>
              <a:rPr lang="en-US" dirty="0"/>
              <a:t> SV</a:t>
            </a:r>
            <a:r>
              <a:rPr lang="ru-RU" dirty="0"/>
              <a:t> подписки имеются. Коммутаторы здесь не показаны. Показано взаимодействие </a:t>
            </a:r>
            <a:r>
              <a:rPr lang="en-US" dirty="0"/>
              <a:t>IED</a:t>
            </a:r>
            <a:r>
              <a:rPr lang="ru-RU" dirty="0" err="1"/>
              <a:t>ов</a:t>
            </a:r>
            <a:r>
              <a:rPr lang="ru-RU" dirty="0"/>
              <a:t> между собой, чтобы разобраться кто с кем связан.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488242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Интересное решение было реализовано нами в прошлом году(2023). Мы реализовали мобильную цифровую ПС, которая на трех тралах полностью автоматизирована, моторизированы ячейки: </a:t>
            </a:r>
            <a:r>
              <a:rPr lang="ru-RU" dirty="0" err="1"/>
              <a:t>моторизированые</a:t>
            </a:r>
            <a:r>
              <a:rPr lang="ru-RU" dirty="0"/>
              <a:t> </a:t>
            </a:r>
            <a:r>
              <a:rPr lang="ru-RU" dirty="0" err="1"/>
              <a:t>вкат</a:t>
            </a:r>
            <a:r>
              <a:rPr lang="ru-RU" dirty="0"/>
              <a:t> и выкат, дистанционное управление, видеоконтроль всех переключений, контроль температуры внутри ячеек. При этом все внутри ячеек </a:t>
            </a:r>
            <a:r>
              <a:rPr lang="ru-RU" dirty="0" err="1"/>
              <a:t>мониториться</a:t>
            </a:r>
            <a:r>
              <a:rPr lang="ru-RU" dirty="0"/>
              <a:t> и удаленно управляется. Также особенностью можно назвать то, что мы наладили её на заводе</a:t>
            </a:r>
          </a:p>
          <a:p>
            <a:r>
              <a:rPr lang="ru-RU" sz="9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(ШПРД) </a:t>
            </a:r>
            <a:r>
              <a:rPr lang="ru-RU" sz="9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сети широкополосного радиодоступа</a:t>
            </a:r>
            <a:r>
              <a:rPr lang="ru-RU" sz="9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, до 2 </a:t>
            </a:r>
            <a:r>
              <a:rPr lang="ru-RU" sz="9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Мбт</a:t>
            </a:r>
            <a:r>
              <a:rPr lang="ru-RU" sz="9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(до 2-ух Мега бит)</a:t>
            </a:r>
          </a:p>
          <a:p>
            <a:r>
              <a:rPr lang="ru-RU" dirty="0"/>
              <a:t>На месторождении используют радиоканалы для передачи информации.  ШПРД - широкополосная передача данных. Где есть мобильная связь используют GSM.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EC5B9-B6BA-4237-91C7-3F2D653A528A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805758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800" dirty="0"/>
              <a:t>Интересное решение было реализовано нами в прошлом году(2023). Мы реализовали мобильную цифровую ПС, которая на трех тралах полностью автоматизирована, моторизированы ячейки: </a:t>
            </a:r>
            <a:r>
              <a:rPr lang="ru-RU" sz="1800" dirty="0" err="1"/>
              <a:t>моторизированые</a:t>
            </a:r>
            <a:r>
              <a:rPr lang="ru-RU" sz="1800" dirty="0"/>
              <a:t> </a:t>
            </a:r>
            <a:r>
              <a:rPr lang="ru-RU" sz="1800" dirty="0" err="1"/>
              <a:t>вкат</a:t>
            </a:r>
            <a:r>
              <a:rPr lang="ru-RU" sz="1800" dirty="0"/>
              <a:t> и выкат, дистанционное управление, видеоконтроль всех переключений, контроль температуры внутри ячеек. При этом все внутри ячеек </a:t>
            </a:r>
            <a:r>
              <a:rPr lang="ru-RU" sz="1800" dirty="0" err="1"/>
              <a:t>мониториться</a:t>
            </a:r>
            <a:r>
              <a:rPr lang="ru-RU" sz="1800" dirty="0"/>
              <a:t> и удаленно управляется. Также особенностью можно назвать то, что мы наладили её на заводе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1800" b="1" dirty="0">
                <a:solidFill>
                  <a:srgbClr val="444849"/>
                </a:solidFill>
              </a:rPr>
              <a:t>Особенности мобильной цифровой подстанции:</a:t>
            </a:r>
            <a:endParaRPr lang="ru-RU" sz="1800" dirty="0"/>
          </a:p>
          <a:p>
            <a:pPr marL="269875" lvl="2" indent="-269875" fontAlgn="base">
              <a:lnSpc>
                <a:spcPct val="150000"/>
              </a:lnSpc>
              <a:spcBef>
                <a:spcPts val="0"/>
              </a:spcBef>
              <a:buClr>
                <a:srgbClr val="371D7C"/>
              </a:buClr>
              <a:buSzPct val="150000"/>
              <a:defRPr/>
            </a:pPr>
            <a:r>
              <a:rPr lang="ru-RU" sz="1800" dirty="0">
                <a:solidFill>
                  <a:srgbClr val="444849"/>
                </a:solidFill>
              </a:rPr>
              <a:t>РЗА многофункциональное</a:t>
            </a:r>
          </a:p>
          <a:p>
            <a:pPr marL="269875" lvl="2" indent="-269875" fontAlgn="base">
              <a:lnSpc>
                <a:spcPct val="110000"/>
              </a:lnSpc>
              <a:spcBef>
                <a:spcPts val="0"/>
              </a:spcBef>
              <a:buClr>
                <a:srgbClr val="371D7C"/>
              </a:buClr>
              <a:buSzPct val="150000"/>
              <a:defRPr/>
            </a:pPr>
            <a:r>
              <a:rPr lang="ru-RU" sz="1800" dirty="0">
                <a:solidFill>
                  <a:srgbClr val="444849"/>
                </a:solidFill>
              </a:rPr>
              <a:t>Моторизированное управление ВЭ и ЗН</a:t>
            </a:r>
          </a:p>
          <a:p>
            <a:pPr marL="269875" lvl="2" indent="-269875" fontAlgn="base">
              <a:lnSpc>
                <a:spcPct val="110000"/>
              </a:lnSpc>
              <a:spcBef>
                <a:spcPts val="0"/>
              </a:spcBef>
              <a:buClr>
                <a:srgbClr val="371D7C"/>
              </a:buClr>
              <a:buSzPct val="150000"/>
              <a:defRPr/>
            </a:pPr>
            <a:r>
              <a:rPr lang="ru-RU" sz="1800" dirty="0">
                <a:solidFill>
                  <a:srgbClr val="444849"/>
                </a:solidFill>
              </a:rPr>
              <a:t>Видеоконтроль переключения ВЭ и ЗН</a:t>
            </a:r>
          </a:p>
          <a:p>
            <a:pPr marL="269875" lvl="2" indent="-269875" fontAlgn="base">
              <a:lnSpc>
                <a:spcPct val="110000"/>
              </a:lnSpc>
              <a:spcBef>
                <a:spcPts val="0"/>
              </a:spcBef>
              <a:buClr>
                <a:srgbClr val="371D7C"/>
              </a:buClr>
              <a:buSzPct val="150000"/>
              <a:defRPr/>
            </a:pPr>
            <a:r>
              <a:rPr lang="ru-RU" sz="1800" dirty="0">
                <a:solidFill>
                  <a:srgbClr val="444849"/>
                </a:solidFill>
              </a:rPr>
              <a:t>Внешний и внутренний видеоконтроль</a:t>
            </a:r>
          </a:p>
          <a:p>
            <a:pPr marL="269875" lvl="2" indent="-269875" fontAlgn="base">
              <a:lnSpc>
                <a:spcPct val="110000"/>
              </a:lnSpc>
              <a:spcBef>
                <a:spcPts val="0"/>
              </a:spcBef>
              <a:buClr>
                <a:srgbClr val="371D7C"/>
              </a:buClr>
              <a:buSzPct val="150000"/>
              <a:defRPr/>
            </a:pPr>
            <a:r>
              <a:rPr lang="ru-RU" sz="1800" dirty="0">
                <a:solidFill>
                  <a:srgbClr val="444849"/>
                </a:solidFill>
              </a:rPr>
              <a:t>Температурный контроль шин и соединений с интеграцией данный в РЗА</a:t>
            </a:r>
          </a:p>
          <a:p>
            <a:pPr marL="269875" lvl="2" indent="-269875" fontAlgn="base">
              <a:lnSpc>
                <a:spcPct val="110000"/>
              </a:lnSpc>
              <a:spcBef>
                <a:spcPts val="0"/>
              </a:spcBef>
              <a:buClr>
                <a:srgbClr val="371D7C"/>
              </a:buClr>
              <a:buSzPct val="150000"/>
              <a:defRPr/>
            </a:pPr>
            <a:r>
              <a:rPr lang="ru-RU" sz="1800" dirty="0">
                <a:solidFill>
                  <a:srgbClr val="444849"/>
                </a:solidFill>
              </a:rPr>
              <a:t>Контроль состояния кабелей</a:t>
            </a:r>
          </a:p>
          <a:p>
            <a:pPr marL="269875" lvl="2" indent="-269875" fontAlgn="base">
              <a:lnSpc>
                <a:spcPct val="110000"/>
              </a:lnSpc>
              <a:spcBef>
                <a:spcPts val="0"/>
              </a:spcBef>
              <a:buClr>
                <a:srgbClr val="371D7C"/>
              </a:buClr>
              <a:buSzPct val="150000"/>
              <a:defRPr/>
            </a:pPr>
            <a:r>
              <a:rPr lang="ru-RU" sz="1800" dirty="0">
                <a:solidFill>
                  <a:srgbClr val="444849"/>
                </a:solidFill>
              </a:rPr>
              <a:t>АСУ ТП на базе СКАДА ИНБРЭС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EC5B9-B6BA-4237-91C7-3F2D653A528A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061077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88900" y="744538"/>
            <a:ext cx="6619875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dirty="0"/>
              <a:t>Пример ПС. 2 года в работе. ОРУ 110 </a:t>
            </a:r>
            <a:r>
              <a:rPr lang="ru-RU" dirty="0" err="1"/>
              <a:t>кВ.</a:t>
            </a:r>
            <a:r>
              <a:rPr lang="ru-RU" dirty="0"/>
              <a:t> ШПДС и ШПАС рядом стоят вблизи первичного оборудования. Это 3я архитектура для 110 </a:t>
            </a:r>
            <a:r>
              <a:rPr lang="ru-RU" dirty="0" err="1"/>
              <a:t>кВ.</a:t>
            </a:r>
            <a:r>
              <a:rPr lang="ru-RU" dirty="0"/>
              <a:t> Этот тот случай когда Выксунский металлургический завод решил почему у всех есть, а у меня нет. Им тоже захотелось внедрить технологию, но их класс напряжения для ГПП то 110 </a:t>
            </a:r>
            <a:r>
              <a:rPr lang="ru-RU" dirty="0" err="1"/>
              <a:t>кВ.</a:t>
            </a:r>
            <a:r>
              <a:rPr lang="ru-RU" dirty="0"/>
              <a:t> Мы здесь проанализировали наиболее критичные узлы и </a:t>
            </a:r>
            <a:r>
              <a:rPr lang="ru-RU" dirty="0" err="1"/>
              <a:t>затроировали</a:t>
            </a:r>
            <a:r>
              <a:rPr lang="ru-RU" dirty="0"/>
              <a:t> сервер времени. Использовали не 2 источника времени, а 3, при этом разных производителей, с разными принципами действия – 2 по </a:t>
            </a:r>
            <a:r>
              <a:rPr lang="en-US" dirty="0"/>
              <a:t>PTP</a:t>
            </a:r>
            <a:r>
              <a:rPr lang="ru-RU" dirty="0"/>
              <a:t>, 1 по </a:t>
            </a:r>
            <a:r>
              <a:rPr lang="en-US" dirty="0"/>
              <a:t>PPS</a:t>
            </a:r>
            <a:r>
              <a:rPr lang="ru-RU" dirty="0"/>
              <a:t>.</a:t>
            </a:r>
            <a:r>
              <a:rPr lang="en-US" dirty="0"/>
              <a:t> </a:t>
            </a:r>
            <a:r>
              <a:rPr lang="ru-RU" dirty="0"/>
              <a:t>Все устройства переключаются между серверами безударно автоматически, если вдруг кто-то пропал или пропал сигнал. Применили разных производителей, т.к. вдруг у кого то одного произойдет программный сбой (в коде ошибка или еще что-нибудь) чтобы не произошел отказ однотипных устройств. Терминалы сейчас работают таким образом, что источников времени может быть сколько хочешь. И устройства по определенным признакам между серверами переключаются. Это решение заводу понравилось и они использовали его как типовое и сделали ГПП-10 ровной копией ГПП-9. А сейчас планируют и ГПП-11 такой же одинаковой. 3 подстанции полностью копируются. </a:t>
            </a:r>
          </a:p>
          <a:p>
            <a:r>
              <a:rPr lang="ru-RU" dirty="0"/>
              <a:t>Также на 35-10 </a:t>
            </a:r>
            <a:r>
              <a:rPr lang="ru-RU" dirty="0" err="1"/>
              <a:t>кВ</a:t>
            </a:r>
            <a:r>
              <a:rPr lang="ru-RU" dirty="0"/>
              <a:t> использовали МФУ. </a:t>
            </a:r>
          </a:p>
          <a:p>
            <a:r>
              <a:rPr lang="ru-RU" dirty="0"/>
              <a:t>Здесь на ПС ГПП-9 мы впервые реализовали резервирование </a:t>
            </a:r>
            <a:r>
              <a:rPr lang="en-US" dirty="0"/>
              <a:t>GOOSE, </a:t>
            </a:r>
            <a:r>
              <a:rPr lang="ru-RU" dirty="0"/>
              <a:t>резервирование </a:t>
            </a:r>
            <a:r>
              <a:rPr lang="en-US" dirty="0"/>
              <a:t>SV</a:t>
            </a:r>
            <a:r>
              <a:rPr lang="ru-RU" dirty="0"/>
              <a:t>-потока. Релейные терминалы переключаются между </a:t>
            </a:r>
            <a:r>
              <a:rPr lang="en-US" dirty="0"/>
              <a:t>SV-</a:t>
            </a:r>
            <a:r>
              <a:rPr lang="ru-RU" dirty="0"/>
              <a:t>потоками и </a:t>
            </a:r>
            <a:r>
              <a:rPr lang="en-US" dirty="0"/>
              <a:t>GOOSE</a:t>
            </a:r>
            <a:r>
              <a:rPr lang="ru-RU" dirty="0"/>
              <a:t> безударно</a:t>
            </a:r>
            <a:r>
              <a:rPr lang="en-US" dirty="0"/>
              <a:t> </a:t>
            </a:r>
            <a:r>
              <a:rPr lang="ru-RU" dirty="0"/>
              <a:t>по определенным признакам. Это было лет 5 назад.</a:t>
            </a:r>
          </a:p>
          <a:p>
            <a:r>
              <a:rPr lang="ru-RU" dirty="0"/>
              <a:t>И понимая что персонал на </a:t>
            </a:r>
            <a:r>
              <a:rPr lang="ru-RU" dirty="0" err="1"/>
              <a:t>пром</a:t>
            </a:r>
            <a:r>
              <a:rPr lang="ru-RU" dirty="0"/>
              <a:t>. предприятии нужно учить, поэтому мы у себя собрали полигон , воссоздав участок этой ПС. В качестве имитатора коммутационного аппарата использовали механические реле. Воссоздали контроллер присоединений, релейную защиту, </a:t>
            </a:r>
            <a:r>
              <a:rPr lang="ru-RU" dirty="0" err="1"/>
              <a:t>Скада</a:t>
            </a:r>
            <a:r>
              <a:rPr lang="ru-RU" dirty="0"/>
              <a:t>-систему, подготовили класс, на стеллажах разместили все это оборудование, пробросив все </a:t>
            </a:r>
            <a:r>
              <a:rPr lang="en-US" dirty="0"/>
              <a:t>PTP</a:t>
            </a:r>
            <a:r>
              <a:rPr lang="ru-RU" dirty="0"/>
              <a:t> потоки, коммутаторы, все то что применялось на ПС. И пока эта ПС на гарантии, наше оборудование 5 лет, мы 5 лет этот стенд не разбираем. И они прежде чем там что переделать у себя, приезжают сперва к нам, проводят эксперименты, проверяют алгоритмы работы релейной защиты, </a:t>
            </a:r>
            <a:r>
              <a:rPr lang="ru-RU" dirty="0" err="1"/>
              <a:t>прощелкивают</a:t>
            </a:r>
            <a:r>
              <a:rPr lang="ru-RU" dirty="0"/>
              <a:t> все, берут проект и заливают у себя на ПС. Плюс приезжают и </a:t>
            </a:r>
            <a:r>
              <a:rPr lang="ru-RU" dirty="0" err="1"/>
              <a:t>учаться</a:t>
            </a:r>
            <a:r>
              <a:rPr lang="ru-RU" dirty="0"/>
              <a:t>, помимо экспериментов. Чтобы не на полевой ПС проводить опыты и допустить ошибку, а на полигоне. Сейчас персонал завода очень сильно прокачался и стали хорошими профессионалами по ЦПС.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368218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EC5B9-B6BA-4237-91C7-3F2D653A528A}" type="slidenum">
              <a:rPr lang="ru-RU" smtClean="0"/>
              <a:pPr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08724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EC5B9-B6BA-4237-91C7-3F2D653A528A}" type="slidenum">
              <a:rPr lang="ru-RU" smtClean="0"/>
              <a:pPr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5392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1101725" y="1555750"/>
            <a:ext cx="13838238" cy="7785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168963" tIns="84481" rIns="168963" bIns="84481" numCol="1" anchor="t" anchorCtr="0" compatLnSpc="1">
            <a:prstTxWarp prst="textNoShape">
              <a:avLst/>
            </a:prstTxWarp>
          </a:bodyPr>
          <a:lstStyle/>
          <a:p>
            <a:r>
              <a:rPr lang="ru-RU" b="0" i="0" dirty="0">
                <a:solidFill>
                  <a:srgbClr val="161616"/>
                </a:solidFill>
                <a:effectLst/>
                <a:latin typeface="Noto Sans" panose="020B0502040504020204" pitchFamily="34" charset="0"/>
              </a:rPr>
              <a:t>Начиная с 90-х годов, в рамках программы модернизации на объекты электросетевого комплекса Российской Федерации были установлены сотни, если не тысячи, программно-технических комплексов (ПТК) иностранной разработки и производства. В 2022 году в связи со сложившейся в мире геополитической ситуацией большинство иностранных производителей ПТК АСУ ТП для электрических подстанций прекратило поставки своих продуктов и решений на территорию Российской Федерации. Очевидно, что техническая поддержка и дальнейшее развитие данных комплексов на территории РФ также практически исключены. Данное обстоятельство не только создает дополнительные сложности при эксплуатации систем, но и создает потенциальный риск ущерба, связанного с возможными техническими сбоями, а также </a:t>
            </a:r>
            <a:r>
              <a:rPr lang="ru-RU" b="0" i="0" dirty="0" err="1">
                <a:solidFill>
                  <a:srgbClr val="161616"/>
                </a:solidFill>
                <a:effectLst/>
                <a:latin typeface="Noto Sans" panose="020B0502040504020204" pitchFamily="34" charset="0"/>
              </a:rPr>
              <a:t>кибератаками</a:t>
            </a:r>
            <a:r>
              <a:rPr lang="ru-RU" b="0" i="0" dirty="0">
                <a:solidFill>
                  <a:srgbClr val="161616"/>
                </a:solidFill>
                <a:effectLst/>
                <a:latin typeface="Noto Sans" panose="020B0502040504020204" pitchFamily="34" charset="0"/>
              </a:rPr>
              <a:t>.</a:t>
            </a:r>
          </a:p>
          <a:p>
            <a:r>
              <a:rPr lang="ru-RU" b="0" dirty="0"/>
              <a:t>Таким образом, для российских компаний в ближайшие годы задача замены находящегося в эксплуатации импортного оборудования становится одной из самых актуальных</a:t>
            </a:r>
          </a:p>
        </p:txBody>
      </p:sp>
    </p:spTree>
    <p:extLst>
      <p:ext uri="{BB962C8B-B14F-4D97-AF65-F5344CB8AC3E}">
        <p14:creationId xmlns:p14="http://schemas.microsoft.com/office/powerpoint/2010/main" val="19157653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00" dirty="0">
                <a:effectLst/>
                <a:latin typeface="Roboto" panose="02000000000000000000"/>
                <a:ea typeface="Calibri" panose="020F0502020204030204" pitchFamily="34" charset="0"/>
                <a:cs typeface="Times New Roman" panose="02020603050405020304" pitchFamily="18" charset="0"/>
              </a:rPr>
              <a:t>«НПП </a:t>
            </a:r>
            <a:r>
              <a:rPr lang="ru-RU" sz="900" dirty="0" err="1">
                <a:effectLst/>
                <a:latin typeface="Roboto" panose="02000000000000000000"/>
                <a:ea typeface="Calibri" panose="020F0502020204030204" pitchFamily="34" charset="0"/>
                <a:cs typeface="Times New Roman" panose="02020603050405020304" pitchFamily="18" charset="0"/>
              </a:rPr>
              <a:t>Бреслер</a:t>
            </a:r>
            <a:r>
              <a:rPr lang="ru-RU" sz="900" dirty="0">
                <a:effectLst/>
                <a:latin typeface="Roboto" panose="02000000000000000000"/>
                <a:ea typeface="Calibri" panose="020F0502020204030204" pitchFamily="34" charset="0"/>
                <a:cs typeface="Times New Roman" panose="02020603050405020304" pitchFamily="18" charset="0"/>
              </a:rPr>
              <a:t>» предлагает замену корпусов с учетом габаритных соответствий. Предприятие выпускает пять вариантов конструкций: терминалы в исполнении ⅓ 19” (28HP), ½ 19” (42HP), ¾ 19” (63 HP), 19” (84 HP) терминалы с выносным ИЧМ любого конструктива.</a:t>
            </a:r>
            <a:endParaRPr lang="ru-RU" sz="9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EC5B9-B6BA-4237-91C7-3F2D653A528A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26620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276687432b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830388" y="247650"/>
            <a:ext cx="2195512" cy="1235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7" name="Google Shape;217;g276687432ba_0_0:notes"/>
          <p:cNvSpPr txBox="1">
            <a:spLocks noGrp="1"/>
          </p:cNvSpPr>
          <p:nvPr>
            <p:ph type="body" idx="1"/>
          </p:nvPr>
        </p:nvSpPr>
        <p:spPr>
          <a:xfrm>
            <a:off x="585450" y="1565425"/>
            <a:ext cx="4683900" cy="148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None/>
            </a:pPr>
            <a:r>
              <a:rPr lang="ru-RU" sz="1100" dirty="0">
                <a:solidFill>
                  <a:srgbClr val="444849"/>
                </a:solidFill>
                <a:sym typeface="Calibri"/>
              </a:rPr>
              <a:t>Процесс:</a:t>
            </a:r>
          </a:p>
          <a:p>
            <a:pPr marL="269875" lvl="2" indent="-269875" fontAlgn="base">
              <a:lnSpc>
                <a:spcPct val="120000"/>
              </a:lnSpc>
              <a:spcBef>
                <a:spcPts val="0"/>
              </a:spcBef>
              <a:spcAft>
                <a:spcPts val="935"/>
              </a:spcAft>
              <a:buClr>
                <a:srgbClr val="371D7C"/>
              </a:buClr>
              <a:buSzPts val="800"/>
              <a:defRPr/>
            </a:pPr>
            <a:r>
              <a:rPr lang="ru-RU" sz="1100" dirty="0">
                <a:solidFill>
                  <a:srgbClr val="444849"/>
                </a:solidFill>
                <a:sym typeface="Calibri"/>
              </a:rPr>
              <a:t>Перенос функций, уставок и логики из устройств зарубежных производителей</a:t>
            </a:r>
          </a:p>
          <a:p>
            <a:pPr marL="269875" lvl="2" indent="-269875" fontAlgn="base">
              <a:lnSpc>
                <a:spcPct val="120000"/>
              </a:lnSpc>
              <a:spcBef>
                <a:spcPts val="0"/>
              </a:spcBef>
              <a:spcAft>
                <a:spcPts val="935"/>
              </a:spcAft>
              <a:buClr>
                <a:srgbClr val="371D7C"/>
              </a:buClr>
              <a:buSzPts val="800"/>
              <a:defRPr/>
            </a:pPr>
            <a:r>
              <a:rPr lang="ru-RU" sz="1100" dirty="0">
                <a:solidFill>
                  <a:srgbClr val="444849"/>
                </a:solidFill>
                <a:sym typeface="Calibri"/>
              </a:rPr>
              <a:t>Повторение только используемых и аттестованных функций устройств, согласно бланку уставок</a:t>
            </a:r>
          </a:p>
          <a:p>
            <a:pPr marL="269875" lvl="2" indent="-269875" fontAlgn="base">
              <a:lnSpc>
                <a:spcPct val="120000"/>
              </a:lnSpc>
              <a:spcBef>
                <a:spcPts val="0"/>
              </a:spcBef>
              <a:spcAft>
                <a:spcPts val="935"/>
              </a:spcAft>
              <a:buClr>
                <a:srgbClr val="371D7C"/>
              </a:buClr>
              <a:buSzPts val="800"/>
              <a:defRPr/>
            </a:pPr>
            <a:r>
              <a:rPr lang="ru-RU" sz="1100" dirty="0">
                <a:solidFill>
                  <a:srgbClr val="444849"/>
                </a:solidFill>
                <a:sym typeface="Calibri"/>
              </a:rPr>
              <a:t>Игнорирование воспроизведения неиспользуемых/специфичных функций для ускорения выполнения проекта</a:t>
            </a:r>
          </a:p>
          <a:p>
            <a:pPr marL="269875" lvl="2" indent="-269875" fontAlgn="base">
              <a:lnSpc>
                <a:spcPct val="120000"/>
              </a:lnSpc>
              <a:spcBef>
                <a:spcPts val="0"/>
              </a:spcBef>
              <a:spcAft>
                <a:spcPts val="935"/>
              </a:spcAft>
              <a:buClr>
                <a:srgbClr val="371D7C"/>
              </a:buClr>
              <a:buSzPts val="800"/>
              <a:defRPr/>
            </a:pPr>
            <a:r>
              <a:rPr lang="ru-RU" sz="1100" dirty="0">
                <a:solidFill>
                  <a:srgbClr val="444849"/>
                </a:solidFill>
                <a:sym typeface="Calibri"/>
              </a:rPr>
              <a:t>Сохранение горизонтальных связей (GOOSE) при наличии</a:t>
            </a:r>
          </a:p>
          <a:p>
            <a:pPr marL="269875" lvl="2" indent="-269875" fontAlgn="base">
              <a:lnSpc>
                <a:spcPct val="120000"/>
              </a:lnSpc>
              <a:spcBef>
                <a:spcPts val="0"/>
              </a:spcBef>
              <a:spcAft>
                <a:spcPts val="935"/>
              </a:spcAft>
              <a:buClr>
                <a:srgbClr val="371D7C"/>
              </a:buClr>
              <a:buSzPts val="800"/>
              <a:defRPr/>
            </a:pPr>
            <a:r>
              <a:rPr lang="ru-RU" sz="1100" dirty="0">
                <a:solidFill>
                  <a:srgbClr val="444849"/>
                </a:solidFill>
                <a:sym typeface="Calibri"/>
              </a:rPr>
              <a:t>Интеграции в АСУ</a:t>
            </a:r>
            <a:br>
              <a:rPr lang="ru-RU" sz="1100" dirty="0">
                <a:solidFill>
                  <a:srgbClr val="444849"/>
                </a:solidFill>
                <a:sym typeface="Calibri"/>
              </a:rPr>
            </a:b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357564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07000"/>
              </a:lnSpc>
              <a:spcAft>
                <a:spcPts val="630"/>
              </a:spcAft>
            </a:pPr>
            <a:r>
              <a:rPr lang="ru-RU" sz="1800" dirty="0">
                <a:solidFill>
                  <a:srgbClr val="252525"/>
                </a:solidFill>
                <a:effectLst/>
                <a:latin typeface="Roboto" panose="02000000000000000000"/>
                <a:ea typeface="Calibri" panose="020F0502020204030204" pitchFamily="34" charset="0"/>
                <a:cs typeface="Roboto" panose="02000000000000000000"/>
              </a:rPr>
              <a:t>Компания «НПП </a:t>
            </a:r>
            <a:r>
              <a:rPr lang="ru-RU" sz="1800" dirty="0" err="1">
                <a:solidFill>
                  <a:srgbClr val="252525"/>
                </a:solidFill>
                <a:effectLst/>
                <a:latin typeface="Roboto" panose="02000000000000000000"/>
                <a:ea typeface="Calibri" panose="020F0502020204030204" pitchFamily="34" charset="0"/>
                <a:cs typeface="Roboto" panose="02000000000000000000"/>
              </a:rPr>
              <a:t>Бреслер</a:t>
            </a:r>
            <a:r>
              <a:rPr lang="ru-RU" sz="1800" dirty="0">
                <a:solidFill>
                  <a:srgbClr val="252525"/>
                </a:solidFill>
                <a:effectLst/>
                <a:latin typeface="Roboto" panose="02000000000000000000"/>
                <a:ea typeface="Calibri" panose="020F0502020204030204" pitchFamily="34" charset="0"/>
                <a:cs typeface="Roboto" panose="02000000000000000000"/>
              </a:rPr>
              <a:t>» предлагает разные технические решения по замене устройств РЗА, выработавших свой ресурс на микропроцессорной платформе, а также выполненных на «электромеханической» базе.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sz="1800" dirty="0">
                <a:solidFill>
                  <a:srgbClr val="252525"/>
                </a:solidFill>
                <a:effectLst/>
                <a:latin typeface="Roboto" panose="02000000000000000000"/>
                <a:ea typeface="Times New Roman" panose="02020603050405020304" pitchFamily="18" charset="0"/>
                <a:cs typeface="Roboto" panose="02000000000000000000"/>
              </a:rPr>
              <a:t>Ретрофит ячеек КРУ, КСО, КРЭ, КРУН 6-35 </a:t>
            </a:r>
            <a:r>
              <a:rPr lang="ru-RU" sz="1800" dirty="0" err="1">
                <a:solidFill>
                  <a:srgbClr val="252525"/>
                </a:solidFill>
                <a:effectLst/>
                <a:latin typeface="Roboto" panose="02000000000000000000"/>
                <a:ea typeface="Times New Roman" panose="02020603050405020304" pitchFamily="18" charset="0"/>
                <a:cs typeface="Roboto" panose="02000000000000000000"/>
              </a:rPr>
              <a:t>кВ.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solidFill>
                  <a:srgbClr val="252525"/>
                </a:solidFill>
                <a:effectLst/>
                <a:latin typeface="Roboto" panose="02000000000000000000"/>
                <a:ea typeface="Calibri" panose="020F0502020204030204" pitchFamily="34" charset="0"/>
                <a:cs typeface="Roboto" panose="02000000000000000000"/>
              </a:rPr>
              <a:t>На объект заказчика релейный отсек шкафа КРУ поставляется в виде полностью смонтированной конструкции, либо в виде готовой дверцы с установленным на ней новым оборудованием и готовым жгутом для подключения. В обоих случаях обеспечивается высокая степень готовности к установке и быстрый ввод в эксплуатацию.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EC5B9-B6BA-4237-91C7-3F2D653A528A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03213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EC5B9-B6BA-4237-91C7-3F2D653A528A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03378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00" dirty="0">
                <a:effectLst/>
                <a:latin typeface="Roboto" panose="02000000000000000000"/>
                <a:ea typeface="Calibri" panose="020F0502020204030204" pitchFamily="34" charset="0"/>
                <a:cs typeface="Times New Roman" panose="02020603050405020304" pitchFamily="18" charset="0"/>
              </a:rPr>
              <a:t>Рассмотрим замену терминала в панели шкафа. Одним из главных преимуществ будет являться короткий срок изготовления терминала, сохранение внешних связей шкафа, без необходимости повторной наладки. Сама наладка в этом случае проходит в рамках шкафа.  Предприятие обеспечивает высокую заводскую готовность оборудования и быстрое подключение на объекте, с последующей его интеграцией в АСУ. Однако, потребуется перемонтаж внутренних цепей шкафа на объекте, а также то, что при несовпадении размеров терминалов потребуется слесарные работы, для уменьшения/увеличения монтажного отверстия. </a:t>
            </a:r>
            <a:endParaRPr lang="ru-RU" sz="9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EC5B9-B6BA-4237-91C7-3F2D653A528A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52930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00" dirty="0">
                <a:effectLst/>
                <a:latin typeface="Roboto" panose="02000000000000000000"/>
                <a:ea typeface="Calibri" panose="020F0502020204030204" pitchFamily="34" charset="0"/>
                <a:cs typeface="Times New Roman" panose="02020603050405020304" pitchFamily="18" charset="0"/>
              </a:rPr>
              <a:t>Выходом из ситуации, при несовпадении габаритов терминалов является замена монтажной панели шкафа. Данное техническое решение сохраняет все преимущества при замене терминала. </a:t>
            </a:r>
            <a:endParaRPr lang="ru-RU" sz="9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EC5B9-B6BA-4237-91C7-3F2D653A528A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3387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jp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7.png"/><Relationship Id="rId7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10" Type="http://schemas.openxmlformats.org/officeDocument/2006/relationships/image" Target="../media/image16.jpg"/><Relationship Id="rId4" Type="http://schemas.openxmlformats.org/officeDocument/2006/relationships/image" Target="../media/image18.svg"/><Relationship Id="rId9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2.svg"/><Relationship Id="rId7" Type="http://schemas.openxmlformats.org/officeDocument/2006/relationships/image" Target="../media/image2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24.svg"/><Relationship Id="rId10" Type="http://schemas.openxmlformats.org/officeDocument/2006/relationships/image" Target="../media/image16.jpg"/><Relationship Id="rId4" Type="http://schemas.openxmlformats.org/officeDocument/2006/relationships/image" Target="../media/image23.png"/><Relationship Id="rId9" Type="http://schemas.openxmlformats.org/officeDocument/2006/relationships/image" Target="../media/image5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8.png"/><Relationship Id="rId7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1.png"/><Relationship Id="rId4" Type="http://schemas.openxmlformats.org/officeDocument/2006/relationships/image" Target="../media/image9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7.png"/><Relationship Id="rId7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7FD57E-D059-4BB0-8E5C-A14F5F7AE9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>
                <a:solidFill>
                  <a:srgbClr val="444849"/>
                </a:solidFill>
                <a:latin typeface="Roboto Medium" panose="02000000000000000000" pitchFamily="2" charset="0"/>
                <a:ea typeface="Roboto Medium" panose="02000000000000000000" pitchFamily="2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BF8F3CB-A795-460E-BB8A-AE95F7CCAE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063523"/>
            <a:ext cx="6858000" cy="1241822"/>
          </a:xfrm>
        </p:spPr>
        <p:txBody>
          <a:bodyPr/>
          <a:lstStyle>
            <a:lvl1pPr marL="0" indent="0" algn="l">
              <a:buNone/>
              <a:defRPr sz="1800">
                <a:solidFill>
                  <a:srgbClr val="444849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7B4EB7E-D315-4575-9CCD-231F0A446E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1819" y="3699187"/>
            <a:ext cx="2042181" cy="144431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D2CE503-2FF1-4B06-AE02-229FF56DF8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1"/>
            <a:ext cx="1987690" cy="140577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63A93A3-563D-4F1E-B9D8-9BCC8B65CB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-288584"/>
            <a:ext cx="7943296" cy="561782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BB6FE71-67BE-4D2D-973C-58022320DBD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7951" y="-216785"/>
            <a:ext cx="1405706" cy="99417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ACDFAA6-BDCE-4C5C-ADF0-721406FFEE51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3657" y="-149489"/>
            <a:ext cx="1197140" cy="846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174784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010299B-AAAE-4EBB-853C-58FF1E3477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-288584"/>
            <a:ext cx="7943296" cy="5617821"/>
          </a:xfrm>
          <a:prstGeom prst="rect">
            <a:avLst/>
          </a:prstGeo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B44C467-F585-4AE6-A3F5-FF440A9CE1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11175-85E4-4762-B494-C345E595A10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EAAA1007-C243-493F-80B7-183AB91DC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>
            <a:normAutofit/>
          </a:bodyPr>
          <a:lstStyle>
            <a:lvl1pPr>
              <a:defRPr sz="2400">
                <a:solidFill>
                  <a:srgbClr val="444849"/>
                </a:solidFill>
                <a:latin typeface="Roboto Medium" panose="02000000000000000000" pitchFamily="2" charset="0"/>
                <a:ea typeface="Roboto Medium" panose="02000000000000000000" pitchFamily="2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144C000-19EE-4183-B0E0-C6709D37CD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405706" cy="99417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BB9E70B-7C0D-445B-9769-010A2696A0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7951" y="-216785"/>
            <a:ext cx="1405706" cy="99417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B2D789A-E08D-455C-BBE8-3DC861C095C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3657" y="-149489"/>
            <a:ext cx="1197140" cy="846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735923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B44C467-F585-4AE6-A3F5-FF440A9CE1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11175-85E4-4762-B494-C345E595A10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EAAA1007-C243-493F-80B7-183AB91DC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025793"/>
            <a:ext cx="7886700" cy="493671"/>
          </a:xfrm>
        </p:spPr>
        <p:txBody>
          <a:bodyPr>
            <a:normAutofit/>
          </a:bodyPr>
          <a:lstStyle>
            <a:lvl1pPr>
              <a:defRPr sz="2400">
                <a:solidFill>
                  <a:srgbClr val="444849"/>
                </a:solidFill>
                <a:latin typeface="Roboto Medium" panose="02000000000000000000" pitchFamily="2" charset="0"/>
                <a:ea typeface="Roboto Medium" panose="02000000000000000000" pitchFamily="2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144C000-19EE-4183-B0E0-C6709D37CD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405706" cy="994172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A8341D0-7A74-49DD-973D-5284DC531D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02853" y="1863633"/>
            <a:ext cx="3378923" cy="120818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C975AED-90A4-4E4A-A343-7CB370703A1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230549" y="1863632"/>
            <a:ext cx="3231677" cy="120818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589A2F2-1C8D-4AC3-93A9-5632B5414FE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3018" y="3982930"/>
            <a:ext cx="1640982" cy="1160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763792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8F786D5-2D25-4F62-8DC2-10A22D920B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-288584"/>
            <a:ext cx="7943296" cy="5617821"/>
          </a:xfrm>
          <a:prstGeom prst="rect">
            <a:avLst/>
          </a:prstGeo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B44C467-F585-4AE6-A3F5-FF440A9CE1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11175-85E4-4762-B494-C345E595A10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EAAA1007-C243-493F-80B7-183AB91DC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935831"/>
            <a:ext cx="7886700" cy="493671"/>
          </a:xfrm>
        </p:spPr>
        <p:txBody>
          <a:bodyPr>
            <a:normAutofit/>
          </a:bodyPr>
          <a:lstStyle>
            <a:lvl1pPr>
              <a:defRPr sz="2400">
                <a:solidFill>
                  <a:srgbClr val="444849"/>
                </a:solidFill>
                <a:latin typeface="Roboto Medium" panose="02000000000000000000" pitchFamily="2" charset="0"/>
                <a:ea typeface="Roboto Medium" panose="02000000000000000000" pitchFamily="2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144C000-19EE-4183-B0E0-C6709D37CD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405706" cy="99417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DEDB216-8098-4F9B-BE38-55B2FF83A1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28650" y="1693884"/>
            <a:ext cx="2797893" cy="2593368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DDB7D3A-085A-4745-804E-F9FF81DD0BD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61" b="1384"/>
          <a:stretch/>
        </p:blipFill>
        <p:spPr>
          <a:xfrm>
            <a:off x="3979069" y="1633391"/>
            <a:ext cx="4536281" cy="265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162418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B44C467-F585-4AE6-A3F5-FF440A9CE1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11175-85E4-4762-B494-C345E595A10B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144C000-19EE-4183-B0E0-C6709D37CD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405706" cy="994172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6B5E95FD-C815-42BC-8930-45ADB0730382}"/>
              </a:ext>
            </a:extLst>
          </p:cNvPr>
          <p:cNvSpPr/>
          <p:nvPr/>
        </p:nvSpPr>
        <p:spPr>
          <a:xfrm>
            <a:off x="348072" y="3343898"/>
            <a:ext cx="2354937" cy="6501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525">
              <a:lnSpc>
                <a:spcPct val="100000"/>
              </a:lnSpc>
            </a:pPr>
            <a:r>
              <a:rPr lang="ru-RU" sz="675" b="1" dirty="0">
                <a:solidFill>
                  <a:srgbClr val="E74623"/>
                </a:solidFill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Адрес: </a:t>
            </a:r>
            <a:r>
              <a:rPr lang="en-US" sz="675" kern="12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4</a:t>
            </a:r>
            <a:r>
              <a:rPr lang="ru-RU" sz="675" dirty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28034, Чу</a:t>
            </a:r>
            <a:r>
              <a:rPr lang="ru-RU" sz="675" spc="-8" dirty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в</a:t>
            </a:r>
            <a:r>
              <a:rPr lang="ru-RU" sz="675" dirty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ашс</a:t>
            </a:r>
            <a:r>
              <a:rPr lang="ru-RU" sz="675" spc="11" dirty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к</a:t>
            </a:r>
            <a:r>
              <a:rPr lang="ru-RU" sz="675" dirty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ая </a:t>
            </a:r>
            <a:r>
              <a:rPr lang="ru-RU" sz="675" spc="-26" dirty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Р</a:t>
            </a:r>
            <a:r>
              <a:rPr lang="ru-RU" sz="675" dirty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есп</a:t>
            </a:r>
            <a:r>
              <a:rPr lang="ru-RU" sz="675" spc="4" dirty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у</a:t>
            </a:r>
            <a:r>
              <a:rPr lang="ru-RU" sz="675" spc="-26" dirty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б</a:t>
            </a:r>
            <a:r>
              <a:rPr lang="ru-RU" sz="675" dirty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ли</a:t>
            </a:r>
            <a:r>
              <a:rPr lang="ru-RU" sz="675" spc="8" dirty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к</a:t>
            </a:r>
            <a:r>
              <a:rPr lang="ru-RU" sz="675" dirty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а,</a:t>
            </a:r>
          </a:p>
          <a:p>
            <a:pPr marL="9525">
              <a:lnSpc>
                <a:spcPct val="100000"/>
              </a:lnSpc>
            </a:pPr>
            <a:r>
              <a:rPr lang="ru-RU" sz="675" spc="-68" dirty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г</a:t>
            </a:r>
            <a:r>
              <a:rPr lang="ru-RU" sz="675" dirty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. Ч</a:t>
            </a:r>
            <a:r>
              <a:rPr lang="ru-RU" sz="675" spc="-8" dirty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е</a:t>
            </a:r>
            <a:r>
              <a:rPr lang="ru-RU" sz="675" dirty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бо</a:t>
            </a:r>
            <a:r>
              <a:rPr lang="ru-RU" sz="675" spc="4" dirty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к</a:t>
            </a:r>
            <a:r>
              <a:rPr lang="ru-RU" sz="675" dirty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сары, </a:t>
            </a:r>
            <a:r>
              <a:rPr lang="ru-RU" sz="675" dirty="0" err="1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Ядринс</a:t>
            </a:r>
            <a:r>
              <a:rPr lang="ru-RU" sz="675" spc="4" dirty="0" err="1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к</a:t>
            </a:r>
            <a:r>
              <a:rPr lang="ru-RU" sz="675" dirty="0" err="1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ое</a:t>
            </a:r>
            <a:r>
              <a:rPr lang="ru-RU" sz="675" dirty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 шоссе, 4в</a:t>
            </a:r>
          </a:p>
          <a:p>
            <a:pPr marL="9525">
              <a:lnSpc>
                <a:spcPct val="100000"/>
              </a:lnSpc>
              <a:spcBef>
                <a:spcPts val="71"/>
              </a:spcBef>
            </a:pPr>
            <a:r>
              <a:rPr lang="ru-RU" sz="675" b="1" dirty="0">
                <a:solidFill>
                  <a:srgbClr val="E74623"/>
                </a:solidFill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Телефон: </a:t>
            </a:r>
            <a:r>
              <a:rPr lang="ru-RU" sz="675" dirty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(8352) 23 77 55, 36 73 33</a:t>
            </a:r>
          </a:p>
          <a:p>
            <a:pPr marL="9525">
              <a:lnSpc>
                <a:spcPct val="100000"/>
              </a:lnSpc>
              <a:spcBef>
                <a:spcPts val="71"/>
              </a:spcBef>
            </a:pPr>
            <a:r>
              <a:rPr lang="en-US" sz="675" b="1" dirty="0">
                <a:solidFill>
                  <a:srgbClr val="E74623"/>
                </a:solidFill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E-mail</a:t>
            </a:r>
            <a:r>
              <a:rPr lang="ru-RU" sz="675" b="1" dirty="0">
                <a:solidFill>
                  <a:srgbClr val="E74623"/>
                </a:solidFill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: </a:t>
            </a:r>
            <a:r>
              <a:rPr lang="en-US" sz="675" dirty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info@bresler.ru</a:t>
            </a:r>
            <a:r>
              <a:rPr lang="ru-RU" sz="675" dirty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 </a:t>
            </a:r>
          </a:p>
          <a:p>
            <a:pPr marL="9525">
              <a:lnSpc>
                <a:spcPct val="100000"/>
              </a:lnSpc>
              <a:spcBef>
                <a:spcPts val="71"/>
              </a:spcBef>
            </a:pPr>
            <a:r>
              <a:rPr lang="ru-RU" sz="675" b="1" dirty="0">
                <a:solidFill>
                  <a:srgbClr val="E74623"/>
                </a:solidFill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Сайт: </a:t>
            </a:r>
            <a:r>
              <a:rPr lang="en-US" sz="675" dirty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www.bresler.ru</a:t>
            </a:r>
            <a:endParaRPr lang="ru-RU" sz="675" dirty="0">
              <a:latin typeface="Roboto" panose="02000000000000000000" pitchFamily="2" charset="0"/>
              <a:ea typeface="Roboto" panose="02000000000000000000" pitchFamily="2" charset="0"/>
              <a:cs typeface="Arial" pitchFamily="34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02BFBE66-552C-4443-B4BE-1E9082521C04}"/>
              </a:ext>
            </a:extLst>
          </p:cNvPr>
          <p:cNvSpPr/>
          <p:nvPr/>
        </p:nvSpPr>
        <p:spPr>
          <a:xfrm>
            <a:off x="2416841" y="3353516"/>
            <a:ext cx="2478881" cy="6373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525">
              <a:lnSpc>
                <a:spcPct val="100000"/>
              </a:lnSpc>
            </a:pPr>
            <a:r>
              <a:rPr lang="ru-RU" sz="675" b="1" dirty="0">
                <a:solidFill>
                  <a:srgbClr val="363789"/>
                </a:solidFill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Адрес: </a:t>
            </a:r>
            <a:r>
              <a:rPr lang="ru-RU" sz="675" dirty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4280</a:t>
            </a:r>
            <a:r>
              <a:rPr lang="en-US" sz="675" dirty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34</a:t>
            </a:r>
            <a:r>
              <a:rPr lang="ru-RU" sz="675" dirty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, Чувашская Республика,</a:t>
            </a:r>
          </a:p>
          <a:p>
            <a:pPr marL="9525">
              <a:lnSpc>
                <a:spcPct val="100000"/>
              </a:lnSpc>
            </a:pPr>
            <a:r>
              <a:rPr lang="ru-RU" sz="675" dirty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г. Чебоксары, ул. </a:t>
            </a:r>
            <a:r>
              <a:rPr lang="ru-RU" sz="675" dirty="0" err="1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Ядринское</a:t>
            </a:r>
            <a:r>
              <a:rPr lang="ru-RU" sz="675" dirty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 шоссе, д. 3 </a:t>
            </a:r>
          </a:p>
          <a:p>
            <a:pPr marL="9525">
              <a:lnSpc>
                <a:spcPct val="100000"/>
              </a:lnSpc>
            </a:pPr>
            <a:r>
              <a:rPr lang="ru-RU" sz="675" b="1" dirty="0">
                <a:solidFill>
                  <a:srgbClr val="363789"/>
                </a:solidFill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Телефон:</a:t>
            </a:r>
            <a:r>
              <a:rPr lang="ru-RU" sz="675" b="1" dirty="0">
                <a:solidFill>
                  <a:srgbClr val="E74623"/>
                </a:solidFill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 </a:t>
            </a:r>
            <a:r>
              <a:rPr lang="ru-RU" sz="675" dirty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8 800 222 32 42</a:t>
            </a:r>
          </a:p>
          <a:p>
            <a:pPr marL="9525">
              <a:lnSpc>
                <a:spcPct val="100000"/>
              </a:lnSpc>
              <a:spcBef>
                <a:spcPts val="71"/>
              </a:spcBef>
            </a:pPr>
            <a:r>
              <a:rPr lang="en-US" sz="675" b="1" dirty="0">
                <a:solidFill>
                  <a:srgbClr val="363789"/>
                </a:solidFill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E-mail</a:t>
            </a:r>
            <a:r>
              <a:rPr lang="ru-RU" sz="675" b="1" dirty="0">
                <a:solidFill>
                  <a:srgbClr val="363789"/>
                </a:solidFill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:</a:t>
            </a:r>
            <a:r>
              <a:rPr lang="ru-RU" sz="675" b="1" dirty="0">
                <a:solidFill>
                  <a:srgbClr val="E74623"/>
                </a:solidFill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 </a:t>
            </a:r>
            <a:r>
              <a:rPr lang="en-US" sz="675" dirty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info@inbres.ru</a:t>
            </a:r>
            <a:r>
              <a:rPr lang="ru-RU" sz="675" dirty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 </a:t>
            </a:r>
            <a:endParaRPr lang="en-US" sz="675" dirty="0">
              <a:latin typeface="Roboto" panose="02000000000000000000" pitchFamily="2" charset="0"/>
              <a:ea typeface="Roboto" panose="02000000000000000000" pitchFamily="2" charset="0"/>
              <a:cs typeface="Arial" pitchFamily="34" charset="0"/>
            </a:endParaRPr>
          </a:p>
          <a:p>
            <a:pPr marL="9525">
              <a:lnSpc>
                <a:spcPct val="100000"/>
              </a:lnSpc>
              <a:spcBef>
                <a:spcPts val="71"/>
              </a:spcBef>
            </a:pPr>
            <a:r>
              <a:rPr lang="ru-RU" sz="675" b="1" dirty="0">
                <a:solidFill>
                  <a:srgbClr val="363789"/>
                </a:solidFill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Сайт:</a:t>
            </a:r>
            <a:r>
              <a:rPr lang="ru-RU" sz="675" b="1" spc="-4" dirty="0">
                <a:solidFill>
                  <a:srgbClr val="383081"/>
                </a:solidFill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 </a:t>
            </a:r>
            <a:r>
              <a:rPr lang="en-US" sz="675" dirty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www.inbres.ru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B61AA1E-DC0D-481B-8F25-5A31542C42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28625" y="1633511"/>
            <a:ext cx="1593230" cy="159323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1BE6C69-90DF-4FA8-8449-55478E2BAB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505952" y="1628748"/>
            <a:ext cx="1599443" cy="159944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FFB63CD5-CF17-4F7D-83F9-162B2513487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318" y="4063768"/>
            <a:ext cx="1526682" cy="1079732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1926057A-6BB8-4B15-A7A0-51D858C3263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187" y="518277"/>
            <a:ext cx="2109400" cy="149185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7470F3A-BF2E-47BE-8F03-26C9DA90CD2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6843" y="555643"/>
            <a:ext cx="1925623" cy="1361879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251A4A06-BB6E-4603-894D-2B39F934493E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0" t="7564" r="10381" b="1384"/>
          <a:stretch/>
        </p:blipFill>
        <p:spPr>
          <a:xfrm>
            <a:off x="4431575" y="1134189"/>
            <a:ext cx="3978869" cy="2827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347656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CB3B9D7-3BF2-446A-9B1B-192E246543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6901" y="1628250"/>
            <a:ext cx="1600437" cy="1600437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5426F43D-4B68-4075-A453-F52FE353A49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499775" y="1628748"/>
            <a:ext cx="1611902" cy="1611902"/>
          </a:xfrm>
          <a:prstGeom prst="rect">
            <a:avLst/>
          </a:prstGeo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B44C467-F585-4AE6-A3F5-FF440A9CE1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11175-85E4-4762-B494-C345E595A10B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144C000-19EE-4183-B0E0-C6709D37CD1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405706" cy="994172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6B5E95FD-C815-42BC-8930-45ADB0730382}"/>
              </a:ext>
            </a:extLst>
          </p:cNvPr>
          <p:cNvSpPr/>
          <p:nvPr/>
        </p:nvSpPr>
        <p:spPr>
          <a:xfrm>
            <a:off x="348072" y="3618200"/>
            <a:ext cx="2354937" cy="6501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525">
              <a:lnSpc>
                <a:spcPct val="100000"/>
              </a:lnSpc>
            </a:pPr>
            <a:r>
              <a:rPr lang="ru-RU" sz="675" b="1" dirty="0">
                <a:solidFill>
                  <a:srgbClr val="E74623"/>
                </a:solidFill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Адрес: </a:t>
            </a:r>
            <a:r>
              <a:rPr lang="en-US" sz="675" kern="12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4</a:t>
            </a:r>
            <a:r>
              <a:rPr lang="ru-RU" sz="675" dirty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28034, Чу</a:t>
            </a:r>
            <a:r>
              <a:rPr lang="ru-RU" sz="675" spc="-8" dirty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в</a:t>
            </a:r>
            <a:r>
              <a:rPr lang="ru-RU" sz="675" dirty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ашс</a:t>
            </a:r>
            <a:r>
              <a:rPr lang="ru-RU" sz="675" spc="11" dirty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к</a:t>
            </a:r>
            <a:r>
              <a:rPr lang="ru-RU" sz="675" dirty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ая </a:t>
            </a:r>
            <a:r>
              <a:rPr lang="ru-RU" sz="675" spc="-26" dirty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Р</a:t>
            </a:r>
            <a:r>
              <a:rPr lang="ru-RU" sz="675" dirty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есп</a:t>
            </a:r>
            <a:r>
              <a:rPr lang="ru-RU" sz="675" spc="4" dirty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у</a:t>
            </a:r>
            <a:r>
              <a:rPr lang="ru-RU" sz="675" spc="-26" dirty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б</a:t>
            </a:r>
            <a:r>
              <a:rPr lang="ru-RU" sz="675" dirty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ли</a:t>
            </a:r>
            <a:r>
              <a:rPr lang="ru-RU" sz="675" spc="8" dirty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к</a:t>
            </a:r>
            <a:r>
              <a:rPr lang="ru-RU" sz="675" dirty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а,</a:t>
            </a:r>
          </a:p>
          <a:p>
            <a:pPr marL="9525">
              <a:lnSpc>
                <a:spcPct val="100000"/>
              </a:lnSpc>
            </a:pPr>
            <a:r>
              <a:rPr lang="ru-RU" sz="675" spc="-68" dirty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г</a:t>
            </a:r>
            <a:r>
              <a:rPr lang="ru-RU" sz="675" dirty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. Ч</a:t>
            </a:r>
            <a:r>
              <a:rPr lang="ru-RU" sz="675" spc="-8" dirty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е</a:t>
            </a:r>
            <a:r>
              <a:rPr lang="ru-RU" sz="675" dirty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бо</a:t>
            </a:r>
            <a:r>
              <a:rPr lang="ru-RU" sz="675" spc="4" dirty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к</a:t>
            </a:r>
            <a:r>
              <a:rPr lang="ru-RU" sz="675" dirty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сары, </a:t>
            </a:r>
            <a:r>
              <a:rPr lang="ru-RU" sz="675" dirty="0" err="1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Ядринс</a:t>
            </a:r>
            <a:r>
              <a:rPr lang="ru-RU" sz="675" spc="4" dirty="0" err="1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к</a:t>
            </a:r>
            <a:r>
              <a:rPr lang="ru-RU" sz="675" dirty="0" err="1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ое</a:t>
            </a:r>
            <a:r>
              <a:rPr lang="ru-RU" sz="675" dirty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 шоссе, 4в</a:t>
            </a:r>
          </a:p>
          <a:p>
            <a:pPr marL="9525">
              <a:lnSpc>
                <a:spcPct val="100000"/>
              </a:lnSpc>
              <a:spcBef>
                <a:spcPts val="71"/>
              </a:spcBef>
            </a:pPr>
            <a:r>
              <a:rPr lang="ru-RU" sz="675" b="1" dirty="0">
                <a:solidFill>
                  <a:srgbClr val="E74623"/>
                </a:solidFill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Телефон: </a:t>
            </a:r>
            <a:r>
              <a:rPr lang="ru-RU" sz="675" dirty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(8352) 23 77 55, 36 73 33</a:t>
            </a:r>
          </a:p>
          <a:p>
            <a:pPr marL="9525">
              <a:lnSpc>
                <a:spcPct val="100000"/>
              </a:lnSpc>
              <a:spcBef>
                <a:spcPts val="71"/>
              </a:spcBef>
            </a:pPr>
            <a:r>
              <a:rPr lang="en-US" sz="675" b="1" dirty="0">
                <a:solidFill>
                  <a:srgbClr val="E74623"/>
                </a:solidFill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E-mail</a:t>
            </a:r>
            <a:r>
              <a:rPr lang="ru-RU" sz="675" b="1" dirty="0">
                <a:solidFill>
                  <a:srgbClr val="E74623"/>
                </a:solidFill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: </a:t>
            </a:r>
            <a:r>
              <a:rPr lang="en-US" sz="675" dirty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info@bresler.ru</a:t>
            </a:r>
            <a:r>
              <a:rPr lang="ru-RU" sz="675" dirty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 </a:t>
            </a:r>
          </a:p>
          <a:p>
            <a:pPr marL="9525">
              <a:lnSpc>
                <a:spcPct val="100000"/>
              </a:lnSpc>
              <a:spcBef>
                <a:spcPts val="71"/>
              </a:spcBef>
            </a:pPr>
            <a:r>
              <a:rPr lang="ru-RU" sz="675" b="1" dirty="0">
                <a:solidFill>
                  <a:srgbClr val="E74623"/>
                </a:solidFill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Сайт: </a:t>
            </a:r>
            <a:r>
              <a:rPr lang="en-US" sz="675" dirty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www.bresler.ru</a:t>
            </a:r>
            <a:endParaRPr lang="ru-RU" sz="675" dirty="0">
              <a:latin typeface="Roboto" panose="02000000000000000000" pitchFamily="2" charset="0"/>
              <a:ea typeface="Roboto" panose="02000000000000000000" pitchFamily="2" charset="0"/>
              <a:cs typeface="Arial" pitchFamily="34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02BFBE66-552C-4443-B4BE-1E9082521C04}"/>
              </a:ext>
            </a:extLst>
          </p:cNvPr>
          <p:cNvSpPr/>
          <p:nvPr/>
        </p:nvSpPr>
        <p:spPr>
          <a:xfrm>
            <a:off x="2416841" y="3627818"/>
            <a:ext cx="2478881" cy="6373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525">
              <a:lnSpc>
                <a:spcPct val="100000"/>
              </a:lnSpc>
            </a:pPr>
            <a:r>
              <a:rPr lang="ru-RU" sz="675" b="1" dirty="0">
                <a:solidFill>
                  <a:srgbClr val="363789"/>
                </a:solidFill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Адрес: </a:t>
            </a:r>
            <a:r>
              <a:rPr lang="ru-RU" sz="675" dirty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4280</a:t>
            </a:r>
            <a:r>
              <a:rPr lang="en-US" sz="675" dirty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34</a:t>
            </a:r>
            <a:r>
              <a:rPr lang="ru-RU" sz="675" dirty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, Чувашская Республика,</a:t>
            </a:r>
          </a:p>
          <a:p>
            <a:pPr marL="9525">
              <a:lnSpc>
                <a:spcPct val="100000"/>
              </a:lnSpc>
            </a:pPr>
            <a:r>
              <a:rPr lang="ru-RU" sz="675" dirty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г. Чебоксары, ул. </a:t>
            </a:r>
            <a:r>
              <a:rPr lang="ru-RU" sz="675" dirty="0" err="1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Ядринское</a:t>
            </a:r>
            <a:r>
              <a:rPr lang="ru-RU" sz="675" dirty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 шоссе, д. 3 </a:t>
            </a:r>
          </a:p>
          <a:p>
            <a:pPr marL="9525">
              <a:lnSpc>
                <a:spcPct val="100000"/>
              </a:lnSpc>
            </a:pPr>
            <a:r>
              <a:rPr lang="ru-RU" sz="675" b="1" dirty="0">
                <a:solidFill>
                  <a:srgbClr val="363789"/>
                </a:solidFill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Телефон:</a:t>
            </a:r>
            <a:r>
              <a:rPr lang="ru-RU" sz="675" b="1" dirty="0">
                <a:solidFill>
                  <a:srgbClr val="E74623"/>
                </a:solidFill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 </a:t>
            </a:r>
            <a:r>
              <a:rPr lang="ru-RU" sz="675" dirty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8 800 222 32 42</a:t>
            </a:r>
          </a:p>
          <a:p>
            <a:pPr marL="9525">
              <a:lnSpc>
                <a:spcPct val="100000"/>
              </a:lnSpc>
              <a:spcBef>
                <a:spcPts val="71"/>
              </a:spcBef>
            </a:pPr>
            <a:r>
              <a:rPr lang="en-US" sz="675" b="1" dirty="0">
                <a:solidFill>
                  <a:srgbClr val="363789"/>
                </a:solidFill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E-mail</a:t>
            </a:r>
            <a:r>
              <a:rPr lang="ru-RU" sz="675" b="1" dirty="0">
                <a:solidFill>
                  <a:srgbClr val="363789"/>
                </a:solidFill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:</a:t>
            </a:r>
            <a:r>
              <a:rPr lang="ru-RU" sz="675" b="1" dirty="0">
                <a:solidFill>
                  <a:srgbClr val="E74623"/>
                </a:solidFill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 </a:t>
            </a:r>
            <a:r>
              <a:rPr lang="en-US" sz="675" dirty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info@inbres.ru</a:t>
            </a:r>
            <a:r>
              <a:rPr lang="ru-RU" sz="675" dirty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 </a:t>
            </a:r>
            <a:endParaRPr lang="en-US" sz="675" dirty="0">
              <a:latin typeface="Roboto" panose="02000000000000000000" pitchFamily="2" charset="0"/>
              <a:ea typeface="Roboto" panose="02000000000000000000" pitchFamily="2" charset="0"/>
              <a:cs typeface="Arial" pitchFamily="34" charset="0"/>
            </a:endParaRPr>
          </a:p>
          <a:p>
            <a:pPr marL="9525">
              <a:lnSpc>
                <a:spcPct val="100000"/>
              </a:lnSpc>
              <a:spcBef>
                <a:spcPts val="71"/>
              </a:spcBef>
            </a:pPr>
            <a:r>
              <a:rPr lang="ru-RU" sz="675" b="1" dirty="0">
                <a:solidFill>
                  <a:srgbClr val="363789"/>
                </a:solidFill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Сайт:</a:t>
            </a:r>
            <a:r>
              <a:rPr lang="en-US" sz="675" b="1" spc="-4" dirty="0">
                <a:solidFill>
                  <a:srgbClr val="383081"/>
                </a:solidFill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 </a:t>
            </a:r>
            <a:r>
              <a:rPr lang="en-US" sz="675" dirty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inbres.ru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FFB63CD5-CF17-4F7D-83F9-162B2513487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318" y="4063768"/>
            <a:ext cx="1526682" cy="1079732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1926057A-6BB8-4B15-A7A0-51D858C3263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187" y="518277"/>
            <a:ext cx="2109400" cy="149185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7470F3A-BF2E-47BE-8F03-26C9DA90CD2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6843" y="555643"/>
            <a:ext cx="1925623" cy="1361879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251A4A06-BB6E-4603-894D-2B39F934493E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0" t="7564" r="10381" b="1384"/>
          <a:stretch/>
        </p:blipFill>
        <p:spPr>
          <a:xfrm>
            <a:off x="4431575" y="1134189"/>
            <a:ext cx="3978869" cy="2827186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BCFC8137-3ED7-49BC-8F3F-3DE246F7775A}"/>
              </a:ext>
            </a:extLst>
          </p:cNvPr>
          <p:cNvSpPr/>
          <p:nvPr userDrawn="1"/>
        </p:nvSpPr>
        <p:spPr>
          <a:xfrm>
            <a:off x="573508" y="3295428"/>
            <a:ext cx="1352755" cy="24622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269875" lvl="2" indent="-269875" algn="ctr">
              <a:lnSpc>
                <a:spcPct val="100000"/>
              </a:lnSpc>
              <a:spcBef>
                <a:spcPct val="20000"/>
              </a:spcBef>
              <a:spcAft>
                <a:spcPts val="936"/>
              </a:spcAft>
              <a:buClr>
                <a:srgbClr val="371D7C"/>
              </a:buClr>
              <a:buSzPct val="115000"/>
            </a:pPr>
            <a:r>
              <a:rPr lang="en-US" sz="1000" b="1" dirty="0">
                <a:latin typeface="Fira Sans"/>
              </a:rPr>
              <a:t>QR-</a:t>
            </a:r>
            <a:r>
              <a:rPr lang="ru-RU" sz="1000" b="1" dirty="0">
                <a:latin typeface="Fira Sans"/>
              </a:rPr>
              <a:t>код на каталог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7407CA51-10DA-4AF0-AAEC-31F82A1C5944}"/>
              </a:ext>
            </a:extLst>
          </p:cNvPr>
          <p:cNvSpPr/>
          <p:nvPr userDrawn="1"/>
        </p:nvSpPr>
        <p:spPr>
          <a:xfrm>
            <a:off x="2660971" y="3295577"/>
            <a:ext cx="1352755" cy="24622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269875" lvl="2" indent="-269875" algn="ctr">
              <a:lnSpc>
                <a:spcPct val="100000"/>
              </a:lnSpc>
              <a:spcBef>
                <a:spcPct val="20000"/>
              </a:spcBef>
              <a:spcAft>
                <a:spcPts val="936"/>
              </a:spcAft>
              <a:buClr>
                <a:srgbClr val="371D7C"/>
              </a:buClr>
              <a:buSzPct val="115000"/>
            </a:pPr>
            <a:r>
              <a:rPr lang="en-US" sz="1000" b="1" dirty="0">
                <a:latin typeface="Fira Sans"/>
              </a:rPr>
              <a:t>QR-</a:t>
            </a:r>
            <a:r>
              <a:rPr lang="ru-RU" sz="1000" b="1" dirty="0">
                <a:latin typeface="Fira Sans"/>
              </a:rPr>
              <a:t>код на каталог</a:t>
            </a:r>
          </a:p>
        </p:txBody>
      </p:sp>
    </p:spTree>
    <p:extLst>
      <p:ext uri="{BB962C8B-B14F-4D97-AF65-F5344CB8AC3E}">
        <p14:creationId xmlns:p14="http://schemas.microsoft.com/office/powerpoint/2010/main" val="4282415936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устая стран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230188" y="134542"/>
            <a:ext cx="7886700" cy="367903"/>
          </a:xfrm>
          <a:prstGeom prst="rect">
            <a:avLst/>
          </a:prstGeom>
        </p:spPr>
        <p:txBody>
          <a:bodyPr/>
          <a:lstStyle/>
          <a:p>
            <a:r>
              <a:rPr lang="ru-RU" altLang="ru-RU" dirty="0"/>
              <a:t>Название</a:t>
            </a:r>
            <a:r>
              <a:rPr lang="ru-RU" dirty="0"/>
              <a:t>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044386312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1784" y="2161447"/>
            <a:ext cx="6858000" cy="820605"/>
          </a:xfrm>
        </p:spPr>
        <p:txBody>
          <a:bodyPr anchor="b"/>
          <a:lstStyle>
            <a:lvl1pPr algn="l">
              <a:defRPr sz="4500"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998384" y="4589463"/>
            <a:ext cx="2057400" cy="273844"/>
          </a:xfrm>
        </p:spPr>
        <p:txBody>
          <a:bodyPr/>
          <a:lstStyle/>
          <a:p>
            <a:fld id="{6F7C7B36-3ED5-4A52-B0D7-C84EF8224BCA}" type="datetime1">
              <a:rPr lang="ru-RU" smtClean="0"/>
              <a:pPr/>
              <a:t>22.04.2024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22392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499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8CC38E4D-564D-44F5-868D-15136F2FB8C2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99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807" y="13693"/>
            <a:ext cx="7252799" cy="40430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799">
                <a:solidFill>
                  <a:srgbClr val="E64710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2" y="1354912"/>
            <a:ext cx="7886700" cy="2161553"/>
          </a:xfrm>
        </p:spPr>
        <p:txBody>
          <a:bodyPr/>
          <a:lstStyle>
            <a:lvl1pPr>
              <a:defRPr>
                <a:solidFill>
                  <a:schemeClr val="bg2">
                    <a:lumMod val="1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bg2">
                    <a:lumMod val="1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bg2">
                    <a:lumMod val="1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bg2">
                    <a:lumMod val="1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bg2">
                    <a:lumMod val="1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1" y="4783455"/>
            <a:ext cx="2103120" cy="432311"/>
          </a:xfrm>
        </p:spPr>
        <p:txBody>
          <a:bodyPr/>
          <a:lstStyle>
            <a:lvl1pPr>
              <a:defRPr>
                <a:solidFill>
                  <a:schemeClr val="bg2">
                    <a:lumMod val="10000"/>
                  </a:schemeClr>
                </a:solidFill>
                <a:latin typeface="+mn-lt"/>
              </a:defRPr>
            </a:lvl1pPr>
          </a:lstStyle>
          <a:p>
            <a:fld id="{4E03EC0A-D91B-4051-B651-CA7B6014E799}" type="datetime1">
              <a:rPr lang="ru-RU" smtClean="0"/>
              <a:pPr/>
              <a:t>22.04.2024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08961" y="4783455"/>
            <a:ext cx="2926078" cy="432311"/>
          </a:xfrm>
        </p:spPr>
        <p:txBody>
          <a:bodyPr/>
          <a:lstStyle>
            <a:lvl1pPr>
              <a:defRPr>
                <a:solidFill>
                  <a:schemeClr val="bg2">
                    <a:lumMod val="10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83681" y="4783455"/>
            <a:ext cx="2103120" cy="432311"/>
          </a:xfrm>
        </p:spPr>
        <p:txBody>
          <a:bodyPr/>
          <a:lstStyle>
            <a:lvl1pPr>
              <a:defRPr>
                <a:solidFill>
                  <a:schemeClr val="bg2">
                    <a:lumMod val="10000"/>
                  </a:schemeClr>
                </a:solidFill>
                <a:latin typeface="+mn-lt"/>
              </a:defRPr>
            </a:lvl1pPr>
          </a:lstStyle>
          <a:p>
            <a:fld id="{B3A11175-85E4-4762-B494-C345E595A10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C7FE7266-5458-4017-9D64-E4A98BF549FF}"/>
              </a:ext>
            </a:extLst>
          </p:cNvPr>
          <p:cNvCxnSpPr>
            <a:cxnSpLocks/>
          </p:cNvCxnSpPr>
          <p:nvPr userDrawn="1"/>
        </p:nvCxnSpPr>
        <p:spPr>
          <a:xfrm>
            <a:off x="117807" y="417997"/>
            <a:ext cx="8922827" cy="0"/>
          </a:xfrm>
          <a:prstGeom prst="line">
            <a:avLst/>
          </a:prstGeom>
          <a:ln w="12700">
            <a:solidFill>
              <a:srgbClr val="E647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4EF6865-D949-4B06-A1B6-CE02B754B91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3972" y="80582"/>
            <a:ext cx="1552223" cy="265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1252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5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9DCB0-7634-4AFE-A423-9A3F657D120D}" type="datetime1">
              <a:rPr lang="ru-RU" smtClean="0"/>
              <a:t>22.04.2024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11175-85E4-4762-B494-C345E595A1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42080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>
  <p:cSld name="2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2E2EA-D540-4620-9335-ED3368B374A0}" type="datetime1">
              <a:rPr lang="ru-RU" smtClean="0"/>
              <a:t>22.04.2024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11175-85E4-4762-B494-C345E595A1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1885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7B4EB7E-D315-4575-9CCD-231F0A446E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0186" y="4193100"/>
            <a:ext cx="1343814" cy="9504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D2CE503-2FF1-4B06-AE02-229FF56DF8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1"/>
            <a:ext cx="1343025" cy="949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808255"/>
      </p:ext>
    </p:extLst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4">
            <a:extLst>
              <a:ext uri="{FF2B5EF4-FFF2-40B4-BE49-F238E27FC236}">
                <a16:creationId xmlns:a16="http://schemas.microsoft.com/office/drawing/2014/main" id="{4423DC2F-75B0-FD53-F189-93708D12CEE6}"/>
              </a:ext>
            </a:extLst>
          </p:cNvPr>
          <p:cNvSpPr/>
          <p:nvPr userDrawn="1"/>
        </p:nvSpPr>
        <p:spPr>
          <a:xfrm>
            <a:off x="571246" y="406018"/>
            <a:ext cx="7997529" cy="0"/>
          </a:xfrm>
          <a:custGeom>
            <a:avLst/>
            <a:gdLst/>
            <a:ahLst/>
            <a:cxnLst/>
            <a:rect l="l" t="t" r="r" b="b"/>
            <a:pathLst>
              <a:path w="5120640">
                <a:moveTo>
                  <a:pt x="0" y="0"/>
                </a:moveTo>
                <a:lnTo>
                  <a:pt x="5120640" y="0"/>
                </a:lnTo>
              </a:path>
            </a:pathLst>
          </a:custGeom>
          <a:ln w="17999">
            <a:solidFill>
              <a:srgbClr val="E74623"/>
            </a:solidFill>
          </a:ln>
        </p:spPr>
        <p:txBody>
          <a:bodyPr wrap="square" lIns="0" tIns="0" rIns="0" bIns="0" rtlCol="0"/>
          <a:lstStyle/>
          <a:p>
            <a:endParaRPr sz="5147"/>
          </a:p>
        </p:txBody>
      </p:sp>
      <p:sp>
        <p:nvSpPr>
          <p:cNvPr id="10" name="object 5">
            <a:extLst>
              <a:ext uri="{FF2B5EF4-FFF2-40B4-BE49-F238E27FC236}">
                <a16:creationId xmlns:a16="http://schemas.microsoft.com/office/drawing/2014/main" id="{B6E73BAC-724A-EBD0-DB3F-57AF23EAD61A}"/>
              </a:ext>
            </a:extLst>
          </p:cNvPr>
          <p:cNvSpPr/>
          <p:nvPr userDrawn="1"/>
        </p:nvSpPr>
        <p:spPr>
          <a:xfrm>
            <a:off x="7604406" y="146611"/>
            <a:ext cx="123970" cy="164513"/>
          </a:xfrm>
          <a:custGeom>
            <a:avLst/>
            <a:gdLst/>
            <a:ahLst/>
            <a:cxnLst/>
            <a:rect l="l" t="t" r="r" b="b"/>
            <a:pathLst>
              <a:path w="79375" h="105410">
                <a:moveTo>
                  <a:pt x="24545" y="67043"/>
                </a:moveTo>
                <a:lnTo>
                  <a:pt x="0" y="83822"/>
                </a:lnTo>
                <a:lnTo>
                  <a:pt x="0" y="105249"/>
                </a:lnTo>
                <a:lnTo>
                  <a:pt x="78938" y="105249"/>
                </a:lnTo>
                <a:lnTo>
                  <a:pt x="78938" y="101365"/>
                </a:lnTo>
                <a:lnTo>
                  <a:pt x="74747" y="101365"/>
                </a:lnTo>
                <a:lnTo>
                  <a:pt x="24545" y="67043"/>
                </a:lnTo>
                <a:close/>
              </a:path>
              <a:path w="79375" h="105410">
                <a:moveTo>
                  <a:pt x="78938" y="0"/>
                </a:moveTo>
                <a:lnTo>
                  <a:pt x="0" y="0"/>
                </a:lnTo>
                <a:lnTo>
                  <a:pt x="0" y="6022"/>
                </a:lnTo>
                <a:lnTo>
                  <a:pt x="61586" y="6022"/>
                </a:lnTo>
                <a:lnTo>
                  <a:pt x="61682" y="6714"/>
                </a:lnTo>
                <a:lnTo>
                  <a:pt x="31781" y="15674"/>
                </a:lnTo>
                <a:lnTo>
                  <a:pt x="32717" y="22273"/>
                </a:lnTo>
                <a:lnTo>
                  <a:pt x="68371" y="22273"/>
                </a:lnTo>
                <a:lnTo>
                  <a:pt x="68465" y="22938"/>
                </a:lnTo>
                <a:lnTo>
                  <a:pt x="34262" y="33192"/>
                </a:lnTo>
                <a:lnTo>
                  <a:pt x="36263" y="47321"/>
                </a:lnTo>
                <a:lnTo>
                  <a:pt x="75284" y="101001"/>
                </a:lnTo>
                <a:lnTo>
                  <a:pt x="74747" y="101365"/>
                </a:lnTo>
                <a:lnTo>
                  <a:pt x="78938" y="101365"/>
                </a:lnTo>
                <a:lnTo>
                  <a:pt x="78938" y="0"/>
                </a:lnTo>
                <a:close/>
              </a:path>
              <a:path w="79375" h="105410">
                <a:moveTo>
                  <a:pt x="0" y="28746"/>
                </a:moveTo>
                <a:lnTo>
                  <a:pt x="0" y="64969"/>
                </a:lnTo>
                <a:lnTo>
                  <a:pt x="12826" y="47321"/>
                </a:lnTo>
                <a:lnTo>
                  <a:pt x="14824" y="33192"/>
                </a:lnTo>
                <a:lnTo>
                  <a:pt x="0" y="28746"/>
                </a:lnTo>
                <a:close/>
              </a:path>
              <a:path w="79375" h="105410">
                <a:moveTo>
                  <a:pt x="0" y="10486"/>
                </a:moveTo>
                <a:lnTo>
                  <a:pt x="0" y="22273"/>
                </a:lnTo>
                <a:lnTo>
                  <a:pt x="16372" y="22273"/>
                </a:lnTo>
                <a:lnTo>
                  <a:pt x="17306" y="15674"/>
                </a:lnTo>
                <a:lnTo>
                  <a:pt x="0" y="10486"/>
                </a:lnTo>
                <a:close/>
              </a:path>
            </a:pathLst>
          </a:custGeom>
          <a:solidFill>
            <a:srgbClr val="E74623"/>
          </a:solidFill>
        </p:spPr>
        <p:txBody>
          <a:bodyPr wrap="square" lIns="0" tIns="0" rIns="0" bIns="0" rtlCol="0"/>
          <a:lstStyle/>
          <a:p>
            <a:endParaRPr sz="5147"/>
          </a:p>
        </p:txBody>
      </p:sp>
      <p:sp>
        <p:nvSpPr>
          <p:cNvPr id="11" name="object 6">
            <a:extLst>
              <a:ext uri="{FF2B5EF4-FFF2-40B4-BE49-F238E27FC236}">
                <a16:creationId xmlns:a16="http://schemas.microsoft.com/office/drawing/2014/main" id="{E2DEB26A-B316-8237-3D9B-C2E8D6704AE9}"/>
              </a:ext>
            </a:extLst>
          </p:cNvPr>
          <p:cNvSpPr/>
          <p:nvPr userDrawn="1"/>
        </p:nvSpPr>
        <p:spPr>
          <a:xfrm>
            <a:off x="7782486" y="195897"/>
            <a:ext cx="786463" cy="115952"/>
          </a:xfrm>
          <a:custGeom>
            <a:avLst/>
            <a:gdLst/>
            <a:ahLst/>
            <a:cxnLst/>
            <a:rect l="l" t="t" r="r" b="b"/>
            <a:pathLst>
              <a:path w="503554" h="74295">
                <a:moveTo>
                  <a:pt x="354341" y="0"/>
                </a:moveTo>
                <a:lnTo>
                  <a:pt x="303455" y="0"/>
                </a:lnTo>
                <a:lnTo>
                  <a:pt x="295578" y="7880"/>
                </a:lnTo>
                <a:lnTo>
                  <a:pt x="295567" y="58070"/>
                </a:lnTo>
                <a:lnTo>
                  <a:pt x="293994" y="59640"/>
                </a:lnTo>
                <a:lnTo>
                  <a:pt x="286805" y="59640"/>
                </a:lnTo>
                <a:lnTo>
                  <a:pt x="286805" y="73673"/>
                </a:lnTo>
                <a:lnTo>
                  <a:pt x="305236" y="73673"/>
                </a:lnTo>
                <a:lnTo>
                  <a:pt x="313117" y="65793"/>
                </a:lnTo>
                <a:lnTo>
                  <a:pt x="313124" y="15598"/>
                </a:lnTo>
                <a:lnTo>
                  <a:pt x="314698" y="14032"/>
                </a:lnTo>
                <a:lnTo>
                  <a:pt x="354341" y="14032"/>
                </a:lnTo>
                <a:lnTo>
                  <a:pt x="354341" y="0"/>
                </a:lnTo>
                <a:close/>
              </a:path>
              <a:path w="503554" h="74295">
                <a:moveTo>
                  <a:pt x="354341" y="14032"/>
                </a:moveTo>
                <a:lnTo>
                  <a:pt x="336798" y="14032"/>
                </a:lnTo>
                <a:lnTo>
                  <a:pt x="336798" y="73673"/>
                </a:lnTo>
                <a:lnTo>
                  <a:pt x="354341" y="73673"/>
                </a:lnTo>
                <a:lnTo>
                  <a:pt x="354341" y="14032"/>
                </a:lnTo>
                <a:close/>
              </a:path>
              <a:path w="503554" h="74295">
                <a:moveTo>
                  <a:pt x="276282" y="0"/>
                </a:moveTo>
                <a:lnTo>
                  <a:pt x="228902" y="0"/>
                </a:lnTo>
                <a:lnTo>
                  <a:pt x="221025" y="7880"/>
                </a:lnTo>
                <a:lnTo>
                  <a:pt x="221025" y="65793"/>
                </a:lnTo>
                <a:lnTo>
                  <a:pt x="228902" y="73673"/>
                </a:lnTo>
                <a:lnTo>
                  <a:pt x="276282" y="73673"/>
                </a:lnTo>
                <a:lnTo>
                  <a:pt x="276282" y="59640"/>
                </a:lnTo>
                <a:lnTo>
                  <a:pt x="240145" y="59640"/>
                </a:lnTo>
                <a:lnTo>
                  <a:pt x="238575" y="58070"/>
                </a:lnTo>
                <a:lnTo>
                  <a:pt x="238575" y="15598"/>
                </a:lnTo>
                <a:lnTo>
                  <a:pt x="240145" y="14032"/>
                </a:lnTo>
                <a:lnTo>
                  <a:pt x="276282" y="14032"/>
                </a:lnTo>
                <a:lnTo>
                  <a:pt x="276282" y="0"/>
                </a:lnTo>
                <a:close/>
              </a:path>
              <a:path w="503554" h="74295">
                <a:moveTo>
                  <a:pt x="207868" y="0"/>
                </a:moveTo>
                <a:lnTo>
                  <a:pt x="156985" y="0"/>
                </a:lnTo>
                <a:lnTo>
                  <a:pt x="149105" y="7880"/>
                </a:lnTo>
                <a:lnTo>
                  <a:pt x="149105" y="65793"/>
                </a:lnTo>
                <a:lnTo>
                  <a:pt x="156985" y="73673"/>
                </a:lnTo>
                <a:lnTo>
                  <a:pt x="207868" y="73673"/>
                </a:lnTo>
                <a:lnTo>
                  <a:pt x="207868" y="59640"/>
                </a:lnTo>
                <a:lnTo>
                  <a:pt x="168228" y="59640"/>
                </a:lnTo>
                <a:lnTo>
                  <a:pt x="166655" y="58070"/>
                </a:lnTo>
                <a:lnTo>
                  <a:pt x="166644" y="42097"/>
                </a:lnTo>
                <a:lnTo>
                  <a:pt x="206114" y="42097"/>
                </a:lnTo>
                <a:lnTo>
                  <a:pt x="206114" y="28065"/>
                </a:lnTo>
                <a:lnTo>
                  <a:pt x="166644" y="28065"/>
                </a:lnTo>
                <a:lnTo>
                  <a:pt x="166655" y="15598"/>
                </a:lnTo>
                <a:lnTo>
                  <a:pt x="168228" y="14032"/>
                </a:lnTo>
                <a:lnTo>
                  <a:pt x="207868" y="14032"/>
                </a:lnTo>
                <a:lnTo>
                  <a:pt x="207868" y="0"/>
                </a:lnTo>
                <a:close/>
              </a:path>
              <a:path w="503554" h="74295">
                <a:moveTo>
                  <a:pt x="428015" y="0"/>
                </a:moveTo>
                <a:lnTo>
                  <a:pt x="377132" y="0"/>
                </a:lnTo>
                <a:lnTo>
                  <a:pt x="369252" y="7880"/>
                </a:lnTo>
                <a:lnTo>
                  <a:pt x="369252" y="65793"/>
                </a:lnTo>
                <a:lnTo>
                  <a:pt x="377132" y="73673"/>
                </a:lnTo>
                <a:lnTo>
                  <a:pt x="428015" y="73673"/>
                </a:lnTo>
                <a:lnTo>
                  <a:pt x="428015" y="59640"/>
                </a:lnTo>
                <a:lnTo>
                  <a:pt x="388376" y="59640"/>
                </a:lnTo>
                <a:lnTo>
                  <a:pt x="386802" y="58070"/>
                </a:lnTo>
                <a:lnTo>
                  <a:pt x="386791" y="42097"/>
                </a:lnTo>
                <a:lnTo>
                  <a:pt x="426261" y="42097"/>
                </a:lnTo>
                <a:lnTo>
                  <a:pt x="426261" y="28065"/>
                </a:lnTo>
                <a:lnTo>
                  <a:pt x="386791" y="28065"/>
                </a:lnTo>
                <a:lnTo>
                  <a:pt x="386802" y="15598"/>
                </a:lnTo>
                <a:lnTo>
                  <a:pt x="388376" y="14032"/>
                </a:lnTo>
                <a:lnTo>
                  <a:pt x="428015" y="14032"/>
                </a:lnTo>
                <a:lnTo>
                  <a:pt x="428015" y="0"/>
                </a:lnTo>
                <a:close/>
              </a:path>
              <a:path w="503554" h="74295">
                <a:moveTo>
                  <a:pt x="495565" y="0"/>
                </a:moveTo>
                <a:lnTo>
                  <a:pt x="442047" y="0"/>
                </a:lnTo>
                <a:lnTo>
                  <a:pt x="442047" y="73673"/>
                </a:lnTo>
                <a:lnTo>
                  <a:pt x="459591" y="73673"/>
                </a:lnTo>
                <a:lnTo>
                  <a:pt x="459591" y="49114"/>
                </a:lnTo>
                <a:lnTo>
                  <a:pt x="495565" y="49114"/>
                </a:lnTo>
                <a:lnTo>
                  <a:pt x="503445" y="41234"/>
                </a:lnTo>
                <a:lnTo>
                  <a:pt x="503445" y="35081"/>
                </a:lnTo>
                <a:lnTo>
                  <a:pt x="459591" y="35081"/>
                </a:lnTo>
                <a:lnTo>
                  <a:pt x="459591" y="14032"/>
                </a:lnTo>
                <a:lnTo>
                  <a:pt x="503445" y="14032"/>
                </a:lnTo>
                <a:lnTo>
                  <a:pt x="503445" y="7880"/>
                </a:lnTo>
                <a:lnTo>
                  <a:pt x="495565" y="0"/>
                </a:lnTo>
                <a:close/>
              </a:path>
              <a:path w="503554" h="74295">
                <a:moveTo>
                  <a:pt x="503445" y="14032"/>
                </a:moveTo>
                <a:lnTo>
                  <a:pt x="484325" y="14032"/>
                </a:lnTo>
                <a:lnTo>
                  <a:pt x="485903" y="15609"/>
                </a:lnTo>
                <a:lnTo>
                  <a:pt x="485903" y="33505"/>
                </a:lnTo>
                <a:lnTo>
                  <a:pt x="484325" y="35081"/>
                </a:lnTo>
                <a:lnTo>
                  <a:pt x="503445" y="35081"/>
                </a:lnTo>
                <a:lnTo>
                  <a:pt x="503445" y="14032"/>
                </a:lnTo>
                <a:close/>
              </a:path>
              <a:path w="503554" h="74295">
                <a:moveTo>
                  <a:pt x="128945" y="0"/>
                </a:moveTo>
                <a:lnTo>
                  <a:pt x="75431" y="0"/>
                </a:lnTo>
                <a:lnTo>
                  <a:pt x="75431" y="73673"/>
                </a:lnTo>
                <a:lnTo>
                  <a:pt x="92970" y="73673"/>
                </a:lnTo>
                <a:lnTo>
                  <a:pt x="92970" y="49114"/>
                </a:lnTo>
                <a:lnTo>
                  <a:pt x="128945" y="49114"/>
                </a:lnTo>
                <a:lnTo>
                  <a:pt x="136825" y="41234"/>
                </a:lnTo>
                <a:lnTo>
                  <a:pt x="136825" y="35081"/>
                </a:lnTo>
                <a:lnTo>
                  <a:pt x="92970" y="35081"/>
                </a:lnTo>
                <a:lnTo>
                  <a:pt x="92970" y="14032"/>
                </a:lnTo>
                <a:lnTo>
                  <a:pt x="136825" y="14032"/>
                </a:lnTo>
                <a:lnTo>
                  <a:pt x="136825" y="7880"/>
                </a:lnTo>
                <a:lnTo>
                  <a:pt x="128945" y="0"/>
                </a:lnTo>
                <a:close/>
              </a:path>
              <a:path w="503554" h="74295">
                <a:moveTo>
                  <a:pt x="136825" y="14032"/>
                </a:moveTo>
                <a:lnTo>
                  <a:pt x="117706" y="14032"/>
                </a:lnTo>
                <a:lnTo>
                  <a:pt x="119282" y="15609"/>
                </a:lnTo>
                <a:lnTo>
                  <a:pt x="119282" y="33505"/>
                </a:lnTo>
                <a:lnTo>
                  <a:pt x="117706" y="35081"/>
                </a:lnTo>
                <a:lnTo>
                  <a:pt x="136825" y="35081"/>
                </a:lnTo>
                <a:lnTo>
                  <a:pt x="136825" y="14032"/>
                </a:lnTo>
                <a:close/>
              </a:path>
              <a:path w="503554" h="74295">
                <a:moveTo>
                  <a:pt x="58762" y="0"/>
                </a:moveTo>
                <a:lnTo>
                  <a:pt x="0" y="0"/>
                </a:lnTo>
                <a:lnTo>
                  <a:pt x="0" y="73673"/>
                </a:lnTo>
                <a:lnTo>
                  <a:pt x="54392" y="73673"/>
                </a:lnTo>
                <a:lnTo>
                  <a:pt x="62273" y="65793"/>
                </a:lnTo>
                <a:lnTo>
                  <a:pt x="62273" y="59640"/>
                </a:lnTo>
                <a:lnTo>
                  <a:pt x="17543" y="59640"/>
                </a:lnTo>
                <a:lnTo>
                  <a:pt x="17543" y="42097"/>
                </a:lnTo>
                <a:lnTo>
                  <a:pt x="62273" y="42097"/>
                </a:lnTo>
                <a:lnTo>
                  <a:pt x="62273" y="35946"/>
                </a:lnTo>
                <a:lnTo>
                  <a:pt x="54392" y="28065"/>
                </a:lnTo>
                <a:lnTo>
                  <a:pt x="17543" y="28065"/>
                </a:lnTo>
                <a:lnTo>
                  <a:pt x="17543" y="14032"/>
                </a:lnTo>
                <a:lnTo>
                  <a:pt x="58762" y="14032"/>
                </a:lnTo>
                <a:lnTo>
                  <a:pt x="58762" y="0"/>
                </a:lnTo>
                <a:close/>
              </a:path>
              <a:path w="503554" h="74295">
                <a:moveTo>
                  <a:pt x="62273" y="42097"/>
                </a:moveTo>
                <a:lnTo>
                  <a:pt x="43157" y="42097"/>
                </a:lnTo>
                <a:lnTo>
                  <a:pt x="44730" y="43675"/>
                </a:lnTo>
                <a:lnTo>
                  <a:pt x="44730" y="58064"/>
                </a:lnTo>
                <a:lnTo>
                  <a:pt x="43157" y="59640"/>
                </a:lnTo>
                <a:lnTo>
                  <a:pt x="62273" y="59640"/>
                </a:lnTo>
                <a:lnTo>
                  <a:pt x="62273" y="42097"/>
                </a:lnTo>
                <a:close/>
              </a:path>
            </a:pathLst>
          </a:custGeom>
          <a:solidFill>
            <a:srgbClr val="494D4E"/>
          </a:solidFill>
        </p:spPr>
        <p:txBody>
          <a:bodyPr wrap="square" lIns="0" tIns="0" rIns="0" bIns="0" rtlCol="0"/>
          <a:lstStyle/>
          <a:p>
            <a:endParaRPr sz="5147"/>
          </a:p>
        </p:txBody>
      </p:sp>
      <p:sp>
        <p:nvSpPr>
          <p:cNvPr id="12" name="object 7">
            <a:extLst>
              <a:ext uri="{FF2B5EF4-FFF2-40B4-BE49-F238E27FC236}">
                <a16:creationId xmlns:a16="http://schemas.microsoft.com/office/drawing/2014/main" id="{3BD36D47-CB51-D8CC-73CB-E435DB4CF28D}"/>
              </a:ext>
            </a:extLst>
          </p:cNvPr>
          <p:cNvSpPr/>
          <p:nvPr userDrawn="1"/>
        </p:nvSpPr>
        <p:spPr>
          <a:xfrm>
            <a:off x="7782714" y="161315"/>
            <a:ext cx="784478" cy="0"/>
          </a:xfrm>
          <a:custGeom>
            <a:avLst/>
            <a:gdLst/>
            <a:ahLst/>
            <a:cxnLst/>
            <a:rect l="l" t="t" r="r" b="b"/>
            <a:pathLst>
              <a:path w="502285">
                <a:moveTo>
                  <a:pt x="0" y="0"/>
                </a:moveTo>
                <a:lnTo>
                  <a:pt x="502066" y="0"/>
                </a:lnTo>
              </a:path>
            </a:pathLst>
          </a:custGeom>
          <a:ln w="20112">
            <a:solidFill>
              <a:srgbClr val="494D4E"/>
            </a:solidFill>
          </a:ln>
        </p:spPr>
        <p:txBody>
          <a:bodyPr wrap="square" lIns="0" tIns="0" rIns="0" bIns="0" rtlCol="0"/>
          <a:lstStyle/>
          <a:p>
            <a:endParaRPr sz="5147"/>
          </a:p>
        </p:txBody>
      </p:sp>
      <p:sp>
        <p:nvSpPr>
          <p:cNvPr id="13" name="Holder 4">
            <a:extLst>
              <a:ext uri="{FF2B5EF4-FFF2-40B4-BE49-F238E27FC236}">
                <a16:creationId xmlns:a16="http://schemas.microsoft.com/office/drawing/2014/main" id="{14259371-7301-89BB-CA23-5625F36C3DDF}"/>
              </a:ext>
            </a:extLst>
          </p:cNvPr>
          <p:cNvSpPr>
            <a:spLocks noGrp="1"/>
          </p:cNvSpPr>
          <p:nvPr>
            <p:ph type="ftr" sz="quarter" idx="5"/>
          </p:nvPr>
        </p:nvSpPr>
        <p:spPr>
          <a:xfrm>
            <a:off x="1480234" y="4886117"/>
            <a:ext cx="6659189" cy="192139"/>
          </a:xfrm>
        </p:spPr>
        <p:txBody>
          <a:bodyPr lIns="0" tIns="0" rIns="0" bIns="0"/>
          <a:lstStyle>
            <a:lvl1pPr algn="ctr">
              <a:defRPr sz="124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4" name="Holder 5">
            <a:extLst>
              <a:ext uri="{FF2B5EF4-FFF2-40B4-BE49-F238E27FC236}">
                <a16:creationId xmlns:a16="http://schemas.microsoft.com/office/drawing/2014/main" id="{E11DC8F4-5BE0-F1FA-9B06-876FB7546BC8}"/>
              </a:ext>
            </a:extLst>
          </p:cNvPr>
          <p:cNvSpPr>
            <a:spLocks noGrp="1"/>
          </p:cNvSpPr>
          <p:nvPr>
            <p:ph type="dt" sz="half" idx="6"/>
          </p:nvPr>
        </p:nvSpPr>
        <p:spPr>
          <a:xfrm>
            <a:off x="158828" y="4886117"/>
            <a:ext cx="1190108" cy="192139"/>
          </a:xfrm>
        </p:spPr>
        <p:txBody>
          <a:bodyPr lIns="0" tIns="0" rIns="0" bIns="0"/>
          <a:lstStyle>
            <a:lvl1pPr algn="l">
              <a:defRPr sz="124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4BB6CA-4036-47CB-8C09-5D4200B0ADAC}" type="datetime1">
              <a:rPr lang="en-US" smtClean="0"/>
              <a:pPr/>
              <a:t>4/22/2024</a:t>
            </a:fld>
            <a:endParaRPr lang="en-US" dirty="0"/>
          </a:p>
        </p:txBody>
      </p:sp>
      <p:sp>
        <p:nvSpPr>
          <p:cNvPr id="15" name="Holder 6">
            <a:extLst>
              <a:ext uri="{FF2B5EF4-FFF2-40B4-BE49-F238E27FC236}">
                <a16:creationId xmlns:a16="http://schemas.microsoft.com/office/drawing/2014/main" id="{18FB9984-B93A-5E4C-247E-40B92C63901D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8280876" y="4886117"/>
            <a:ext cx="694524" cy="192139"/>
          </a:xfrm>
        </p:spPr>
        <p:txBody>
          <a:bodyPr lIns="0" tIns="0" rIns="0" bIns="0"/>
          <a:lstStyle>
            <a:lvl1pPr algn="r">
              <a:defRPr sz="124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43751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7FD57E-D059-4BB0-8E5C-A14F5F7AE9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082" y="3723437"/>
            <a:ext cx="1987690" cy="332184"/>
          </a:xfrm>
        </p:spPr>
        <p:txBody>
          <a:bodyPr anchor="b">
            <a:normAutofit/>
          </a:bodyPr>
          <a:lstStyle>
            <a:lvl1pPr algn="ctr">
              <a:defRPr sz="1500">
                <a:solidFill>
                  <a:srgbClr val="444849"/>
                </a:solidFill>
                <a:latin typeface="Roboto Medium" panose="02000000000000000000" pitchFamily="2" charset="0"/>
                <a:ea typeface="Roboto Medium" panose="02000000000000000000" pitchFamily="2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BF8F3CB-A795-460E-BB8A-AE95F7CCAE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081" y="4215211"/>
            <a:ext cx="4314825" cy="529783"/>
          </a:xfrm>
        </p:spPr>
        <p:txBody>
          <a:bodyPr>
            <a:normAutofit/>
          </a:bodyPr>
          <a:lstStyle>
            <a:lvl1pPr marL="0" indent="0" algn="l">
              <a:buNone/>
              <a:defRPr sz="900">
                <a:solidFill>
                  <a:srgbClr val="444849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7B4EB7E-D315-4575-9CCD-231F0A446E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1819" y="3699187"/>
            <a:ext cx="2042181" cy="1444313"/>
          </a:xfrm>
          <a:prstGeom prst="rect">
            <a:avLst/>
          </a:prstGeom>
        </p:spPr>
      </p:pic>
      <p:sp>
        <p:nvSpPr>
          <p:cNvPr id="7" name="Рисунок 2">
            <a:extLst>
              <a:ext uri="{FF2B5EF4-FFF2-40B4-BE49-F238E27FC236}">
                <a16:creationId xmlns:a16="http://schemas.microsoft.com/office/drawing/2014/main" id="{99432A56-BF41-4C15-85FD-A885B467BBAD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50082" y="585788"/>
            <a:ext cx="8165306" cy="297806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10236B1-9FC4-421E-9C85-2F61C578859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33" b="18258"/>
          <a:stretch/>
        </p:blipFill>
        <p:spPr>
          <a:xfrm>
            <a:off x="650082" y="585788"/>
            <a:ext cx="8165306" cy="2978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302799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Образец Бресле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EFF35E-A6D8-4733-AA1B-140AB1F0D9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444849"/>
                </a:solidFill>
                <a:latin typeface="Roboto Medium" panose="02000000000000000000" pitchFamily="2" charset="0"/>
                <a:ea typeface="Roboto Medium" panose="02000000000000000000" pitchFamily="2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1505E43-6EE6-49F4-9A30-6489BDD35C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Tx/>
              <a:buBlip>
                <a:blip r:embed="rId2"/>
              </a:buBlip>
              <a:defRPr>
                <a:latin typeface="Roboto" panose="02000000000000000000" pitchFamily="2" charset="0"/>
                <a:ea typeface="Roboto" panose="02000000000000000000" pitchFamily="2" charset="0"/>
              </a:defRPr>
            </a:lvl1pPr>
            <a:lvl2pPr marL="514350" indent="-171450">
              <a:buFontTx/>
              <a:buBlip>
                <a:blip r:embed="rId3"/>
              </a:buBlip>
              <a:defRPr>
                <a:latin typeface="Roboto" panose="02000000000000000000" pitchFamily="2" charset="0"/>
                <a:ea typeface="Roboto" panose="02000000000000000000" pitchFamily="2" charset="0"/>
              </a:defRPr>
            </a:lvl2pPr>
            <a:lvl3pPr marL="857250" indent="-171450">
              <a:buFontTx/>
              <a:buBlip>
                <a:blip r:embed="rId2"/>
              </a:buBlip>
              <a:defRPr>
                <a:latin typeface="Roboto" panose="02000000000000000000" pitchFamily="2" charset="0"/>
                <a:ea typeface="Roboto" panose="02000000000000000000" pitchFamily="2" charset="0"/>
              </a:defRPr>
            </a:lvl3pPr>
            <a:lvl4pPr marL="1200150" indent="-171450">
              <a:buFontTx/>
              <a:buBlip>
                <a:blip r:embed="rId4"/>
              </a:buBlip>
              <a:defRPr>
                <a:latin typeface="Roboto" panose="02000000000000000000" pitchFamily="2" charset="0"/>
                <a:ea typeface="Roboto" panose="02000000000000000000" pitchFamily="2" charset="0"/>
              </a:defRPr>
            </a:lvl4pPr>
            <a:lvl5pPr marL="1543050" indent="-171450">
              <a:buFontTx/>
              <a:buBlip>
                <a:blip r:embed="rId3"/>
              </a:buBlip>
              <a:defRPr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F2C1793-6CF7-4679-A06F-D4944E69BB4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6266" y="3999373"/>
            <a:ext cx="1617734" cy="1144127"/>
          </a:xfrm>
          <a:prstGeom prst="rect">
            <a:avLst/>
          </a:prstGeom>
        </p:spPr>
      </p:pic>
      <p:sp>
        <p:nvSpPr>
          <p:cNvPr id="8" name="Номер слайда 5">
            <a:extLst>
              <a:ext uri="{FF2B5EF4-FFF2-40B4-BE49-F238E27FC236}">
                <a16:creationId xmlns:a16="http://schemas.microsoft.com/office/drawing/2014/main" id="{210E28EF-438F-49C4-8E86-0DB87160B9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B3A11175-85E4-4762-B494-C345E595A10B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62E4C2B-834B-4783-8826-2EF6977A604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-288584"/>
            <a:ext cx="7943296" cy="561782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50DBD1E-2716-4DE1-BC7B-7AB69A6EF2E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7951" y="-216785"/>
            <a:ext cx="1405706" cy="99417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1AE0CE2-D2E5-4998-909C-3F041046767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3657" y="-149489"/>
            <a:ext cx="1197140" cy="846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886146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Образец инбрэ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EFF35E-A6D8-4733-AA1B-140AB1F0D9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2400" kern="1200" dirty="0">
                <a:solidFill>
                  <a:srgbClr val="444849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1505E43-6EE6-49F4-9A30-6489BDD35C67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0" indent="0">
              <a:buFontTx/>
              <a:buNone/>
              <a:defRPr>
                <a:latin typeface="Roboto" panose="02000000000000000000" pitchFamily="2" charset="0"/>
                <a:ea typeface="Roboto" panose="02000000000000000000" pitchFamily="2" charset="0"/>
              </a:defRPr>
            </a:lvl1pPr>
            <a:lvl2pPr marL="514350" indent="-171450">
              <a:buFontTx/>
              <a:buBlip>
                <a:blip r:embed="rId2"/>
              </a:buBlip>
              <a:defRPr>
                <a:latin typeface="Roboto" panose="02000000000000000000" pitchFamily="2" charset="0"/>
                <a:ea typeface="Roboto" panose="02000000000000000000" pitchFamily="2" charset="0"/>
              </a:defRPr>
            </a:lvl2pPr>
            <a:lvl3pPr marL="857250" indent="-171450">
              <a:buFontTx/>
              <a:buBlip>
                <a:blip r:embed="rId3"/>
              </a:buBlip>
              <a:defRPr>
                <a:latin typeface="Roboto" panose="02000000000000000000" pitchFamily="2" charset="0"/>
                <a:ea typeface="Roboto" panose="02000000000000000000" pitchFamily="2" charset="0"/>
              </a:defRPr>
            </a:lvl3pPr>
            <a:lvl4pPr marL="1200150" indent="-171450">
              <a:buFontTx/>
              <a:buBlip>
                <a:blip r:embed="rId4"/>
              </a:buBlip>
              <a:defRPr>
                <a:latin typeface="Roboto" panose="02000000000000000000" pitchFamily="2" charset="0"/>
                <a:ea typeface="Roboto" panose="02000000000000000000" pitchFamily="2" charset="0"/>
              </a:defRPr>
            </a:lvl4pPr>
            <a:lvl5pPr marL="1543050" indent="-171450">
              <a:buFontTx/>
              <a:buBlip>
                <a:blip r:embed="rId2"/>
              </a:buBlip>
              <a:defRPr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Tx/>
              <a:buBlip>
                <a:blip r:embed="rId4"/>
              </a:buBlip>
              <a:tabLst/>
              <a:defRPr/>
            </a:pPr>
            <a:r>
              <a:rPr lang="ru-RU" dirty="0"/>
              <a:t>Первый уровень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26A0E41-F8EC-4EDC-933B-16E69C78818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3018" y="3982930"/>
            <a:ext cx="1640982" cy="1160570"/>
          </a:xfrm>
          <a:prstGeom prst="rect">
            <a:avLst/>
          </a:prstGeom>
        </p:spPr>
      </p:pic>
      <p:sp>
        <p:nvSpPr>
          <p:cNvPr id="8" name="Номер слайда 5">
            <a:extLst>
              <a:ext uri="{FF2B5EF4-FFF2-40B4-BE49-F238E27FC236}">
                <a16:creationId xmlns:a16="http://schemas.microsoft.com/office/drawing/2014/main" id="{8DCAAD1B-BEDC-4BC3-80D8-16418A71A3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B3A11175-85E4-4762-B494-C345E595A10B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D853AE4-F39C-4326-AF22-6D7DDB9F0A4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-288584"/>
            <a:ext cx="7943296" cy="561782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C207C96-2DCD-4BDB-9914-76B997C0D6D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7951" y="-216785"/>
            <a:ext cx="1405706" cy="994172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7BD8D4F-E368-44EF-9CA3-8AFB2B86902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3657" y="-149489"/>
            <a:ext cx="1197140" cy="846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707441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Образец общи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F50A126-16DA-4D25-874D-93AD237D89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670" y="-216785"/>
            <a:ext cx="7943296" cy="5617821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01505E43-6EE6-49F4-9A30-6489BDD35C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738" y="1036075"/>
            <a:ext cx="7886700" cy="3263504"/>
          </a:xfrm>
        </p:spPr>
        <p:txBody>
          <a:bodyPr/>
          <a:lstStyle>
            <a:lvl1pPr marL="342900" indent="-342900">
              <a:buFontTx/>
              <a:buBlip>
                <a:blip r:embed="rId3"/>
              </a:buBlip>
              <a:defRPr>
                <a:latin typeface="Roboto" panose="02000000000000000000" pitchFamily="2" charset="0"/>
                <a:ea typeface="Roboto" panose="02000000000000000000" pitchFamily="2" charset="0"/>
              </a:defRPr>
            </a:lvl1pPr>
            <a:lvl2pPr marL="514350" indent="-171450">
              <a:buFontTx/>
              <a:buBlip>
                <a:blip r:embed="rId3"/>
              </a:buBlip>
              <a:defRPr>
                <a:latin typeface="Roboto" panose="02000000000000000000" pitchFamily="2" charset="0"/>
                <a:ea typeface="Roboto" panose="02000000000000000000" pitchFamily="2" charset="0"/>
              </a:defRPr>
            </a:lvl2pPr>
            <a:lvl3pPr marL="857250" indent="-171450">
              <a:buFontTx/>
              <a:buBlip>
                <a:blip r:embed="rId4"/>
              </a:buBlip>
              <a:defRPr>
                <a:latin typeface="Roboto" panose="02000000000000000000" pitchFamily="2" charset="0"/>
                <a:ea typeface="Roboto" panose="02000000000000000000" pitchFamily="2" charset="0"/>
              </a:defRPr>
            </a:lvl3pPr>
            <a:lvl4pPr marL="1200150" indent="-171450">
              <a:buFontTx/>
              <a:buBlip>
                <a:blip r:embed="rId5"/>
              </a:buBlip>
              <a:defRPr>
                <a:latin typeface="Roboto" panose="02000000000000000000" pitchFamily="2" charset="0"/>
                <a:ea typeface="Roboto" panose="02000000000000000000" pitchFamily="2" charset="0"/>
              </a:defRPr>
            </a:lvl4pPr>
            <a:lvl5pPr marL="1543050" indent="-171450">
              <a:buFontTx/>
              <a:buBlip>
                <a:blip r:embed="rId3"/>
              </a:buBlip>
              <a:defRPr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EFF35E-A6D8-4733-AA1B-140AB1F0D9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-152700"/>
            <a:ext cx="7886700" cy="994172"/>
          </a:xfr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2200" b="1" kern="1200" dirty="0">
                <a:solidFill>
                  <a:srgbClr val="444849"/>
                </a:solidFill>
                <a:latin typeface="Roboto" panose="02000000000000000000" pitchFamily="2" charset="0"/>
                <a:ea typeface="Roboto" panose="02000000000000000000" pitchFamily="2" charset="0"/>
                <a:cs typeface="+mj-cs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690C06F-6FFD-4F2F-A678-0FFF928F9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11175-85E4-4762-B494-C345E595A10B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A5CE843-863C-4A66-9CCA-75AC48DDD36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7951" y="-216785"/>
            <a:ext cx="1405706" cy="99417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C330B12-B0B2-4F83-8151-5C40A34C3B95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3657" y="-149489"/>
            <a:ext cx="1197140" cy="846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9284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741803E5-2083-447B-BF3F-57961B463B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-288584"/>
            <a:ext cx="7943296" cy="561782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275180-F2B4-46B4-BF7D-2D1D83283D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400">
                <a:solidFill>
                  <a:srgbClr val="444849"/>
                </a:solidFill>
                <a:latin typeface="Roboto Medium" panose="02000000000000000000" pitchFamily="2" charset="0"/>
                <a:ea typeface="Roboto Medium" panose="02000000000000000000" pitchFamily="2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8" name="Номер слайда 5">
            <a:extLst>
              <a:ext uri="{FF2B5EF4-FFF2-40B4-BE49-F238E27FC236}">
                <a16:creationId xmlns:a16="http://schemas.microsoft.com/office/drawing/2014/main" id="{0F3EB81C-837D-45BD-8E8A-09AC28BF3D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B3A11175-85E4-4762-B494-C345E595A10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Рисунок 2">
            <a:extLst>
              <a:ext uri="{FF2B5EF4-FFF2-40B4-BE49-F238E27FC236}">
                <a16:creationId xmlns:a16="http://schemas.microsoft.com/office/drawing/2014/main" id="{26D3252A-C4A0-4F72-BFBB-BBA2E40F83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722962" y="1410374"/>
            <a:ext cx="1746736" cy="120983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10" name="Текст 3">
            <a:extLst>
              <a:ext uri="{FF2B5EF4-FFF2-40B4-BE49-F238E27FC236}">
                <a16:creationId xmlns:a16="http://schemas.microsoft.com/office/drawing/2014/main" id="{76BE7B3D-0406-4A97-B59D-EBD1BBA01A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410373"/>
            <a:ext cx="3942159" cy="2559815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Рисунок 2">
            <a:extLst>
              <a:ext uri="{FF2B5EF4-FFF2-40B4-BE49-F238E27FC236}">
                <a16:creationId xmlns:a16="http://schemas.microsoft.com/office/drawing/2014/main" id="{59DD29D9-F413-4455-92D9-219C97A77DDC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6767422" y="1410374"/>
            <a:ext cx="1746737" cy="120983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12" name="Рисунок 2">
            <a:extLst>
              <a:ext uri="{FF2B5EF4-FFF2-40B4-BE49-F238E27FC236}">
                <a16:creationId xmlns:a16="http://schemas.microsoft.com/office/drawing/2014/main" id="{7192138C-AD98-45E6-A29D-5DB644B3C5C9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4722962" y="2760350"/>
            <a:ext cx="1746736" cy="120983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13" name="Рисунок 2">
            <a:extLst>
              <a:ext uri="{FF2B5EF4-FFF2-40B4-BE49-F238E27FC236}">
                <a16:creationId xmlns:a16="http://schemas.microsoft.com/office/drawing/2014/main" id="{2565B1CB-AEC2-4581-BE28-1FD7920AB688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6767422" y="2760350"/>
            <a:ext cx="1746737" cy="120983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0CAE65F4-E458-4306-B8B8-2DCA4F7F13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-1" y="4149328"/>
            <a:ext cx="1593057" cy="994172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F9CD335-72B7-46C3-98A8-5BF98D833E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7951" y="-216785"/>
            <a:ext cx="1405706" cy="994172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AA47F3A6-BE80-430C-B987-789F41AC18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3657" y="-149489"/>
            <a:ext cx="1197140" cy="846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12983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275180-F2B4-46B4-BF7D-2D1D83283D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400">
                <a:solidFill>
                  <a:srgbClr val="444849"/>
                </a:solidFill>
                <a:latin typeface="Roboto Medium" panose="02000000000000000000" pitchFamily="2" charset="0"/>
                <a:ea typeface="Roboto Medium" panose="02000000000000000000" pitchFamily="2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8" name="Номер слайда 5">
            <a:extLst>
              <a:ext uri="{FF2B5EF4-FFF2-40B4-BE49-F238E27FC236}">
                <a16:creationId xmlns:a16="http://schemas.microsoft.com/office/drawing/2014/main" id="{0F3EB81C-837D-45BD-8E8A-09AC28BF3D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B3A11175-85E4-4762-B494-C345E595A10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Рисунок 2">
            <a:extLst>
              <a:ext uri="{FF2B5EF4-FFF2-40B4-BE49-F238E27FC236}">
                <a16:creationId xmlns:a16="http://schemas.microsoft.com/office/drawing/2014/main" id="{26D3252A-C4A0-4F72-BFBB-BBA2E40F83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722961" y="1410373"/>
            <a:ext cx="3791198" cy="2833013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10" name="Текст 3">
            <a:extLst>
              <a:ext uri="{FF2B5EF4-FFF2-40B4-BE49-F238E27FC236}">
                <a16:creationId xmlns:a16="http://schemas.microsoft.com/office/drawing/2014/main" id="{76BE7B3D-0406-4A97-B59D-EBD1BBA01A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410374"/>
            <a:ext cx="3942159" cy="283301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0CAE65F4-E458-4306-B8B8-2DCA4F7F13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-1" y="4149328"/>
            <a:ext cx="1593057" cy="994172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A7038D3A-9D2D-4325-94C6-947A47FF03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7951" y="-216785"/>
            <a:ext cx="1405706" cy="994172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7A32760B-A6C3-4750-948D-51652CE5E6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3657" y="-149489"/>
            <a:ext cx="1197140" cy="846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232190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03E3AD9-C1BA-479C-9B8C-67E2AD8F32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-288584"/>
            <a:ext cx="7943296" cy="5617821"/>
          </a:xfrm>
          <a:prstGeom prst="rect">
            <a:avLst/>
          </a:prstGeo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B44C467-F585-4AE6-A3F5-FF440A9CE1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11175-85E4-4762-B494-C345E595A10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EAAA1007-C243-493F-80B7-183AB91DC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>
            <a:normAutofit/>
          </a:bodyPr>
          <a:lstStyle>
            <a:lvl1pPr>
              <a:defRPr sz="2400">
                <a:solidFill>
                  <a:srgbClr val="444849"/>
                </a:solidFill>
                <a:latin typeface="Roboto Medium" panose="02000000000000000000" pitchFamily="2" charset="0"/>
                <a:ea typeface="Roboto Medium" panose="02000000000000000000" pitchFamily="2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6" name="Текст 3">
            <a:extLst>
              <a:ext uri="{FF2B5EF4-FFF2-40B4-BE49-F238E27FC236}">
                <a16:creationId xmlns:a16="http://schemas.microsoft.com/office/drawing/2014/main" id="{44473C72-CFED-4600-9A24-1C2A775FE9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410373"/>
            <a:ext cx="7885509" cy="2559815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E4CD10C-EA62-4D8F-B102-36270C8593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53782" cy="886726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FB88F83-C084-4A1A-AA5F-A3093E75C3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7951" y="-216785"/>
            <a:ext cx="1405706" cy="994172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9810C33-94C0-4530-A6B8-CE4DDA20C30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3657" y="-149489"/>
            <a:ext cx="1197140" cy="846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535046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E8A3B3-6DC7-4A12-86E0-0EE5BFFEF1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D06EE94-F561-4B4B-9EFD-D6F6118EEE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287907D-763D-4E27-9FF4-B8E9A5EEB67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87C829-66BE-4764-B089-A98FAAFB3525}" type="datetime1">
              <a:rPr lang="ru-RU" smtClean="0"/>
              <a:pPr/>
              <a:t>22.04.2024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1196147-F99F-46CD-85A1-AC3A7A181A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C940E98-51B8-439F-8EB9-1937D5BD2A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A11175-85E4-4762-B494-C345E595A10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0039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99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  <p:sldLayoutId id="2147483700" r:id="rId14"/>
    <p:sldLayoutId id="2147483693" r:id="rId15"/>
    <p:sldLayoutId id="2147483694" r:id="rId16"/>
    <p:sldLayoutId id="2147483695" r:id="rId17"/>
    <p:sldLayoutId id="2147483696" r:id="rId18"/>
    <p:sldLayoutId id="2147483697" r:id="rId19"/>
    <p:sldLayoutId id="2147483698" r:id="rId20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8.png"/><Relationship Id="rId4" Type="http://schemas.openxmlformats.org/officeDocument/2006/relationships/image" Target="../media/image11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g"/><Relationship Id="rId7" Type="http://schemas.openxmlformats.org/officeDocument/2006/relationships/image" Target="../media/image1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7.png"/><Relationship Id="rId13" Type="http://schemas.openxmlformats.org/officeDocument/2006/relationships/image" Target="../media/image132.png"/><Relationship Id="rId3" Type="http://schemas.openxmlformats.org/officeDocument/2006/relationships/image" Target="../media/image122.png"/><Relationship Id="rId7" Type="http://schemas.openxmlformats.org/officeDocument/2006/relationships/image" Target="../media/image126.png"/><Relationship Id="rId12" Type="http://schemas.openxmlformats.org/officeDocument/2006/relationships/image" Target="../media/image13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5.png"/><Relationship Id="rId11" Type="http://schemas.openxmlformats.org/officeDocument/2006/relationships/image" Target="../media/image130.png"/><Relationship Id="rId5" Type="http://schemas.openxmlformats.org/officeDocument/2006/relationships/image" Target="../media/image124.png"/><Relationship Id="rId10" Type="http://schemas.openxmlformats.org/officeDocument/2006/relationships/image" Target="../media/image129.jpeg"/><Relationship Id="rId4" Type="http://schemas.openxmlformats.org/officeDocument/2006/relationships/image" Target="../media/image123.png"/><Relationship Id="rId9" Type="http://schemas.openxmlformats.org/officeDocument/2006/relationships/image" Target="../media/image12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png"/><Relationship Id="rId18" Type="http://schemas.openxmlformats.org/officeDocument/2006/relationships/image" Target="../media/image40.png"/><Relationship Id="rId3" Type="http://schemas.openxmlformats.org/officeDocument/2006/relationships/image" Target="../media/image22.svg"/><Relationship Id="rId21" Type="http://schemas.openxmlformats.org/officeDocument/2006/relationships/image" Target="../media/image43.svg"/><Relationship Id="rId7" Type="http://schemas.openxmlformats.org/officeDocument/2006/relationships/image" Target="../media/image30.svg"/><Relationship Id="rId12" Type="http://schemas.openxmlformats.org/officeDocument/2006/relationships/image" Target="../media/image35.png"/><Relationship Id="rId17" Type="http://schemas.microsoft.com/office/2007/relationships/hdphoto" Target="../media/hdphoto1.wdp"/><Relationship Id="rId25" Type="http://schemas.openxmlformats.org/officeDocument/2006/relationships/image" Target="../media/image47.png"/><Relationship Id="rId2" Type="http://schemas.openxmlformats.org/officeDocument/2006/relationships/image" Target="../media/image21.png"/><Relationship Id="rId16" Type="http://schemas.openxmlformats.org/officeDocument/2006/relationships/image" Target="../media/image39.png"/><Relationship Id="rId20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34.svg"/><Relationship Id="rId24" Type="http://schemas.openxmlformats.org/officeDocument/2006/relationships/image" Target="../media/image46.png"/><Relationship Id="rId5" Type="http://schemas.openxmlformats.org/officeDocument/2006/relationships/image" Target="../media/image28.svg"/><Relationship Id="rId15" Type="http://schemas.openxmlformats.org/officeDocument/2006/relationships/image" Target="../media/image38.png"/><Relationship Id="rId23" Type="http://schemas.openxmlformats.org/officeDocument/2006/relationships/image" Target="../media/image45.png"/><Relationship Id="rId10" Type="http://schemas.openxmlformats.org/officeDocument/2006/relationships/image" Target="../media/image33.png"/><Relationship Id="rId19" Type="http://schemas.openxmlformats.org/officeDocument/2006/relationships/image" Target="../media/image41.svg"/><Relationship Id="rId4" Type="http://schemas.openxmlformats.org/officeDocument/2006/relationships/image" Target="../media/image27.png"/><Relationship Id="rId9" Type="http://schemas.openxmlformats.org/officeDocument/2006/relationships/image" Target="../media/image32.svg"/><Relationship Id="rId14" Type="http://schemas.openxmlformats.org/officeDocument/2006/relationships/image" Target="../media/image37.svg"/><Relationship Id="rId22" Type="http://schemas.openxmlformats.org/officeDocument/2006/relationships/image" Target="../media/image4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0.png"/><Relationship Id="rId4" Type="http://schemas.openxmlformats.org/officeDocument/2006/relationships/image" Target="../media/image13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7.png"/><Relationship Id="rId3" Type="http://schemas.openxmlformats.org/officeDocument/2006/relationships/image" Target="../media/image141.png"/><Relationship Id="rId7" Type="http://schemas.openxmlformats.org/officeDocument/2006/relationships/image" Target="../media/image12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5.png"/><Relationship Id="rId5" Type="http://schemas.openxmlformats.org/officeDocument/2006/relationships/image" Target="../media/image144.svg"/><Relationship Id="rId4" Type="http://schemas.openxmlformats.org/officeDocument/2006/relationships/image" Target="../media/image14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jpeg"/><Relationship Id="rId7" Type="http://schemas.openxmlformats.org/officeDocument/2006/relationships/image" Target="../media/image14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7.png"/><Relationship Id="rId5" Type="http://schemas.openxmlformats.org/officeDocument/2006/relationships/image" Target="../media/image141.png"/><Relationship Id="rId4" Type="http://schemas.openxmlformats.org/officeDocument/2006/relationships/image" Target="../media/image14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1.png"/><Relationship Id="rId5" Type="http://schemas.openxmlformats.org/officeDocument/2006/relationships/image" Target="../media/image150.png"/><Relationship Id="rId4" Type="http://schemas.openxmlformats.org/officeDocument/2006/relationships/image" Target="../media/image14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54.png"/><Relationship Id="rId4" Type="http://schemas.openxmlformats.org/officeDocument/2006/relationships/notesSlide" Target="../notesSlides/notesSlide2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jpeg"/><Relationship Id="rId3" Type="http://schemas.openxmlformats.org/officeDocument/2006/relationships/image" Target="../media/image155.jpeg"/><Relationship Id="rId7" Type="http://schemas.openxmlformats.org/officeDocument/2006/relationships/image" Target="../media/image159.jpeg"/><Relationship Id="rId12" Type="http://schemas.openxmlformats.org/officeDocument/2006/relationships/image" Target="../media/image164.sv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8.jpeg"/><Relationship Id="rId11" Type="http://schemas.openxmlformats.org/officeDocument/2006/relationships/image" Target="../media/image163.png"/><Relationship Id="rId5" Type="http://schemas.openxmlformats.org/officeDocument/2006/relationships/image" Target="../media/image157.jpeg"/><Relationship Id="rId10" Type="http://schemas.openxmlformats.org/officeDocument/2006/relationships/image" Target="../media/image162.jpeg"/><Relationship Id="rId4" Type="http://schemas.openxmlformats.org/officeDocument/2006/relationships/image" Target="../media/image156.jpeg"/><Relationship Id="rId9" Type="http://schemas.openxmlformats.org/officeDocument/2006/relationships/image" Target="../media/image16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chart" Target="../charts/chart2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Relationship Id="rId6" Type="http://schemas.openxmlformats.org/officeDocument/2006/relationships/chart" Target="../charts/chart1.xml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5.svg"/><Relationship Id="rId18" Type="http://schemas.openxmlformats.org/officeDocument/2006/relationships/image" Target="../media/image60.png"/><Relationship Id="rId26" Type="http://schemas.openxmlformats.org/officeDocument/2006/relationships/image" Target="../media/image68.svg"/><Relationship Id="rId3" Type="http://schemas.openxmlformats.org/officeDocument/2006/relationships/image" Target="../media/image23.png"/><Relationship Id="rId21" Type="http://schemas.openxmlformats.org/officeDocument/2006/relationships/image" Target="../media/image63.png"/><Relationship Id="rId34" Type="http://schemas.openxmlformats.org/officeDocument/2006/relationships/image" Target="../media/image76.png"/><Relationship Id="rId7" Type="http://schemas.openxmlformats.org/officeDocument/2006/relationships/image" Target="../media/image49.svg"/><Relationship Id="rId12" Type="http://schemas.openxmlformats.org/officeDocument/2006/relationships/image" Target="../media/image54.png"/><Relationship Id="rId17" Type="http://schemas.openxmlformats.org/officeDocument/2006/relationships/image" Target="../media/image59.png"/><Relationship Id="rId25" Type="http://schemas.openxmlformats.org/officeDocument/2006/relationships/image" Target="../media/image67.png"/><Relationship Id="rId33" Type="http://schemas.openxmlformats.org/officeDocument/2006/relationships/image" Target="../media/image75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58.png"/><Relationship Id="rId20" Type="http://schemas.openxmlformats.org/officeDocument/2006/relationships/image" Target="../media/image62.svg"/><Relationship Id="rId29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11" Type="http://schemas.openxmlformats.org/officeDocument/2006/relationships/image" Target="../media/image53.svg"/><Relationship Id="rId24" Type="http://schemas.openxmlformats.org/officeDocument/2006/relationships/image" Target="../media/image66.svg"/><Relationship Id="rId32" Type="http://schemas.openxmlformats.org/officeDocument/2006/relationships/image" Target="../media/image74.png"/><Relationship Id="rId5" Type="http://schemas.openxmlformats.org/officeDocument/2006/relationships/image" Target="../media/image5.png"/><Relationship Id="rId15" Type="http://schemas.openxmlformats.org/officeDocument/2006/relationships/image" Target="../media/image57.png"/><Relationship Id="rId23" Type="http://schemas.openxmlformats.org/officeDocument/2006/relationships/image" Target="../media/image65.png"/><Relationship Id="rId28" Type="http://schemas.openxmlformats.org/officeDocument/2006/relationships/image" Target="../media/image70.svg"/><Relationship Id="rId10" Type="http://schemas.openxmlformats.org/officeDocument/2006/relationships/image" Target="../media/image52.png"/><Relationship Id="rId19" Type="http://schemas.openxmlformats.org/officeDocument/2006/relationships/image" Target="../media/image61.png"/><Relationship Id="rId31" Type="http://schemas.openxmlformats.org/officeDocument/2006/relationships/image" Target="../media/image73.png"/><Relationship Id="rId4" Type="http://schemas.openxmlformats.org/officeDocument/2006/relationships/image" Target="../media/image24.svg"/><Relationship Id="rId9" Type="http://schemas.openxmlformats.org/officeDocument/2006/relationships/image" Target="../media/image51.svg"/><Relationship Id="rId14" Type="http://schemas.openxmlformats.org/officeDocument/2006/relationships/image" Target="../media/image56.png"/><Relationship Id="rId22" Type="http://schemas.openxmlformats.org/officeDocument/2006/relationships/image" Target="../media/image64.svg"/><Relationship Id="rId27" Type="http://schemas.openxmlformats.org/officeDocument/2006/relationships/image" Target="../media/image69.png"/><Relationship Id="rId30" Type="http://schemas.openxmlformats.org/officeDocument/2006/relationships/image" Target="../media/image72.png"/><Relationship Id="rId8" Type="http://schemas.openxmlformats.org/officeDocument/2006/relationships/image" Target="../media/image50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9.png"/><Relationship Id="rId4" Type="http://schemas.openxmlformats.org/officeDocument/2006/relationships/image" Target="../media/image78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81.svg"/><Relationship Id="rId7" Type="http://schemas.openxmlformats.org/officeDocument/2006/relationships/image" Target="../media/image51.sv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0.png"/><Relationship Id="rId5" Type="http://schemas.openxmlformats.org/officeDocument/2006/relationships/image" Target="../media/image32.svg"/><Relationship Id="rId4" Type="http://schemas.openxmlformats.org/officeDocument/2006/relationships/image" Target="../media/image31.png"/><Relationship Id="rId9" Type="http://schemas.openxmlformats.org/officeDocument/2006/relationships/image" Target="../media/image82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13" Type="http://schemas.openxmlformats.org/officeDocument/2006/relationships/image" Target="../media/image93.png"/><Relationship Id="rId18" Type="http://schemas.openxmlformats.org/officeDocument/2006/relationships/image" Target="../media/image98.png"/><Relationship Id="rId3" Type="http://schemas.openxmlformats.org/officeDocument/2006/relationships/image" Target="../media/image83.png"/><Relationship Id="rId21" Type="http://schemas.openxmlformats.org/officeDocument/2006/relationships/image" Target="../media/image101.png"/><Relationship Id="rId7" Type="http://schemas.openxmlformats.org/officeDocument/2006/relationships/image" Target="../media/image87.png"/><Relationship Id="rId12" Type="http://schemas.openxmlformats.org/officeDocument/2006/relationships/image" Target="../media/image92.png"/><Relationship Id="rId17" Type="http://schemas.openxmlformats.org/officeDocument/2006/relationships/image" Target="../media/image97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96.png"/><Relationship Id="rId20" Type="http://schemas.openxmlformats.org/officeDocument/2006/relationships/image" Target="../media/image10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6.png"/><Relationship Id="rId11" Type="http://schemas.openxmlformats.org/officeDocument/2006/relationships/image" Target="../media/image91.png"/><Relationship Id="rId5" Type="http://schemas.openxmlformats.org/officeDocument/2006/relationships/image" Target="../media/image85.png"/><Relationship Id="rId15" Type="http://schemas.openxmlformats.org/officeDocument/2006/relationships/image" Target="../media/image95.png"/><Relationship Id="rId10" Type="http://schemas.openxmlformats.org/officeDocument/2006/relationships/image" Target="../media/image90.png"/><Relationship Id="rId19" Type="http://schemas.openxmlformats.org/officeDocument/2006/relationships/image" Target="../media/image99.png"/><Relationship Id="rId4" Type="http://schemas.openxmlformats.org/officeDocument/2006/relationships/image" Target="../media/image84.png"/><Relationship Id="rId9" Type="http://schemas.openxmlformats.org/officeDocument/2006/relationships/image" Target="../media/image89.png"/><Relationship Id="rId14" Type="http://schemas.openxmlformats.org/officeDocument/2006/relationships/image" Target="../media/image9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png"/><Relationship Id="rId3" Type="http://schemas.openxmlformats.org/officeDocument/2006/relationships/image" Target="../media/image102.png"/><Relationship Id="rId7" Type="http://schemas.openxmlformats.org/officeDocument/2006/relationships/image" Target="../media/image10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5.png"/><Relationship Id="rId5" Type="http://schemas.openxmlformats.org/officeDocument/2006/relationships/image" Target="../media/image104.png"/><Relationship Id="rId4" Type="http://schemas.openxmlformats.org/officeDocument/2006/relationships/image" Target="../media/image103.png"/><Relationship Id="rId9" Type="http://schemas.openxmlformats.org/officeDocument/2006/relationships/image" Target="../media/image10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8.png"/><Relationship Id="rId4" Type="http://schemas.openxmlformats.org/officeDocument/2006/relationships/image" Target="../media/image1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3.jpeg"/><Relationship Id="rId4" Type="http://schemas.openxmlformats.org/officeDocument/2006/relationships/image" Target="../media/image1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50DF431-4959-4679-A633-E932228248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98418"/>
            <a:ext cx="6858000" cy="2268682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Roboto" panose="02000000000000000000" pitchFamily="2" charset="0"/>
                <a:ea typeface="Roboto" panose="02000000000000000000" pitchFamily="2" charset="0"/>
              </a:rPr>
              <a:t>КОМПЛЕКСНЫЕ РЕШЕНИЯ </a:t>
            </a:r>
            <a:br>
              <a:rPr lang="ru-RU" sz="3200" b="1" dirty="0">
                <a:latin typeface="Roboto" panose="02000000000000000000" pitchFamily="2" charset="0"/>
                <a:ea typeface="Roboto" panose="02000000000000000000" pitchFamily="2" charset="0"/>
              </a:rPr>
            </a:br>
            <a:r>
              <a:rPr lang="ru-RU" sz="3200" b="1" dirty="0">
                <a:latin typeface="Roboto" panose="02000000000000000000" pitchFamily="2" charset="0"/>
                <a:ea typeface="Roboto" panose="02000000000000000000" pitchFamily="2" charset="0"/>
              </a:rPr>
              <a:t>ПО ИМПОРТОЗАМЕЩЕНИЮ </a:t>
            </a:r>
            <a:br>
              <a:rPr lang="ru-RU" sz="3200" b="1" dirty="0">
                <a:latin typeface="Roboto" panose="02000000000000000000" pitchFamily="2" charset="0"/>
                <a:ea typeface="Roboto" panose="02000000000000000000" pitchFamily="2" charset="0"/>
              </a:rPr>
            </a:br>
            <a:r>
              <a:rPr lang="ru-RU" sz="3200" b="1" dirty="0">
                <a:latin typeface="Roboto" panose="02000000000000000000" pitchFamily="2" charset="0"/>
                <a:ea typeface="Roboto" panose="02000000000000000000" pitchFamily="2" charset="0"/>
              </a:rPr>
              <a:t>И ЦИФРОВИЗАЦИИ ЭНЕРГООБЪЕКТОВ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3F4FCE-7594-4784-833A-1586D3C6FA53}"/>
              </a:ext>
            </a:extLst>
          </p:cNvPr>
          <p:cNvSpPr txBox="1"/>
          <p:nvPr/>
        </p:nvSpPr>
        <p:spPr>
          <a:xfrm>
            <a:off x="7750" y="4353371"/>
            <a:ext cx="68110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8775" marR="0" lvl="0" indent="0" defTabSz="53975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>
                <a:solidFill>
                  <a:srgbClr val="323537"/>
                </a:solidFill>
                <a:latin typeface="Roboto" panose="02000000000000000000" pitchFamily="2" charset="0"/>
                <a:ea typeface="Roboto" panose="02000000000000000000" pitchFamily="2" charset="0"/>
                <a:cs typeface="Tahoma" pitchFamily="34" charset="0"/>
              </a:rPr>
              <a:t>Заместитель генерального директора ООО «ИНБРЭС»</a:t>
            </a:r>
            <a:br>
              <a:rPr lang="ru-RU" sz="1400" b="1" dirty="0">
                <a:solidFill>
                  <a:srgbClr val="323537"/>
                </a:solidFill>
                <a:latin typeface="Roboto" panose="02000000000000000000" pitchFamily="2" charset="0"/>
                <a:ea typeface="Roboto" panose="02000000000000000000" pitchFamily="2" charset="0"/>
                <a:cs typeface="Tahoma" pitchFamily="34" charset="0"/>
              </a:rPr>
            </a:br>
            <a:r>
              <a:rPr lang="ru-RU" sz="1400" dirty="0">
                <a:solidFill>
                  <a:srgbClr val="323537"/>
                </a:solidFill>
                <a:latin typeface="Roboto" panose="02000000000000000000" pitchFamily="2" charset="0"/>
                <a:ea typeface="Roboto" panose="02000000000000000000" pitchFamily="2" charset="0"/>
                <a:cs typeface="Tahoma" pitchFamily="34" charset="0"/>
              </a:rPr>
              <a:t>Чикмяков Руслан Станиславович</a:t>
            </a:r>
          </a:p>
        </p:txBody>
      </p:sp>
    </p:spTree>
    <p:extLst>
      <p:ext uri="{BB962C8B-B14F-4D97-AF65-F5344CB8AC3E}">
        <p14:creationId xmlns:p14="http://schemas.microsoft.com/office/powerpoint/2010/main" val="6841706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FEFD20B-320E-4D52-B75C-D1082B3DDF6B}"/>
              </a:ext>
            </a:extLst>
          </p:cNvPr>
          <p:cNvSpPr/>
          <p:nvPr/>
        </p:nvSpPr>
        <p:spPr>
          <a:xfrm>
            <a:off x="3740256" y="999642"/>
            <a:ext cx="5403745" cy="36119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B090AFF-8157-459A-BFBB-6E2084CD15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11175-85E4-4762-B494-C345E595A10B}" type="slidenum">
              <a:rPr lang="ru-RU" smtClean="0"/>
              <a:pPr/>
              <a:t>10</a:t>
            </a:fld>
            <a:endParaRPr lang="ru-RU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69B28867-65F8-4132-BF03-334182F84F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25170" y="1112773"/>
            <a:ext cx="3400008" cy="3381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9DB9F58-5CFB-41FD-A057-BC383A6A283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6833"/>
          <a:stretch/>
        </p:blipFill>
        <p:spPr>
          <a:xfrm>
            <a:off x="3869192" y="1113754"/>
            <a:ext cx="1633137" cy="3381225"/>
          </a:xfrm>
          <a:prstGeom prst="rect">
            <a:avLst/>
          </a:prstGeom>
        </p:spPr>
      </p:pic>
      <p:sp>
        <p:nvSpPr>
          <p:cNvPr id="9" name="Заголовок 2">
            <a:extLst>
              <a:ext uri="{FF2B5EF4-FFF2-40B4-BE49-F238E27FC236}">
                <a16:creationId xmlns:a16="http://schemas.microsoft.com/office/drawing/2014/main" id="{DB4C0CAA-43AC-453D-AB8A-A3B48C5EA9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681" y="-165338"/>
            <a:ext cx="7886700" cy="994172"/>
          </a:xfrm>
        </p:spPr>
        <p:txBody>
          <a:bodyPr>
            <a:normAutofit/>
          </a:bodyPr>
          <a:lstStyle/>
          <a:p>
            <a:r>
              <a:rPr lang="ru-RU" sz="1800" dirty="0"/>
              <a:t>РАСШИРЕНИЕ ФУНКЦИОНАЛА</a:t>
            </a:r>
          </a:p>
        </p:txBody>
      </p:sp>
      <p:sp>
        <p:nvSpPr>
          <p:cNvPr id="10" name="Объект 10">
            <a:extLst>
              <a:ext uri="{FF2B5EF4-FFF2-40B4-BE49-F238E27FC236}">
                <a16:creationId xmlns:a16="http://schemas.microsoft.com/office/drawing/2014/main" id="{21D80891-A832-46D5-8D3A-212796C999A2}"/>
              </a:ext>
            </a:extLst>
          </p:cNvPr>
          <p:cNvSpPr txBox="1">
            <a:spLocks/>
          </p:cNvSpPr>
          <p:nvPr/>
        </p:nvSpPr>
        <p:spPr>
          <a:xfrm>
            <a:off x="139411" y="1226574"/>
            <a:ext cx="3600845" cy="34978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Blip>
                <a:blip r:embed="rId4"/>
              </a:buBlip>
              <a:defRPr sz="21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4"/>
              </a:buBlip>
              <a:defRPr sz="18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5"/>
              </a:buBlip>
              <a:defRPr sz="15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6"/>
              </a:buBlip>
              <a:defRPr sz="135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4"/>
              </a:buBlip>
              <a:defRPr sz="135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buSzPct val="150000"/>
              <a:buBlip>
                <a:blip r:embed="rId5"/>
              </a:buBlip>
            </a:pPr>
            <a:r>
              <a:rPr lang="ru-RU" sz="1400" dirty="0">
                <a:solidFill>
                  <a:srgbClr val="444849"/>
                </a:solidFill>
              </a:rPr>
              <a:t>Опциональный модуль дуговой защиты содержит 3 оптических датчика (возможна установка </a:t>
            </a:r>
            <a:r>
              <a:rPr lang="en-US" sz="1400" dirty="0">
                <a:solidFill>
                  <a:srgbClr val="444849"/>
                </a:solidFill>
              </a:rPr>
              <a:t>           </a:t>
            </a:r>
            <a:r>
              <a:rPr lang="ru-RU" sz="1400" dirty="0">
                <a:solidFill>
                  <a:srgbClr val="444849"/>
                </a:solidFill>
              </a:rPr>
              <a:t>4 датчиков). </a:t>
            </a:r>
            <a:endParaRPr lang="en-US" sz="1400" dirty="0">
              <a:solidFill>
                <a:srgbClr val="444849"/>
              </a:solidFill>
            </a:endParaRPr>
          </a:p>
          <a:p>
            <a:pPr marL="0" indent="0">
              <a:lnSpc>
                <a:spcPct val="110000"/>
              </a:lnSpc>
              <a:buSzPct val="150000"/>
              <a:buNone/>
            </a:pPr>
            <a:endParaRPr lang="ru-RU" sz="1400" dirty="0">
              <a:solidFill>
                <a:srgbClr val="444849"/>
              </a:solidFill>
            </a:endParaRPr>
          </a:p>
          <a:p>
            <a:pPr>
              <a:lnSpc>
                <a:spcPct val="110000"/>
              </a:lnSpc>
              <a:buSzPct val="150000"/>
              <a:buBlip>
                <a:blip r:embed="rId5"/>
              </a:buBlip>
            </a:pPr>
            <a:r>
              <a:rPr lang="ru-RU" sz="1400" dirty="0">
                <a:solidFill>
                  <a:srgbClr val="444849"/>
                </a:solidFill>
              </a:rPr>
              <a:t>Совмещение дуговой защиты и измерительных органов тока/напряжения в одном устройстве обеспечивает малое время срабатывания (≈5мс) в случае возникновения дугового замыкания в защищаемой зоне.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27584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317C1D0-DA76-4380-815F-7821216A99BE}"/>
              </a:ext>
            </a:extLst>
          </p:cNvPr>
          <p:cNvSpPr/>
          <p:nvPr/>
        </p:nvSpPr>
        <p:spPr>
          <a:xfrm>
            <a:off x="1" y="710037"/>
            <a:ext cx="9144000" cy="170123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74F6CE55-98FE-45D4-8CD6-1E17B26048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7680" y="2411289"/>
            <a:ext cx="8708669" cy="2629803"/>
          </a:xfrm>
        </p:spPr>
        <p:txBody>
          <a:bodyPr>
            <a:noAutofit/>
          </a:bodyPr>
          <a:lstStyle/>
          <a:p>
            <a:pPr marL="0" lvl="2" indent="0" fontAlgn="base">
              <a:lnSpc>
                <a:spcPct val="150000"/>
              </a:lnSpc>
              <a:spcBef>
                <a:spcPts val="0"/>
              </a:spcBef>
              <a:buClr>
                <a:srgbClr val="371D7C"/>
              </a:buClr>
              <a:buSzPts val="800"/>
              <a:buNone/>
              <a:defRPr/>
            </a:pPr>
            <a:r>
              <a:rPr lang="ru-RU" sz="1400" b="1" dirty="0">
                <a:solidFill>
                  <a:srgbClr val="444849"/>
                </a:solidFill>
                <a:sym typeface="Calibri"/>
              </a:rPr>
              <a:t>Преимущества:</a:t>
            </a:r>
          </a:p>
          <a:p>
            <a:pPr marL="269875" lvl="2" indent="-269875" fontAlgn="base">
              <a:lnSpc>
                <a:spcPct val="150000"/>
              </a:lnSpc>
              <a:spcBef>
                <a:spcPts val="0"/>
              </a:spcBef>
              <a:buClr>
                <a:srgbClr val="371D7C"/>
              </a:buClr>
              <a:buSzPct val="150000"/>
              <a:defRPr/>
            </a:pPr>
            <a:r>
              <a:rPr lang="ru-RU" sz="1400" dirty="0">
                <a:solidFill>
                  <a:srgbClr val="444849"/>
                </a:solidFill>
                <a:sym typeface="Calibri"/>
              </a:rPr>
              <a:t>Сохранение внешних связей шкафа;</a:t>
            </a:r>
          </a:p>
          <a:p>
            <a:pPr marL="269875" lvl="2" indent="-269875" fontAlgn="base">
              <a:lnSpc>
                <a:spcPct val="100000"/>
              </a:lnSpc>
              <a:spcBef>
                <a:spcPts val="0"/>
              </a:spcBef>
              <a:buClr>
                <a:srgbClr val="371D7C"/>
              </a:buClr>
              <a:buSzPct val="150000"/>
              <a:defRPr/>
            </a:pPr>
            <a:r>
              <a:rPr lang="ru-RU" sz="1400" dirty="0">
                <a:solidFill>
                  <a:srgbClr val="444849"/>
                </a:solidFill>
                <a:sym typeface="Calibri"/>
              </a:rPr>
              <a:t>Наладка в рамках шкафа;</a:t>
            </a:r>
          </a:p>
          <a:p>
            <a:pPr marL="269875" lvl="2" indent="-269875" fontAlgn="base">
              <a:lnSpc>
                <a:spcPct val="100000"/>
              </a:lnSpc>
              <a:spcBef>
                <a:spcPts val="0"/>
              </a:spcBef>
              <a:buClr>
                <a:srgbClr val="371D7C"/>
              </a:buClr>
              <a:buSzPct val="150000"/>
              <a:defRPr/>
            </a:pPr>
            <a:r>
              <a:rPr lang="ru-RU" sz="1400" dirty="0">
                <a:solidFill>
                  <a:srgbClr val="444849"/>
                </a:solidFill>
                <a:sym typeface="Calibri"/>
              </a:rPr>
              <a:t>Интеграция в АСУ;</a:t>
            </a:r>
          </a:p>
          <a:p>
            <a:pPr marL="269875" lvl="2" indent="-269875" fontAlgn="base">
              <a:lnSpc>
                <a:spcPct val="100000"/>
              </a:lnSpc>
              <a:spcBef>
                <a:spcPts val="0"/>
              </a:spcBef>
              <a:buClr>
                <a:srgbClr val="371D7C"/>
              </a:buClr>
              <a:buSzPct val="150000"/>
              <a:defRPr/>
            </a:pPr>
            <a:r>
              <a:rPr lang="ru-RU" sz="1400" dirty="0">
                <a:solidFill>
                  <a:srgbClr val="444849"/>
                </a:solidFill>
                <a:sym typeface="Calibri"/>
              </a:rPr>
              <a:t>Короткий срок изготовления терминала.</a:t>
            </a:r>
          </a:p>
          <a:p>
            <a:pPr marL="0" lvl="2" indent="0" fontAlgn="base">
              <a:lnSpc>
                <a:spcPct val="150000"/>
              </a:lnSpc>
              <a:spcBef>
                <a:spcPts val="0"/>
              </a:spcBef>
              <a:buClr>
                <a:srgbClr val="371D7C"/>
              </a:buClr>
              <a:buSzPts val="800"/>
              <a:buNone/>
              <a:defRPr/>
            </a:pPr>
            <a:r>
              <a:rPr lang="ru-RU" sz="1400" b="1" dirty="0">
                <a:solidFill>
                  <a:srgbClr val="444849"/>
                </a:solidFill>
                <a:sym typeface="Calibri"/>
              </a:rPr>
              <a:t>Недостатки:</a:t>
            </a:r>
          </a:p>
          <a:p>
            <a:pPr marL="269875" lvl="2" indent="-269875" fontAlgn="base">
              <a:lnSpc>
                <a:spcPct val="150000"/>
              </a:lnSpc>
              <a:spcBef>
                <a:spcPts val="0"/>
              </a:spcBef>
              <a:buClr>
                <a:srgbClr val="371D7C"/>
              </a:buClr>
              <a:buSzPct val="150000"/>
              <a:defRPr/>
            </a:pPr>
            <a:r>
              <a:rPr lang="ru-RU" sz="1400" dirty="0">
                <a:solidFill>
                  <a:srgbClr val="444849"/>
                </a:solidFill>
                <a:sym typeface="Calibri"/>
              </a:rPr>
              <a:t>Низкая заводская готовность решения;</a:t>
            </a:r>
          </a:p>
          <a:p>
            <a:pPr marL="269875" lvl="2" indent="-269875" fontAlgn="base">
              <a:lnSpc>
                <a:spcPct val="100000"/>
              </a:lnSpc>
              <a:spcBef>
                <a:spcPts val="0"/>
              </a:spcBef>
              <a:buClr>
                <a:srgbClr val="371D7C"/>
              </a:buClr>
              <a:buSzPct val="150000"/>
              <a:defRPr/>
            </a:pPr>
            <a:r>
              <a:rPr lang="ru-RU" sz="1400" dirty="0">
                <a:solidFill>
                  <a:srgbClr val="444849"/>
                </a:solidFill>
                <a:sym typeface="Calibri"/>
              </a:rPr>
              <a:t>Перемонтаж внутренних цепей шкафа на объекте;</a:t>
            </a:r>
          </a:p>
          <a:p>
            <a:pPr marL="269875" lvl="2" indent="-269875" fontAlgn="base">
              <a:lnSpc>
                <a:spcPct val="100000"/>
              </a:lnSpc>
              <a:spcBef>
                <a:spcPts val="0"/>
              </a:spcBef>
              <a:buClr>
                <a:srgbClr val="371D7C"/>
              </a:buClr>
              <a:buSzPct val="150000"/>
              <a:defRPr/>
            </a:pPr>
            <a:r>
              <a:rPr lang="ru-RU" sz="1400" dirty="0">
                <a:solidFill>
                  <a:srgbClr val="444849"/>
                </a:solidFill>
                <a:sym typeface="Calibri"/>
              </a:rPr>
              <a:t>При несовпадении размеров терминалов требуются слесарные работы (уменьшение/увеличение монтажного отверстия).</a:t>
            </a:r>
          </a:p>
          <a:p>
            <a:pPr>
              <a:lnSpc>
                <a:spcPct val="100000"/>
              </a:lnSpc>
            </a:pPr>
            <a:endParaRPr lang="ru-RU" sz="1200" dirty="0"/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91498A60-B0BE-40B4-8F9C-2B3C6FD5F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11</a:t>
            </a:fld>
            <a:endParaRPr lang="ru-RU"/>
          </a:p>
        </p:txBody>
      </p:sp>
      <p:pic>
        <p:nvPicPr>
          <p:cNvPr id="5" name="Google Shape;189;g276687432ba_0_30">
            <a:extLst>
              <a:ext uri="{FF2B5EF4-FFF2-40B4-BE49-F238E27FC236}">
                <a16:creationId xmlns:a16="http://schemas.microsoft.com/office/drawing/2014/main" id="{138005D7-1E73-4D02-8F33-364785521763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09103" y="710037"/>
            <a:ext cx="2520335" cy="167427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" name="Google Shape;190;g276687432ba_0_30">
            <a:extLst>
              <a:ext uri="{FF2B5EF4-FFF2-40B4-BE49-F238E27FC236}">
                <a16:creationId xmlns:a16="http://schemas.microsoft.com/office/drawing/2014/main" id="{C04BBD02-4620-4C96-B25A-84F06E33C169}"/>
              </a:ext>
            </a:extLst>
          </p:cNvPr>
          <p:cNvCxnSpPr/>
          <p:nvPr/>
        </p:nvCxnSpPr>
        <p:spPr>
          <a:xfrm>
            <a:off x="4407795" y="1560665"/>
            <a:ext cx="466466" cy="0"/>
          </a:xfrm>
          <a:prstGeom prst="straightConnector1">
            <a:avLst/>
          </a:prstGeom>
          <a:noFill/>
          <a:ln w="19050" cap="flat" cmpd="sng">
            <a:solidFill>
              <a:srgbClr val="6AA84F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5" name="Заголовок 2">
            <a:extLst>
              <a:ext uri="{FF2B5EF4-FFF2-40B4-BE49-F238E27FC236}">
                <a16:creationId xmlns:a16="http://schemas.microsoft.com/office/drawing/2014/main" id="{C3652C16-6B53-44B3-A0C8-3ED0EF07B9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681" y="-165338"/>
            <a:ext cx="7886700" cy="994172"/>
          </a:xfrm>
        </p:spPr>
        <p:txBody>
          <a:bodyPr>
            <a:normAutofit/>
          </a:bodyPr>
          <a:lstStyle/>
          <a:p>
            <a:r>
              <a:rPr lang="ru-RU" sz="1800" dirty="0"/>
              <a:t>ЗАМЕНА ТЕРМИНАЛА В ПАНЕЛИ ШКАФА</a:t>
            </a:r>
          </a:p>
        </p:txBody>
      </p:sp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B9101CB7-0BA3-41F6-8C4B-1914073F626D}"/>
              </a:ext>
            </a:extLst>
          </p:cNvPr>
          <p:cNvGrpSpPr/>
          <p:nvPr/>
        </p:nvGrpSpPr>
        <p:grpSpPr>
          <a:xfrm>
            <a:off x="4938914" y="710039"/>
            <a:ext cx="2581550" cy="1701251"/>
            <a:chOff x="4938914" y="710039"/>
            <a:chExt cx="2581550" cy="1701251"/>
          </a:xfrm>
        </p:grpSpPr>
        <p:pic>
          <p:nvPicPr>
            <p:cNvPr id="17" name="Google Shape;188;g276687432ba_0_30">
              <a:extLst>
                <a:ext uri="{FF2B5EF4-FFF2-40B4-BE49-F238E27FC236}">
                  <a16:creationId xmlns:a16="http://schemas.microsoft.com/office/drawing/2014/main" id="{D451C56A-6996-4D75-80D5-7EF1C2C9F80F}"/>
                </a:ext>
              </a:extLst>
            </p:cNvPr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4938914" y="710039"/>
              <a:ext cx="2581550" cy="17012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" name="Рисунок 17">
              <a:extLst>
                <a:ext uri="{FF2B5EF4-FFF2-40B4-BE49-F238E27FC236}">
                  <a16:creationId xmlns:a16="http://schemas.microsoft.com/office/drawing/2014/main" id="{6CDCF1EA-665C-4AE2-BEE1-954A0FA98C7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03991" y="1982042"/>
              <a:ext cx="45719" cy="45818"/>
            </a:xfrm>
            <a:prstGeom prst="rect">
              <a:avLst/>
            </a:prstGeom>
          </p:spPr>
        </p:pic>
        <p:pic>
          <p:nvPicPr>
            <p:cNvPr id="19" name="Рисунок 18">
              <a:extLst>
                <a:ext uri="{FF2B5EF4-FFF2-40B4-BE49-F238E27FC236}">
                  <a16:creationId xmlns:a16="http://schemas.microsoft.com/office/drawing/2014/main" id="{7EF31F6B-7EE0-4606-A3FC-152C0260742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96768" y="1287980"/>
              <a:ext cx="45719" cy="45818"/>
            </a:xfrm>
            <a:prstGeom prst="rect">
              <a:avLst/>
            </a:prstGeom>
          </p:spPr>
        </p:pic>
        <p:pic>
          <p:nvPicPr>
            <p:cNvPr id="20" name="Рисунок 19">
              <a:extLst>
                <a:ext uri="{FF2B5EF4-FFF2-40B4-BE49-F238E27FC236}">
                  <a16:creationId xmlns:a16="http://schemas.microsoft.com/office/drawing/2014/main" id="{EA18A536-F201-4BA6-8FF8-5827ED8547B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94417" y="1298608"/>
              <a:ext cx="45719" cy="45818"/>
            </a:xfrm>
            <a:prstGeom prst="rect">
              <a:avLst/>
            </a:prstGeom>
          </p:spPr>
        </p:pic>
        <p:pic>
          <p:nvPicPr>
            <p:cNvPr id="21" name="Рисунок 20">
              <a:extLst>
                <a:ext uri="{FF2B5EF4-FFF2-40B4-BE49-F238E27FC236}">
                  <a16:creationId xmlns:a16="http://schemas.microsoft.com/office/drawing/2014/main" id="{9668D758-D175-401B-B54B-79D1398F4E8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63304" y="1970005"/>
              <a:ext cx="45719" cy="4581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358153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3E04E7C4-2453-4FC8-AD07-D65574834F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12</a:t>
            </a:fld>
            <a:endParaRPr lang="ru-RU"/>
          </a:p>
        </p:txBody>
      </p:sp>
      <p:pic>
        <p:nvPicPr>
          <p:cNvPr id="18" name="Google Shape;173;g2766874290e_9_455">
            <a:extLst>
              <a:ext uri="{FF2B5EF4-FFF2-40B4-BE49-F238E27FC236}">
                <a16:creationId xmlns:a16="http://schemas.microsoft.com/office/drawing/2014/main" id="{48BFB57B-4E55-411A-8DC4-D2729FF904EE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 l="38872" t="3065" r="37427" b="16677"/>
          <a:stretch/>
        </p:blipFill>
        <p:spPr>
          <a:xfrm>
            <a:off x="5013031" y="863552"/>
            <a:ext cx="1351246" cy="366167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1" name="Google Shape;176;g2766874290e_9_455">
            <a:extLst>
              <a:ext uri="{FF2B5EF4-FFF2-40B4-BE49-F238E27FC236}">
                <a16:creationId xmlns:a16="http://schemas.microsoft.com/office/drawing/2014/main" id="{FE5088AB-59EA-41D1-8709-30BACF897D6B}"/>
              </a:ext>
            </a:extLst>
          </p:cNvPr>
          <p:cNvCxnSpPr>
            <a:cxnSpLocks/>
          </p:cNvCxnSpPr>
          <p:nvPr/>
        </p:nvCxnSpPr>
        <p:spPr>
          <a:xfrm>
            <a:off x="6479939" y="2581775"/>
            <a:ext cx="773383" cy="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0" name="Заголовок 2">
            <a:extLst>
              <a:ext uri="{FF2B5EF4-FFF2-40B4-BE49-F238E27FC236}">
                <a16:creationId xmlns:a16="http://schemas.microsoft.com/office/drawing/2014/main" id="{0C2FCF53-2A70-49FA-AC1F-9616EAEF94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681" y="-165338"/>
            <a:ext cx="7886700" cy="994172"/>
          </a:xfrm>
        </p:spPr>
        <p:txBody>
          <a:bodyPr>
            <a:normAutofit/>
          </a:bodyPr>
          <a:lstStyle/>
          <a:p>
            <a:r>
              <a:rPr lang="ru-RU" sz="1800" dirty="0"/>
              <a:t>ЗАМЕНА МОНТАЖНОЙ ПАНЕЛИ ШКАФА</a:t>
            </a:r>
          </a:p>
        </p:txBody>
      </p:sp>
      <p:sp>
        <p:nvSpPr>
          <p:cNvPr id="8" name="Content Placeholder 8">
            <a:extLst>
              <a:ext uri="{FF2B5EF4-FFF2-40B4-BE49-F238E27FC236}">
                <a16:creationId xmlns:a16="http://schemas.microsoft.com/office/drawing/2014/main" id="{F6A3F50D-41E7-4361-8282-2AECE9B6B800}"/>
              </a:ext>
            </a:extLst>
          </p:cNvPr>
          <p:cNvSpPr txBox="1">
            <a:spLocks/>
          </p:cNvSpPr>
          <p:nvPr/>
        </p:nvSpPr>
        <p:spPr>
          <a:xfrm>
            <a:off x="187681" y="1322336"/>
            <a:ext cx="4035607" cy="248245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Blip>
                <a:blip r:embed="rId4"/>
              </a:buBlip>
              <a:defRPr sz="21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4"/>
              </a:buBlip>
              <a:defRPr sz="18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5"/>
              </a:buBlip>
              <a:defRPr sz="15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6"/>
              </a:buBlip>
              <a:defRPr sz="135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4"/>
              </a:buBlip>
              <a:defRPr sz="135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2" indent="0" fontAlgn="base">
              <a:lnSpc>
                <a:spcPct val="120000"/>
              </a:lnSpc>
              <a:spcBef>
                <a:spcPts val="0"/>
              </a:spcBef>
              <a:spcAft>
                <a:spcPts val="935"/>
              </a:spcAft>
              <a:buClr>
                <a:srgbClr val="371D7C"/>
              </a:buClr>
              <a:buSzPts val="800"/>
              <a:buNone/>
              <a:defRPr/>
            </a:pPr>
            <a:r>
              <a:rPr lang="ru-RU" sz="1400" b="1" dirty="0">
                <a:solidFill>
                  <a:srgbClr val="444849"/>
                </a:solidFill>
                <a:sym typeface="Calibri"/>
              </a:rPr>
              <a:t>Преимущества:</a:t>
            </a:r>
          </a:p>
          <a:p>
            <a:pPr marL="269875" lvl="2" indent="-269875" fontAlgn="base">
              <a:lnSpc>
                <a:spcPct val="120000"/>
              </a:lnSpc>
              <a:spcBef>
                <a:spcPts val="0"/>
              </a:spcBef>
              <a:spcAft>
                <a:spcPts val="935"/>
              </a:spcAft>
              <a:buClr>
                <a:srgbClr val="371D7C"/>
              </a:buClr>
              <a:buSzPct val="150000"/>
              <a:defRPr/>
            </a:pPr>
            <a:r>
              <a:rPr lang="ru-RU" sz="1400" dirty="0">
                <a:solidFill>
                  <a:srgbClr val="444849"/>
                </a:solidFill>
                <a:sym typeface="Calibri"/>
              </a:rPr>
              <a:t>Сохранение внешних связей шкафа и текущих габаритов в ОПУ</a:t>
            </a:r>
            <a:r>
              <a:rPr lang="en-US" sz="1400" dirty="0">
                <a:solidFill>
                  <a:srgbClr val="444849"/>
                </a:solidFill>
                <a:sym typeface="Calibri"/>
              </a:rPr>
              <a:t>;</a:t>
            </a:r>
            <a:endParaRPr lang="ru-RU" sz="1400" dirty="0">
              <a:solidFill>
                <a:srgbClr val="444849"/>
              </a:solidFill>
              <a:sym typeface="Calibri"/>
            </a:endParaRPr>
          </a:p>
          <a:p>
            <a:pPr marL="269875" lvl="2" indent="-269875" fontAlgn="base">
              <a:lnSpc>
                <a:spcPct val="120000"/>
              </a:lnSpc>
              <a:spcBef>
                <a:spcPts val="0"/>
              </a:spcBef>
              <a:spcAft>
                <a:spcPts val="935"/>
              </a:spcAft>
              <a:buClr>
                <a:srgbClr val="371D7C"/>
              </a:buClr>
              <a:buSzPct val="150000"/>
              <a:defRPr/>
            </a:pPr>
            <a:r>
              <a:rPr lang="ru-RU" sz="1400" dirty="0">
                <a:solidFill>
                  <a:srgbClr val="444849"/>
                </a:solidFill>
                <a:sym typeface="Calibri"/>
              </a:rPr>
              <a:t>Наладка в рамках шкафа</a:t>
            </a:r>
            <a:r>
              <a:rPr lang="en-US" sz="1400" dirty="0">
                <a:solidFill>
                  <a:srgbClr val="444849"/>
                </a:solidFill>
                <a:sym typeface="Calibri"/>
              </a:rPr>
              <a:t>;</a:t>
            </a:r>
            <a:endParaRPr lang="ru-RU" sz="1400" dirty="0">
              <a:solidFill>
                <a:srgbClr val="444849"/>
              </a:solidFill>
              <a:sym typeface="Calibri"/>
            </a:endParaRPr>
          </a:p>
          <a:p>
            <a:pPr marL="269875" lvl="2" indent="-269875" fontAlgn="base">
              <a:lnSpc>
                <a:spcPct val="120000"/>
              </a:lnSpc>
              <a:spcBef>
                <a:spcPts val="0"/>
              </a:spcBef>
              <a:spcAft>
                <a:spcPts val="935"/>
              </a:spcAft>
              <a:buClr>
                <a:srgbClr val="371D7C"/>
              </a:buClr>
              <a:buSzPct val="150000"/>
              <a:defRPr/>
            </a:pPr>
            <a:r>
              <a:rPr lang="ru-RU" sz="1400" dirty="0">
                <a:solidFill>
                  <a:srgbClr val="444849"/>
                </a:solidFill>
                <a:sym typeface="Calibri"/>
              </a:rPr>
              <a:t>Высокая заводская готовность и быстрое подключение на объекте</a:t>
            </a:r>
            <a:r>
              <a:rPr lang="en-US" sz="1400" dirty="0">
                <a:solidFill>
                  <a:srgbClr val="444849"/>
                </a:solidFill>
                <a:sym typeface="Calibri"/>
              </a:rPr>
              <a:t>;</a:t>
            </a:r>
            <a:endParaRPr lang="ru-RU" sz="1400" dirty="0">
              <a:solidFill>
                <a:srgbClr val="444849"/>
              </a:solidFill>
              <a:sym typeface="Calibri"/>
            </a:endParaRPr>
          </a:p>
          <a:p>
            <a:pPr marL="269875" lvl="2" indent="-269875" fontAlgn="base">
              <a:lnSpc>
                <a:spcPct val="120000"/>
              </a:lnSpc>
              <a:spcBef>
                <a:spcPts val="0"/>
              </a:spcBef>
              <a:spcAft>
                <a:spcPts val="935"/>
              </a:spcAft>
              <a:buClr>
                <a:srgbClr val="371D7C"/>
              </a:buClr>
              <a:buSzPct val="150000"/>
              <a:defRPr/>
            </a:pPr>
            <a:r>
              <a:rPr lang="ru-RU" sz="1400" dirty="0">
                <a:solidFill>
                  <a:srgbClr val="444849"/>
                </a:solidFill>
                <a:sym typeface="Calibri"/>
              </a:rPr>
              <a:t>Интеграция в АСУ;</a:t>
            </a:r>
          </a:p>
          <a:p>
            <a:pPr marL="269875" lvl="2" indent="-269875" fontAlgn="base">
              <a:lnSpc>
                <a:spcPct val="120000"/>
              </a:lnSpc>
              <a:spcBef>
                <a:spcPts val="0"/>
              </a:spcBef>
              <a:spcAft>
                <a:spcPts val="935"/>
              </a:spcAft>
              <a:buClr>
                <a:srgbClr val="371D7C"/>
              </a:buClr>
              <a:buSzPct val="150000"/>
              <a:defRPr/>
            </a:pPr>
            <a:r>
              <a:rPr lang="ru-RU" sz="1400" dirty="0">
                <a:solidFill>
                  <a:srgbClr val="444849"/>
                </a:solidFill>
                <a:sym typeface="Calibri"/>
              </a:rPr>
              <a:t>Замена устаревших вспомогательных устройств (добавление необходимых).</a:t>
            </a:r>
          </a:p>
          <a:p>
            <a:pPr marL="269875" lvl="2" indent="-269875" fontAlgn="base">
              <a:lnSpc>
                <a:spcPct val="120000"/>
              </a:lnSpc>
              <a:spcBef>
                <a:spcPts val="0"/>
              </a:spcBef>
              <a:spcAft>
                <a:spcPts val="935"/>
              </a:spcAft>
              <a:buClr>
                <a:srgbClr val="371D7C"/>
              </a:buClr>
              <a:buSzPct val="150000"/>
              <a:defRPr/>
            </a:pPr>
            <a:endParaRPr lang="ru-RU" sz="1400" dirty="0">
              <a:solidFill>
                <a:srgbClr val="444849"/>
              </a:solidFill>
              <a:sym typeface="Calibri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B6A2472-E60A-4746-B7D3-A7EC7A5F658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69656" y="828833"/>
            <a:ext cx="1500943" cy="3750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0254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1A2EF1FB-F17E-443B-83C5-997D1FB6E9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13</a:t>
            </a:fld>
            <a:endParaRPr lang="ru-RU"/>
          </a:p>
        </p:txBody>
      </p:sp>
      <p:pic>
        <p:nvPicPr>
          <p:cNvPr id="7" name="Google Shape;203;g276687432ba_0_44">
            <a:extLst>
              <a:ext uri="{FF2B5EF4-FFF2-40B4-BE49-F238E27FC236}">
                <a16:creationId xmlns:a16="http://schemas.microsoft.com/office/drawing/2014/main" id="{F8D43868-0D06-4A4D-930E-03258E61A6B2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 l="17846" r="4759"/>
          <a:stretch/>
        </p:blipFill>
        <p:spPr>
          <a:xfrm>
            <a:off x="2410826" y="564350"/>
            <a:ext cx="4322347" cy="2873423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Заголовок 2">
            <a:extLst>
              <a:ext uri="{FF2B5EF4-FFF2-40B4-BE49-F238E27FC236}">
                <a16:creationId xmlns:a16="http://schemas.microsoft.com/office/drawing/2014/main" id="{96C5440A-F315-4094-A60D-D614FB51D8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681" y="-165338"/>
            <a:ext cx="7886700" cy="994172"/>
          </a:xfrm>
        </p:spPr>
        <p:txBody>
          <a:bodyPr>
            <a:normAutofit/>
          </a:bodyPr>
          <a:lstStyle/>
          <a:p>
            <a:r>
              <a:rPr lang="ru-RU" sz="1800" dirty="0"/>
              <a:t>КОМПЛЕКСНАЯ ЗАМЕНА ШКАФОВ</a:t>
            </a:r>
          </a:p>
        </p:txBody>
      </p:sp>
      <p:sp>
        <p:nvSpPr>
          <p:cNvPr id="6" name="Content Placeholder 8">
            <a:extLst>
              <a:ext uri="{FF2B5EF4-FFF2-40B4-BE49-F238E27FC236}">
                <a16:creationId xmlns:a16="http://schemas.microsoft.com/office/drawing/2014/main" id="{DB46F553-D486-49C5-B762-3FA7674D16B1}"/>
              </a:ext>
            </a:extLst>
          </p:cNvPr>
          <p:cNvSpPr txBox="1">
            <a:spLocks/>
          </p:cNvSpPr>
          <p:nvPr/>
        </p:nvSpPr>
        <p:spPr>
          <a:xfrm>
            <a:off x="187680" y="3173289"/>
            <a:ext cx="8708669" cy="18310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Blip>
                <a:blip r:embed="rId4"/>
              </a:buBlip>
              <a:defRPr sz="21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4"/>
              </a:buBlip>
              <a:defRPr sz="18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5"/>
              </a:buBlip>
              <a:defRPr sz="15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6"/>
              </a:buBlip>
              <a:defRPr sz="135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4"/>
              </a:buBlip>
              <a:defRPr sz="135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2" indent="0" fontAlgn="base">
              <a:lnSpc>
                <a:spcPct val="150000"/>
              </a:lnSpc>
              <a:spcBef>
                <a:spcPts val="0"/>
              </a:spcBef>
              <a:buClr>
                <a:srgbClr val="371D7C"/>
              </a:buClr>
              <a:buSzPts val="800"/>
              <a:buNone/>
              <a:defRPr/>
            </a:pPr>
            <a:r>
              <a:rPr lang="ru-RU" sz="1400" b="1" dirty="0">
                <a:solidFill>
                  <a:srgbClr val="444849"/>
                </a:solidFill>
                <a:sym typeface="Calibri"/>
              </a:rPr>
              <a:t>Преимущества:</a:t>
            </a:r>
          </a:p>
          <a:p>
            <a:pPr marL="269875" lvl="2" indent="-269875" fontAlgn="base">
              <a:lnSpc>
                <a:spcPct val="150000"/>
              </a:lnSpc>
              <a:spcBef>
                <a:spcPts val="0"/>
              </a:spcBef>
              <a:buClr>
                <a:srgbClr val="371D7C"/>
              </a:buClr>
              <a:buSzPct val="150000"/>
              <a:defRPr/>
            </a:pPr>
            <a:r>
              <a:rPr lang="ru-RU" sz="1400" dirty="0">
                <a:solidFill>
                  <a:srgbClr val="444849"/>
                </a:solidFill>
                <a:sym typeface="Calibri"/>
              </a:rPr>
              <a:t>Высокая заводская готовность и быстрое подключение на объекте</a:t>
            </a:r>
            <a:r>
              <a:rPr lang="en-US" sz="1400" dirty="0">
                <a:solidFill>
                  <a:srgbClr val="444849"/>
                </a:solidFill>
                <a:sym typeface="Calibri"/>
              </a:rPr>
              <a:t>;</a:t>
            </a:r>
            <a:endParaRPr lang="ru-RU" sz="1400" dirty="0">
              <a:solidFill>
                <a:srgbClr val="444849"/>
              </a:solidFill>
              <a:sym typeface="Calibri"/>
            </a:endParaRPr>
          </a:p>
          <a:p>
            <a:pPr marL="269875" lvl="2" indent="-269875" fontAlgn="base">
              <a:lnSpc>
                <a:spcPct val="100000"/>
              </a:lnSpc>
              <a:spcBef>
                <a:spcPts val="0"/>
              </a:spcBef>
              <a:buClr>
                <a:srgbClr val="371D7C"/>
              </a:buClr>
              <a:buSzPct val="150000"/>
              <a:defRPr/>
            </a:pPr>
            <a:r>
              <a:rPr lang="ru-RU" sz="1400" dirty="0">
                <a:solidFill>
                  <a:srgbClr val="444849"/>
                </a:solidFill>
                <a:sym typeface="Calibri"/>
              </a:rPr>
              <a:t>Максимально возможное применение отечественных комплектующих - БИ,</a:t>
            </a:r>
            <a:br>
              <a:rPr lang="en-US" sz="1400" dirty="0">
                <a:solidFill>
                  <a:srgbClr val="444849"/>
                </a:solidFill>
                <a:sym typeface="Calibri"/>
              </a:rPr>
            </a:br>
            <a:r>
              <a:rPr lang="ru-RU" sz="1400" dirty="0">
                <a:solidFill>
                  <a:srgbClr val="444849"/>
                </a:solidFill>
                <a:sym typeface="Calibri"/>
              </a:rPr>
              <a:t> переключатели, реле и т.д.</a:t>
            </a:r>
          </a:p>
          <a:p>
            <a:pPr marL="269875" lvl="2" indent="-269875" fontAlgn="base">
              <a:lnSpc>
                <a:spcPct val="100000"/>
              </a:lnSpc>
              <a:spcBef>
                <a:spcPts val="0"/>
              </a:spcBef>
              <a:buClr>
                <a:srgbClr val="371D7C"/>
              </a:buClr>
              <a:buSzPct val="150000"/>
              <a:defRPr/>
            </a:pPr>
            <a:r>
              <a:rPr lang="ru-RU" sz="1400" dirty="0">
                <a:solidFill>
                  <a:srgbClr val="444849"/>
                </a:solidFill>
                <a:sym typeface="Calibri"/>
              </a:rPr>
              <a:t>Обеспечение ЭМС согласно повышенных требований</a:t>
            </a:r>
            <a:r>
              <a:rPr lang="en-US" sz="1400" dirty="0">
                <a:solidFill>
                  <a:srgbClr val="444849"/>
                </a:solidFill>
                <a:sym typeface="Calibri"/>
              </a:rPr>
              <a:t>;</a:t>
            </a:r>
            <a:endParaRPr lang="ru-RU" sz="1400" dirty="0">
              <a:solidFill>
                <a:srgbClr val="444849"/>
              </a:solidFill>
              <a:sym typeface="Calibri"/>
            </a:endParaRPr>
          </a:p>
          <a:p>
            <a:pPr marL="269875" lvl="2" indent="-269875" fontAlgn="base">
              <a:lnSpc>
                <a:spcPct val="100000"/>
              </a:lnSpc>
              <a:spcBef>
                <a:spcPts val="0"/>
              </a:spcBef>
              <a:buClr>
                <a:srgbClr val="371D7C"/>
              </a:buClr>
              <a:buSzPct val="150000"/>
              <a:defRPr/>
            </a:pPr>
            <a:r>
              <a:rPr lang="ru-RU" sz="1400" dirty="0">
                <a:solidFill>
                  <a:srgbClr val="444849"/>
                </a:solidFill>
                <a:sym typeface="Calibri"/>
              </a:rPr>
              <a:t>Срок службы шкафа - не менее 25 лет</a:t>
            </a:r>
            <a:r>
              <a:rPr lang="en-US" sz="1400" dirty="0">
                <a:solidFill>
                  <a:srgbClr val="444849"/>
                </a:solidFill>
                <a:sym typeface="Calibri"/>
              </a:rPr>
              <a:t>;</a:t>
            </a:r>
            <a:endParaRPr lang="ru-RU" sz="1400" dirty="0">
              <a:solidFill>
                <a:srgbClr val="444849"/>
              </a:solidFill>
              <a:sym typeface="Calibri"/>
            </a:endParaRPr>
          </a:p>
          <a:p>
            <a:pPr marL="269875" lvl="2" indent="-269875" fontAlgn="base">
              <a:lnSpc>
                <a:spcPct val="100000"/>
              </a:lnSpc>
              <a:spcBef>
                <a:spcPts val="0"/>
              </a:spcBef>
              <a:buClr>
                <a:srgbClr val="371D7C"/>
              </a:buClr>
              <a:buSzPct val="150000"/>
              <a:defRPr/>
            </a:pPr>
            <a:r>
              <a:rPr lang="ru-RU" sz="1400" dirty="0">
                <a:solidFill>
                  <a:srgbClr val="444849"/>
                </a:solidFill>
                <a:sym typeface="Calibri"/>
              </a:rPr>
              <a:t>Интеграция в АСУ</a:t>
            </a:r>
            <a:r>
              <a:rPr lang="en-US" sz="1400" dirty="0">
                <a:solidFill>
                  <a:srgbClr val="444849"/>
                </a:solidFill>
                <a:sym typeface="Calibri"/>
              </a:rPr>
              <a:t>.</a:t>
            </a:r>
            <a:endParaRPr lang="ru-RU" sz="1400" dirty="0">
              <a:solidFill>
                <a:srgbClr val="444849"/>
              </a:solidFill>
              <a:sym typeface="Calibri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32292B4-76D9-43DF-A262-CDBE10305701}"/>
              </a:ext>
            </a:extLst>
          </p:cNvPr>
          <p:cNvSpPr/>
          <p:nvPr/>
        </p:nvSpPr>
        <p:spPr>
          <a:xfrm>
            <a:off x="2410826" y="564350"/>
            <a:ext cx="4322347" cy="3577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6E40D31-64F8-4E3B-9C36-1683F06F9E96}"/>
              </a:ext>
            </a:extLst>
          </p:cNvPr>
          <p:cNvSpPr txBox="1"/>
          <p:nvPr/>
        </p:nvSpPr>
        <p:spPr>
          <a:xfrm>
            <a:off x="2361103" y="593688"/>
            <a:ext cx="44108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chemeClr val="bg1"/>
                </a:solidFill>
                <a:latin typeface="Roboto Medium"/>
              </a:rPr>
              <a:t>Выксунский металлургический завод ОПУ 110 </a:t>
            </a:r>
            <a:r>
              <a:rPr lang="ru-RU" sz="1400" dirty="0" err="1">
                <a:solidFill>
                  <a:schemeClr val="bg1"/>
                </a:solidFill>
                <a:latin typeface="Roboto Medium"/>
              </a:rPr>
              <a:t>кВ</a:t>
            </a:r>
            <a:endParaRPr lang="ru-RU" sz="1400" dirty="0">
              <a:solidFill>
                <a:schemeClr val="bg1"/>
              </a:solidFill>
              <a:latin typeface="Roboto Medium"/>
            </a:endParaRPr>
          </a:p>
        </p:txBody>
      </p:sp>
    </p:spTree>
    <p:extLst>
      <p:ext uri="{BB962C8B-B14F-4D97-AF65-F5344CB8AC3E}">
        <p14:creationId xmlns:p14="http://schemas.microsoft.com/office/powerpoint/2010/main" val="26278296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7109592-217E-4675-9D95-A47C4F7B2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11175-85E4-4762-B494-C345E595A10B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7" name="Объект 10">
            <a:extLst>
              <a:ext uri="{FF2B5EF4-FFF2-40B4-BE49-F238E27FC236}">
                <a16:creationId xmlns:a16="http://schemas.microsoft.com/office/drawing/2014/main" id="{0CDE3061-E32F-4B21-ABA1-583439D370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2611" y="987232"/>
            <a:ext cx="6443564" cy="3263504"/>
          </a:xfrm>
        </p:spPr>
        <p:txBody>
          <a:bodyPr>
            <a:normAutofit/>
          </a:bodyPr>
          <a:lstStyle/>
          <a:p>
            <a:pPr>
              <a:buSzPct val="160000"/>
              <a:buBlip>
                <a:blip r:embed="rId2"/>
              </a:buBlip>
            </a:pPr>
            <a:r>
              <a:rPr lang="ru-RU" sz="1400" dirty="0">
                <a:solidFill>
                  <a:srgbClr val="444849"/>
                </a:solidFill>
              </a:rPr>
              <a:t>Аттестация РЗА  на классы напряжения 6-750 </a:t>
            </a:r>
            <a:r>
              <a:rPr lang="ru-RU" sz="1400" dirty="0" err="1">
                <a:solidFill>
                  <a:srgbClr val="444849"/>
                </a:solidFill>
              </a:rPr>
              <a:t>кВ</a:t>
            </a:r>
            <a:r>
              <a:rPr lang="ru-RU" sz="1400" dirty="0">
                <a:solidFill>
                  <a:srgbClr val="444849"/>
                </a:solidFill>
              </a:rPr>
              <a:t> в </a:t>
            </a:r>
            <a:r>
              <a:rPr lang="ru-RU" sz="1400" b="1" dirty="0">
                <a:solidFill>
                  <a:srgbClr val="444849"/>
                </a:solidFill>
              </a:rPr>
              <a:t>ПАО «Россети»</a:t>
            </a:r>
          </a:p>
          <a:p>
            <a:pPr>
              <a:buSzPct val="160000"/>
              <a:buBlip>
                <a:blip r:embed="rId2"/>
              </a:buBlip>
            </a:pPr>
            <a:r>
              <a:rPr lang="ru-RU" sz="1400" dirty="0">
                <a:solidFill>
                  <a:srgbClr val="444849"/>
                </a:solidFill>
              </a:rPr>
              <a:t>Аттестация силового оборудования в </a:t>
            </a:r>
            <a:r>
              <a:rPr lang="ru-RU" sz="1400" b="1" dirty="0">
                <a:solidFill>
                  <a:srgbClr val="444849"/>
                </a:solidFill>
              </a:rPr>
              <a:t>ПАО «Россети»</a:t>
            </a:r>
          </a:p>
          <a:p>
            <a:pPr>
              <a:buSzPct val="160000"/>
              <a:buBlip>
                <a:blip r:embed="rId2"/>
              </a:buBlip>
            </a:pPr>
            <a:r>
              <a:rPr lang="ru-RU" sz="1400" dirty="0">
                <a:solidFill>
                  <a:srgbClr val="444849"/>
                </a:solidFill>
              </a:rPr>
              <a:t>Сертификация функций ПА в </a:t>
            </a:r>
            <a:r>
              <a:rPr lang="ru-RU" sz="1400" b="1" dirty="0">
                <a:solidFill>
                  <a:srgbClr val="444849"/>
                </a:solidFill>
              </a:rPr>
              <a:t>АО «СО ЕЭС»</a:t>
            </a:r>
          </a:p>
          <a:p>
            <a:pPr>
              <a:buSzPct val="160000"/>
              <a:buBlip>
                <a:blip r:embed="rId2"/>
              </a:buBlip>
            </a:pPr>
            <a:r>
              <a:rPr lang="ru-RU" sz="1400" dirty="0">
                <a:solidFill>
                  <a:srgbClr val="444849"/>
                </a:solidFill>
              </a:rPr>
              <a:t>Оборудование и программное обеспечение внесено </a:t>
            </a:r>
            <a:br>
              <a:rPr lang="en-US" sz="1400" dirty="0">
                <a:solidFill>
                  <a:srgbClr val="444849"/>
                </a:solidFill>
              </a:rPr>
            </a:br>
            <a:r>
              <a:rPr lang="ru-RU" sz="1400" dirty="0">
                <a:solidFill>
                  <a:srgbClr val="444849"/>
                </a:solidFill>
              </a:rPr>
              <a:t>в отечественные реестры</a:t>
            </a:r>
          </a:p>
          <a:p>
            <a:pPr>
              <a:buSzPct val="160000"/>
              <a:buBlip>
                <a:blip r:embed="rId2"/>
              </a:buBlip>
            </a:pPr>
            <a:r>
              <a:rPr lang="ru-RU" sz="1400" dirty="0">
                <a:solidFill>
                  <a:srgbClr val="444849"/>
                </a:solidFill>
              </a:rPr>
              <a:t>Международный сертификат МЭК 61850, выданный </a:t>
            </a:r>
            <a:r>
              <a:rPr lang="ru-RU" sz="1400" b="1" dirty="0">
                <a:solidFill>
                  <a:srgbClr val="444849"/>
                </a:solidFill>
              </a:rPr>
              <a:t>KEMA и </a:t>
            </a:r>
            <a:br>
              <a:rPr lang="ru-RU" sz="1400" b="1" dirty="0">
                <a:solidFill>
                  <a:srgbClr val="444849"/>
                </a:solidFill>
              </a:rPr>
            </a:br>
            <a:r>
              <a:rPr lang="ru-RU" sz="1400" b="1" dirty="0">
                <a:solidFill>
                  <a:srgbClr val="444849"/>
                </a:solidFill>
              </a:rPr>
              <a:t>АО «НИЦ ЕЭС»</a:t>
            </a:r>
          </a:p>
          <a:p>
            <a:pPr>
              <a:buSzPct val="160000"/>
              <a:buBlip>
                <a:blip r:embed="rId2"/>
              </a:buBlip>
            </a:pPr>
            <a:r>
              <a:rPr lang="ru-RU" sz="1400" dirty="0">
                <a:solidFill>
                  <a:srgbClr val="444849"/>
                </a:solidFill>
              </a:rPr>
              <a:t>Аттестация и сертификация  в отраслевых компаниях: </a:t>
            </a:r>
            <a:br>
              <a:rPr lang="ru-RU" sz="1400" dirty="0">
                <a:solidFill>
                  <a:srgbClr val="444849"/>
                </a:solidFill>
              </a:rPr>
            </a:br>
            <a:r>
              <a:rPr lang="ru-RU" sz="1400" b="1" dirty="0">
                <a:solidFill>
                  <a:srgbClr val="444849"/>
                </a:solidFill>
              </a:rPr>
              <a:t>ПАО «Газпром», ПАО «Транснефть», АО «РЖД»</a:t>
            </a:r>
          </a:p>
          <a:p>
            <a:endParaRPr lang="ru-RU" sz="1600" dirty="0"/>
          </a:p>
        </p:txBody>
      </p:sp>
      <p:sp>
        <p:nvSpPr>
          <p:cNvPr id="8" name="Номер слайда 3">
            <a:extLst>
              <a:ext uri="{FF2B5EF4-FFF2-40B4-BE49-F238E27FC236}">
                <a16:creationId xmlns:a16="http://schemas.microsoft.com/office/drawing/2014/main" id="{A65015E8-581F-448D-971C-B45ECB73A15F}"/>
              </a:ext>
            </a:extLst>
          </p:cNvPr>
          <p:cNvSpPr txBox="1">
            <a:spLocks/>
          </p:cNvSpPr>
          <p:nvPr/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3A11175-85E4-4762-B494-C345E595A10B}" type="slidenum">
              <a:rPr lang="ru-RU" smtClean="0"/>
              <a:pPr/>
              <a:t>14</a:t>
            </a:fld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77EF399-2BBD-4CFB-8B94-D42E5D286B0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5593" y="4139872"/>
            <a:ext cx="1045569" cy="82467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07B9BB1-562D-4460-A8FC-CED98BF68C0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98182" y="4337299"/>
            <a:ext cx="812079" cy="365908"/>
          </a:xfrm>
          <a:prstGeom prst="rect">
            <a:avLst/>
          </a:prstGeom>
        </p:spPr>
      </p:pic>
      <p:pic>
        <p:nvPicPr>
          <p:cNvPr id="11" name="Picture 4" descr="C:\Documents and Settings\avalekseev\Рабочий стол\На удаление\Gazprom-Logo-rus.svg.png">
            <a:extLst>
              <a:ext uri="{FF2B5EF4-FFF2-40B4-BE49-F238E27FC236}">
                <a16:creationId xmlns:a16="http://schemas.microsoft.com/office/drawing/2014/main" id="{AB3DA673-7A7B-4183-B6FA-FCC80A5A4A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63014" y="4191687"/>
            <a:ext cx="1062579" cy="521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" name="Группа 3">
            <a:extLst>
              <a:ext uri="{FF2B5EF4-FFF2-40B4-BE49-F238E27FC236}">
                <a16:creationId xmlns:a16="http://schemas.microsoft.com/office/drawing/2014/main" id="{4E3F180E-2515-4913-AD7C-898250AB60EB}"/>
              </a:ext>
            </a:extLst>
          </p:cNvPr>
          <p:cNvGrpSpPr>
            <a:grpSpLocks/>
          </p:cNvGrpSpPr>
          <p:nvPr/>
        </p:nvGrpSpPr>
        <p:grpSpPr bwMode="auto">
          <a:xfrm>
            <a:off x="5529452" y="4139872"/>
            <a:ext cx="782101" cy="688706"/>
            <a:chOff x="9747133" y="1441665"/>
            <a:chExt cx="1615704" cy="1445504"/>
          </a:xfrm>
        </p:grpSpPr>
        <p:pic>
          <p:nvPicPr>
            <p:cNvPr id="13" name="Picture 2" descr="Картинки по запросу фск еэс png">
              <a:extLst>
                <a:ext uri="{FF2B5EF4-FFF2-40B4-BE49-F238E27FC236}">
                  <a16:creationId xmlns:a16="http://schemas.microsoft.com/office/drawing/2014/main" id="{62F358EA-062C-4F1E-84F4-3E4C3CF81FA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66051" y="2143034"/>
              <a:ext cx="796786" cy="744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2" descr="Картинки по запросу фск еэс png">
              <a:extLst>
                <a:ext uri="{FF2B5EF4-FFF2-40B4-BE49-F238E27FC236}">
                  <a16:creationId xmlns:a16="http://schemas.microsoft.com/office/drawing/2014/main" id="{8E6FCB31-F83D-433F-B634-CB00DE2B3B0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41583" y="1441665"/>
              <a:ext cx="1226634" cy="1073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2" descr="Картинки по запросу фск еэс png">
              <a:extLst>
                <a:ext uri="{FF2B5EF4-FFF2-40B4-BE49-F238E27FC236}">
                  <a16:creationId xmlns:a16="http://schemas.microsoft.com/office/drawing/2014/main" id="{475DA7F3-8CE9-42FB-B3EA-B84C72A0562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47133" y="2153011"/>
              <a:ext cx="818918" cy="7225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1493C1B5-83DF-4069-89D4-0E07BBC4035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8706" y="4024146"/>
            <a:ext cx="745595" cy="824674"/>
          </a:xfrm>
          <a:prstGeom prst="rect">
            <a:avLst/>
          </a:prstGeom>
        </p:spPr>
      </p:pic>
      <p:pic>
        <p:nvPicPr>
          <p:cNvPr id="17" name="Picture 4">
            <a:extLst>
              <a:ext uri="{FF2B5EF4-FFF2-40B4-BE49-F238E27FC236}">
                <a16:creationId xmlns:a16="http://schemas.microsoft.com/office/drawing/2014/main" id="{0D8ACE23-0A10-4BF9-B628-6B3FA9E54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2575" y="4024146"/>
            <a:ext cx="732668" cy="732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97B3D3DC-0FF5-489A-BFED-9B207706AD37}"/>
              </a:ext>
            </a:extLst>
          </p:cNvPr>
          <p:cNvSpPr txBox="1"/>
          <p:nvPr/>
        </p:nvSpPr>
        <p:spPr>
          <a:xfrm>
            <a:off x="1252197" y="4687659"/>
            <a:ext cx="8542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b="1" dirty="0">
                <a:solidFill>
                  <a:srgbClr val="244997"/>
                </a:solidFill>
              </a:rPr>
              <a:t>АО «СО ЕЭС»</a:t>
            </a:r>
          </a:p>
        </p:txBody>
      </p:sp>
      <p:pic>
        <p:nvPicPr>
          <p:cNvPr id="19" name="Picture 6">
            <a:extLst>
              <a:ext uri="{FF2B5EF4-FFF2-40B4-BE49-F238E27FC236}">
                <a16:creationId xmlns:a16="http://schemas.microsoft.com/office/drawing/2014/main" id="{F3F5C9B9-E3B8-453C-ACF5-4C87334FF34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49078"/>
          <a:stretch/>
        </p:blipFill>
        <p:spPr bwMode="auto">
          <a:xfrm>
            <a:off x="6397001" y="947351"/>
            <a:ext cx="2168890" cy="1563990"/>
          </a:xfrm>
          <a:prstGeom prst="rect">
            <a:avLst/>
          </a:prstGeom>
          <a:noFill/>
          <a:ln>
            <a:solidFill>
              <a:srgbClr val="44484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3A2CB501-1A04-438E-A762-1D9BA7540CF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607049" y="1760265"/>
            <a:ext cx="2224723" cy="1684434"/>
          </a:xfrm>
          <a:prstGeom prst="rect">
            <a:avLst/>
          </a:prstGeom>
          <a:ln>
            <a:solidFill>
              <a:srgbClr val="444849"/>
            </a:solidFill>
          </a:ln>
        </p:spPr>
      </p:pic>
      <p:pic>
        <p:nvPicPr>
          <p:cNvPr id="21" name="Picture 8">
            <a:extLst>
              <a:ext uri="{FF2B5EF4-FFF2-40B4-BE49-F238E27FC236}">
                <a16:creationId xmlns:a16="http://schemas.microsoft.com/office/drawing/2014/main" id="{4BE00129-77E5-426E-B15C-50B726650D2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985"/>
          <a:stretch/>
        </p:blipFill>
        <p:spPr bwMode="auto">
          <a:xfrm>
            <a:off x="6841293" y="2882027"/>
            <a:ext cx="2224723" cy="1670182"/>
          </a:xfrm>
          <a:prstGeom prst="rect">
            <a:avLst/>
          </a:prstGeom>
          <a:noFill/>
          <a:ln>
            <a:solidFill>
              <a:srgbClr val="44484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Заголовок 2">
            <a:extLst>
              <a:ext uri="{FF2B5EF4-FFF2-40B4-BE49-F238E27FC236}">
                <a16:creationId xmlns:a16="http://schemas.microsoft.com/office/drawing/2014/main" id="{64A5F134-CD08-4DA5-96A0-4EEC35667F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681" y="-165338"/>
            <a:ext cx="7886700" cy="994172"/>
          </a:xfrm>
        </p:spPr>
        <p:txBody>
          <a:bodyPr>
            <a:normAutofit/>
          </a:bodyPr>
          <a:lstStyle/>
          <a:p>
            <a:r>
              <a:rPr lang="ru-RU" sz="1800" b="1" dirty="0"/>
              <a:t>АТТЕСТАЦИЯ ПРОДУКЦИИ</a:t>
            </a:r>
          </a:p>
        </p:txBody>
      </p:sp>
    </p:spTree>
    <p:extLst>
      <p:ext uri="{BB962C8B-B14F-4D97-AF65-F5344CB8AC3E}">
        <p14:creationId xmlns:p14="http://schemas.microsoft.com/office/powerpoint/2010/main" val="30541430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>
            <a:extLst>
              <a:ext uri="{FF2B5EF4-FFF2-40B4-BE49-F238E27FC236}">
                <a16:creationId xmlns:a16="http://schemas.microsoft.com/office/drawing/2014/main" id="{14203532-E12D-42EC-8ADB-BD8EBE95FF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7681" y="963709"/>
            <a:ext cx="7886700" cy="3803554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ru-RU" sz="3400" b="1" dirty="0"/>
              <a:t>Вариант </a:t>
            </a:r>
            <a:r>
              <a:rPr lang="en-US" sz="3400" b="1" dirty="0"/>
              <a:t>1</a:t>
            </a:r>
            <a:r>
              <a:rPr lang="ru-RU" sz="3400" b="1" dirty="0"/>
              <a:t> (замена ПО на существующем оборудовании верхнего уровня): </a:t>
            </a:r>
          </a:p>
          <a:p>
            <a:pPr marL="269875" lvl="2" indent="-269875" fontAlgn="base">
              <a:lnSpc>
                <a:spcPct val="120000"/>
              </a:lnSpc>
              <a:spcBef>
                <a:spcPts val="0"/>
              </a:spcBef>
              <a:buClr>
                <a:srgbClr val="371D7C"/>
              </a:buClr>
              <a:buSzPct val="150000"/>
              <a:defRPr/>
            </a:pPr>
            <a:r>
              <a:rPr lang="ru-RU" sz="3500" dirty="0">
                <a:solidFill>
                  <a:srgbClr val="444849"/>
                </a:solidFill>
              </a:rPr>
              <a:t>ОС </a:t>
            </a:r>
            <a:r>
              <a:rPr lang="en-US" sz="3500" dirty="0">
                <a:solidFill>
                  <a:srgbClr val="444849"/>
                </a:solidFill>
              </a:rPr>
              <a:t>Alt Linux/Astra Linux </a:t>
            </a:r>
            <a:r>
              <a:rPr lang="ru-RU" sz="3500" dirty="0">
                <a:solidFill>
                  <a:srgbClr val="444849"/>
                </a:solidFill>
              </a:rPr>
              <a:t>*сертифицированы ФСТЭК России</a:t>
            </a:r>
            <a:r>
              <a:rPr lang="ru-RU" sz="3200" dirty="0">
                <a:solidFill>
                  <a:srgbClr val="444849"/>
                </a:solidFill>
                <a:sym typeface="Calibri"/>
              </a:rPr>
              <a:t>;</a:t>
            </a:r>
            <a:endParaRPr lang="ru-RU" sz="3500" dirty="0">
              <a:solidFill>
                <a:srgbClr val="444849"/>
              </a:solidFill>
            </a:endParaRPr>
          </a:p>
          <a:p>
            <a:pPr marL="269875" lvl="2" indent="-269875" fontAlgn="base">
              <a:lnSpc>
                <a:spcPct val="120000"/>
              </a:lnSpc>
              <a:spcBef>
                <a:spcPts val="0"/>
              </a:spcBef>
              <a:buClr>
                <a:srgbClr val="371D7C"/>
              </a:buClr>
              <a:buSzPct val="150000"/>
              <a:defRPr/>
            </a:pPr>
            <a:r>
              <a:rPr lang="ru-RU" sz="3500" dirty="0">
                <a:solidFill>
                  <a:srgbClr val="444849"/>
                </a:solidFill>
              </a:rPr>
              <a:t>Замена импортной </a:t>
            </a:r>
            <a:r>
              <a:rPr lang="en-US" sz="3500" dirty="0">
                <a:solidFill>
                  <a:srgbClr val="444849"/>
                </a:solidFill>
              </a:rPr>
              <a:t>SCADA-</a:t>
            </a:r>
            <a:r>
              <a:rPr lang="ru-RU" sz="3500" dirty="0">
                <a:solidFill>
                  <a:srgbClr val="444849"/>
                </a:solidFill>
              </a:rPr>
              <a:t>системы на </a:t>
            </a:r>
            <a:r>
              <a:rPr lang="en-US" sz="3500" dirty="0">
                <a:solidFill>
                  <a:srgbClr val="444849"/>
                </a:solidFill>
              </a:rPr>
              <a:t>SCADA-</a:t>
            </a:r>
            <a:r>
              <a:rPr lang="ru-RU" sz="3500" dirty="0">
                <a:solidFill>
                  <a:srgbClr val="444849"/>
                </a:solidFill>
              </a:rPr>
              <a:t>систему «ИНБРЭС».</a:t>
            </a:r>
            <a:endParaRPr lang="en-US" sz="3500" dirty="0">
              <a:solidFill>
                <a:srgbClr val="444849"/>
              </a:solidFill>
            </a:endParaRPr>
          </a:p>
          <a:p>
            <a:pPr marL="0" indent="0">
              <a:buNone/>
            </a:pPr>
            <a:r>
              <a:rPr lang="ru-RU" sz="3400" b="1" dirty="0"/>
              <a:t>Вариант 2 (замена оборудования в существующих шкафах верхнего уровня): </a:t>
            </a:r>
          </a:p>
          <a:p>
            <a:pPr marL="269875" lvl="2" indent="-269875" fontAlgn="base">
              <a:lnSpc>
                <a:spcPct val="120000"/>
              </a:lnSpc>
              <a:spcBef>
                <a:spcPts val="0"/>
              </a:spcBef>
              <a:buClr>
                <a:srgbClr val="371D7C"/>
              </a:buClr>
              <a:buSzPct val="150000"/>
              <a:defRPr/>
            </a:pPr>
            <a:r>
              <a:rPr lang="ru-RU" sz="3500" dirty="0">
                <a:solidFill>
                  <a:srgbClr val="444849"/>
                </a:solidFill>
              </a:rPr>
              <a:t>Замена существующего</a:t>
            </a:r>
            <a:r>
              <a:rPr lang="en-US" sz="3500" dirty="0">
                <a:solidFill>
                  <a:srgbClr val="444849"/>
                </a:solidFill>
              </a:rPr>
              <a:t>/</a:t>
            </a:r>
            <a:r>
              <a:rPr lang="ru-RU" sz="3500" dirty="0">
                <a:solidFill>
                  <a:srgbClr val="444849"/>
                </a:solidFill>
              </a:rPr>
              <a:t>устаревшего серверного оборудования *из реестра промышленной продукции МИНПРОМТОРГ РОССИИ</a:t>
            </a:r>
            <a:r>
              <a:rPr lang="ru-RU" sz="3200" dirty="0">
                <a:solidFill>
                  <a:srgbClr val="444849"/>
                </a:solidFill>
                <a:sym typeface="Calibri"/>
              </a:rPr>
              <a:t>;</a:t>
            </a:r>
            <a:endParaRPr lang="ru-RU" sz="3500" dirty="0">
              <a:solidFill>
                <a:srgbClr val="444849"/>
              </a:solidFill>
            </a:endParaRPr>
          </a:p>
          <a:p>
            <a:pPr marL="269875" lvl="2" indent="-269875" fontAlgn="base">
              <a:lnSpc>
                <a:spcPct val="120000"/>
              </a:lnSpc>
              <a:spcBef>
                <a:spcPts val="0"/>
              </a:spcBef>
              <a:buClr>
                <a:srgbClr val="371D7C"/>
              </a:buClr>
              <a:buSzPct val="150000"/>
              <a:defRPr/>
            </a:pPr>
            <a:r>
              <a:rPr lang="ru-RU" sz="3500" dirty="0">
                <a:solidFill>
                  <a:srgbClr val="444849"/>
                </a:solidFill>
              </a:rPr>
              <a:t>Замена импортных станционных контроллер телемеханики на контроллер телемеханики «ИНБРЭС»</a:t>
            </a:r>
            <a:r>
              <a:rPr lang="ru-RU" sz="3200" dirty="0">
                <a:solidFill>
                  <a:srgbClr val="444849"/>
                </a:solidFill>
                <a:sym typeface="Calibri"/>
              </a:rPr>
              <a:t>;</a:t>
            </a:r>
            <a:endParaRPr lang="ru-RU" sz="3500" dirty="0">
              <a:solidFill>
                <a:srgbClr val="444849"/>
              </a:solidFill>
            </a:endParaRPr>
          </a:p>
          <a:p>
            <a:pPr marL="269875" lvl="2" indent="-269875" fontAlgn="base">
              <a:lnSpc>
                <a:spcPct val="120000"/>
              </a:lnSpc>
              <a:spcBef>
                <a:spcPts val="0"/>
              </a:spcBef>
              <a:buClr>
                <a:srgbClr val="371D7C"/>
              </a:buClr>
              <a:buSzPct val="150000"/>
              <a:defRPr/>
            </a:pPr>
            <a:r>
              <a:rPr lang="ru-RU" sz="3500" dirty="0">
                <a:solidFill>
                  <a:srgbClr val="444849"/>
                </a:solidFill>
              </a:rPr>
              <a:t>ОС </a:t>
            </a:r>
            <a:r>
              <a:rPr lang="en-US" sz="3500" dirty="0">
                <a:solidFill>
                  <a:srgbClr val="444849"/>
                </a:solidFill>
              </a:rPr>
              <a:t>Alt Linux/Astra Linux </a:t>
            </a:r>
            <a:r>
              <a:rPr lang="ru-RU" sz="3500" dirty="0">
                <a:solidFill>
                  <a:srgbClr val="444849"/>
                </a:solidFill>
              </a:rPr>
              <a:t>*сертифицированы ФСТЭК России</a:t>
            </a:r>
            <a:r>
              <a:rPr lang="ru-RU" sz="3200" dirty="0">
                <a:solidFill>
                  <a:srgbClr val="444849"/>
                </a:solidFill>
                <a:sym typeface="Calibri"/>
              </a:rPr>
              <a:t>;</a:t>
            </a:r>
            <a:endParaRPr lang="ru-RU" sz="3500" dirty="0">
              <a:solidFill>
                <a:srgbClr val="444849"/>
              </a:solidFill>
            </a:endParaRPr>
          </a:p>
          <a:p>
            <a:pPr marL="269875" lvl="2" indent="-269875" fontAlgn="base">
              <a:lnSpc>
                <a:spcPct val="120000"/>
              </a:lnSpc>
              <a:spcBef>
                <a:spcPts val="0"/>
              </a:spcBef>
              <a:buClr>
                <a:srgbClr val="371D7C"/>
              </a:buClr>
              <a:buSzPct val="150000"/>
              <a:defRPr/>
            </a:pPr>
            <a:r>
              <a:rPr lang="ru-RU" sz="3500" dirty="0">
                <a:solidFill>
                  <a:srgbClr val="444849"/>
                </a:solidFill>
              </a:rPr>
              <a:t>Замена импортной </a:t>
            </a:r>
            <a:r>
              <a:rPr lang="en-US" sz="3500" dirty="0">
                <a:solidFill>
                  <a:srgbClr val="444849"/>
                </a:solidFill>
              </a:rPr>
              <a:t>SCADA-</a:t>
            </a:r>
            <a:r>
              <a:rPr lang="ru-RU" sz="3500" dirty="0">
                <a:solidFill>
                  <a:srgbClr val="444849"/>
                </a:solidFill>
              </a:rPr>
              <a:t>системы на </a:t>
            </a:r>
            <a:r>
              <a:rPr lang="en-US" sz="3500" dirty="0">
                <a:solidFill>
                  <a:srgbClr val="444849"/>
                </a:solidFill>
              </a:rPr>
              <a:t>SCADA-</a:t>
            </a:r>
            <a:r>
              <a:rPr lang="ru-RU" sz="3500" dirty="0">
                <a:solidFill>
                  <a:srgbClr val="444849"/>
                </a:solidFill>
              </a:rPr>
              <a:t>систему «ИНБРЭС».</a:t>
            </a:r>
          </a:p>
          <a:p>
            <a:pPr marL="0" lvl="2" indent="0" fontAlgn="base">
              <a:lnSpc>
                <a:spcPct val="120000"/>
              </a:lnSpc>
              <a:spcBef>
                <a:spcPts val="0"/>
              </a:spcBef>
              <a:buClr>
                <a:srgbClr val="371D7C"/>
              </a:buClr>
              <a:buSzPct val="150000"/>
              <a:buNone/>
              <a:defRPr/>
            </a:pPr>
            <a:endParaRPr lang="ru-RU" sz="3500" dirty="0">
              <a:solidFill>
                <a:srgbClr val="444849"/>
              </a:solidFill>
            </a:endParaRPr>
          </a:p>
          <a:p>
            <a:pPr marL="0" indent="0">
              <a:buNone/>
            </a:pPr>
            <a:r>
              <a:rPr lang="ru-RU" sz="3400" b="1" dirty="0"/>
              <a:t>Вариант </a:t>
            </a:r>
            <a:r>
              <a:rPr lang="en-US" sz="3400" b="1" dirty="0"/>
              <a:t>3</a:t>
            </a:r>
            <a:r>
              <a:rPr lang="ru-RU" sz="3400" b="1" dirty="0"/>
              <a:t> (замена существующих шкафов верхнего уровня): </a:t>
            </a:r>
          </a:p>
          <a:p>
            <a:pPr marL="269875" lvl="2" indent="-269875" fontAlgn="base">
              <a:lnSpc>
                <a:spcPct val="120000"/>
              </a:lnSpc>
              <a:spcBef>
                <a:spcPts val="0"/>
              </a:spcBef>
              <a:buClr>
                <a:srgbClr val="371D7C"/>
              </a:buClr>
              <a:buSzPct val="150000"/>
              <a:defRPr/>
            </a:pPr>
            <a:r>
              <a:rPr lang="ru-RU" sz="3500" dirty="0">
                <a:solidFill>
                  <a:srgbClr val="444849"/>
                </a:solidFill>
              </a:rPr>
              <a:t>Новые сервера *из реестра промышленной продукции МИНПРОМТОРГ РОССИИ</a:t>
            </a:r>
            <a:r>
              <a:rPr lang="ru-RU" sz="3600" dirty="0">
                <a:solidFill>
                  <a:srgbClr val="444849"/>
                </a:solidFill>
                <a:sym typeface="Calibri"/>
              </a:rPr>
              <a:t>;</a:t>
            </a:r>
            <a:endParaRPr lang="ru-RU" sz="3500" dirty="0">
              <a:solidFill>
                <a:srgbClr val="444849"/>
              </a:solidFill>
            </a:endParaRPr>
          </a:p>
          <a:p>
            <a:pPr marL="269875" lvl="2" indent="-269875" fontAlgn="base">
              <a:lnSpc>
                <a:spcPct val="120000"/>
              </a:lnSpc>
              <a:spcBef>
                <a:spcPts val="0"/>
              </a:spcBef>
              <a:buClr>
                <a:srgbClr val="371D7C"/>
              </a:buClr>
              <a:buSzPct val="150000"/>
              <a:defRPr/>
            </a:pPr>
            <a:r>
              <a:rPr lang="ru-RU" sz="3500" dirty="0">
                <a:solidFill>
                  <a:srgbClr val="444849"/>
                </a:solidFill>
              </a:rPr>
              <a:t>Станционный контроллер телемеханики «ИНБРЭС»</a:t>
            </a:r>
            <a:r>
              <a:rPr lang="ru-RU" sz="3200" dirty="0">
                <a:solidFill>
                  <a:srgbClr val="444849"/>
                </a:solidFill>
                <a:sym typeface="Calibri"/>
              </a:rPr>
              <a:t>;</a:t>
            </a:r>
            <a:endParaRPr lang="ru-RU" sz="3500" dirty="0">
              <a:solidFill>
                <a:srgbClr val="444849"/>
              </a:solidFill>
            </a:endParaRPr>
          </a:p>
          <a:p>
            <a:pPr marL="269875" lvl="2" indent="-269875" fontAlgn="base">
              <a:lnSpc>
                <a:spcPct val="120000"/>
              </a:lnSpc>
              <a:spcBef>
                <a:spcPts val="0"/>
              </a:spcBef>
              <a:buClr>
                <a:srgbClr val="371D7C"/>
              </a:buClr>
              <a:buSzPct val="150000"/>
              <a:defRPr/>
            </a:pPr>
            <a:r>
              <a:rPr lang="ru-RU" sz="3500" dirty="0">
                <a:solidFill>
                  <a:srgbClr val="444849"/>
                </a:solidFill>
              </a:rPr>
              <a:t>ОС </a:t>
            </a:r>
            <a:r>
              <a:rPr lang="en-US" sz="3500" dirty="0">
                <a:solidFill>
                  <a:srgbClr val="444849"/>
                </a:solidFill>
              </a:rPr>
              <a:t>Alt Linux/Astra Linux</a:t>
            </a:r>
            <a:r>
              <a:rPr lang="ru-RU" sz="3500" dirty="0">
                <a:solidFill>
                  <a:srgbClr val="444849"/>
                </a:solidFill>
              </a:rPr>
              <a:t> *сертифицированы ФСТЭК России</a:t>
            </a:r>
            <a:r>
              <a:rPr lang="ru-RU" sz="3200" dirty="0">
                <a:solidFill>
                  <a:srgbClr val="444849"/>
                </a:solidFill>
                <a:sym typeface="Calibri"/>
              </a:rPr>
              <a:t>;</a:t>
            </a:r>
            <a:endParaRPr lang="ru-RU" sz="3500" dirty="0">
              <a:solidFill>
                <a:srgbClr val="444849"/>
              </a:solidFill>
            </a:endParaRPr>
          </a:p>
          <a:p>
            <a:pPr marL="269875" lvl="2" indent="-269875" fontAlgn="base">
              <a:lnSpc>
                <a:spcPct val="120000"/>
              </a:lnSpc>
              <a:spcBef>
                <a:spcPts val="0"/>
              </a:spcBef>
              <a:buClr>
                <a:srgbClr val="371D7C"/>
              </a:buClr>
              <a:buSzPct val="150000"/>
              <a:defRPr/>
            </a:pPr>
            <a:r>
              <a:rPr lang="en-US" sz="3500" dirty="0">
                <a:solidFill>
                  <a:srgbClr val="444849"/>
                </a:solidFill>
              </a:rPr>
              <a:t>SCADA-</a:t>
            </a:r>
            <a:r>
              <a:rPr lang="ru-RU" sz="3500" dirty="0">
                <a:solidFill>
                  <a:srgbClr val="444849"/>
                </a:solidFill>
              </a:rPr>
              <a:t>система «ИНБРЭС» *включен в единый реестр российских программ.</a:t>
            </a:r>
          </a:p>
          <a:p>
            <a:pPr marL="0" indent="0">
              <a:buNone/>
            </a:pPr>
            <a:endParaRPr lang="ru-RU" sz="2500" dirty="0"/>
          </a:p>
          <a:p>
            <a:pPr marL="0" lvl="2" indent="0" fontAlgn="base">
              <a:lnSpc>
                <a:spcPct val="120000"/>
              </a:lnSpc>
              <a:spcBef>
                <a:spcPts val="0"/>
              </a:spcBef>
              <a:buClr>
                <a:srgbClr val="371D7C"/>
              </a:buClr>
              <a:buSzPct val="150000"/>
              <a:buNone/>
              <a:defRPr/>
            </a:pPr>
            <a:endParaRPr lang="ru-RU" sz="3500" dirty="0">
              <a:solidFill>
                <a:srgbClr val="444849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C889E3A-3296-4C70-A6C3-30142FE911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11175-85E4-4762-B494-C345E595A10B}" type="slidenum">
              <a:rPr lang="ru-RU" smtClean="0"/>
              <a:pPr/>
              <a:t>15</a:t>
            </a:fld>
            <a:endParaRPr lang="ru-RU"/>
          </a:p>
        </p:txBody>
      </p:sp>
      <p:sp>
        <p:nvSpPr>
          <p:cNvPr id="7" name="Заголовок 2">
            <a:extLst>
              <a:ext uri="{FF2B5EF4-FFF2-40B4-BE49-F238E27FC236}">
                <a16:creationId xmlns:a16="http://schemas.microsoft.com/office/drawing/2014/main" id="{DAC16AD9-613A-4704-8120-47F9682E6B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681" y="-165338"/>
            <a:ext cx="7886700" cy="994172"/>
          </a:xfrm>
        </p:spPr>
        <p:txBody>
          <a:bodyPr>
            <a:normAutofit/>
          </a:bodyPr>
          <a:lstStyle/>
          <a:p>
            <a:r>
              <a:rPr lang="ru-RU" sz="1800" dirty="0"/>
              <a:t>РЕШЕНИЯ ПО ЗАМЕНЕ ВЕРХНЕГО УРОВНЯ АСУ ТП</a:t>
            </a:r>
          </a:p>
        </p:txBody>
      </p:sp>
    </p:spTree>
    <p:extLst>
      <p:ext uri="{BB962C8B-B14F-4D97-AF65-F5344CB8AC3E}">
        <p14:creationId xmlns:p14="http://schemas.microsoft.com/office/powerpoint/2010/main" val="18377263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66662B84-6496-4BA4-8BA1-51ACF9C2BF54}"/>
              </a:ext>
            </a:extLst>
          </p:cNvPr>
          <p:cNvSpPr txBox="1"/>
          <p:nvPr/>
        </p:nvSpPr>
        <p:spPr>
          <a:xfrm>
            <a:off x="968293" y="545074"/>
            <a:ext cx="71956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3F3637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ПАО «Россети» - МЭС Волги схема ССПИ на базе ПТК «</a:t>
            </a:r>
            <a:r>
              <a:rPr lang="en-US" sz="1400" b="1" dirty="0">
                <a:solidFill>
                  <a:srgbClr val="3F3637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SPRECHER» Automation</a:t>
            </a:r>
          </a:p>
        </p:txBody>
      </p:sp>
      <p:sp>
        <p:nvSpPr>
          <p:cNvPr id="6" name="Номер слайда 1">
            <a:extLst>
              <a:ext uri="{FF2B5EF4-FFF2-40B4-BE49-F238E27FC236}">
                <a16:creationId xmlns:a16="http://schemas.microsoft.com/office/drawing/2014/main" id="{07B5467B-16CD-47FE-8E0C-FA4147B68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B3A11175-85E4-4762-B494-C345E595A10B}" type="slidenum">
              <a:rPr lang="ru-RU" smtClean="0"/>
              <a:t>16</a:t>
            </a:fld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D1B9873-D757-48E7-BE8E-B5004E4925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925" y="947881"/>
            <a:ext cx="6504432" cy="3956304"/>
          </a:xfrm>
          <a:prstGeom prst="rect">
            <a:avLst/>
          </a:prstGeom>
        </p:spPr>
      </p:pic>
      <p:sp>
        <p:nvSpPr>
          <p:cNvPr id="8" name="Заголовок 2">
            <a:extLst>
              <a:ext uri="{FF2B5EF4-FFF2-40B4-BE49-F238E27FC236}">
                <a16:creationId xmlns:a16="http://schemas.microsoft.com/office/drawing/2014/main" id="{97757EBB-2992-4998-BC42-E01B0B6500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681" y="102393"/>
            <a:ext cx="7886700" cy="442682"/>
          </a:xfrm>
        </p:spPr>
        <p:txBody>
          <a:bodyPr>
            <a:normAutofit/>
          </a:bodyPr>
          <a:lstStyle/>
          <a:p>
            <a:r>
              <a:rPr lang="ru-RU" sz="1800" dirty="0"/>
              <a:t>ПРИМЕР ЗАМЕНЫ ВЕРХНЕГО УРОВНЯ АСУ ТП</a:t>
            </a:r>
          </a:p>
        </p:txBody>
      </p:sp>
    </p:spTree>
    <p:extLst>
      <p:ext uri="{BB962C8B-B14F-4D97-AF65-F5344CB8AC3E}">
        <p14:creationId xmlns:p14="http://schemas.microsoft.com/office/powerpoint/2010/main" val="1540642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AB8CD7B0-B434-4CE7-BBDD-68DFAB99E6CE}"/>
              </a:ext>
            </a:extLst>
          </p:cNvPr>
          <p:cNvSpPr txBox="1"/>
          <p:nvPr/>
        </p:nvSpPr>
        <p:spPr>
          <a:xfrm>
            <a:off x="187681" y="519034"/>
            <a:ext cx="87686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3F3637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ПАО «Россети» - МЭС Урала ПС 500кВ «</a:t>
            </a:r>
            <a:r>
              <a:rPr lang="ru-RU" sz="1400" b="1" dirty="0" err="1">
                <a:solidFill>
                  <a:srgbClr val="3F3637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Емелино</a:t>
            </a:r>
            <a:r>
              <a:rPr lang="ru-RU" sz="1400" b="1" dirty="0">
                <a:solidFill>
                  <a:srgbClr val="3F3637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» схема ССПИ на базе ПТК SO-5 «</a:t>
            </a:r>
            <a:r>
              <a:rPr lang="ru-RU" sz="1400" b="1" dirty="0" err="1">
                <a:solidFill>
                  <a:srgbClr val="3F3637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Mikronika</a:t>
            </a:r>
            <a:r>
              <a:rPr lang="ru-RU" sz="1400" b="1" dirty="0">
                <a:solidFill>
                  <a:srgbClr val="3F3637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»</a:t>
            </a:r>
          </a:p>
        </p:txBody>
      </p:sp>
      <p:sp>
        <p:nvSpPr>
          <p:cNvPr id="6" name="Номер слайда 1">
            <a:extLst>
              <a:ext uri="{FF2B5EF4-FFF2-40B4-BE49-F238E27FC236}">
                <a16:creationId xmlns:a16="http://schemas.microsoft.com/office/drawing/2014/main" id="{8C79F3CB-637D-4F3F-AB7A-817385F44C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B3A11175-85E4-4762-B494-C345E595A10B}" type="slidenum">
              <a:rPr lang="ru-RU" smtClean="0"/>
              <a:t>17</a:t>
            </a:fld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046298A-692A-4114-9AB1-1430B8F7C0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9783" y="947881"/>
            <a:ext cx="6504432" cy="3956304"/>
          </a:xfrm>
          <a:prstGeom prst="rect">
            <a:avLst/>
          </a:prstGeom>
        </p:spPr>
      </p:pic>
      <p:sp>
        <p:nvSpPr>
          <p:cNvPr id="9" name="Заголовок 2">
            <a:extLst>
              <a:ext uri="{FF2B5EF4-FFF2-40B4-BE49-F238E27FC236}">
                <a16:creationId xmlns:a16="http://schemas.microsoft.com/office/drawing/2014/main" id="{B4B3CFE8-54BF-4F20-BAD3-704B9E342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681" y="0"/>
            <a:ext cx="7886700" cy="588775"/>
          </a:xfrm>
        </p:spPr>
        <p:txBody>
          <a:bodyPr>
            <a:normAutofit/>
          </a:bodyPr>
          <a:lstStyle/>
          <a:p>
            <a:r>
              <a:rPr lang="ru-RU" sz="1800" dirty="0"/>
              <a:t>ПРИМЕР ЗАМЕНЫ ВЕРХНЕГО УРОВНЯ АСУ ТП</a:t>
            </a:r>
          </a:p>
        </p:txBody>
      </p:sp>
    </p:spTree>
    <p:extLst>
      <p:ext uri="{BB962C8B-B14F-4D97-AF65-F5344CB8AC3E}">
        <p14:creationId xmlns:p14="http://schemas.microsoft.com/office/powerpoint/2010/main" val="41176382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E9D0A944-23FB-4704-A957-F3030B4521E6}"/>
              </a:ext>
            </a:extLst>
          </p:cNvPr>
          <p:cNvSpPr txBox="1"/>
          <p:nvPr/>
        </p:nvSpPr>
        <p:spPr>
          <a:xfrm>
            <a:off x="283149" y="561197"/>
            <a:ext cx="86128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3F3637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ПАО «Россети» - МЭС Волги схема ССПИ на базе ПТК «SELTA»</a:t>
            </a:r>
          </a:p>
        </p:txBody>
      </p:sp>
      <p:sp>
        <p:nvSpPr>
          <p:cNvPr id="6" name="Номер слайда 1">
            <a:extLst>
              <a:ext uri="{FF2B5EF4-FFF2-40B4-BE49-F238E27FC236}">
                <a16:creationId xmlns:a16="http://schemas.microsoft.com/office/drawing/2014/main" id="{05A86B45-3509-4BCB-B285-12ADE0F443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B3A11175-85E4-4762-B494-C345E595A10B}" type="slidenum">
              <a:rPr lang="ru-RU" smtClean="0"/>
              <a:t>18</a:t>
            </a:fld>
            <a:endParaRPr lang="ru-RU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09A6C83-3520-49CE-9298-E6E6541BFB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9783" y="947881"/>
            <a:ext cx="6504432" cy="3956304"/>
          </a:xfrm>
          <a:prstGeom prst="rect">
            <a:avLst/>
          </a:prstGeom>
        </p:spPr>
      </p:pic>
      <p:sp>
        <p:nvSpPr>
          <p:cNvPr id="8" name="Заголовок 2">
            <a:extLst>
              <a:ext uri="{FF2B5EF4-FFF2-40B4-BE49-F238E27FC236}">
                <a16:creationId xmlns:a16="http://schemas.microsoft.com/office/drawing/2014/main" id="{1E96F7B5-62E8-489A-9282-526789E744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681" y="0"/>
            <a:ext cx="7886700" cy="623189"/>
          </a:xfrm>
        </p:spPr>
        <p:txBody>
          <a:bodyPr>
            <a:normAutofit/>
          </a:bodyPr>
          <a:lstStyle/>
          <a:p>
            <a:r>
              <a:rPr lang="ru-RU" sz="1800" dirty="0"/>
              <a:t>ПРИМЕР ЗАМЕНЫ ВЕРХНЕГО УРОВНЯ АСУ ТП</a:t>
            </a:r>
          </a:p>
        </p:txBody>
      </p:sp>
    </p:spTree>
    <p:extLst>
      <p:ext uri="{BB962C8B-B14F-4D97-AF65-F5344CB8AC3E}">
        <p14:creationId xmlns:p14="http://schemas.microsoft.com/office/powerpoint/2010/main" val="37799684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91498A60-B0BE-40B4-8F9C-2B3C6FD5F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19</a:t>
            </a:fld>
            <a:endParaRPr lang="ru-RU"/>
          </a:p>
        </p:txBody>
      </p:sp>
      <p:sp>
        <p:nvSpPr>
          <p:cNvPr id="15" name="Заголовок 2">
            <a:extLst>
              <a:ext uri="{FF2B5EF4-FFF2-40B4-BE49-F238E27FC236}">
                <a16:creationId xmlns:a16="http://schemas.microsoft.com/office/drawing/2014/main" id="{C3652C16-6B53-44B3-A0C8-3ED0EF07B9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681" y="-165338"/>
            <a:ext cx="7886700" cy="994172"/>
          </a:xfrm>
        </p:spPr>
        <p:txBody>
          <a:bodyPr>
            <a:normAutofit/>
          </a:bodyPr>
          <a:lstStyle/>
          <a:p>
            <a:r>
              <a:rPr lang="ru-RU" sz="1800" dirty="0"/>
              <a:t>СОБСТВЕННЫЕ РАЗРАБОТКИ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8560E0C-3964-4CF9-AA4E-0FE2F988CE7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8520"/>
          <a:stretch/>
        </p:blipFill>
        <p:spPr>
          <a:xfrm>
            <a:off x="197620" y="2340241"/>
            <a:ext cx="4374380" cy="2506271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05BE2A3-09BF-4F97-920D-D81DB88EDD3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4089"/>
          <a:stretch/>
        </p:blipFill>
        <p:spPr>
          <a:xfrm>
            <a:off x="5285298" y="645952"/>
            <a:ext cx="3230052" cy="174906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C906B29-A210-4115-983F-D0498CF3CE67}"/>
              </a:ext>
            </a:extLst>
          </p:cNvPr>
          <p:cNvSpPr/>
          <p:nvPr/>
        </p:nvSpPr>
        <p:spPr>
          <a:xfrm>
            <a:off x="4513277" y="645951"/>
            <a:ext cx="772021" cy="4295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DFD13FF-9298-4E18-974A-899DBDEA75FB}"/>
              </a:ext>
            </a:extLst>
          </p:cNvPr>
          <p:cNvSpPr txBox="1"/>
          <p:nvPr/>
        </p:nvSpPr>
        <p:spPr>
          <a:xfrm>
            <a:off x="484103" y="2071955"/>
            <a:ext cx="3827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444849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Промышленный сервер «ИНБРЭС»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CFDC6DA-0213-4FC0-B400-A1410876CB4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62050"/>
          <a:stretch/>
        </p:blipFill>
        <p:spPr>
          <a:xfrm>
            <a:off x="197620" y="564386"/>
            <a:ext cx="4374380" cy="154705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7FE5359-8DB7-4733-B181-A02F2CD9D79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2094"/>
          <a:stretch/>
        </p:blipFill>
        <p:spPr>
          <a:xfrm>
            <a:off x="5285298" y="2735081"/>
            <a:ext cx="3230052" cy="182502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1090E48-08B8-4827-97A6-02C1B8D216B1}"/>
              </a:ext>
            </a:extLst>
          </p:cNvPr>
          <p:cNvSpPr txBox="1"/>
          <p:nvPr/>
        </p:nvSpPr>
        <p:spPr>
          <a:xfrm>
            <a:off x="4727517" y="2340241"/>
            <a:ext cx="44945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rgbClr val="444849"/>
                </a:solidFill>
                <a:latin typeface="Roboto Medium"/>
              </a:rPr>
              <a:t>Контроллер телемеханики </a:t>
            </a:r>
            <a:br>
              <a:rPr lang="ru-RU" sz="1200" b="1" dirty="0">
                <a:solidFill>
                  <a:srgbClr val="444849"/>
                </a:solidFill>
                <a:latin typeface="Roboto Medium"/>
              </a:rPr>
            </a:br>
            <a:r>
              <a:rPr lang="ru-RU" sz="1200" b="1" dirty="0">
                <a:solidFill>
                  <a:srgbClr val="444849"/>
                </a:solidFill>
                <a:latin typeface="Roboto Medium"/>
              </a:rPr>
              <a:t>«ИНБРЭС-КТМ-П8»</a:t>
            </a:r>
          </a:p>
        </p:txBody>
      </p:sp>
    </p:spTree>
    <p:extLst>
      <p:ext uri="{BB962C8B-B14F-4D97-AF65-F5344CB8AC3E}">
        <p14:creationId xmlns:p14="http://schemas.microsoft.com/office/powerpoint/2010/main" val="38387337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Рисунок 68">
            <a:extLst>
              <a:ext uri="{FF2B5EF4-FFF2-40B4-BE49-F238E27FC236}">
                <a16:creationId xmlns:a16="http://schemas.microsoft.com/office/drawing/2014/main" id="{1838C674-C066-4272-A3BE-BF17E6441E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90847" y="2607174"/>
            <a:ext cx="1383571" cy="1383571"/>
          </a:xfrm>
          <a:prstGeom prst="rect">
            <a:avLst/>
          </a:prstGeo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DD82AA0-CEDE-4A9A-908F-DF9F0089697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86600" y="4767263"/>
            <a:ext cx="2057400" cy="274637"/>
          </a:xfrm>
        </p:spPr>
        <p:txBody>
          <a:bodyPr/>
          <a:lstStyle/>
          <a:p>
            <a:fld id="{B3A11175-85E4-4762-B494-C345E595A10B}" type="slidenum">
              <a:rPr lang="ru-RU" smtClean="0"/>
              <a:pPr/>
              <a:t>2</a:t>
            </a:fld>
            <a:endParaRPr lang="ru-RU"/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5D863F80-1A3F-434D-822E-4B91E566B1FF}"/>
              </a:ext>
            </a:extLst>
          </p:cNvPr>
          <p:cNvGrpSpPr/>
          <p:nvPr/>
        </p:nvGrpSpPr>
        <p:grpSpPr>
          <a:xfrm>
            <a:off x="6147116" y="1030124"/>
            <a:ext cx="2641198" cy="3402002"/>
            <a:chOff x="6052987" y="1147241"/>
            <a:chExt cx="2748933" cy="3402002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A4D08585-CB18-4BA1-AC73-4957B12CCCE7}"/>
                </a:ext>
              </a:extLst>
            </p:cNvPr>
            <p:cNvSpPr/>
            <p:nvPr/>
          </p:nvSpPr>
          <p:spPr>
            <a:xfrm>
              <a:off x="6431022" y="1151675"/>
              <a:ext cx="237089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lvl="1" indent="-457200">
                <a:spcBef>
                  <a:spcPct val="20000"/>
                </a:spcBef>
                <a:spcAft>
                  <a:spcPts val="936"/>
                </a:spcAft>
                <a:buClr>
                  <a:srgbClr val="371D7C"/>
                </a:buClr>
                <a:buSzPct val="115000"/>
              </a:pPr>
              <a:r>
                <a:rPr lang="ru-RU" sz="1000" b="1" dirty="0">
                  <a:latin typeface="Roboto" panose="02000000000000000000" pitchFamily="2" charset="0"/>
                  <a:ea typeface="Roboto" panose="02000000000000000000" pitchFamily="2" charset="0"/>
                </a:rPr>
                <a:t>Микропроцессорные устройства</a:t>
              </a:r>
              <a:br>
                <a:rPr lang="en-US" sz="1000" b="1" dirty="0">
                  <a:latin typeface="Roboto" panose="02000000000000000000" pitchFamily="2" charset="0"/>
                  <a:ea typeface="Roboto" panose="02000000000000000000" pitchFamily="2" charset="0"/>
                </a:rPr>
              </a:br>
              <a:r>
                <a:rPr lang="ru-RU" sz="1000" b="1" dirty="0">
                  <a:latin typeface="Roboto" panose="02000000000000000000" pitchFamily="2" charset="0"/>
                  <a:ea typeface="Roboto" panose="02000000000000000000" pitchFamily="2" charset="0"/>
                </a:rPr>
                <a:t>РЗА и ПА 0,4-750 </a:t>
              </a:r>
              <a:r>
                <a:rPr lang="ru-RU" sz="1000" b="1" dirty="0" err="1">
                  <a:latin typeface="Roboto" panose="02000000000000000000" pitchFamily="2" charset="0"/>
                  <a:ea typeface="Roboto" panose="02000000000000000000" pitchFamily="2" charset="0"/>
                </a:rPr>
                <a:t>кВ</a:t>
              </a:r>
              <a:r>
                <a:rPr lang="ru-RU" sz="1000" b="1" dirty="0">
                  <a:latin typeface="Roboto" panose="02000000000000000000" pitchFamily="2" charset="0"/>
                  <a:ea typeface="Roboto" panose="02000000000000000000" pitchFamily="2" charset="0"/>
                </a:rPr>
                <a:t>, ШЭТ</a:t>
              </a:r>
            </a:p>
          </p:txBody>
        </p:sp>
        <p:sp>
          <p:nvSpPr>
            <p:cNvPr id="9" name="Прямоугольник 8">
              <a:extLst>
                <a:ext uri="{FF2B5EF4-FFF2-40B4-BE49-F238E27FC236}">
                  <a16:creationId xmlns:a16="http://schemas.microsoft.com/office/drawing/2014/main" id="{B2199327-08AD-4771-82B5-C3BCE9A4BAEF}"/>
                </a:ext>
              </a:extLst>
            </p:cNvPr>
            <p:cNvSpPr/>
            <p:nvPr/>
          </p:nvSpPr>
          <p:spPr>
            <a:xfrm>
              <a:off x="6431023" y="1672559"/>
              <a:ext cx="183657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lvl="1" indent="-457200">
                <a:spcBef>
                  <a:spcPct val="20000"/>
                </a:spcBef>
                <a:spcAft>
                  <a:spcPts val="936"/>
                </a:spcAft>
                <a:buClr>
                  <a:srgbClr val="371D7C"/>
                </a:buClr>
                <a:buSzPct val="115000"/>
              </a:pPr>
              <a:r>
                <a:rPr lang="ru-RU" sz="1000" b="1" dirty="0">
                  <a:latin typeface="Roboto" panose="02000000000000000000" pitchFamily="2" charset="0"/>
                  <a:ea typeface="Roboto" panose="02000000000000000000" pitchFamily="2" charset="0"/>
                </a:rPr>
                <a:t>Оборудование заземления нейтрали </a:t>
              </a:r>
            </a:p>
          </p:txBody>
        </p:sp>
        <p:sp>
          <p:nvSpPr>
            <p:cNvPr id="10" name="Овал 9">
              <a:extLst>
                <a:ext uri="{FF2B5EF4-FFF2-40B4-BE49-F238E27FC236}">
                  <a16:creationId xmlns:a16="http://schemas.microsoft.com/office/drawing/2014/main" id="{77F3AEAE-182F-4B88-844A-42FF37EB53AC}"/>
                </a:ext>
              </a:extLst>
            </p:cNvPr>
            <p:cNvSpPr/>
            <p:nvPr/>
          </p:nvSpPr>
          <p:spPr>
            <a:xfrm>
              <a:off x="6052987" y="1147241"/>
              <a:ext cx="404963" cy="40011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448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6CC86339-3CA2-4DBC-9EC8-0D2A8AAA5C5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142898" y="1201016"/>
              <a:ext cx="218622" cy="294298"/>
            </a:xfrm>
            <a:prstGeom prst="roundRect">
              <a:avLst>
                <a:gd name="adj" fmla="val 0"/>
              </a:avLst>
            </a:prstGeom>
            <a:effectLst>
              <a:reflection blurRad="12700" stA="0" endPos="28000" dist="5000" dir="5400000" sy="-100000" algn="bl" rotWithShape="0"/>
            </a:effectLst>
          </p:spPr>
        </p:pic>
        <p:sp>
          <p:nvSpPr>
            <p:cNvPr id="12" name="Овал 11">
              <a:extLst>
                <a:ext uri="{FF2B5EF4-FFF2-40B4-BE49-F238E27FC236}">
                  <a16:creationId xmlns:a16="http://schemas.microsoft.com/office/drawing/2014/main" id="{BADF9EEB-66CE-4607-9C5C-AEF8E75C31BD}"/>
                </a:ext>
              </a:extLst>
            </p:cNvPr>
            <p:cNvSpPr/>
            <p:nvPr/>
          </p:nvSpPr>
          <p:spPr>
            <a:xfrm>
              <a:off x="6052987" y="1646891"/>
              <a:ext cx="404963" cy="40011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448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7A34FCDF-4BB8-4EEF-933A-E099209B892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155709" y="1707341"/>
              <a:ext cx="243136" cy="290826"/>
            </a:xfrm>
            <a:prstGeom prst="roundRect">
              <a:avLst>
                <a:gd name="adj" fmla="val 6280"/>
              </a:avLst>
            </a:prstGeom>
            <a:effectLst>
              <a:reflection blurRad="12700" stA="0" endPos="28000" dist="5000" dir="5400000" sy="-100000" algn="bl" rotWithShape="0"/>
            </a:effectLst>
          </p:spPr>
        </p:pic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id="{7369A909-902C-4CCA-AD1A-8241B722DA94}"/>
                </a:ext>
              </a:extLst>
            </p:cNvPr>
            <p:cNvSpPr/>
            <p:nvPr/>
          </p:nvSpPr>
          <p:spPr>
            <a:xfrm>
              <a:off x="6431023" y="2213044"/>
              <a:ext cx="2078075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69875" lvl="2" indent="-269875">
                <a:lnSpc>
                  <a:spcPct val="100000"/>
                </a:lnSpc>
                <a:spcBef>
                  <a:spcPct val="20000"/>
                </a:spcBef>
                <a:spcAft>
                  <a:spcPts val="936"/>
                </a:spcAft>
                <a:buClr>
                  <a:srgbClr val="371D7C"/>
                </a:buClr>
                <a:buSzPct val="115000"/>
              </a:pPr>
              <a:r>
                <a:rPr lang="ru-RU" sz="1000" b="1" dirty="0">
                  <a:latin typeface="Roboto" panose="02000000000000000000" pitchFamily="2" charset="0"/>
                  <a:ea typeface="Roboto" panose="02000000000000000000" pitchFamily="2" charset="0"/>
                </a:rPr>
                <a:t>Быстродействующий АВР</a:t>
              </a:r>
            </a:p>
          </p:txBody>
        </p:sp>
        <p:sp>
          <p:nvSpPr>
            <p:cNvPr id="15" name="Прямоугольник 14">
              <a:extLst>
                <a:ext uri="{FF2B5EF4-FFF2-40B4-BE49-F238E27FC236}">
                  <a16:creationId xmlns:a16="http://schemas.microsoft.com/office/drawing/2014/main" id="{303EF8D0-F292-4795-A6FB-4795162F8117}"/>
                </a:ext>
              </a:extLst>
            </p:cNvPr>
            <p:cNvSpPr/>
            <p:nvPr/>
          </p:nvSpPr>
          <p:spPr>
            <a:xfrm>
              <a:off x="6462344" y="2709715"/>
              <a:ext cx="2224716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69875" lvl="2" indent="-269875">
                <a:lnSpc>
                  <a:spcPct val="100000"/>
                </a:lnSpc>
                <a:spcBef>
                  <a:spcPct val="20000"/>
                </a:spcBef>
                <a:spcAft>
                  <a:spcPts val="936"/>
                </a:spcAft>
                <a:buClr>
                  <a:srgbClr val="371D7C"/>
                </a:buClr>
                <a:buSzPct val="115000"/>
              </a:pPr>
              <a:r>
                <a:rPr lang="ru-RU" sz="1000" b="1" dirty="0">
                  <a:latin typeface="Roboto" panose="02000000000000000000" pitchFamily="2" charset="0"/>
                  <a:ea typeface="Roboto" panose="02000000000000000000" pitchFamily="2" charset="0"/>
                </a:rPr>
                <a:t>Решения для ВАПС </a:t>
              </a:r>
            </a:p>
          </p:txBody>
        </p:sp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id="{D552DA3D-0E1E-4E66-984A-EFE188B47E89}"/>
                </a:ext>
              </a:extLst>
            </p:cNvPr>
            <p:cNvSpPr/>
            <p:nvPr/>
          </p:nvSpPr>
          <p:spPr>
            <a:xfrm>
              <a:off x="6457950" y="3215628"/>
              <a:ext cx="2224716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69875" lvl="2" indent="-269875">
                <a:lnSpc>
                  <a:spcPct val="100000"/>
                </a:lnSpc>
                <a:spcBef>
                  <a:spcPct val="20000"/>
                </a:spcBef>
                <a:spcAft>
                  <a:spcPts val="936"/>
                </a:spcAft>
                <a:buClr>
                  <a:srgbClr val="371D7C"/>
                </a:buClr>
                <a:buSzPct val="115000"/>
              </a:pPr>
              <a:r>
                <a:rPr lang="ru-RU" sz="1000" b="1" dirty="0">
                  <a:latin typeface="Roboto" panose="02000000000000000000" pitchFamily="2" charset="0"/>
                  <a:ea typeface="Roboto" panose="02000000000000000000" pitchFamily="2" charset="0"/>
                </a:rPr>
                <a:t>Система ОМП</a:t>
              </a:r>
            </a:p>
          </p:txBody>
        </p:sp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id="{66D9D381-477F-4E82-A605-81E0ED6C5D0C}"/>
                </a:ext>
              </a:extLst>
            </p:cNvPr>
            <p:cNvSpPr/>
            <p:nvPr/>
          </p:nvSpPr>
          <p:spPr>
            <a:xfrm>
              <a:off x="6457950" y="3688164"/>
              <a:ext cx="161415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69875" lvl="2" indent="-269875">
                <a:lnSpc>
                  <a:spcPct val="100000"/>
                </a:lnSpc>
                <a:spcBef>
                  <a:spcPct val="20000"/>
                </a:spcBef>
                <a:spcAft>
                  <a:spcPts val="936"/>
                </a:spcAft>
                <a:buClr>
                  <a:srgbClr val="371D7C"/>
                </a:buClr>
                <a:buSzPct val="115000"/>
              </a:pPr>
              <a:r>
                <a:rPr lang="ru-RU" sz="1000" b="1" dirty="0">
                  <a:latin typeface="Roboto" panose="02000000000000000000" pitchFamily="2" charset="0"/>
                  <a:ea typeface="Roboto" panose="02000000000000000000" pitchFamily="2" charset="0"/>
                </a:rPr>
                <a:t>Программные продукты</a:t>
              </a:r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2A2AD70E-D922-423A-B9E8-B3AE91DC9CB6}"/>
                </a:ext>
              </a:extLst>
            </p:cNvPr>
            <p:cNvSpPr/>
            <p:nvPr/>
          </p:nvSpPr>
          <p:spPr>
            <a:xfrm>
              <a:off x="6457950" y="4149133"/>
              <a:ext cx="186448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lvl="1" indent="-457200">
                <a:spcBef>
                  <a:spcPct val="20000"/>
                </a:spcBef>
                <a:spcAft>
                  <a:spcPts val="936"/>
                </a:spcAft>
                <a:buClr>
                  <a:srgbClr val="371D7C"/>
                </a:buClr>
                <a:buSzPct val="115000"/>
              </a:pPr>
              <a:r>
                <a:rPr lang="ru-RU" sz="1000" b="1" dirty="0">
                  <a:latin typeface="Roboto" panose="02000000000000000000" pitchFamily="2" charset="0"/>
                  <a:ea typeface="Roboto" panose="02000000000000000000" pitchFamily="2" charset="0"/>
                </a:rPr>
                <a:t>Низковольтные комплектные устройства </a:t>
              </a:r>
            </a:p>
          </p:txBody>
        </p:sp>
        <p:sp>
          <p:nvSpPr>
            <p:cNvPr id="19" name="Овал 18">
              <a:extLst>
                <a:ext uri="{FF2B5EF4-FFF2-40B4-BE49-F238E27FC236}">
                  <a16:creationId xmlns:a16="http://schemas.microsoft.com/office/drawing/2014/main" id="{A7755834-0FE2-4F61-95ED-B4DB26AE0370}"/>
                </a:ext>
              </a:extLst>
            </p:cNvPr>
            <p:cNvSpPr/>
            <p:nvPr/>
          </p:nvSpPr>
          <p:spPr>
            <a:xfrm>
              <a:off x="6057382" y="2148604"/>
              <a:ext cx="404963" cy="40011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448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0" name="Овал 19">
              <a:extLst>
                <a:ext uri="{FF2B5EF4-FFF2-40B4-BE49-F238E27FC236}">
                  <a16:creationId xmlns:a16="http://schemas.microsoft.com/office/drawing/2014/main" id="{821650C3-3087-4D67-B92B-6DB0A9D0DD9A}"/>
                </a:ext>
              </a:extLst>
            </p:cNvPr>
            <p:cNvSpPr/>
            <p:nvPr/>
          </p:nvSpPr>
          <p:spPr>
            <a:xfrm>
              <a:off x="6058157" y="2631139"/>
              <a:ext cx="404963" cy="40011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448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1" name="Овал 20">
              <a:extLst>
                <a:ext uri="{FF2B5EF4-FFF2-40B4-BE49-F238E27FC236}">
                  <a16:creationId xmlns:a16="http://schemas.microsoft.com/office/drawing/2014/main" id="{6FD6E594-ED6A-499D-A59A-DA01D562B317}"/>
                </a:ext>
              </a:extLst>
            </p:cNvPr>
            <p:cNvSpPr/>
            <p:nvPr/>
          </p:nvSpPr>
          <p:spPr>
            <a:xfrm>
              <a:off x="6057381" y="3138684"/>
              <a:ext cx="404963" cy="40011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448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2" name="Овал 21">
              <a:extLst>
                <a:ext uri="{FF2B5EF4-FFF2-40B4-BE49-F238E27FC236}">
                  <a16:creationId xmlns:a16="http://schemas.microsoft.com/office/drawing/2014/main" id="{BFABC725-0817-4D20-B904-5D1F16BECE44}"/>
                </a:ext>
              </a:extLst>
            </p:cNvPr>
            <p:cNvSpPr/>
            <p:nvPr/>
          </p:nvSpPr>
          <p:spPr>
            <a:xfrm>
              <a:off x="6052987" y="3634161"/>
              <a:ext cx="404963" cy="40011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448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3" name="Овал 22">
              <a:extLst>
                <a:ext uri="{FF2B5EF4-FFF2-40B4-BE49-F238E27FC236}">
                  <a16:creationId xmlns:a16="http://schemas.microsoft.com/office/drawing/2014/main" id="{7D138DB6-82EE-40C7-824E-ADD93CAB5F6A}"/>
                </a:ext>
              </a:extLst>
            </p:cNvPr>
            <p:cNvSpPr/>
            <p:nvPr/>
          </p:nvSpPr>
          <p:spPr>
            <a:xfrm>
              <a:off x="6058401" y="4133759"/>
              <a:ext cx="404963" cy="40011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448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pic>
          <p:nvPicPr>
            <p:cNvPr id="24" name="Рисунок 23">
              <a:extLst>
                <a:ext uri="{FF2B5EF4-FFF2-40B4-BE49-F238E27FC236}">
                  <a16:creationId xmlns:a16="http://schemas.microsoft.com/office/drawing/2014/main" id="{4626F228-D2EE-4C61-A8C5-AE0604F33A9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6122272" y="3718925"/>
              <a:ext cx="267614" cy="240797"/>
            </a:xfrm>
            <a:prstGeom prst="roundRect">
              <a:avLst>
                <a:gd name="adj" fmla="val 0"/>
              </a:avLst>
            </a:prstGeom>
            <a:effectLst>
              <a:reflection blurRad="12700" stA="0" endPos="28000" dist="5000" dir="5400000" sy="-100000" algn="bl" rotWithShape="0"/>
            </a:effectLst>
          </p:spPr>
        </p:pic>
        <p:pic>
          <p:nvPicPr>
            <p:cNvPr id="25" name="Рисунок 24">
              <a:extLst>
                <a:ext uri="{FF2B5EF4-FFF2-40B4-BE49-F238E27FC236}">
                  <a16:creationId xmlns:a16="http://schemas.microsoft.com/office/drawing/2014/main" id="{A0E8179A-EAB8-4976-A0C1-0127EBB8AD1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6172470" y="3152443"/>
              <a:ext cx="174784" cy="336709"/>
            </a:xfrm>
            <a:prstGeom prst="roundRect">
              <a:avLst>
                <a:gd name="adj" fmla="val 0"/>
              </a:avLst>
            </a:prstGeom>
            <a:effectLst>
              <a:reflection blurRad="12700" stA="0" endPos="28000" dist="5000" dir="5400000" sy="-100000" algn="bl" rotWithShape="0"/>
            </a:effectLst>
          </p:spPr>
        </p:pic>
        <p:pic>
          <p:nvPicPr>
            <p:cNvPr id="26" name="Рисунок 25">
              <a:extLst>
                <a:ext uri="{FF2B5EF4-FFF2-40B4-BE49-F238E27FC236}">
                  <a16:creationId xmlns:a16="http://schemas.microsoft.com/office/drawing/2014/main" id="{89CEF05B-F887-4A6C-BB9F-1293D8B36AC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6144511" y="2190693"/>
              <a:ext cx="230702" cy="316036"/>
            </a:xfrm>
            <a:prstGeom prst="roundRect">
              <a:avLst>
                <a:gd name="adj" fmla="val 45015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0" endPos="28000" dist="5000" dir="5400000" sy="-100000" algn="bl" rotWithShape="0"/>
            </a:effectLst>
          </p:spPr>
        </p:pic>
        <p:pic>
          <p:nvPicPr>
            <p:cNvPr id="27" name="Рисунок 26">
              <a:extLst>
                <a:ext uri="{FF2B5EF4-FFF2-40B4-BE49-F238E27FC236}">
                  <a16:creationId xmlns:a16="http://schemas.microsoft.com/office/drawing/2014/main" id="{3CD08474-4D1F-4A65-8FC9-16B8CBE35C1D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6120281" y="2695431"/>
              <a:ext cx="273219" cy="273219"/>
            </a:xfrm>
            <a:prstGeom prst="roundRect">
              <a:avLst>
                <a:gd name="adj" fmla="val 14174"/>
              </a:avLst>
            </a:prstGeom>
            <a:effectLst>
              <a:reflection blurRad="12700" stA="0" endPos="28000" dist="5000" dir="5400000" sy="-100000" algn="bl" rotWithShape="0"/>
            </a:effectLst>
          </p:spPr>
        </p:pic>
        <p:pic>
          <p:nvPicPr>
            <p:cNvPr id="28" name="Рисунок 27">
              <a:extLst>
                <a:ext uri="{FF2B5EF4-FFF2-40B4-BE49-F238E27FC236}">
                  <a16:creationId xmlns:a16="http://schemas.microsoft.com/office/drawing/2014/main" id="{BB5CC2A5-8B26-463E-9D09-7FFBB9255A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/>
            <a:srcRect b="1898"/>
            <a:stretch/>
          </p:blipFill>
          <p:spPr>
            <a:xfrm>
              <a:off x="6141493" y="4170840"/>
              <a:ext cx="235442" cy="326220"/>
            </a:xfrm>
            <a:prstGeom prst="roundRect">
              <a:avLst>
                <a:gd name="adj" fmla="val 23962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0" endPos="28000" dist="5000" dir="5400000" sy="-100000" algn="bl" rotWithShape="0"/>
            </a:effectLst>
          </p:spPr>
        </p:pic>
      </p:grpSp>
      <p:grpSp>
        <p:nvGrpSpPr>
          <p:cNvPr id="29" name="Группа 28">
            <a:extLst>
              <a:ext uri="{FF2B5EF4-FFF2-40B4-BE49-F238E27FC236}">
                <a16:creationId xmlns:a16="http://schemas.microsoft.com/office/drawing/2014/main" id="{20B71773-09D1-4050-AFBA-EEA08098D5B8}"/>
              </a:ext>
            </a:extLst>
          </p:cNvPr>
          <p:cNvGrpSpPr/>
          <p:nvPr/>
        </p:nvGrpSpPr>
        <p:grpSpPr>
          <a:xfrm>
            <a:off x="434935" y="1263812"/>
            <a:ext cx="2451124" cy="2894194"/>
            <a:chOff x="266076" y="1355733"/>
            <a:chExt cx="2451124" cy="2894194"/>
          </a:xfrm>
        </p:grpSpPr>
        <p:sp>
          <p:nvSpPr>
            <p:cNvPr id="30" name="object 30">
              <a:extLst>
                <a:ext uri="{FF2B5EF4-FFF2-40B4-BE49-F238E27FC236}">
                  <a16:creationId xmlns:a16="http://schemas.microsoft.com/office/drawing/2014/main" id="{CDB27597-DDB2-4652-B1DD-C4462A9E8D73}"/>
                </a:ext>
              </a:extLst>
            </p:cNvPr>
            <p:cNvSpPr txBox="1"/>
            <p:nvPr/>
          </p:nvSpPr>
          <p:spPr>
            <a:xfrm>
              <a:off x="266076" y="1390743"/>
              <a:ext cx="1907563" cy="32829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269875" lvl="2" indent="-269875" algn="r">
                <a:lnSpc>
                  <a:spcPct val="110000"/>
                </a:lnSpc>
                <a:spcBef>
                  <a:spcPct val="20000"/>
                </a:spcBef>
                <a:spcAft>
                  <a:spcPts val="936"/>
                </a:spcAft>
                <a:buClr>
                  <a:srgbClr val="371D7C"/>
                </a:buClr>
                <a:buSzPct val="115000"/>
                <a:buNone/>
              </a:pPr>
              <a:r>
                <a:rPr lang="ru-RU" sz="1000" b="1" dirty="0">
                  <a:latin typeface="Roboto" panose="02000000000000000000" pitchFamily="2" charset="0"/>
                  <a:ea typeface="Roboto" panose="02000000000000000000" pitchFamily="2" charset="0"/>
                </a:rPr>
                <a:t>Разработка и производство </a:t>
              </a:r>
              <a:br>
                <a:rPr lang="ru-RU" sz="1000" b="1" dirty="0">
                  <a:latin typeface="Roboto" panose="02000000000000000000" pitchFamily="2" charset="0"/>
                  <a:ea typeface="Roboto" panose="02000000000000000000" pitchFamily="2" charset="0"/>
                </a:rPr>
              </a:br>
              <a:r>
                <a:rPr lang="ru-RU" sz="1000" b="1" dirty="0">
                  <a:latin typeface="Roboto" panose="02000000000000000000" pitchFamily="2" charset="0"/>
                  <a:ea typeface="Roboto" panose="02000000000000000000" pitchFamily="2" charset="0"/>
                </a:rPr>
                <a:t>оборудования </a:t>
              </a:r>
            </a:p>
          </p:txBody>
        </p:sp>
        <p:sp>
          <p:nvSpPr>
            <p:cNvPr id="31" name="Прямоугольник 30">
              <a:extLst>
                <a:ext uri="{FF2B5EF4-FFF2-40B4-BE49-F238E27FC236}">
                  <a16:creationId xmlns:a16="http://schemas.microsoft.com/office/drawing/2014/main" id="{E9E7A1F7-E8A8-4B2D-AC2E-6C05DD32A2FA}"/>
                </a:ext>
              </a:extLst>
            </p:cNvPr>
            <p:cNvSpPr/>
            <p:nvPr/>
          </p:nvSpPr>
          <p:spPr>
            <a:xfrm>
              <a:off x="389088" y="3829299"/>
              <a:ext cx="1907563" cy="4206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lvl="2" algn="r">
                <a:lnSpc>
                  <a:spcPct val="110000"/>
                </a:lnSpc>
                <a:buClr>
                  <a:schemeClr val="tx1">
                    <a:lumMod val="65000"/>
                    <a:lumOff val="35000"/>
                  </a:schemeClr>
                </a:buClr>
              </a:pPr>
              <a:r>
                <a:rPr lang="ru-RU" sz="1000" b="1" dirty="0">
                  <a:latin typeface="Roboto" panose="02000000000000000000" pitchFamily="2" charset="0"/>
                  <a:ea typeface="Roboto" panose="02000000000000000000" pitchFamily="2" charset="0"/>
                </a:rPr>
                <a:t>Повышение квалификации</a:t>
              </a:r>
              <a:br>
                <a:rPr lang="ru-RU" sz="1000" b="1" dirty="0">
                  <a:latin typeface="Roboto" panose="02000000000000000000" pitchFamily="2" charset="0"/>
                  <a:ea typeface="Roboto" panose="02000000000000000000" pitchFamily="2" charset="0"/>
                </a:rPr>
              </a:br>
              <a:r>
                <a:rPr lang="ru-RU" sz="1000" b="1" dirty="0">
                  <a:latin typeface="Roboto" panose="02000000000000000000" pitchFamily="2" charset="0"/>
                  <a:ea typeface="Roboto" panose="02000000000000000000" pitchFamily="2" charset="0"/>
                </a:rPr>
                <a:t> персонала РЗА</a:t>
              </a:r>
            </a:p>
          </p:txBody>
        </p:sp>
        <p:sp>
          <p:nvSpPr>
            <p:cNvPr id="32" name="Прямоугольник 31">
              <a:extLst>
                <a:ext uri="{FF2B5EF4-FFF2-40B4-BE49-F238E27FC236}">
                  <a16:creationId xmlns:a16="http://schemas.microsoft.com/office/drawing/2014/main" id="{D5D094EC-572B-4CF3-94DF-09363D934B2B}"/>
                </a:ext>
              </a:extLst>
            </p:cNvPr>
            <p:cNvSpPr/>
            <p:nvPr/>
          </p:nvSpPr>
          <p:spPr>
            <a:xfrm>
              <a:off x="902330" y="3436261"/>
              <a:ext cx="1394321" cy="2513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lvl="2" algn="r">
                <a:lnSpc>
                  <a:spcPct val="110000"/>
                </a:lnSpc>
                <a:buClr>
                  <a:schemeClr val="tx1">
                    <a:lumMod val="65000"/>
                    <a:lumOff val="35000"/>
                  </a:schemeClr>
                </a:buClr>
              </a:pPr>
              <a:r>
                <a:rPr lang="ru-RU" sz="1000" b="1" dirty="0">
                  <a:latin typeface="Roboto" panose="02000000000000000000" pitchFamily="2" charset="0"/>
                  <a:ea typeface="Roboto" panose="02000000000000000000" pitchFamily="2" charset="0"/>
                </a:rPr>
                <a:t>СМР, ПНР, ШМР</a:t>
              </a:r>
            </a:p>
          </p:txBody>
        </p:sp>
        <p:sp>
          <p:nvSpPr>
            <p:cNvPr id="33" name="object 29">
              <a:extLst>
                <a:ext uri="{FF2B5EF4-FFF2-40B4-BE49-F238E27FC236}">
                  <a16:creationId xmlns:a16="http://schemas.microsoft.com/office/drawing/2014/main" id="{3B60AC41-E6EF-4B22-A3A8-D0E50FC071D4}"/>
                </a:ext>
              </a:extLst>
            </p:cNvPr>
            <p:cNvSpPr txBox="1"/>
            <p:nvPr/>
          </p:nvSpPr>
          <p:spPr>
            <a:xfrm>
              <a:off x="364543" y="1947498"/>
              <a:ext cx="1808679" cy="190821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0" lvl="2" indent="0" algn="r">
                <a:lnSpc>
                  <a:spcPct val="110000"/>
                </a:lnSpc>
                <a:spcBef>
                  <a:spcPts val="0"/>
                </a:spcBef>
                <a:buClr>
                  <a:schemeClr val="tx1">
                    <a:lumMod val="65000"/>
                    <a:lumOff val="35000"/>
                  </a:schemeClr>
                </a:buClr>
                <a:buNone/>
              </a:pPr>
              <a:r>
                <a:rPr lang="ru-RU" sz="1000" b="1" dirty="0">
                  <a:latin typeface="Roboto" panose="02000000000000000000" pitchFamily="2" charset="0"/>
                  <a:ea typeface="Roboto" panose="02000000000000000000" pitchFamily="2" charset="0"/>
                </a:rPr>
                <a:t>Поставка</a:t>
              </a:r>
              <a:r>
                <a:rPr lang="ru-RU" sz="1200" b="1" dirty="0">
                  <a:latin typeface="Roboto" panose="02000000000000000000" pitchFamily="2" charset="0"/>
                  <a:ea typeface="Roboto" panose="02000000000000000000" pitchFamily="2" charset="0"/>
                </a:rPr>
                <a:t> </a:t>
              </a:r>
              <a:r>
                <a:rPr lang="ru-RU" sz="1000" b="1" dirty="0">
                  <a:latin typeface="Roboto" panose="02000000000000000000" pitchFamily="2" charset="0"/>
                  <a:ea typeface="Roboto" panose="02000000000000000000" pitchFamily="2" charset="0"/>
                </a:rPr>
                <a:t>оборудования</a:t>
              </a:r>
            </a:p>
          </p:txBody>
        </p:sp>
        <p:sp>
          <p:nvSpPr>
            <p:cNvPr id="34" name="object 29">
              <a:extLst>
                <a:ext uri="{FF2B5EF4-FFF2-40B4-BE49-F238E27FC236}">
                  <a16:creationId xmlns:a16="http://schemas.microsoft.com/office/drawing/2014/main" id="{4F4A017B-C154-4043-B7EE-CFC352EE2B16}"/>
                </a:ext>
              </a:extLst>
            </p:cNvPr>
            <p:cNvSpPr txBox="1"/>
            <p:nvPr/>
          </p:nvSpPr>
          <p:spPr>
            <a:xfrm>
              <a:off x="676354" y="2965393"/>
              <a:ext cx="1515902" cy="15901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0" lvl="2" indent="0" algn="r">
                <a:lnSpc>
                  <a:spcPct val="110000"/>
                </a:lnSpc>
                <a:spcBef>
                  <a:spcPts val="0"/>
                </a:spcBef>
                <a:buClr>
                  <a:schemeClr val="tx1">
                    <a:lumMod val="65000"/>
                    <a:lumOff val="35000"/>
                  </a:schemeClr>
                </a:buClr>
                <a:buNone/>
              </a:pPr>
              <a:r>
                <a:rPr lang="ru-RU" sz="1000" b="1" dirty="0">
                  <a:latin typeface="Roboto" panose="02000000000000000000" pitchFamily="2" charset="0"/>
                  <a:ea typeface="Roboto" panose="02000000000000000000" pitchFamily="2" charset="0"/>
                </a:rPr>
                <a:t>Проектные работы</a:t>
              </a:r>
            </a:p>
          </p:txBody>
        </p:sp>
        <p:sp>
          <p:nvSpPr>
            <p:cNvPr id="35" name="object 29">
              <a:extLst>
                <a:ext uri="{FF2B5EF4-FFF2-40B4-BE49-F238E27FC236}">
                  <a16:creationId xmlns:a16="http://schemas.microsoft.com/office/drawing/2014/main" id="{EE99D111-DDB7-4834-B370-09F570B7A580}"/>
                </a:ext>
              </a:extLst>
            </p:cNvPr>
            <p:cNvSpPr txBox="1"/>
            <p:nvPr/>
          </p:nvSpPr>
          <p:spPr>
            <a:xfrm>
              <a:off x="1458646" y="2463529"/>
              <a:ext cx="714993" cy="160813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0" lvl="2" algn="r">
                <a:lnSpc>
                  <a:spcPct val="110000"/>
                </a:lnSpc>
                <a:buClr>
                  <a:schemeClr val="tx1">
                    <a:lumMod val="65000"/>
                    <a:lumOff val="35000"/>
                  </a:schemeClr>
                </a:buClr>
              </a:pPr>
              <a:r>
                <a:rPr lang="ru-RU" sz="1000" b="1" dirty="0">
                  <a:latin typeface="Fira Sans"/>
                </a:rPr>
                <a:t>НИОКР</a:t>
              </a:r>
            </a:p>
          </p:txBody>
        </p:sp>
        <p:sp>
          <p:nvSpPr>
            <p:cNvPr id="36" name="Овал 35">
              <a:extLst>
                <a:ext uri="{FF2B5EF4-FFF2-40B4-BE49-F238E27FC236}">
                  <a16:creationId xmlns:a16="http://schemas.microsoft.com/office/drawing/2014/main" id="{DEE368F1-865D-4B33-ADC3-49330F878A70}"/>
                </a:ext>
              </a:extLst>
            </p:cNvPr>
            <p:cNvSpPr/>
            <p:nvPr/>
          </p:nvSpPr>
          <p:spPr>
            <a:xfrm>
              <a:off x="2312237" y="3845437"/>
              <a:ext cx="404963" cy="40011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448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Овал 36">
              <a:extLst>
                <a:ext uri="{FF2B5EF4-FFF2-40B4-BE49-F238E27FC236}">
                  <a16:creationId xmlns:a16="http://schemas.microsoft.com/office/drawing/2014/main" id="{15DE93F2-970E-4DE4-B1E4-8A6D4C01FB1A}"/>
                </a:ext>
              </a:extLst>
            </p:cNvPr>
            <p:cNvSpPr/>
            <p:nvPr/>
          </p:nvSpPr>
          <p:spPr>
            <a:xfrm>
              <a:off x="2312236" y="3345947"/>
              <a:ext cx="404963" cy="40011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448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Овал 37">
              <a:extLst>
                <a:ext uri="{FF2B5EF4-FFF2-40B4-BE49-F238E27FC236}">
                  <a16:creationId xmlns:a16="http://schemas.microsoft.com/office/drawing/2014/main" id="{B3F325CC-94E2-40B7-943C-97319B7013A9}"/>
                </a:ext>
              </a:extLst>
            </p:cNvPr>
            <p:cNvSpPr/>
            <p:nvPr/>
          </p:nvSpPr>
          <p:spPr>
            <a:xfrm>
              <a:off x="2309110" y="2845661"/>
              <a:ext cx="404963" cy="40011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448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Овал 38">
              <a:extLst>
                <a:ext uri="{FF2B5EF4-FFF2-40B4-BE49-F238E27FC236}">
                  <a16:creationId xmlns:a16="http://schemas.microsoft.com/office/drawing/2014/main" id="{FDB42D7B-BDEE-4E52-9FE1-327469C50758}"/>
                </a:ext>
              </a:extLst>
            </p:cNvPr>
            <p:cNvSpPr/>
            <p:nvPr/>
          </p:nvSpPr>
          <p:spPr>
            <a:xfrm>
              <a:off x="2298733" y="2341629"/>
              <a:ext cx="404963" cy="40011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448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Овал 39">
              <a:extLst>
                <a:ext uri="{FF2B5EF4-FFF2-40B4-BE49-F238E27FC236}">
                  <a16:creationId xmlns:a16="http://schemas.microsoft.com/office/drawing/2014/main" id="{A10F7D30-91D1-4EB7-822B-5EEF863CCBE0}"/>
                </a:ext>
              </a:extLst>
            </p:cNvPr>
            <p:cNvSpPr/>
            <p:nvPr/>
          </p:nvSpPr>
          <p:spPr>
            <a:xfrm>
              <a:off x="2298733" y="1848704"/>
              <a:ext cx="404963" cy="40011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448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Овал 40">
              <a:extLst>
                <a:ext uri="{FF2B5EF4-FFF2-40B4-BE49-F238E27FC236}">
                  <a16:creationId xmlns:a16="http://schemas.microsoft.com/office/drawing/2014/main" id="{4A15925C-32BE-42D0-8C9F-95D01A2550DE}"/>
                </a:ext>
              </a:extLst>
            </p:cNvPr>
            <p:cNvSpPr/>
            <p:nvPr/>
          </p:nvSpPr>
          <p:spPr>
            <a:xfrm>
              <a:off x="2309110" y="1355733"/>
              <a:ext cx="404963" cy="40011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448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2" name="Рисунок 41">
              <a:extLst>
                <a:ext uri="{FF2B5EF4-FFF2-40B4-BE49-F238E27FC236}">
                  <a16:creationId xmlns:a16="http://schemas.microsoft.com/office/drawing/2014/main" id="{D6C17F06-1218-45F3-89BE-0A68FBB63E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 r="-846"/>
            <a:stretch/>
          </p:blipFill>
          <p:spPr>
            <a:xfrm>
              <a:off x="2347671" y="1405807"/>
              <a:ext cx="334602" cy="303399"/>
            </a:xfrm>
            <a:prstGeom prst="roundRect">
              <a:avLst>
                <a:gd name="adj" fmla="val 45015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0" endPos="28000" dist="5000" dir="5400000" sy="-100000" algn="bl" rotWithShape="0"/>
            </a:effectLst>
          </p:spPr>
        </p:pic>
        <p:pic>
          <p:nvPicPr>
            <p:cNvPr id="43" name="Рисунок 42">
              <a:extLst>
                <a:ext uri="{FF2B5EF4-FFF2-40B4-BE49-F238E27FC236}">
                  <a16:creationId xmlns:a16="http://schemas.microsoft.com/office/drawing/2014/main" id="{792F1DC9-CAFC-4BA1-B694-3C6C41F4F5B9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2362076" y="1897716"/>
              <a:ext cx="292562" cy="292562"/>
            </a:xfrm>
            <a:prstGeom prst="roundRect">
              <a:avLst>
                <a:gd name="adj" fmla="val 45015"/>
              </a:avLst>
            </a:prstGeom>
            <a:effectLst>
              <a:reflection blurRad="12700" stA="0" endPos="28000" dist="5000" dir="5400000" sy="-100000" algn="bl" rotWithShape="0"/>
            </a:effectLst>
          </p:spPr>
        </p:pic>
        <p:pic>
          <p:nvPicPr>
            <p:cNvPr id="44" name="Рисунок 43">
              <a:extLst>
                <a:ext uri="{FF2B5EF4-FFF2-40B4-BE49-F238E27FC236}">
                  <a16:creationId xmlns:a16="http://schemas.microsoft.com/office/drawing/2014/main" id="{554AEF11-8504-47F9-B880-D8DF4740E9B5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>
              <a:off x="2347671" y="2388646"/>
              <a:ext cx="302205" cy="294819"/>
            </a:xfrm>
            <a:prstGeom prst="roundRect">
              <a:avLst>
                <a:gd name="adj" fmla="val 45015"/>
              </a:avLst>
            </a:prstGeom>
            <a:effectLst>
              <a:reflection blurRad="12700" stA="0" endPos="28000" dist="5000" dir="5400000" sy="-100000" algn="bl" rotWithShape="0"/>
            </a:effectLst>
          </p:spPr>
        </p:pic>
        <p:pic>
          <p:nvPicPr>
            <p:cNvPr id="45" name="Рисунок 44">
              <a:extLst>
                <a:ext uri="{FF2B5EF4-FFF2-40B4-BE49-F238E27FC236}">
                  <a16:creationId xmlns:a16="http://schemas.microsoft.com/office/drawing/2014/main" id="{3FA0A7DD-9677-4011-9F06-690B48A8C1E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2"/>
            <a:srcRect l="6112" t="4683" r="6955" b="5609"/>
            <a:stretch/>
          </p:blipFill>
          <p:spPr>
            <a:xfrm>
              <a:off x="2375682" y="2905293"/>
              <a:ext cx="283937" cy="280534"/>
            </a:xfrm>
            <a:prstGeom prst="roundRect">
              <a:avLst>
                <a:gd name="adj" fmla="val 14457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0" endPos="28000" dist="5000" dir="5400000" sy="-100000" algn="bl" rotWithShape="0"/>
            </a:effectLst>
          </p:spPr>
        </p:pic>
        <p:pic>
          <p:nvPicPr>
            <p:cNvPr id="46" name="Рисунок 45">
              <a:extLst>
                <a:ext uri="{FF2B5EF4-FFF2-40B4-BE49-F238E27FC236}">
                  <a16:creationId xmlns:a16="http://schemas.microsoft.com/office/drawing/2014/main" id="{546A07A3-471A-452B-80F0-C11319AC5EB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3"/>
            <a:srcRect l="1188" t="4654" r="-1188" b="674"/>
            <a:stretch/>
          </p:blipFill>
          <p:spPr>
            <a:xfrm>
              <a:off x="2365747" y="3404480"/>
              <a:ext cx="314394" cy="270274"/>
            </a:xfrm>
            <a:prstGeom prst="roundRect">
              <a:avLst>
                <a:gd name="adj" fmla="val 11535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0" endPos="28000" dist="5000" dir="5400000" sy="-100000" algn="bl" rotWithShape="0"/>
            </a:effectLst>
          </p:spPr>
        </p:pic>
        <p:pic>
          <p:nvPicPr>
            <p:cNvPr id="47" name="Рисунок 46">
              <a:extLst>
                <a:ext uri="{FF2B5EF4-FFF2-40B4-BE49-F238E27FC236}">
                  <a16:creationId xmlns:a16="http://schemas.microsoft.com/office/drawing/2014/main" id="{8069937D-D759-4A3C-9347-82D27F161250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/>
            <a:stretch>
              <a:fillRect/>
            </a:stretch>
          </p:blipFill>
          <p:spPr>
            <a:xfrm>
              <a:off x="2361094" y="3878459"/>
              <a:ext cx="323051" cy="335973"/>
            </a:xfrm>
            <a:prstGeom prst="roundRect">
              <a:avLst>
                <a:gd name="adj" fmla="val 45015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0" endPos="28000" dist="5000" dir="5400000" sy="-100000" algn="bl" rotWithShape="0"/>
            </a:effectLst>
          </p:spPr>
        </p:pic>
      </p:grp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C49364E2-1EA4-4F6E-BF7F-AC04C76F9B4D}"/>
              </a:ext>
            </a:extLst>
          </p:cNvPr>
          <p:cNvSpPr/>
          <p:nvPr/>
        </p:nvSpPr>
        <p:spPr>
          <a:xfrm>
            <a:off x="1007392" y="584201"/>
            <a:ext cx="2222938" cy="378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 indent="0">
              <a:lnSpc>
                <a:spcPct val="110000"/>
              </a:lnSpc>
              <a:buClr>
                <a:srgbClr val="371D7C"/>
              </a:buClr>
              <a:buFontTx/>
              <a:buNone/>
            </a:pPr>
            <a:r>
              <a:rPr lang="ru-RU" b="1" dirty="0">
                <a:solidFill>
                  <a:srgbClr val="444849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ДЕЯТЕЛЬНОСТЬ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13666BD1-0D68-48A5-94D9-BEEB52B0AB9E}"/>
              </a:ext>
            </a:extLst>
          </p:cNvPr>
          <p:cNvSpPr txBox="1"/>
          <p:nvPr/>
        </p:nvSpPr>
        <p:spPr>
          <a:xfrm>
            <a:off x="5948989" y="541670"/>
            <a:ext cx="2301851" cy="378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2">
              <a:lnSpc>
                <a:spcPct val="110000"/>
              </a:lnSpc>
              <a:spcBef>
                <a:spcPts val="375"/>
              </a:spcBef>
              <a:buClr>
                <a:srgbClr val="371D7C"/>
              </a:buClr>
            </a:pPr>
            <a:r>
              <a:rPr lang="ru-RU" b="1" dirty="0">
                <a:solidFill>
                  <a:srgbClr val="444849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ПРОДУКТЫ</a:t>
            </a: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B978119C-9681-43AD-8D9F-98333307E629}"/>
              </a:ext>
            </a:extLst>
          </p:cNvPr>
          <p:cNvPicPr>
            <a:picLocks noChangeAspect="1"/>
          </p:cNvPicPr>
          <p:nvPr/>
        </p:nvPicPr>
        <p:blipFill rotWithShape="1"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756"/>
          <a:stretch/>
        </p:blipFill>
        <p:spPr>
          <a:xfrm>
            <a:off x="3393900" y="2044427"/>
            <a:ext cx="2355376" cy="400110"/>
          </a:xfrm>
          <a:prstGeom prst="rect">
            <a:avLst/>
          </a:prstGeom>
        </p:spPr>
      </p:pic>
      <p:cxnSp>
        <p:nvCxnSpPr>
          <p:cNvPr id="51" name="Прямая соединительная линия 50">
            <a:extLst>
              <a:ext uri="{FF2B5EF4-FFF2-40B4-BE49-F238E27FC236}">
                <a16:creationId xmlns:a16="http://schemas.microsoft.com/office/drawing/2014/main" id="{E20F0786-DCE5-48A4-BEA8-3ECCDED3BD7C}"/>
              </a:ext>
            </a:extLst>
          </p:cNvPr>
          <p:cNvCxnSpPr>
            <a:cxnSpLocks/>
          </p:cNvCxnSpPr>
          <p:nvPr/>
        </p:nvCxnSpPr>
        <p:spPr>
          <a:xfrm>
            <a:off x="5952603" y="1230179"/>
            <a:ext cx="0" cy="3026187"/>
          </a:xfrm>
          <a:prstGeom prst="line">
            <a:avLst/>
          </a:prstGeom>
          <a:ln>
            <a:solidFill>
              <a:srgbClr val="44484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>
            <a:extLst>
              <a:ext uri="{FF2B5EF4-FFF2-40B4-BE49-F238E27FC236}">
                <a16:creationId xmlns:a16="http://schemas.microsoft.com/office/drawing/2014/main" id="{44646717-FBF9-4129-84A9-757C99E9B0E0}"/>
              </a:ext>
            </a:extLst>
          </p:cNvPr>
          <p:cNvCxnSpPr>
            <a:cxnSpLocks/>
          </p:cNvCxnSpPr>
          <p:nvPr/>
        </p:nvCxnSpPr>
        <p:spPr>
          <a:xfrm flipH="1">
            <a:off x="5948989" y="1230179"/>
            <a:ext cx="134895" cy="0"/>
          </a:xfrm>
          <a:prstGeom prst="line">
            <a:avLst/>
          </a:prstGeom>
          <a:ln>
            <a:solidFill>
              <a:srgbClr val="444849"/>
            </a:solidFill>
            <a:headEnd type="oval" w="med" len="med"/>
            <a:tailEnd type="oval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>
            <a:extLst>
              <a:ext uri="{FF2B5EF4-FFF2-40B4-BE49-F238E27FC236}">
                <a16:creationId xmlns:a16="http://schemas.microsoft.com/office/drawing/2014/main" id="{B7509DDE-EBC3-4554-9CC3-A76EFC50024B}"/>
              </a:ext>
            </a:extLst>
          </p:cNvPr>
          <p:cNvCxnSpPr>
            <a:cxnSpLocks/>
          </p:cNvCxnSpPr>
          <p:nvPr/>
        </p:nvCxnSpPr>
        <p:spPr>
          <a:xfrm flipH="1">
            <a:off x="5948991" y="2231542"/>
            <a:ext cx="134893" cy="0"/>
          </a:xfrm>
          <a:prstGeom prst="line">
            <a:avLst/>
          </a:prstGeom>
          <a:ln>
            <a:solidFill>
              <a:srgbClr val="444849"/>
            </a:solidFill>
            <a:headEnd type="oval" w="med" len="med"/>
            <a:tailEnd type="oval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>
            <a:extLst>
              <a:ext uri="{FF2B5EF4-FFF2-40B4-BE49-F238E27FC236}">
                <a16:creationId xmlns:a16="http://schemas.microsoft.com/office/drawing/2014/main" id="{B97080A3-FA3F-46E3-B129-E192CA6F5E06}"/>
              </a:ext>
            </a:extLst>
          </p:cNvPr>
          <p:cNvCxnSpPr>
            <a:cxnSpLocks/>
          </p:cNvCxnSpPr>
          <p:nvPr/>
        </p:nvCxnSpPr>
        <p:spPr>
          <a:xfrm flipH="1">
            <a:off x="5948989" y="2720460"/>
            <a:ext cx="134895" cy="0"/>
          </a:xfrm>
          <a:prstGeom prst="line">
            <a:avLst/>
          </a:prstGeom>
          <a:ln>
            <a:solidFill>
              <a:srgbClr val="444849"/>
            </a:solidFill>
            <a:headEnd type="oval" w="med" len="med"/>
            <a:tailEnd type="oval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>
            <a:extLst>
              <a:ext uri="{FF2B5EF4-FFF2-40B4-BE49-F238E27FC236}">
                <a16:creationId xmlns:a16="http://schemas.microsoft.com/office/drawing/2014/main" id="{D1B4E666-8C2C-4F47-B27E-900C790F77C6}"/>
              </a:ext>
            </a:extLst>
          </p:cNvPr>
          <p:cNvCxnSpPr>
            <a:cxnSpLocks/>
          </p:cNvCxnSpPr>
          <p:nvPr/>
        </p:nvCxnSpPr>
        <p:spPr>
          <a:xfrm>
            <a:off x="5752888" y="2235910"/>
            <a:ext cx="196101" cy="0"/>
          </a:xfrm>
          <a:prstGeom prst="line">
            <a:avLst/>
          </a:prstGeom>
          <a:ln>
            <a:solidFill>
              <a:srgbClr val="444849"/>
            </a:solidFill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>
            <a:extLst>
              <a:ext uri="{FF2B5EF4-FFF2-40B4-BE49-F238E27FC236}">
                <a16:creationId xmlns:a16="http://schemas.microsoft.com/office/drawing/2014/main" id="{3F3CE54A-A5C1-40A7-99AB-8A9033610C5E}"/>
              </a:ext>
            </a:extLst>
          </p:cNvPr>
          <p:cNvCxnSpPr>
            <a:cxnSpLocks/>
          </p:cNvCxnSpPr>
          <p:nvPr/>
        </p:nvCxnSpPr>
        <p:spPr>
          <a:xfrm flipH="1">
            <a:off x="5948991" y="1747592"/>
            <a:ext cx="134893" cy="0"/>
          </a:xfrm>
          <a:prstGeom prst="line">
            <a:avLst/>
          </a:prstGeom>
          <a:ln>
            <a:solidFill>
              <a:srgbClr val="444849"/>
            </a:solidFill>
            <a:headEnd type="oval" w="med" len="med"/>
            <a:tailEnd type="oval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>
            <a:extLst>
              <a:ext uri="{FF2B5EF4-FFF2-40B4-BE49-F238E27FC236}">
                <a16:creationId xmlns:a16="http://schemas.microsoft.com/office/drawing/2014/main" id="{2D908099-4DE4-4B75-8A79-1E0DEF7F8704}"/>
              </a:ext>
            </a:extLst>
          </p:cNvPr>
          <p:cNvCxnSpPr>
            <a:cxnSpLocks/>
          </p:cNvCxnSpPr>
          <p:nvPr/>
        </p:nvCxnSpPr>
        <p:spPr>
          <a:xfrm flipH="1">
            <a:off x="5948991" y="3221621"/>
            <a:ext cx="134893" cy="0"/>
          </a:xfrm>
          <a:prstGeom prst="line">
            <a:avLst/>
          </a:prstGeom>
          <a:ln>
            <a:solidFill>
              <a:srgbClr val="444849"/>
            </a:solidFill>
            <a:headEnd type="oval" w="med" len="med"/>
            <a:tailEnd type="oval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>
            <a:extLst>
              <a:ext uri="{FF2B5EF4-FFF2-40B4-BE49-F238E27FC236}">
                <a16:creationId xmlns:a16="http://schemas.microsoft.com/office/drawing/2014/main" id="{83B6C673-A033-4D55-9CD1-689738D7C20B}"/>
              </a:ext>
            </a:extLst>
          </p:cNvPr>
          <p:cNvCxnSpPr>
            <a:cxnSpLocks/>
          </p:cNvCxnSpPr>
          <p:nvPr/>
        </p:nvCxnSpPr>
        <p:spPr>
          <a:xfrm flipH="1">
            <a:off x="5948991" y="3715458"/>
            <a:ext cx="134893" cy="0"/>
          </a:xfrm>
          <a:prstGeom prst="line">
            <a:avLst/>
          </a:prstGeom>
          <a:ln>
            <a:solidFill>
              <a:srgbClr val="444849"/>
            </a:solidFill>
            <a:headEnd type="oval" w="med" len="med"/>
            <a:tailEnd type="oval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>
            <a:extLst>
              <a:ext uri="{FF2B5EF4-FFF2-40B4-BE49-F238E27FC236}">
                <a16:creationId xmlns:a16="http://schemas.microsoft.com/office/drawing/2014/main" id="{F9070C6C-4DE6-43AF-B2F8-E0F2386116FA}"/>
              </a:ext>
            </a:extLst>
          </p:cNvPr>
          <p:cNvCxnSpPr>
            <a:cxnSpLocks/>
          </p:cNvCxnSpPr>
          <p:nvPr/>
        </p:nvCxnSpPr>
        <p:spPr>
          <a:xfrm flipH="1">
            <a:off x="5954568" y="4216697"/>
            <a:ext cx="134893" cy="0"/>
          </a:xfrm>
          <a:prstGeom prst="line">
            <a:avLst/>
          </a:prstGeom>
          <a:ln>
            <a:solidFill>
              <a:srgbClr val="444849"/>
            </a:solidFill>
            <a:headEnd type="oval" w="med" len="med"/>
            <a:tailEnd type="oval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>
            <a:extLst>
              <a:ext uri="{FF2B5EF4-FFF2-40B4-BE49-F238E27FC236}">
                <a16:creationId xmlns:a16="http://schemas.microsoft.com/office/drawing/2014/main" id="{18F19CC8-5236-496C-BB2A-E328D6DA0C85}"/>
              </a:ext>
            </a:extLst>
          </p:cNvPr>
          <p:cNvCxnSpPr>
            <a:cxnSpLocks/>
          </p:cNvCxnSpPr>
          <p:nvPr/>
        </p:nvCxnSpPr>
        <p:spPr>
          <a:xfrm flipH="1">
            <a:off x="3116887" y="1463867"/>
            <a:ext cx="2" cy="2490658"/>
          </a:xfrm>
          <a:prstGeom prst="line">
            <a:avLst/>
          </a:prstGeom>
          <a:ln>
            <a:solidFill>
              <a:srgbClr val="44484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>
            <a:extLst>
              <a:ext uri="{FF2B5EF4-FFF2-40B4-BE49-F238E27FC236}">
                <a16:creationId xmlns:a16="http://schemas.microsoft.com/office/drawing/2014/main" id="{623AAA66-7E80-4D3C-819A-1DF03EC162E4}"/>
              </a:ext>
            </a:extLst>
          </p:cNvPr>
          <p:cNvCxnSpPr>
            <a:cxnSpLocks/>
          </p:cNvCxnSpPr>
          <p:nvPr/>
        </p:nvCxnSpPr>
        <p:spPr>
          <a:xfrm>
            <a:off x="2969319" y="1463867"/>
            <a:ext cx="147570" cy="0"/>
          </a:xfrm>
          <a:prstGeom prst="line">
            <a:avLst/>
          </a:prstGeom>
          <a:ln>
            <a:solidFill>
              <a:srgbClr val="444849"/>
            </a:solidFill>
            <a:headEnd type="oval" w="med" len="med"/>
            <a:tailEnd type="oval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>
            <a:extLst>
              <a:ext uri="{FF2B5EF4-FFF2-40B4-BE49-F238E27FC236}">
                <a16:creationId xmlns:a16="http://schemas.microsoft.com/office/drawing/2014/main" id="{0E00919E-1397-47F9-A3BB-72F0958E5168}"/>
              </a:ext>
            </a:extLst>
          </p:cNvPr>
          <p:cNvCxnSpPr>
            <a:cxnSpLocks/>
          </p:cNvCxnSpPr>
          <p:nvPr/>
        </p:nvCxnSpPr>
        <p:spPr>
          <a:xfrm flipH="1">
            <a:off x="2981996" y="2452014"/>
            <a:ext cx="134893" cy="0"/>
          </a:xfrm>
          <a:prstGeom prst="line">
            <a:avLst/>
          </a:prstGeom>
          <a:ln>
            <a:solidFill>
              <a:srgbClr val="444849"/>
            </a:solidFill>
            <a:headEnd type="oval" w="med" len="med"/>
            <a:tailEnd type="oval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>
            <a:extLst>
              <a:ext uri="{FF2B5EF4-FFF2-40B4-BE49-F238E27FC236}">
                <a16:creationId xmlns:a16="http://schemas.microsoft.com/office/drawing/2014/main" id="{9BABA4EF-82A4-40B3-BF4A-69165CEB898A}"/>
              </a:ext>
            </a:extLst>
          </p:cNvPr>
          <p:cNvCxnSpPr>
            <a:cxnSpLocks/>
          </p:cNvCxnSpPr>
          <p:nvPr/>
        </p:nvCxnSpPr>
        <p:spPr>
          <a:xfrm flipH="1">
            <a:off x="2981994" y="2953639"/>
            <a:ext cx="134895" cy="0"/>
          </a:xfrm>
          <a:prstGeom prst="line">
            <a:avLst/>
          </a:prstGeom>
          <a:ln>
            <a:solidFill>
              <a:srgbClr val="444849"/>
            </a:solidFill>
            <a:headEnd type="oval" w="med" len="med"/>
            <a:tailEnd type="oval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>
            <a:extLst>
              <a:ext uri="{FF2B5EF4-FFF2-40B4-BE49-F238E27FC236}">
                <a16:creationId xmlns:a16="http://schemas.microsoft.com/office/drawing/2014/main" id="{53D19480-7D3B-4A71-B8AC-85811C2B75EF}"/>
              </a:ext>
            </a:extLst>
          </p:cNvPr>
          <p:cNvCxnSpPr>
            <a:cxnSpLocks/>
          </p:cNvCxnSpPr>
          <p:nvPr/>
        </p:nvCxnSpPr>
        <p:spPr>
          <a:xfrm>
            <a:off x="3116889" y="2235910"/>
            <a:ext cx="196101" cy="0"/>
          </a:xfrm>
          <a:prstGeom prst="line">
            <a:avLst/>
          </a:prstGeom>
          <a:ln>
            <a:solidFill>
              <a:srgbClr val="444849"/>
            </a:solidFill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>
            <a:extLst>
              <a:ext uri="{FF2B5EF4-FFF2-40B4-BE49-F238E27FC236}">
                <a16:creationId xmlns:a16="http://schemas.microsoft.com/office/drawing/2014/main" id="{3CBE59D8-D0E3-4A56-8658-2C48C38BD150}"/>
              </a:ext>
            </a:extLst>
          </p:cNvPr>
          <p:cNvCxnSpPr>
            <a:cxnSpLocks/>
          </p:cNvCxnSpPr>
          <p:nvPr/>
        </p:nvCxnSpPr>
        <p:spPr>
          <a:xfrm>
            <a:off x="2967070" y="1952076"/>
            <a:ext cx="149819" cy="0"/>
          </a:xfrm>
          <a:prstGeom prst="line">
            <a:avLst/>
          </a:prstGeom>
          <a:ln>
            <a:solidFill>
              <a:srgbClr val="444849"/>
            </a:solidFill>
            <a:headEnd type="oval" w="med" len="med"/>
            <a:tailEnd type="oval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>
            <a:extLst>
              <a:ext uri="{FF2B5EF4-FFF2-40B4-BE49-F238E27FC236}">
                <a16:creationId xmlns:a16="http://schemas.microsoft.com/office/drawing/2014/main" id="{6530E870-8C65-4A10-91F3-B4AE9BB7F28F}"/>
              </a:ext>
            </a:extLst>
          </p:cNvPr>
          <p:cNvCxnSpPr>
            <a:cxnSpLocks/>
          </p:cNvCxnSpPr>
          <p:nvPr/>
        </p:nvCxnSpPr>
        <p:spPr>
          <a:xfrm flipH="1">
            <a:off x="2981994" y="3463069"/>
            <a:ext cx="134893" cy="0"/>
          </a:xfrm>
          <a:prstGeom prst="line">
            <a:avLst/>
          </a:prstGeom>
          <a:ln>
            <a:solidFill>
              <a:srgbClr val="444849"/>
            </a:solidFill>
            <a:headEnd type="oval" w="med" len="med"/>
            <a:tailEnd type="oval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>
            <a:extLst>
              <a:ext uri="{FF2B5EF4-FFF2-40B4-BE49-F238E27FC236}">
                <a16:creationId xmlns:a16="http://schemas.microsoft.com/office/drawing/2014/main" id="{718B1E6D-83AE-4654-9548-4DD1F8CAF218}"/>
              </a:ext>
            </a:extLst>
          </p:cNvPr>
          <p:cNvCxnSpPr>
            <a:cxnSpLocks/>
          </p:cNvCxnSpPr>
          <p:nvPr/>
        </p:nvCxnSpPr>
        <p:spPr>
          <a:xfrm flipH="1">
            <a:off x="2981994" y="3954525"/>
            <a:ext cx="134893" cy="0"/>
          </a:xfrm>
          <a:prstGeom prst="line">
            <a:avLst/>
          </a:prstGeom>
          <a:ln>
            <a:solidFill>
              <a:srgbClr val="444849"/>
            </a:solidFill>
            <a:headEnd type="oval" w="med" len="med"/>
            <a:tailEnd type="oval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1" name="Прямоугольник 70">
            <a:extLst>
              <a:ext uri="{FF2B5EF4-FFF2-40B4-BE49-F238E27FC236}">
                <a16:creationId xmlns:a16="http://schemas.microsoft.com/office/drawing/2014/main" id="{C87022C1-0D82-4237-A9CE-E2F74E30A914}"/>
              </a:ext>
            </a:extLst>
          </p:cNvPr>
          <p:cNvSpPr/>
          <p:nvPr/>
        </p:nvSpPr>
        <p:spPr>
          <a:xfrm>
            <a:off x="3921664" y="4032016"/>
            <a:ext cx="1352755" cy="24622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269875" lvl="2" indent="-269875" algn="ctr">
              <a:lnSpc>
                <a:spcPct val="100000"/>
              </a:lnSpc>
              <a:spcBef>
                <a:spcPct val="20000"/>
              </a:spcBef>
              <a:spcAft>
                <a:spcPts val="936"/>
              </a:spcAft>
              <a:buClr>
                <a:srgbClr val="371D7C"/>
              </a:buClr>
              <a:buSzPct val="115000"/>
            </a:pPr>
            <a:r>
              <a:rPr lang="en-US" sz="1000" b="1" dirty="0">
                <a:latin typeface="Roboto" panose="02000000000000000000" pitchFamily="2" charset="0"/>
                <a:ea typeface="Roboto" panose="02000000000000000000" pitchFamily="2" charset="0"/>
              </a:rPr>
              <a:t>QR-</a:t>
            </a:r>
            <a:r>
              <a:rPr lang="ru-RU" sz="1000" b="1" dirty="0">
                <a:latin typeface="Roboto" panose="02000000000000000000" pitchFamily="2" charset="0"/>
                <a:ea typeface="Roboto" panose="02000000000000000000" pitchFamily="2" charset="0"/>
              </a:rPr>
              <a:t>код на каталог</a:t>
            </a:r>
          </a:p>
        </p:txBody>
      </p:sp>
      <p:cxnSp>
        <p:nvCxnSpPr>
          <p:cNvPr id="68" name="Прямая соединительная линия 67">
            <a:extLst>
              <a:ext uri="{FF2B5EF4-FFF2-40B4-BE49-F238E27FC236}">
                <a16:creationId xmlns:a16="http://schemas.microsoft.com/office/drawing/2014/main" id="{49995157-6D96-45BF-B7FC-2C3A5E736629}"/>
              </a:ext>
            </a:extLst>
          </p:cNvPr>
          <p:cNvCxnSpPr>
            <a:cxnSpLocks/>
          </p:cNvCxnSpPr>
          <p:nvPr/>
        </p:nvCxnSpPr>
        <p:spPr>
          <a:xfrm flipV="1">
            <a:off x="3120112" y="2232926"/>
            <a:ext cx="0" cy="2138"/>
          </a:xfrm>
          <a:prstGeom prst="line">
            <a:avLst/>
          </a:prstGeom>
          <a:ln>
            <a:solidFill>
              <a:srgbClr val="444849"/>
            </a:solidFill>
            <a:headEnd type="oval" w="med" len="med"/>
            <a:tailEnd type="oval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69429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91498A60-B0BE-40B4-8F9C-2B3C6FD5F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20</a:t>
            </a:fld>
            <a:endParaRPr lang="ru-RU"/>
          </a:p>
        </p:txBody>
      </p:sp>
      <p:sp>
        <p:nvSpPr>
          <p:cNvPr id="15" name="Заголовок 2">
            <a:extLst>
              <a:ext uri="{FF2B5EF4-FFF2-40B4-BE49-F238E27FC236}">
                <a16:creationId xmlns:a16="http://schemas.microsoft.com/office/drawing/2014/main" id="{C3652C16-6B53-44B3-A0C8-3ED0EF07B9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681" y="-165338"/>
            <a:ext cx="7886700" cy="994172"/>
          </a:xfrm>
        </p:spPr>
        <p:txBody>
          <a:bodyPr>
            <a:normAutofit/>
          </a:bodyPr>
          <a:lstStyle/>
          <a:p>
            <a:r>
              <a:rPr lang="ru-RU" sz="1800" dirty="0"/>
              <a:t>НОВЫЕ РАЗРАБОТКИ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5927D25-9C3B-4FC6-8C54-DEB888FBEBA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30" t="22181" r="37077" b="28563"/>
          <a:stretch/>
        </p:blipFill>
        <p:spPr>
          <a:xfrm>
            <a:off x="1181023" y="753211"/>
            <a:ext cx="546865" cy="1163051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6835719B-6CD0-4D60-BF6D-DB53E43D00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3278" y="886147"/>
            <a:ext cx="1481653" cy="1044055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0B993B13-6794-47FE-8672-48CEDDC2E86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7" t="37839" b="33293"/>
          <a:stretch/>
        </p:blipFill>
        <p:spPr>
          <a:xfrm>
            <a:off x="2917598" y="1256805"/>
            <a:ext cx="2636332" cy="523220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CE7B6EA0-8854-4CE8-8F3F-72D8F5C1CE49}"/>
              </a:ext>
            </a:extLst>
          </p:cNvPr>
          <p:cNvSpPr txBox="1"/>
          <p:nvPr/>
        </p:nvSpPr>
        <p:spPr>
          <a:xfrm>
            <a:off x="3095082" y="2068723"/>
            <a:ext cx="23571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444849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Контроллер телемеханики </a:t>
            </a:r>
            <a:br>
              <a:rPr lang="ru-RU" sz="1400" b="1" dirty="0">
                <a:solidFill>
                  <a:srgbClr val="444849"/>
                </a:solidFill>
                <a:latin typeface="Roboto" panose="02000000000000000000" pitchFamily="2" charset="0"/>
                <a:ea typeface="Roboto" panose="02000000000000000000" pitchFamily="2" charset="0"/>
              </a:rPr>
            </a:br>
            <a:r>
              <a:rPr lang="ru-RU" sz="1400" b="1" dirty="0">
                <a:solidFill>
                  <a:srgbClr val="444849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«ИНБРЭС-КТМ-С5»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D267B34-6FD2-435E-9F30-FA838FE312D4}"/>
              </a:ext>
            </a:extLst>
          </p:cNvPr>
          <p:cNvSpPr txBox="1"/>
          <p:nvPr/>
        </p:nvSpPr>
        <p:spPr>
          <a:xfrm>
            <a:off x="275881" y="2048208"/>
            <a:ext cx="23571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444849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Преобразователь интерфейсов</a:t>
            </a:r>
            <a:br>
              <a:rPr lang="ru-RU" sz="1400" b="1" dirty="0">
                <a:solidFill>
                  <a:srgbClr val="444849"/>
                </a:solidFill>
                <a:latin typeface="Roboto" panose="02000000000000000000" pitchFamily="2" charset="0"/>
                <a:ea typeface="Roboto" panose="02000000000000000000" pitchFamily="2" charset="0"/>
              </a:rPr>
            </a:br>
            <a:r>
              <a:rPr lang="ru-RU" sz="1400" b="1" dirty="0">
                <a:solidFill>
                  <a:srgbClr val="444849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«ИНБРЭС-КПИ-0402»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A6C2A7F-D10E-4542-82CC-0E0D0D91E10D}"/>
              </a:ext>
            </a:extLst>
          </p:cNvPr>
          <p:cNvSpPr txBox="1"/>
          <p:nvPr/>
        </p:nvSpPr>
        <p:spPr>
          <a:xfrm>
            <a:off x="6193351" y="2060974"/>
            <a:ext cx="261146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444849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Контроллер многофункциональный «ИНБРЭС-КП-СН»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568BB870-3B2E-486A-9305-5537E34C4C83}"/>
              </a:ext>
            </a:extLst>
          </p:cNvPr>
          <p:cNvSpPr/>
          <p:nvPr/>
        </p:nvSpPr>
        <p:spPr>
          <a:xfrm>
            <a:off x="57862" y="2889893"/>
            <a:ext cx="2575169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dirty="0">
                <a:solidFill>
                  <a:srgbClr val="444849"/>
                </a:solidFill>
                <a:latin typeface="Roboto" panose="02000000000000000000"/>
              </a:rPr>
              <a:t>Преобразователь предназначен для подключения различных интеллектуальных</a:t>
            </a:r>
          </a:p>
          <a:p>
            <a:pPr algn="ctr"/>
            <a:r>
              <a:rPr lang="ru-RU" sz="1100" dirty="0">
                <a:solidFill>
                  <a:srgbClr val="444849"/>
                </a:solidFill>
                <a:latin typeface="Roboto" panose="02000000000000000000"/>
              </a:rPr>
              <a:t>устройств (IED) с интерфейсом RS485 и интеграции их в АСУТП/ССПИ подстанции по локальной</a:t>
            </a:r>
          </a:p>
          <a:p>
            <a:pPr algn="ctr"/>
            <a:r>
              <a:rPr lang="ru-RU" sz="1100" dirty="0">
                <a:solidFill>
                  <a:srgbClr val="444849"/>
                </a:solidFill>
                <a:latin typeface="Roboto" panose="02000000000000000000"/>
              </a:rPr>
              <a:t>сети </a:t>
            </a:r>
            <a:r>
              <a:rPr lang="ru-RU" sz="1100" dirty="0" err="1">
                <a:solidFill>
                  <a:srgbClr val="444849"/>
                </a:solidFill>
                <a:latin typeface="Roboto" panose="02000000000000000000"/>
              </a:rPr>
              <a:t>Ethernet</a:t>
            </a:r>
            <a:r>
              <a:rPr lang="ru-RU" sz="1100" dirty="0">
                <a:solidFill>
                  <a:srgbClr val="444849"/>
                </a:solidFill>
                <a:latin typeface="Roboto" panose="02000000000000000000"/>
              </a:rPr>
              <a:t> с возможностью преобразования протоколов и маппинга данных.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82381CC4-4B23-45C1-97FA-C722910DCA5F}"/>
              </a:ext>
            </a:extLst>
          </p:cNvPr>
          <p:cNvSpPr/>
          <p:nvPr/>
        </p:nvSpPr>
        <p:spPr>
          <a:xfrm>
            <a:off x="2464232" y="2889893"/>
            <a:ext cx="379708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dirty="0">
                <a:solidFill>
                  <a:srgbClr val="444849"/>
                </a:solidFill>
                <a:latin typeface="Roboto" panose="02000000000000000000"/>
              </a:rPr>
              <a:t>Контроллер применяется в составе систем автоматизированного управления </a:t>
            </a:r>
            <a:br>
              <a:rPr lang="ru-RU" sz="1100" dirty="0">
                <a:solidFill>
                  <a:srgbClr val="444849"/>
                </a:solidFill>
                <a:latin typeface="Roboto" panose="02000000000000000000"/>
              </a:rPr>
            </a:br>
            <a:r>
              <a:rPr lang="ru-RU" sz="1100" dirty="0">
                <a:solidFill>
                  <a:srgbClr val="444849"/>
                </a:solidFill>
                <a:latin typeface="Roboto" panose="02000000000000000000"/>
              </a:rPr>
              <a:t>технологическими процессами, сбора и передачи технологической информации, систем </a:t>
            </a:r>
            <a:br>
              <a:rPr lang="ru-RU" sz="1100" dirty="0">
                <a:solidFill>
                  <a:srgbClr val="444849"/>
                </a:solidFill>
                <a:latin typeface="Roboto" panose="02000000000000000000"/>
              </a:rPr>
            </a:br>
            <a:r>
              <a:rPr lang="ru-RU" sz="1100" dirty="0">
                <a:solidFill>
                  <a:srgbClr val="444849"/>
                </a:solidFill>
                <a:latin typeface="Roboto" panose="02000000000000000000"/>
              </a:rPr>
              <a:t>телемеханики на объектах энергетики.</a:t>
            </a:r>
          </a:p>
          <a:p>
            <a:pPr algn="ctr"/>
            <a:r>
              <a:rPr lang="ru-RU" sz="1100" dirty="0">
                <a:solidFill>
                  <a:srgbClr val="444849"/>
                </a:solidFill>
                <a:latin typeface="Roboto" panose="02000000000000000000"/>
              </a:rPr>
              <a:t>Контроллер может устанавливаться в шкафы НКУ, КРУ других производителей для</a:t>
            </a:r>
          </a:p>
          <a:p>
            <a:pPr algn="ctr"/>
            <a:r>
              <a:rPr lang="ru-RU" sz="1100" dirty="0">
                <a:solidFill>
                  <a:srgbClr val="444849"/>
                </a:solidFill>
                <a:latin typeface="Roboto" panose="02000000000000000000"/>
              </a:rPr>
              <a:t>использования в качестве интеллектуального контроллера «цифровых НКУ или РУ».</a:t>
            </a:r>
          </a:p>
          <a:p>
            <a:pPr algn="ctr"/>
            <a:r>
              <a:rPr lang="ru-RU" sz="1100" dirty="0">
                <a:solidFill>
                  <a:srgbClr val="444849"/>
                </a:solidFill>
                <a:latin typeface="Roboto" panose="02000000000000000000"/>
              </a:rPr>
              <a:t>Изделие обладает широким спектром функций, определяемых его программным и</a:t>
            </a:r>
          </a:p>
          <a:p>
            <a:pPr algn="ctr"/>
            <a:r>
              <a:rPr lang="ru-RU" sz="1100" dirty="0">
                <a:solidFill>
                  <a:srgbClr val="444849"/>
                </a:solidFill>
                <a:latin typeface="Roboto" panose="02000000000000000000"/>
              </a:rPr>
              <a:t>модульным составом.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65D09B39-F6D8-4138-92DB-A525D83E9796}"/>
              </a:ext>
            </a:extLst>
          </p:cNvPr>
          <p:cNvSpPr/>
          <p:nvPr/>
        </p:nvSpPr>
        <p:spPr>
          <a:xfrm>
            <a:off x="6052088" y="2889893"/>
            <a:ext cx="2882685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dirty="0">
                <a:solidFill>
                  <a:srgbClr val="444849"/>
                </a:solidFill>
                <a:latin typeface="Roboto" panose="02000000000000000000"/>
              </a:rPr>
              <a:t>Контроллер применяется в системах автоматизации электрических подстанций различного класса</a:t>
            </a:r>
          </a:p>
          <a:p>
            <a:pPr algn="ctr"/>
            <a:r>
              <a:rPr lang="ru-RU" sz="1100" dirty="0">
                <a:solidFill>
                  <a:srgbClr val="444849"/>
                </a:solidFill>
                <a:latin typeface="Roboto" panose="02000000000000000000"/>
              </a:rPr>
              <a:t>напряжения, в число которых входят:</a:t>
            </a:r>
          </a:p>
          <a:p>
            <a:pPr algn="ctr"/>
            <a:r>
              <a:rPr lang="ru-RU" sz="1100" dirty="0">
                <a:solidFill>
                  <a:srgbClr val="444849"/>
                </a:solidFill>
                <a:latin typeface="Roboto" panose="02000000000000000000"/>
              </a:rPr>
              <a:t>• АСДУ – автоматизированные системы диспетчерского управления;</a:t>
            </a:r>
          </a:p>
          <a:p>
            <a:pPr algn="ctr"/>
            <a:r>
              <a:rPr lang="ru-RU" sz="1100" dirty="0">
                <a:solidFill>
                  <a:srgbClr val="444849"/>
                </a:solidFill>
                <a:latin typeface="Roboto" panose="02000000000000000000"/>
              </a:rPr>
              <a:t>• ССПИ – системы сбора и передачи информации;</a:t>
            </a:r>
          </a:p>
          <a:p>
            <a:pPr algn="ctr"/>
            <a:r>
              <a:rPr lang="ru-RU" sz="1100" dirty="0">
                <a:solidFill>
                  <a:srgbClr val="444849"/>
                </a:solidFill>
                <a:latin typeface="Roboto" panose="02000000000000000000"/>
              </a:rPr>
              <a:t>• ТМ – системы телемеханики.</a:t>
            </a:r>
          </a:p>
        </p:txBody>
      </p:sp>
    </p:spTree>
    <p:extLst>
      <p:ext uri="{BB962C8B-B14F-4D97-AF65-F5344CB8AC3E}">
        <p14:creationId xmlns:p14="http://schemas.microsoft.com/office/powerpoint/2010/main" val="8071237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1">
            <a:extLst>
              <a:ext uri="{FF2B5EF4-FFF2-40B4-BE49-F238E27FC236}">
                <a16:creationId xmlns:a16="http://schemas.microsoft.com/office/drawing/2014/main" id="{9EF2EA8E-D237-46E6-8657-BB5721F14243}"/>
              </a:ext>
            </a:extLst>
          </p:cNvPr>
          <p:cNvSpPr txBox="1">
            <a:spLocks/>
          </p:cNvSpPr>
          <p:nvPr/>
        </p:nvSpPr>
        <p:spPr>
          <a:xfrm>
            <a:off x="7871526" y="4741958"/>
            <a:ext cx="694022" cy="1919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marL="0" algn="r" defTabSz="914400" rtl="0" eaLnBrk="1" latinLnBrk="0" hangingPunct="1">
              <a:defRPr sz="7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ru-RU" sz="1247"/>
              <a:pPr/>
              <a:t>21</a:t>
            </a:fld>
            <a:endParaRPr lang="ru-RU" sz="1247" dirty="0"/>
          </a:p>
        </p:txBody>
      </p:sp>
      <p:sp>
        <p:nvSpPr>
          <p:cNvPr id="11" name="Объект 10">
            <a:extLst>
              <a:ext uri="{FF2B5EF4-FFF2-40B4-BE49-F238E27FC236}">
                <a16:creationId xmlns:a16="http://schemas.microsoft.com/office/drawing/2014/main" id="{57351AF6-2CE1-42F2-A5DD-820FCEFD8C3C}"/>
              </a:ext>
            </a:extLst>
          </p:cNvPr>
          <p:cNvSpPr txBox="1">
            <a:spLocks/>
          </p:cNvSpPr>
          <p:nvPr/>
        </p:nvSpPr>
        <p:spPr>
          <a:xfrm>
            <a:off x="187681" y="1173930"/>
            <a:ext cx="3563438" cy="3219597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defPPr>
              <a:defRPr lang="en-US"/>
            </a:defPPr>
            <a:lvl1pPr marL="457200" indent="-457200">
              <a:lnSpc>
                <a:spcPct val="90000"/>
              </a:lnSpc>
              <a:spcBef>
                <a:spcPct val="20000"/>
              </a:spcBef>
              <a:buClr>
                <a:srgbClr val="371D7C"/>
              </a:buClr>
              <a:buFont typeface="Wingdings" panose="05000000000000000000" pitchFamily="2" charset="2"/>
              <a:buBlip>
                <a:blip r:embed="rId3"/>
              </a:buBlip>
              <a:defRPr sz="20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 marL="0" indent="0">
              <a:lnSpc>
                <a:spcPct val="150000"/>
              </a:lnSpc>
              <a:buNone/>
            </a:pPr>
            <a:r>
              <a:rPr lang="ru-RU" sz="1500" b="1" dirty="0">
                <a:latin typeface="Roboto" panose="02000000000000000000" pitchFamily="2" charset="0"/>
                <a:ea typeface="Roboto" panose="02000000000000000000" pitchFamily="2" charset="0"/>
              </a:rPr>
              <a:t>Основные функции:</a:t>
            </a:r>
          </a:p>
          <a:p>
            <a:pPr marL="270000" indent="-270000">
              <a:lnSpc>
                <a:spcPct val="110000"/>
              </a:lnSpc>
              <a:buSzPct val="90000"/>
            </a:pPr>
            <a:r>
              <a:rPr lang="ru-RU" sz="1300" dirty="0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Сбор данных в авто</a:t>
            </a:r>
            <a:r>
              <a:rPr lang="en-US" sz="1300" dirty="0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/</a:t>
            </a:r>
            <a:r>
              <a:rPr lang="ru-RU" sz="1300" dirty="0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ручном режиме с МП УРЗА, ПА, РАС, ОМП, АСУ ТП</a:t>
            </a:r>
            <a:r>
              <a:rPr lang="en-US" sz="1300" dirty="0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;</a:t>
            </a:r>
          </a:p>
          <a:p>
            <a:pPr marL="270000" indent="-270000">
              <a:lnSpc>
                <a:spcPct val="110000"/>
              </a:lnSpc>
              <a:buSzPct val="90000"/>
            </a:pPr>
            <a:r>
              <a:rPr lang="ru-RU" sz="1300" dirty="0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Мониторинг состояния РЗА и АСУ ТП;</a:t>
            </a:r>
          </a:p>
          <a:p>
            <a:pPr marL="270000" indent="-270000">
              <a:lnSpc>
                <a:spcPct val="110000"/>
              </a:lnSpc>
              <a:buSzPct val="90000"/>
            </a:pPr>
            <a:r>
              <a:rPr lang="ru-RU" sz="1300" dirty="0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Сбор осциллограмм и расчеты ОМП</a:t>
            </a:r>
            <a:r>
              <a:rPr lang="en-US" sz="1300" dirty="0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;</a:t>
            </a:r>
            <a:endParaRPr lang="ru-RU" sz="1300" dirty="0">
              <a:solidFill>
                <a:srgbClr val="333333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270000" indent="-270000">
              <a:lnSpc>
                <a:spcPct val="110000"/>
              </a:lnSpc>
              <a:buSzPct val="90000"/>
            </a:pPr>
            <a:r>
              <a:rPr lang="ru-RU" sz="1300" dirty="0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Мониторинг измерительной части;</a:t>
            </a:r>
          </a:p>
          <a:p>
            <a:pPr marL="270000" indent="-270000">
              <a:lnSpc>
                <a:spcPct val="110000"/>
              </a:lnSpc>
              <a:buSzPct val="90000"/>
            </a:pPr>
            <a:r>
              <a:rPr lang="ru-RU" sz="1300" dirty="0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Мониторинг состояния ЛВС </a:t>
            </a:r>
            <a:r>
              <a:rPr lang="en-US" sz="1300" dirty="0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          </a:t>
            </a:r>
            <a:r>
              <a:rPr lang="ru-RU" sz="1300" dirty="0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(</a:t>
            </a:r>
            <a:r>
              <a:rPr lang="en-US" sz="1300" dirty="0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MMS, GOOSE, SV)</a:t>
            </a:r>
            <a:r>
              <a:rPr lang="ru-RU" sz="1300" dirty="0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;</a:t>
            </a:r>
            <a:endParaRPr lang="en-US" sz="1300" dirty="0">
              <a:solidFill>
                <a:srgbClr val="333333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270000" indent="-270000">
              <a:lnSpc>
                <a:spcPct val="100000"/>
              </a:lnSpc>
              <a:buSzPct val="90000"/>
            </a:pPr>
            <a:r>
              <a:rPr lang="ru-RU" sz="1300" dirty="0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Автоматизированный анализ технологических нарушений и функционирования РЗА</a:t>
            </a:r>
            <a:r>
              <a:rPr lang="en-US" sz="1300" dirty="0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;</a:t>
            </a:r>
            <a:endParaRPr lang="ru-RU" sz="1300" dirty="0">
              <a:solidFill>
                <a:srgbClr val="333333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270000" indent="-270000">
              <a:lnSpc>
                <a:spcPct val="100000"/>
              </a:lnSpc>
              <a:buSzPct val="90000"/>
            </a:pPr>
            <a:r>
              <a:rPr lang="ru-RU" sz="1300" dirty="0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Хранение полученных данных в БД</a:t>
            </a:r>
            <a:r>
              <a:rPr lang="en-US" sz="1300" dirty="0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;</a:t>
            </a:r>
            <a:endParaRPr lang="ru-RU" sz="1300" dirty="0">
              <a:solidFill>
                <a:srgbClr val="333333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270000" indent="-270000">
              <a:lnSpc>
                <a:spcPct val="100000"/>
              </a:lnSpc>
              <a:buSzPct val="90000"/>
            </a:pPr>
            <a:r>
              <a:rPr lang="ru-RU" sz="1300" dirty="0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Передача на верхний уровень</a:t>
            </a:r>
            <a:r>
              <a:rPr lang="en-US" sz="1300" dirty="0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;</a:t>
            </a:r>
            <a:endParaRPr lang="ru-RU" sz="1300" dirty="0">
              <a:solidFill>
                <a:srgbClr val="333333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270000" indent="-270000">
              <a:lnSpc>
                <a:spcPct val="100000"/>
              </a:lnSpc>
              <a:buSzPct val="90000"/>
            </a:pPr>
            <a:r>
              <a:rPr lang="ru-RU" sz="1300" dirty="0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Формирование отчетных документов</a:t>
            </a:r>
            <a:r>
              <a:rPr lang="en-US" sz="1300" dirty="0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.</a:t>
            </a:r>
            <a:endParaRPr lang="ru-RU" sz="1300" dirty="0">
              <a:solidFill>
                <a:srgbClr val="333333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indent="0">
              <a:lnSpc>
                <a:spcPct val="100000"/>
              </a:lnSpc>
              <a:buNone/>
            </a:pPr>
            <a:endParaRPr lang="en-US" sz="1300" b="1" dirty="0"/>
          </a:p>
          <a:p>
            <a:pPr marL="0" indent="0">
              <a:lnSpc>
                <a:spcPct val="100000"/>
              </a:lnSpc>
              <a:buNone/>
            </a:pPr>
            <a:endParaRPr lang="ru-RU" sz="1800" dirty="0"/>
          </a:p>
          <a:p>
            <a:pPr marL="0" indent="0">
              <a:lnSpc>
                <a:spcPct val="100000"/>
              </a:lnSpc>
              <a:buNone/>
            </a:pPr>
            <a:endParaRPr lang="ru-RU" sz="1800" b="1" dirty="0"/>
          </a:p>
        </p:txBody>
      </p:sp>
      <p:sp>
        <p:nvSpPr>
          <p:cNvPr id="6" name="Заголовок 2">
            <a:extLst>
              <a:ext uri="{FF2B5EF4-FFF2-40B4-BE49-F238E27FC236}">
                <a16:creationId xmlns:a16="http://schemas.microsoft.com/office/drawing/2014/main" id="{3A01E39C-78F8-4149-9A03-E617DF2B58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681" y="-72736"/>
            <a:ext cx="7886700" cy="901570"/>
          </a:xfrm>
        </p:spPr>
        <p:txBody>
          <a:bodyPr>
            <a:normAutofit/>
          </a:bodyPr>
          <a:lstStyle/>
          <a:p>
            <a:r>
              <a:rPr lang="ru-RU" sz="1800" dirty="0"/>
              <a:t>АВТОМАТИЗИРОВАННАЯ СИСТЕМА МОНИТОРИНГА</a:t>
            </a:r>
            <a:br>
              <a:rPr lang="en-US" sz="1800" dirty="0"/>
            </a:br>
            <a:r>
              <a:rPr lang="ru-RU" sz="1800" dirty="0"/>
              <a:t>РЗА И АСУ ТП</a:t>
            </a: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17FA1F96-265A-4F20-A7E2-A5A89F949C43}"/>
              </a:ext>
            </a:extLst>
          </p:cNvPr>
          <p:cNvGrpSpPr/>
          <p:nvPr/>
        </p:nvGrpSpPr>
        <p:grpSpPr>
          <a:xfrm>
            <a:off x="3719278" y="1248674"/>
            <a:ext cx="5304189" cy="2939298"/>
            <a:chOff x="3542631" y="1105799"/>
            <a:chExt cx="5304189" cy="2939298"/>
          </a:xfrm>
        </p:grpSpPr>
        <p:sp>
          <p:nvSpPr>
            <p:cNvPr id="9" name="Прямоугольник 8">
              <a:extLst>
                <a:ext uri="{FF2B5EF4-FFF2-40B4-BE49-F238E27FC236}">
                  <a16:creationId xmlns:a16="http://schemas.microsoft.com/office/drawing/2014/main" id="{F1B34F94-97CF-4E46-912A-D0E7B57B2ED8}"/>
                </a:ext>
              </a:extLst>
            </p:cNvPr>
            <p:cNvSpPr/>
            <p:nvPr/>
          </p:nvSpPr>
          <p:spPr>
            <a:xfrm>
              <a:off x="3565491" y="1128659"/>
              <a:ext cx="5281329" cy="290232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7C80171A-6F8E-4E9A-943E-A55E67E6F2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31" t="15683" r="4620" b="13894"/>
            <a:stretch/>
          </p:blipFill>
          <p:spPr>
            <a:xfrm>
              <a:off x="3542631" y="1105799"/>
              <a:ext cx="5302495" cy="29392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942156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1">
            <a:extLst>
              <a:ext uri="{FF2B5EF4-FFF2-40B4-BE49-F238E27FC236}">
                <a16:creationId xmlns:a16="http://schemas.microsoft.com/office/drawing/2014/main" id="{9EF2EA8E-D237-46E6-8657-BB5721F14243}"/>
              </a:ext>
            </a:extLst>
          </p:cNvPr>
          <p:cNvSpPr txBox="1">
            <a:spLocks/>
          </p:cNvSpPr>
          <p:nvPr/>
        </p:nvSpPr>
        <p:spPr>
          <a:xfrm>
            <a:off x="7871526" y="4741958"/>
            <a:ext cx="694022" cy="1919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marL="0" algn="r" defTabSz="914400" rtl="0" eaLnBrk="1" latinLnBrk="0" hangingPunct="1">
              <a:defRPr sz="7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ru-RU" sz="1247"/>
              <a:pPr/>
              <a:t>22</a:t>
            </a:fld>
            <a:endParaRPr lang="ru-RU" sz="1247" dirty="0"/>
          </a:p>
        </p:txBody>
      </p:sp>
      <p:sp>
        <p:nvSpPr>
          <p:cNvPr id="11" name="Объект 10">
            <a:extLst>
              <a:ext uri="{FF2B5EF4-FFF2-40B4-BE49-F238E27FC236}">
                <a16:creationId xmlns:a16="http://schemas.microsoft.com/office/drawing/2014/main" id="{57351AF6-2CE1-42F2-A5DD-820FCEFD8C3C}"/>
              </a:ext>
            </a:extLst>
          </p:cNvPr>
          <p:cNvSpPr txBox="1">
            <a:spLocks/>
          </p:cNvSpPr>
          <p:nvPr/>
        </p:nvSpPr>
        <p:spPr>
          <a:xfrm>
            <a:off x="243171" y="1130118"/>
            <a:ext cx="2777996" cy="3625837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en-US"/>
            </a:defPPr>
            <a:lvl1pPr marL="457200" indent="-457200">
              <a:lnSpc>
                <a:spcPct val="90000"/>
              </a:lnSpc>
              <a:spcBef>
                <a:spcPct val="20000"/>
              </a:spcBef>
              <a:buClr>
                <a:srgbClr val="371D7C"/>
              </a:buClr>
              <a:buFont typeface="Wingdings" panose="05000000000000000000" pitchFamily="2" charset="2"/>
              <a:buBlip>
                <a:blip r:embed="rId3"/>
              </a:buBlip>
              <a:defRPr sz="20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 marL="270000" indent="-270000">
              <a:lnSpc>
                <a:spcPct val="100000"/>
              </a:lnSpc>
              <a:spcBef>
                <a:spcPts val="336"/>
              </a:spcBef>
              <a:buNone/>
            </a:pPr>
            <a:r>
              <a:rPr lang="ru-RU" sz="1400" b="1" dirty="0">
                <a:latin typeface="Roboto" panose="02000000000000000000" pitchFamily="2" charset="0"/>
                <a:ea typeface="Roboto" panose="02000000000000000000" pitchFamily="2" charset="0"/>
              </a:rPr>
              <a:t>Поддержка протоколов:</a:t>
            </a:r>
            <a:endParaRPr lang="ru-RU" sz="1400" dirty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270000" indent="-270000" algn="l">
              <a:lnSpc>
                <a:spcPct val="100000"/>
              </a:lnSpc>
              <a:spcBef>
                <a:spcPts val="336"/>
              </a:spcBef>
            </a:pPr>
            <a:r>
              <a:rPr lang="ru-RU" sz="1200" b="0" i="0" u="none" strike="noStrike" baseline="0" dirty="0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МЭК 61850-8-1, 60870-5-101/103/104, </a:t>
            </a:r>
            <a:r>
              <a:rPr lang="en-US" sz="1200" b="0" i="0" u="none" strike="noStrike" baseline="0" dirty="0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Modbus, SPA, DNP</a:t>
            </a:r>
            <a:r>
              <a:rPr lang="ru-RU" sz="1200" b="0" i="0" u="none" strike="noStrike" baseline="0" dirty="0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ru-RU" sz="1200" b="0" i="0" u="none" strike="noStrike" baseline="0" dirty="0">
                <a:solidFill>
                  <a:srgbClr val="001718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SNMP v.3, NTP (PTP v.2), SOAP, SFTP, </a:t>
            </a:r>
            <a:r>
              <a:rPr lang="en-US" sz="1200" b="0" i="0" u="none" strike="noStrike" baseline="0" dirty="0">
                <a:solidFill>
                  <a:srgbClr val="001718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HTTPS</a:t>
            </a:r>
            <a:r>
              <a:rPr lang="ru-RU" sz="1200" b="0" i="0" u="none" strike="noStrike" baseline="0" dirty="0">
                <a:solidFill>
                  <a:srgbClr val="001718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.</a:t>
            </a:r>
          </a:p>
          <a:p>
            <a:pPr marL="270000" indent="-270000">
              <a:spcBef>
                <a:spcPts val="336"/>
              </a:spcBef>
              <a:buNone/>
            </a:pPr>
            <a:endParaRPr lang="ru-RU" sz="1200" b="0" i="0" u="none" strike="noStrike" baseline="0" dirty="0">
              <a:solidFill>
                <a:srgbClr val="001718"/>
              </a:solidFill>
              <a:latin typeface="Roboto-Regular"/>
            </a:endParaRPr>
          </a:p>
          <a:p>
            <a:pPr marL="270000" indent="-270000">
              <a:spcBef>
                <a:spcPts val="336"/>
              </a:spcBef>
              <a:buNone/>
            </a:pPr>
            <a:r>
              <a:rPr lang="ru-RU" sz="1400" b="1" dirty="0">
                <a:latin typeface="Roboto" panose="02000000000000000000" pitchFamily="2" charset="0"/>
                <a:ea typeface="Roboto" panose="02000000000000000000" pitchFamily="2" charset="0"/>
              </a:rPr>
              <a:t>Платформа:</a:t>
            </a:r>
          </a:p>
          <a:p>
            <a:pPr marL="270000" indent="-270000">
              <a:spcBef>
                <a:spcPts val="336"/>
              </a:spcBef>
            </a:pPr>
            <a:r>
              <a:rPr lang="en-US" sz="1200" dirty="0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Linux Alt/Astra, Windows</a:t>
            </a:r>
            <a:r>
              <a:rPr lang="ru-RU" sz="1200" dirty="0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.</a:t>
            </a:r>
          </a:p>
          <a:p>
            <a:pPr marL="270000" indent="-270000">
              <a:spcBef>
                <a:spcPts val="336"/>
              </a:spcBef>
              <a:buNone/>
            </a:pPr>
            <a:endParaRPr lang="ru-RU" sz="1200" dirty="0">
              <a:solidFill>
                <a:srgbClr val="333333"/>
              </a:solidFill>
              <a:latin typeface="Roboto-Regular"/>
            </a:endParaRPr>
          </a:p>
          <a:p>
            <a:pPr marL="270000" indent="-270000">
              <a:lnSpc>
                <a:spcPct val="100000"/>
              </a:lnSpc>
              <a:spcBef>
                <a:spcPts val="336"/>
              </a:spcBef>
              <a:buNone/>
            </a:pPr>
            <a:r>
              <a:rPr lang="ru-RU" sz="1400" b="1" dirty="0">
                <a:latin typeface="Roboto" panose="02000000000000000000" pitchFamily="2" charset="0"/>
                <a:ea typeface="Roboto" panose="02000000000000000000" pitchFamily="2" charset="0"/>
              </a:rPr>
              <a:t>Дополнительные функции</a:t>
            </a:r>
            <a:r>
              <a:rPr lang="en-US" sz="1400" b="1" dirty="0">
                <a:latin typeface="Roboto" panose="02000000000000000000" pitchFamily="2" charset="0"/>
                <a:ea typeface="Roboto" panose="02000000000000000000" pitchFamily="2" charset="0"/>
              </a:rPr>
              <a:t>:</a:t>
            </a:r>
          </a:p>
          <a:p>
            <a:pPr marL="270000" indent="-270000">
              <a:lnSpc>
                <a:spcPct val="100000"/>
              </a:lnSpc>
              <a:spcBef>
                <a:spcPts val="336"/>
              </a:spcBef>
            </a:pPr>
            <a:r>
              <a:rPr lang="ru-RU" sz="1200" b="0" i="0" u="none" strike="noStrike" baseline="0" dirty="0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Распределенная архитектура клиент-сервер</a:t>
            </a:r>
            <a:r>
              <a:rPr lang="ru-RU" sz="1200" dirty="0">
                <a:solidFill>
                  <a:srgbClr val="444849"/>
                </a:solidFill>
                <a:latin typeface="Roboto" panose="02000000000000000000" pitchFamily="2" charset="0"/>
                <a:ea typeface="Roboto" panose="02000000000000000000" pitchFamily="2" charset="0"/>
                <a:sym typeface="Calibri"/>
              </a:rPr>
              <a:t>;</a:t>
            </a:r>
            <a:endParaRPr lang="en-US" sz="1200" b="0" i="0" u="none" strike="noStrike" baseline="0" dirty="0">
              <a:solidFill>
                <a:srgbClr val="333333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270000" indent="-270000">
              <a:spcBef>
                <a:spcPts val="336"/>
              </a:spcBef>
            </a:pPr>
            <a:r>
              <a:rPr lang="ru-RU" sz="1200" dirty="0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Интеграция с внешними ПО</a:t>
            </a:r>
            <a:r>
              <a:rPr lang="ru-RU" sz="1200" dirty="0">
                <a:solidFill>
                  <a:srgbClr val="444849"/>
                </a:solidFill>
                <a:latin typeface="Roboto" panose="02000000000000000000" pitchFamily="2" charset="0"/>
                <a:ea typeface="Roboto" panose="02000000000000000000" pitchFamily="2" charset="0"/>
                <a:sym typeface="Calibri"/>
              </a:rPr>
              <a:t>;</a:t>
            </a:r>
            <a:endParaRPr lang="ru-RU" sz="1200" dirty="0">
              <a:solidFill>
                <a:srgbClr val="333333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270000" indent="-270000">
              <a:spcBef>
                <a:spcPts val="336"/>
              </a:spcBef>
            </a:pPr>
            <a:r>
              <a:rPr lang="ru-RU" sz="1200" dirty="0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Информационная безопасность.</a:t>
            </a:r>
          </a:p>
          <a:p>
            <a:pPr marL="0" indent="0" algn="l">
              <a:buNone/>
            </a:pPr>
            <a:endParaRPr lang="ru-RU" sz="1400" b="1" dirty="0"/>
          </a:p>
        </p:txBody>
      </p:sp>
      <p:sp>
        <p:nvSpPr>
          <p:cNvPr id="6" name="Заголовок 2">
            <a:extLst>
              <a:ext uri="{FF2B5EF4-FFF2-40B4-BE49-F238E27FC236}">
                <a16:creationId xmlns:a16="http://schemas.microsoft.com/office/drawing/2014/main" id="{4FCAC23E-D96D-4D8C-9D54-A5EA845D37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681" y="-165338"/>
            <a:ext cx="7886700" cy="994172"/>
          </a:xfrm>
        </p:spPr>
        <p:txBody>
          <a:bodyPr>
            <a:normAutofit/>
          </a:bodyPr>
          <a:lstStyle/>
          <a:p>
            <a:r>
              <a:rPr lang="ru-RU" sz="1800" dirty="0"/>
              <a:t>АВТОМАТИЗИРОВАННАЯ СИСТЕМА МОНИТОРИНГА</a:t>
            </a:r>
          </a:p>
        </p:txBody>
      </p:sp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CBF9DC35-E125-4645-B030-5487CBC28E16}"/>
              </a:ext>
            </a:extLst>
          </p:cNvPr>
          <p:cNvGrpSpPr/>
          <p:nvPr/>
        </p:nvGrpSpPr>
        <p:grpSpPr>
          <a:xfrm>
            <a:off x="3021167" y="1208880"/>
            <a:ext cx="5967129" cy="2867025"/>
            <a:chOff x="2933700" y="1238250"/>
            <a:chExt cx="6143625" cy="2867025"/>
          </a:xfrm>
        </p:grpSpPr>
        <p:sp>
          <p:nvSpPr>
            <p:cNvPr id="20" name="Прямоугольник 19">
              <a:extLst>
                <a:ext uri="{FF2B5EF4-FFF2-40B4-BE49-F238E27FC236}">
                  <a16:creationId xmlns:a16="http://schemas.microsoft.com/office/drawing/2014/main" id="{2F148F45-3203-4DA0-8B7D-DB94E0D7A172}"/>
                </a:ext>
              </a:extLst>
            </p:cNvPr>
            <p:cNvSpPr/>
            <p:nvPr/>
          </p:nvSpPr>
          <p:spPr>
            <a:xfrm>
              <a:off x="2933700" y="1238250"/>
              <a:ext cx="6143625" cy="286702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1" name="Группа 20">
              <a:extLst>
                <a:ext uri="{FF2B5EF4-FFF2-40B4-BE49-F238E27FC236}">
                  <a16:creationId xmlns:a16="http://schemas.microsoft.com/office/drawing/2014/main" id="{5314654D-CDF8-4A82-BAF8-8AE2923DAA82}"/>
                </a:ext>
              </a:extLst>
            </p:cNvPr>
            <p:cNvGrpSpPr/>
            <p:nvPr/>
          </p:nvGrpSpPr>
          <p:grpSpPr>
            <a:xfrm>
              <a:off x="3021167" y="1335614"/>
              <a:ext cx="5975051" cy="2677768"/>
              <a:chOff x="2918691" y="1335614"/>
              <a:chExt cx="6077527" cy="2677768"/>
            </a:xfrm>
          </p:grpSpPr>
          <p:pic>
            <p:nvPicPr>
              <p:cNvPr id="22" name="Рисунок 21">
                <a:extLst>
                  <a:ext uri="{FF2B5EF4-FFF2-40B4-BE49-F238E27FC236}">
                    <a16:creationId xmlns:a16="http://schemas.microsoft.com/office/drawing/2014/main" id="{9C9F9C30-337D-4991-991A-81776CCB10C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2918691" y="1335614"/>
                <a:ext cx="6077527" cy="2677768"/>
              </a:xfrm>
              <a:prstGeom prst="rect">
                <a:avLst/>
              </a:prstGeom>
            </p:spPr>
          </p:pic>
          <p:grpSp>
            <p:nvGrpSpPr>
              <p:cNvPr id="23" name="Группа 3">
                <a:extLst>
                  <a:ext uri="{FF2B5EF4-FFF2-40B4-BE49-F238E27FC236}">
                    <a16:creationId xmlns:a16="http://schemas.microsoft.com/office/drawing/2014/main" id="{64652440-0F48-4E9C-BC4B-30D315EA6EDF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3169021" y="3074777"/>
                <a:ext cx="344875" cy="303692"/>
                <a:chOff x="9747133" y="1441665"/>
                <a:chExt cx="1615704" cy="1445504"/>
              </a:xfrm>
            </p:grpSpPr>
            <p:pic>
              <p:nvPicPr>
                <p:cNvPr id="24" name="Picture 2" descr="Картинки по запросу фск еэс png">
                  <a:extLst>
                    <a:ext uri="{FF2B5EF4-FFF2-40B4-BE49-F238E27FC236}">
                      <a16:creationId xmlns:a16="http://schemas.microsoft.com/office/drawing/2014/main" id="{D15A54CC-DF66-4DBF-9BE7-548C01598049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6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0566051" y="2143034"/>
                  <a:ext cx="796786" cy="74413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5" name="Picture 2" descr="Картинки по запросу фск еэс png">
                  <a:extLst>
                    <a:ext uri="{FF2B5EF4-FFF2-40B4-BE49-F238E27FC236}">
                      <a16:creationId xmlns:a16="http://schemas.microsoft.com/office/drawing/2014/main" id="{7213CE22-B056-4B5A-90DA-5F5D9416B118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7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941583" y="1441665"/>
                  <a:ext cx="1226634" cy="10733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6" name="Picture 2" descr="Картинки по запросу фск еэс png">
                  <a:extLst>
                    <a:ext uri="{FF2B5EF4-FFF2-40B4-BE49-F238E27FC236}">
                      <a16:creationId xmlns:a16="http://schemas.microsoft.com/office/drawing/2014/main" id="{B5B9E300-3B17-4584-86D2-E436378CF5D7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8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747133" y="2153011"/>
                  <a:ext cx="818918" cy="72258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159DFAAF-EFD2-48A1-BBD9-93DF8B7F97C7}"/>
              </a:ext>
            </a:extLst>
          </p:cNvPr>
          <p:cNvSpPr txBox="1"/>
          <p:nvPr/>
        </p:nvSpPr>
        <p:spPr>
          <a:xfrm>
            <a:off x="527632" y="4626093"/>
            <a:ext cx="7690905" cy="307777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ot"/>
          </a:ln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Переход вторичного оборудования  на ТО по состоянию</a:t>
            </a:r>
          </a:p>
        </p:txBody>
      </p:sp>
    </p:spTree>
    <p:extLst>
      <p:ext uri="{BB962C8B-B14F-4D97-AF65-F5344CB8AC3E}">
        <p14:creationId xmlns:p14="http://schemas.microsoft.com/office/powerpoint/2010/main" val="22095601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67A5C9A-A607-4F5E-BEAA-1F054D4A80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3600" y="1746704"/>
            <a:ext cx="1226842" cy="1733699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4A6F75A1-98E3-4F68-A345-1236EB2F93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043600" y="1536278"/>
            <a:ext cx="1832582" cy="2589695"/>
          </a:xfrm>
          <a:prstGeom prst="rect">
            <a:avLst/>
          </a:prstGeom>
          <a:ln>
            <a:solidFill>
              <a:srgbClr val="333333">
                <a:alpha val="80000"/>
              </a:srgbClr>
            </a:solidFill>
          </a:ln>
        </p:spPr>
      </p:pic>
      <p:sp>
        <p:nvSpPr>
          <p:cNvPr id="7" name="Номер слайда 1">
            <a:extLst>
              <a:ext uri="{FF2B5EF4-FFF2-40B4-BE49-F238E27FC236}">
                <a16:creationId xmlns:a16="http://schemas.microsoft.com/office/drawing/2014/main" id="{9EF2EA8E-D237-46E6-8657-BB5721F14243}"/>
              </a:ext>
            </a:extLst>
          </p:cNvPr>
          <p:cNvSpPr txBox="1">
            <a:spLocks/>
          </p:cNvSpPr>
          <p:nvPr/>
        </p:nvSpPr>
        <p:spPr>
          <a:xfrm>
            <a:off x="7871526" y="4741958"/>
            <a:ext cx="694022" cy="1919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marL="0" algn="r" defTabSz="914400" rtl="0" eaLnBrk="1" latinLnBrk="0" hangingPunct="1">
              <a:defRPr sz="7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ru-RU" sz="1247"/>
              <a:pPr/>
              <a:t>23</a:t>
            </a:fld>
            <a:endParaRPr lang="ru-RU" sz="1247" dirty="0"/>
          </a:p>
        </p:txBody>
      </p:sp>
      <p:sp>
        <p:nvSpPr>
          <p:cNvPr id="11" name="Объект 10">
            <a:extLst>
              <a:ext uri="{FF2B5EF4-FFF2-40B4-BE49-F238E27FC236}">
                <a16:creationId xmlns:a16="http://schemas.microsoft.com/office/drawing/2014/main" id="{57351AF6-2CE1-42F2-A5DD-820FCEFD8C3C}"/>
              </a:ext>
            </a:extLst>
          </p:cNvPr>
          <p:cNvSpPr txBox="1">
            <a:spLocks/>
          </p:cNvSpPr>
          <p:nvPr/>
        </p:nvSpPr>
        <p:spPr>
          <a:xfrm>
            <a:off x="243170" y="1436252"/>
            <a:ext cx="4905299" cy="2018145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en-US"/>
            </a:defPPr>
            <a:lvl1pPr marL="457200" indent="-457200">
              <a:lnSpc>
                <a:spcPct val="90000"/>
              </a:lnSpc>
              <a:spcBef>
                <a:spcPct val="20000"/>
              </a:spcBef>
              <a:buClr>
                <a:srgbClr val="371D7C"/>
              </a:buClr>
              <a:buFont typeface="Wingdings" panose="05000000000000000000" pitchFamily="2" charset="2"/>
              <a:buBlip>
                <a:blip r:embed="rId5"/>
              </a:buBlip>
              <a:defRPr sz="20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 marL="270000" indent="-270000">
              <a:lnSpc>
                <a:spcPct val="100000"/>
              </a:lnSpc>
              <a:buSzPct val="80000"/>
            </a:pPr>
            <a:r>
              <a:rPr lang="ru-RU" sz="1400" dirty="0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Проектирование и внедрение систем информационной безопасности на промышленных объектах</a:t>
            </a:r>
            <a:r>
              <a:rPr lang="en-US" sz="1400" dirty="0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;</a:t>
            </a:r>
          </a:p>
          <a:p>
            <a:pPr marL="270000" indent="-270000">
              <a:lnSpc>
                <a:spcPct val="100000"/>
              </a:lnSpc>
              <a:buSzPct val="80000"/>
            </a:pPr>
            <a:r>
              <a:rPr lang="ru-RU" sz="1400" dirty="0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Внедрение безопасной разработки программного обеспечения в организации</a:t>
            </a:r>
            <a:r>
              <a:rPr lang="en-US" sz="1400" dirty="0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;</a:t>
            </a:r>
          </a:p>
          <a:p>
            <a:pPr marL="270000" indent="-270000">
              <a:lnSpc>
                <a:spcPct val="100000"/>
              </a:lnSpc>
              <a:buSzPct val="80000"/>
            </a:pPr>
            <a:r>
              <a:rPr lang="ru-RU" sz="1400" dirty="0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Аттестация объектов информатизации </a:t>
            </a:r>
            <a:br>
              <a:rPr lang="ru-RU" sz="1400" dirty="0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</a:rPr>
            </a:br>
            <a:r>
              <a:rPr lang="ru-RU" sz="1400" dirty="0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(АРМ, ЗП, ГИС и т.д.)</a:t>
            </a:r>
            <a:r>
              <a:rPr lang="en-US" sz="1400" dirty="0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;</a:t>
            </a:r>
            <a:endParaRPr lang="en-US" sz="1400" b="1" dirty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indent="0">
              <a:lnSpc>
                <a:spcPct val="100000"/>
              </a:lnSpc>
              <a:buNone/>
            </a:pPr>
            <a:endParaRPr lang="ru-RU" sz="1800" dirty="0"/>
          </a:p>
          <a:p>
            <a:pPr marL="0" indent="0">
              <a:lnSpc>
                <a:spcPct val="100000"/>
              </a:lnSpc>
              <a:buNone/>
            </a:pPr>
            <a:endParaRPr lang="ru-RU" sz="1800" b="1" dirty="0"/>
          </a:p>
        </p:txBody>
      </p:sp>
      <p:sp>
        <p:nvSpPr>
          <p:cNvPr id="6" name="Заголовок 2">
            <a:extLst>
              <a:ext uri="{FF2B5EF4-FFF2-40B4-BE49-F238E27FC236}">
                <a16:creationId xmlns:a16="http://schemas.microsoft.com/office/drawing/2014/main" id="{3A01E39C-78F8-4149-9A03-E617DF2B58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681" y="-41587"/>
            <a:ext cx="7886700" cy="994172"/>
          </a:xfrm>
        </p:spPr>
        <p:txBody>
          <a:bodyPr>
            <a:normAutofit/>
          </a:bodyPr>
          <a:lstStyle/>
          <a:p>
            <a:r>
              <a:rPr lang="ru-RU" sz="1800" dirty="0"/>
              <a:t>ОСНОВНЫЕ НАПРАВЛЕНИЯ ДЕЯТЕЛЬНОСТИ В</a:t>
            </a:r>
            <a:br>
              <a:rPr lang="ru-RU" sz="1800" dirty="0"/>
            </a:br>
            <a:r>
              <a:rPr lang="ru-RU" sz="1800" dirty="0"/>
              <a:t>СФЕРЕ ИНФОРМАЦИОННОЙ БЕЗОПАСНОСТИ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3E9AE27-ADA8-4815-82E5-E914CC8C82A9}"/>
              </a:ext>
            </a:extLst>
          </p:cNvPr>
          <p:cNvSpPr txBox="1"/>
          <p:nvPr/>
        </p:nvSpPr>
        <p:spPr>
          <a:xfrm>
            <a:off x="578451" y="4347252"/>
            <a:ext cx="7690905" cy="523220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ot"/>
          </a:ln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Применение собственного стенда (</a:t>
            </a:r>
            <a:r>
              <a:rPr lang="ru-RU" sz="1400" b="1" dirty="0" err="1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киберполигона</a:t>
            </a:r>
            <a:r>
              <a:rPr lang="ru-RU" sz="1400" b="1" dirty="0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), для тестирования средств защиты информации с SCADA системой на совместимость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68C68D45-D1CF-479D-8134-557B926AA48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069" y="1238806"/>
            <a:ext cx="1780772" cy="266588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8B1353A-3F39-4F30-9753-D4F40C251B1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8207" y="902260"/>
            <a:ext cx="1886499" cy="2665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7144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A5C800A-D9F5-4238-BAEB-F5635D323E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7680" y="1122383"/>
            <a:ext cx="5042997" cy="3644880"/>
          </a:xfrm>
        </p:spPr>
        <p:txBody>
          <a:bodyPr>
            <a:normAutofit/>
          </a:bodyPr>
          <a:lstStyle/>
          <a:p>
            <a:pPr marL="270000" lvl="2" indent="-270000" defTabSz="457200" fontAlgn="base">
              <a:lnSpc>
                <a:spcPct val="110000"/>
              </a:lnSpc>
              <a:spcBef>
                <a:spcPct val="20000"/>
              </a:spcBef>
              <a:buClr>
                <a:srgbClr val="371D7C"/>
              </a:buClr>
              <a:buSzPct val="80000"/>
              <a:buBlip>
                <a:blip r:embed="rId3"/>
              </a:buBlip>
              <a:defRPr/>
            </a:pPr>
            <a:r>
              <a:rPr lang="ru-RU" sz="1400" dirty="0">
                <a:solidFill>
                  <a:srgbClr val="333333"/>
                </a:solidFill>
              </a:rPr>
              <a:t>Графический редактор, с логическими узлами в соответствии с корпоративным профилем               </a:t>
            </a:r>
            <a:r>
              <a:rPr lang="ru-RU" sz="1400" dirty="0" err="1">
                <a:solidFill>
                  <a:srgbClr val="333333"/>
                </a:solidFill>
              </a:rPr>
              <a:t>Россети</a:t>
            </a:r>
            <a:r>
              <a:rPr lang="ru-RU" sz="1400" dirty="0">
                <a:solidFill>
                  <a:srgbClr val="333333"/>
                </a:solidFill>
              </a:rPr>
              <a:t> - ФСК ЕЭС;</a:t>
            </a:r>
          </a:p>
          <a:p>
            <a:pPr marL="270000" lvl="2" indent="-270000" defTabSz="457200" fontAlgn="base">
              <a:lnSpc>
                <a:spcPct val="110000"/>
              </a:lnSpc>
              <a:spcBef>
                <a:spcPct val="20000"/>
              </a:spcBef>
              <a:buClr>
                <a:srgbClr val="371D7C"/>
              </a:buClr>
              <a:buSzPct val="80000"/>
              <a:buBlip>
                <a:blip r:embed="rId3"/>
              </a:buBlip>
              <a:defRPr/>
            </a:pPr>
            <a:r>
              <a:rPr lang="ru-RU" sz="1400" dirty="0">
                <a:solidFill>
                  <a:srgbClr val="333333"/>
                </a:solidFill>
              </a:rPr>
              <a:t>Редактор графических элементов в соответствии с корпоративным профилем </a:t>
            </a:r>
            <a:r>
              <a:rPr lang="ru-RU" sz="1400" dirty="0" err="1">
                <a:solidFill>
                  <a:srgbClr val="333333"/>
                </a:solidFill>
              </a:rPr>
              <a:t>Россети</a:t>
            </a:r>
            <a:r>
              <a:rPr lang="ru-RU" sz="1400" dirty="0">
                <a:solidFill>
                  <a:srgbClr val="333333"/>
                </a:solidFill>
              </a:rPr>
              <a:t> - ФСК ЕЭС;</a:t>
            </a:r>
          </a:p>
          <a:p>
            <a:pPr marL="270000" lvl="2" indent="-270000" defTabSz="457200" fontAlgn="base">
              <a:lnSpc>
                <a:spcPct val="110000"/>
              </a:lnSpc>
              <a:spcBef>
                <a:spcPct val="20000"/>
              </a:spcBef>
              <a:buClr>
                <a:srgbClr val="371D7C"/>
              </a:buClr>
              <a:buSzPct val="80000"/>
              <a:buBlip>
                <a:blip r:embed="rId3"/>
              </a:buBlip>
              <a:defRPr/>
            </a:pPr>
            <a:r>
              <a:rPr lang="ru-RU" sz="1400" dirty="0">
                <a:solidFill>
                  <a:srgbClr val="333333"/>
                </a:solidFill>
              </a:rPr>
              <a:t>Формирование выходных файлов .</a:t>
            </a:r>
            <a:r>
              <a:rPr lang="ru-RU" sz="1400" dirty="0" err="1">
                <a:solidFill>
                  <a:srgbClr val="333333"/>
                </a:solidFill>
              </a:rPr>
              <a:t>ssd</a:t>
            </a:r>
            <a:r>
              <a:rPr lang="ru-RU" sz="1400" dirty="0">
                <a:solidFill>
                  <a:srgbClr val="333333"/>
                </a:solidFill>
              </a:rPr>
              <a:t>, .</a:t>
            </a:r>
            <a:r>
              <a:rPr lang="ru-RU" sz="1400" dirty="0" err="1">
                <a:solidFill>
                  <a:srgbClr val="333333"/>
                </a:solidFill>
              </a:rPr>
              <a:t>scd</a:t>
            </a:r>
            <a:r>
              <a:rPr lang="ru-RU" sz="1400" dirty="0">
                <a:solidFill>
                  <a:srgbClr val="333333"/>
                </a:solidFill>
              </a:rPr>
              <a:t>;</a:t>
            </a:r>
          </a:p>
          <a:p>
            <a:pPr marL="270000" lvl="2" indent="-270000" defTabSz="457200" fontAlgn="base">
              <a:lnSpc>
                <a:spcPct val="110000"/>
              </a:lnSpc>
              <a:spcBef>
                <a:spcPct val="20000"/>
              </a:spcBef>
              <a:buClr>
                <a:srgbClr val="371D7C"/>
              </a:buClr>
              <a:buSzPct val="80000"/>
              <a:buBlip>
                <a:blip r:embed="rId3"/>
              </a:buBlip>
              <a:defRPr/>
            </a:pPr>
            <a:r>
              <a:rPr lang="ru-RU" sz="1400" dirty="0">
                <a:solidFill>
                  <a:srgbClr val="333333"/>
                </a:solidFill>
              </a:rPr>
              <a:t>Модуль верификации соответствия входных файлов .</a:t>
            </a:r>
            <a:r>
              <a:rPr lang="ru-RU" sz="1400" dirty="0" err="1">
                <a:solidFill>
                  <a:srgbClr val="333333"/>
                </a:solidFill>
              </a:rPr>
              <a:t>ssd</a:t>
            </a:r>
            <a:r>
              <a:rPr lang="ru-RU" sz="1400" dirty="0">
                <a:solidFill>
                  <a:srgbClr val="333333"/>
                </a:solidFill>
              </a:rPr>
              <a:t>, .</a:t>
            </a:r>
            <a:r>
              <a:rPr lang="ru-RU" sz="1400" dirty="0" err="1">
                <a:solidFill>
                  <a:srgbClr val="333333"/>
                </a:solidFill>
              </a:rPr>
              <a:t>scd</a:t>
            </a:r>
            <a:r>
              <a:rPr lang="ru-RU" sz="1400" dirty="0">
                <a:solidFill>
                  <a:srgbClr val="333333"/>
                </a:solidFill>
              </a:rPr>
              <a:t> редакциям МЭК 61850 Ed.1, Ed.2, Ed.2.1;</a:t>
            </a:r>
          </a:p>
          <a:p>
            <a:pPr marL="270000" lvl="2" indent="-270000" defTabSz="457200" fontAlgn="base">
              <a:lnSpc>
                <a:spcPct val="110000"/>
              </a:lnSpc>
              <a:spcBef>
                <a:spcPct val="20000"/>
              </a:spcBef>
              <a:buClr>
                <a:srgbClr val="371D7C"/>
              </a:buClr>
              <a:buSzPct val="80000"/>
              <a:buBlip>
                <a:blip r:embed="rId3"/>
              </a:buBlip>
              <a:defRPr/>
            </a:pPr>
            <a:r>
              <a:rPr lang="ru-RU" sz="1400" dirty="0">
                <a:solidFill>
                  <a:srgbClr val="333333"/>
                </a:solidFill>
              </a:rPr>
              <a:t>Разделы ПД и РД по 18 объектам (для сторонних проектных организаций).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9628443B-0F8E-4599-873A-EEB64F836C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11175-85E4-4762-B494-C345E595A10B}" type="slidenum">
              <a:rPr lang="ru-RU" smtClean="0"/>
              <a:t>24</a:t>
            </a:fld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5AB9C5B-34D8-4AA8-89FB-19ADBFF3CE7A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418364" y="1121560"/>
            <a:ext cx="3336664" cy="180395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4939370-E5FE-48DD-9DE4-C3EDAE95CB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18364" y="2979018"/>
            <a:ext cx="1596817" cy="149551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D77CFDB-B568-44A7-AFDF-7F0202F60BC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74450" y="2979018"/>
            <a:ext cx="1680578" cy="1489604"/>
          </a:xfrm>
          <a:prstGeom prst="rect">
            <a:avLst/>
          </a:prstGeom>
        </p:spPr>
      </p:pic>
      <p:sp>
        <p:nvSpPr>
          <p:cNvPr id="10" name="Заголовок 2">
            <a:extLst>
              <a:ext uri="{FF2B5EF4-FFF2-40B4-BE49-F238E27FC236}">
                <a16:creationId xmlns:a16="http://schemas.microsoft.com/office/drawing/2014/main" id="{B305CA3D-3C39-497C-8A5D-43A4EA1EEF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681" y="-165338"/>
            <a:ext cx="7886700" cy="994172"/>
          </a:xfrm>
        </p:spPr>
        <p:txBody>
          <a:bodyPr>
            <a:normAutofit/>
          </a:bodyPr>
          <a:lstStyle/>
          <a:p>
            <a:r>
              <a:rPr lang="ru-RU" sz="1800" dirty="0"/>
              <a:t>САПР ЦПС</a:t>
            </a:r>
          </a:p>
        </p:txBody>
      </p:sp>
    </p:spTree>
    <p:extLst>
      <p:ext uri="{BB962C8B-B14F-4D97-AF65-F5344CB8AC3E}">
        <p14:creationId xmlns:p14="http://schemas.microsoft.com/office/powerpoint/2010/main" val="308465566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0E65F5E-6D3E-480E-B0A7-CC235D157509}"/>
              </a:ext>
            </a:extLst>
          </p:cNvPr>
          <p:cNvSpPr/>
          <p:nvPr/>
        </p:nvSpPr>
        <p:spPr>
          <a:xfrm>
            <a:off x="1" y="2768164"/>
            <a:ext cx="9144000" cy="207745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Объект 1">
            <a:extLst>
              <a:ext uri="{FF2B5EF4-FFF2-40B4-BE49-F238E27FC236}">
                <a16:creationId xmlns:a16="http://schemas.microsoft.com/office/drawing/2014/main" id="{95BE9FE2-A12E-4D64-9129-D88C4C9FA5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964" y="939998"/>
            <a:ext cx="8406386" cy="1828166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1400" b="1" dirty="0">
                <a:solidFill>
                  <a:srgbClr val="444849"/>
                </a:solidFill>
              </a:rPr>
              <a:t>Преимущества мобильной цифровой подстанции:</a:t>
            </a:r>
            <a:endParaRPr lang="ru-RU" sz="1400" dirty="0"/>
          </a:p>
          <a:p>
            <a:pPr marL="0" lvl="2" indent="0" fontAlgn="base">
              <a:lnSpc>
                <a:spcPct val="100000"/>
              </a:lnSpc>
              <a:spcBef>
                <a:spcPts val="0"/>
              </a:spcBef>
              <a:buClr>
                <a:srgbClr val="371D7C"/>
              </a:buClr>
              <a:buSzPct val="150000"/>
              <a:buNone/>
              <a:defRPr/>
            </a:pPr>
            <a:endParaRPr lang="ru-RU" sz="1400" dirty="0">
              <a:solidFill>
                <a:srgbClr val="444849"/>
              </a:solidFill>
            </a:endParaRPr>
          </a:p>
          <a:p>
            <a:pPr marL="269875" lvl="2" indent="-269875" fontAlgn="base">
              <a:lnSpc>
                <a:spcPct val="100000"/>
              </a:lnSpc>
              <a:spcBef>
                <a:spcPts val="0"/>
              </a:spcBef>
              <a:buClr>
                <a:srgbClr val="371D7C"/>
              </a:buClr>
              <a:buSzPct val="150000"/>
              <a:defRPr/>
            </a:pPr>
            <a:r>
              <a:rPr lang="ru-RU" sz="1400" dirty="0">
                <a:solidFill>
                  <a:srgbClr val="444849"/>
                </a:solidFill>
              </a:rPr>
              <a:t>Полная сборка и наладка на заводе</a:t>
            </a:r>
          </a:p>
          <a:p>
            <a:pPr marL="269875" lvl="2" indent="-269875" fontAlgn="base">
              <a:lnSpc>
                <a:spcPct val="100000"/>
              </a:lnSpc>
              <a:spcBef>
                <a:spcPts val="0"/>
              </a:spcBef>
              <a:buClr>
                <a:srgbClr val="371D7C"/>
              </a:buClr>
              <a:buSzPct val="150000"/>
              <a:defRPr/>
            </a:pPr>
            <a:r>
              <a:rPr lang="ru-RU" sz="1400" dirty="0">
                <a:solidFill>
                  <a:srgbClr val="444849"/>
                </a:solidFill>
              </a:rPr>
              <a:t>Быстрое развертывание на объекте (монтаж наладка за месяц)</a:t>
            </a:r>
          </a:p>
          <a:p>
            <a:pPr marL="269875" lvl="2" indent="-269875" fontAlgn="base">
              <a:lnSpc>
                <a:spcPct val="100000"/>
              </a:lnSpc>
              <a:spcBef>
                <a:spcPts val="0"/>
              </a:spcBef>
              <a:buClr>
                <a:srgbClr val="371D7C"/>
              </a:buClr>
              <a:buSzPct val="150000"/>
              <a:defRPr/>
            </a:pPr>
            <a:r>
              <a:rPr lang="ru-RU" sz="1400" dirty="0">
                <a:solidFill>
                  <a:srgbClr val="444849"/>
                </a:solidFill>
              </a:rPr>
              <a:t>Низкая нагрузка на ШПРД (до 2 </a:t>
            </a:r>
            <a:r>
              <a:rPr lang="ru-RU" sz="1400" dirty="0" err="1">
                <a:solidFill>
                  <a:srgbClr val="444849"/>
                </a:solidFill>
              </a:rPr>
              <a:t>МБт</a:t>
            </a:r>
            <a:r>
              <a:rPr lang="ru-RU" sz="1400" dirty="0">
                <a:solidFill>
                  <a:srgbClr val="444849"/>
                </a:solidFill>
              </a:rPr>
              <a:t>)</a:t>
            </a:r>
          </a:p>
          <a:p>
            <a:pPr marL="269875" lvl="2" indent="-269875" fontAlgn="base">
              <a:lnSpc>
                <a:spcPct val="100000"/>
              </a:lnSpc>
              <a:spcBef>
                <a:spcPts val="0"/>
              </a:spcBef>
              <a:buClr>
                <a:srgbClr val="371D7C"/>
              </a:buClr>
              <a:buSzPct val="150000"/>
              <a:defRPr/>
            </a:pPr>
            <a:r>
              <a:rPr lang="ru-RU" sz="1400" dirty="0">
                <a:solidFill>
                  <a:srgbClr val="444849"/>
                </a:solidFill>
              </a:rPr>
              <a:t>АСУ ТП на базе </a:t>
            </a:r>
            <a:r>
              <a:rPr lang="en-US" sz="1400" dirty="0">
                <a:solidFill>
                  <a:srgbClr val="444849"/>
                </a:solidFill>
              </a:rPr>
              <a:t>SCADA </a:t>
            </a:r>
            <a:r>
              <a:rPr lang="ru-RU" sz="1400" dirty="0">
                <a:solidFill>
                  <a:srgbClr val="444849"/>
                </a:solidFill>
              </a:rPr>
              <a:t>«ИНБРЭС»</a:t>
            </a:r>
          </a:p>
          <a:p>
            <a:pPr marL="269875" lvl="2" indent="-269875" fontAlgn="base">
              <a:lnSpc>
                <a:spcPct val="100000"/>
              </a:lnSpc>
              <a:spcBef>
                <a:spcPts val="0"/>
              </a:spcBef>
              <a:buClr>
                <a:srgbClr val="371D7C"/>
              </a:buClr>
              <a:buSzPct val="150000"/>
              <a:defRPr/>
            </a:pPr>
            <a:endParaRPr lang="ru-RU" sz="1800" dirty="0">
              <a:solidFill>
                <a:srgbClr val="444849"/>
              </a:solidFill>
            </a:endParaRPr>
          </a:p>
          <a:p>
            <a:pPr marL="269875" lvl="2" indent="-269875" fontAlgn="base">
              <a:lnSpc>
                <a:spcPct val="100000"/>
              </a:lnSpc>
              <a:spcBef>
                <a:spcPts val="0"/>
              </a:spcBef>
              <a:buClr>
                <a:srgbClr val="371D7C"/>
              </a:buClr>
              <a:buSzPct val="150000"/>
              <a:defRPr/>
            </a:pPr>
            <a:endParaRPr lang="ru-RU" sz="1800" dirty="0">
              <a:solidFill>
                <a:srgbClr val="444849"/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84855C8-9330-482C-AE6D-A33EA762DD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11175-85E4-4762-B494-C345E595A10B}" type="slidenum">
              <a:rPr lang="ru-RU" smtClean="0"/>
              <a:pPr/>
              <a:t>25</a:t>
            </a:fld>
            <a:endParaRPr lang="ru-RU"/>
          </a:p>
        </p:txBody>
      </p:sp>
      <p:sp>
        <p:nvSpPr>
          <p:cNvPr id="5" name="Заголовок 2">
            <a:extLst>
              <a:ext uri="{FF2B5EF4-FFF2-40B4-BE49-F238E27FC236}">
                <a16:creationId xmlns:a16="http://schemas.microsoft.com/office/drawing/2014/main" id="{4A049D29-3838-4A2A-997E-9656A2D909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791" y="-165338"/>
            <a:ext cx="7886700" cy="994172"/>
          </a:xfrm>
        </p:spPr>
        <p:txBody>
          <a:bodyPr>
            <a:normAutofit/>
          </a:bodyPr>
          <a:lstStyle/>
          <a:p>
            <a:r>
              <a:rPr lang="ru-RU" sz="1800" dirty="0"/>
              <a:t>МОБИЛЬНАЯ ЦИФРОВАЯ ПОДСТАНЦИЯ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65EAF90-9163-416A-95B4-10467B3F4F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5840" y="2768164"/>
            <a:ext cx="3693051" cy="207745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43FA3B7-A9BB-4F72-81DA-E9E7219786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785" y="2768164"/>
            <a:ext cx="3258756" cy="2077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9484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0809AD6-F551-4F53-883B-D10B71FD71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11175-85E4-4762-B494-C345E595A10B}" type="slidenum">
              <a:rPr lang="ru-RU" smtClean="0"/>
              <a:pPr/>
              <a:t>26</a:t>
            </a:fld>
            <a:endParaRPr lang="ru-RU"/>
          </a:p>
        </p:txBody>
      </p:sp>
      <p:pic>
        <p:nvPicPr>
          <p:cNvPr id="5" name="Видос_от_чэмз_(online-video-cutter.com)_(1)">
            <a:hlinkClick r:id="" action="ppaction://media"/>
            <a:extLst>
              <a:ext uri="{FF2B5EF4-FFF2-40B4-BE49-F238E27FC236}">
                <a16:creationId xmlns:a16="http://schemas.microsoft.com/office/drawing/2014/main" id="{C65FDB34-7C56-4FB5-AA1D-DC691114B00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17866"/>
            <a:ext cx="9138306" cy="5141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109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8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4873B975-7240-47CB-9A51-BD7583014E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11175-85E4-4762-B494-C345E595A10B}" type="slidenum">
              <a:rPr lang="ru-RU" smtClean="0"/>
              <a:t>27</a:t>
            </a:fld>
            <a:endParaRPr lang="ru-RU" dirty="0"/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110EC0FD-6823-4816-B9F9-D3B410063B42}"/>
              </a:ext>
            </a:extLst>
          </p:cNvPr>
          <p:cNvGrpSpPr/>
          <p:nvPr/>
        </p:nvGrpSpPr>
        <p:grpSpPr>
          <a:xfrm>
            <a:off x="628650" y="1301580"/>
            <a:ext cx="3480078" cy="3374270"/>
            <a:chOff x="523511" y="740924"/>
            <a:chExt cx="4737599" cy="4124395"/>
          </a:xfrm>
        </p:grpSpPr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6C74A850-5B72-4842-96A9-BB8C25C5B9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5957" y="3481454"/>
              <a:ext cx="1845153" cy="1383865"/>
            </a:xfrm>
            <a:prstGeom prst="rect">
              <a:avLst/>
            </a:prstGeom>
          </p:spPr>
        </p:pic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511" y="740924"/>
              <a:ext cx="2903430" cy="1375629"/>
            </a:xfrm>
            <a:prstGeom prst="rect">
              <a:avLst/>
            </a:prstGeom>
          </p:spPr>
        </p:pic>
        <p:pic>
          <p:nvPicPr>
            <p:cNvPr id="6" name="Рисунок 5">
              <a:extLst>
                <a:ext uri="{FF2B5EF4-FFF2-40B4-BE49-F238E27FC236}">
                  <a16:creationId xmlns:a16="http://schemas.microsoft.com/office/drawing/2014/main" id="{3012310B-1A5C-4F7D-B700-E085F7F2DAA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15770"/>
            <a:stretch/>
          </p:blipFill>
          <p:spPr>
            <a:xfrm>
              <a:off x="533605" y="2116552"/>
              <a:ext cx="2903430" cy="1375630"/>
            </a:xfrm>
            <a:prstGeom prst="rect">
              <a:avLst/>
            </a:prstGeom>
          </p:spPr>
        </p:pic>
        <p:pic>
          <p:nvPicPr>
            <p:cNvPr id="7" name="Рисунок 6">
              <a:extLst>
                <a:ext uri="{FF2B5EF4-FFF2-40B4-BE49-F238E27FC236}">
                  <a16:creationId xmlns:a16="http://schemas.microsoft.com/office/drawing/2014/main" id="{2566F91F-2991-418C-8350-23BA7B685AB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411"/>
            <a:stretch/>
          </p:blipFill>
          <p:spPr>
            <a:xfrm>
              <a:off x="523511" y="3492182"/>
              <a:ext cx="2913524" cy="1373137"/>
            </a:xfrm>
            <a:prstGeom prst="rect">
              <a:avLst/>
            </a:prstGeom>
          </p:spPr>
        </p:pic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909CDD71-FCB0-4B37-A82E-CD4B0AFA094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38891" y="2120968"/>
              <a:ext cx="1813981" cy="1360486"/>
            </a:xfrm>
            <a:prstGeom prst="rect">
              <a:avLst/>
            </a:prstGeom>
          </p:spPr>
        </p:pic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14828BEA-F3B5-44CF-91EF-84925FAFD81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8797" y="753579"/>
              <a:ext cx="1813981" cy="1360486"/>
            </a:xfrm>
            <a:prstGeom prst="rect">
              <a:avLst/>
            </a:prstGeom>
          </p:spPr>
        </p:pic>
      </p:grp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32E4C96-6351-4E2B-911A-88C94AC7076B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074" b="5723"/>
          <a:stretch/>
        </p:blipFill>
        <p:spPr>
          <a:xfrm>
            <a:off x="5559892" y="2895821"/>
            <a:ext cx="2955458" cy="1777295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E4958638-000E-4531-B16B-B27289B66D92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8810"/>
          <a:stretch/>
        </p:blipFill>
        <p:spPr>
          <a:xfrm>
            <a:off x="5552228" y="1296009"/>
            <a:ext cx="2955707" cy="1599812"/>
          </a:xfrm>
          <a:prstGeom prst="rect">
            <a:avLst/>
          </a:prstGeom>
        </p:spPr>
      </p:pic>
      <p:sp>
        <p:nvSpPr>
          <p:cNvPr id="18" name="TextShape 1">
            <a:extLst>
              <a:ext uri="{FF2B5EF4-FFF2-40B4-BE49-F238E27FC236}">
                <a16:creationId xmlns:a16="http://schemas.microsoft.com/office/drawing/2014/main" id="{CE72A438-B607-4A97-B0C7-D682467FD996}"/>
              </a:ext>
            </a:extLst>
          </p:cNvPr>
          <p:cNvSpPr txBox="1"/>
          <p:nvPr/>
        </p:nvSpPr>
        <p:spPr>
          <a:xfrm>
            <a:off x="881197" y="951364"/>
            <a:ext cx="2955457" cy="421447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spc="-1" dirty="0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Roboto" panose="02000000000000000000" pitchFamily="2" charset="0"/>
                <a:ea typeface="Roboto" panose="02000000000000000000" pitchFamily="2" charset="0"/>
              </a:rPr>
              <a:t>ОРУ 110 </a:t>
            </a:r>
            <a:r>
              <a:rPr lang="ru-RU" sz="1400" b="1" spc="-1" dirty="0" err="1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Roboto" panose="02000000000000000000" pitchFamily="2" charset="0"/>
                <a:ea typeface="Roboto" panose="02000000000000000000" pitchFamily="2" charset="0"/>
              </a:rPr>
              <a:t>кВ</a:t>
            </a:r>
            <a:r>
              <a:rPr lang="ru-RU" sz="1400" b="1" spc="-1" dirty="0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400" b="1" spc="-1" dirty="0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Roboto" panose="02000000000000000000" pitchFamily="2" charset="0"/>
                <a:ea typeface="Roboto" panose="02000000000000000000" pitchFamily="2" charset="0"/>
              </a:rPr>
              <a:t>III </a:t>
            </a:r>
            <a:r>
              <a:rPr lang="ru-RU" sz="1400" b="1" spc="-1" dirty="0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Roboto" panose="02000000000000000000" pitchFamily="2" charset="0"/>
                <a:ea typeface="Roboto" panose="02000000000000000000" pitchFamily="2" charset="0"/>
              </a:rPr>
              <a:t>архитектуры</a:t>
            </a:r>
          </a:p>
        </p:txBody>
      </p:sp>
      <p:sp>
        <p:nvSpPr>
          <p:cNvPr id="19" name="TextShape 1">
            <a:extLst>
              <a:ext uri="{FF2B5EF4-FFF2-40B4-BE49-F238E27FC236}">
                <a16:creationId xmlns:a16="http://schemas.microsoft.com/office/drawing/2014/main" id="{202A5F86-0AC7-408E-AEA2-027EFFEB0BAE}"/>
              </a:ext>
            </a:extLst>
          </p:cNvPr>
          <p:cNvSpPr txBox="1"/>
          <p:nvPr/>
        </p:nvSpPr>
        <p:spPr>
          <a:xfrm>
            <a:off x="5193346" y="947372"/>
            <a:ext cx="3688550" cy="45154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spc="-1" dirty="0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Roboto" panose="02000000000000000000" pitchFamily="2" charset="0"/>
                <a:ea typeface="Roboto" panose="02000000000000000000" pitchFamily="2" charset="0"/>
              </a:rPr>
              <a:t>Воссозданный участок на полигоне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91436F41-B276-4266-B794-9D395F32E3F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407243" y="2478368"/>
            <a:ext cx="840745" cy="834906"/>
          </a:xfrm>
          <a:prstGeom prst="rect">
            <a:avLst/>
          </a:prstGeom>
        </p:spPr>
      </p:pic>
      <p:sp>
        <p:nvSpPr>
          <p:cNvPr id="16" name="Заголовок 2">
            <a:extLst>
              <a:ext uri="{FF2B5EF4-FFF2-40B4-BE49-F238E27FC236}">
                <a16:creationId xmlns:a16="http://schemas.microsoft.com/office/drawing/2014/main" id="{815FC8F6-C73F-467C-95DD-0DAE83ED966B}"/>
              </a:ext>
            </a:extLst>
          </p:cNvPr>
          <p:cNvSpPr txBox="1">
            <a:spLocks/>
          </p:cNvSpPr>
          <p:nvPr/>
        </p:nvSpPr>
        <p:spPr>
          <a:xfrm>
            <a:off x="188354" y="-16347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2200" b="1" kern="1200" dirty="0">
                <a:solidFill>
                  <a:srgbClr val="444849"/>
                </a:solidFill>
                <a:latin typeface="Roboto" panose="02000000000000000000" pitchFamily="2" charset="0"/>
                <a:ea typeface="Roboto" panose="02000000000000000000" pitchFamily="2" charset="0"/>
                <a:cs typeface="+mj-cs"/>
              </a:defRPr>
            </a:lvl1pPr>
          </a:lstStyle>
          <a:p>
            <a:r>
              <a:rPr lang="ru-RU" sz="1800" dirty="0"/>
              <a:t>ПС 110 </a:t>
            </a:r>
            <a:r>
              <a:rPr lang="ru-RU" sz="1800" dirty="0" err="1"/>
              <a:t>кВ</a:t>
            </a:r>
            <a:r>
              <a:rPr lang="ru-RU" sz="1800" dirty="0"/>
              <a:t> ГПП-9 ВМЗ </a:t>
            </a:r>
          </a:p>
        </p:txBody>
      </p:sp>
    </p:spTree>
    <p:extLst>
      <p:ext uri="{BB962C8B-B14F-4D97-AF65-F5344CB8AC3E}">
        <p14:creationId xmlns:p14="http://schemas.microsoft.com/office/powerpoint/2010/main" val="11588482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10">
            <a:extLst>
              <a:ext uri="{FF2B5EF4-FFF2-40B4-BE49-F238E27FC236}">
                <a16:creationId xmlns:a16="http://schemas.microsoft.com/office/drawing/2014/main" id="{4EF12041-0111-4055-9148-39177B868CA5}"/>
              </a:ext>
            </a:extLst>
          </p:cNvPr>
          <p:cNvSpPr txBox="1">
            <a:spLocks/>
          </p:cNvSpPr>
          <p:nvPr/>
        </p:nvSpPr>
        <p:spPr>
          <a:xfrm>
            <a:off x="3987800" y="1406360"/>
            <a:ext cx="5486400" cy="34978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Blip>
                <a:blip r:embed="rId3"/>
              </a:buBlip>
              <a:defRPr sz="21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3"/>
              </a:buBlip>
              <a:defRPr sz="18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4"/>
              </a:buBlip>
              <a:defRPr sz="15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5"/>
              </a:buBlip>
              <a:defRPr sz="135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3"/>
              </a:buBlip>
              <a:defRPr sz="135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9875" lvl="2" indent="-269875" fontAlgn="base">
              <a:spcAft>
                <a:spcPts val="935"/>
              </a:spcAft>
              <a:buClr>
                <a:srgbClr val="371D7C"/>
              </a:buClr>
              <a:buSzPct val="150000"/>
              <a:defRPr/>
            </a:pPr>
            <a:r>
              <a:rPr lang="ru-RU" sz="1400" dirty="0">
                <a:solidFill>
                  <a:srgbClr val="444849"/>
                </a:solidFill>
              </a:rPr>
              <a:t>ПАО «</a:t>
            </a:r>
            <a:r>
              <a:rPr lang="ru-RU" sz="1400" dirty="0" err="1">
                <a:solidFill>
                  <a:srgbClr val="444849"/>
                </a:solidFill>
              </a:rPr>
              <a:t>Россети</a:t>
            </a:r>
            <a:r>
              <a:rPr lang="ru-RU" sz="1400" dirty="0">
                <a:solidFill>
                  <a:srgbClr val="444849"/>
                </a:solidFill>
              </a:rPr>
              <a:t>» – 59 подстанций</a:t>
            </a:r>
            <a:r>
              <a:rPr lang="ru-RU" sz="1400" dirty="0">
                <a:solidFill>
                  <a:srgbClr val="444849"/>
                </a:solidFill>
                <a:sym typeface="Calibri"/>
              </a:rPr>
              <a:t>;</a:t>
            </a:r>
            <a:endParaRPr lang="ru-RU" sz="1400" dirty="0">
              <a:solidFill>
                <a:srgbClr val="444849"/>
              </a:solidFill>
            </a:endParaRPr>
          </a:p>
          <a:p>
            <a:pPr marL="269875" lvl="2" indent="-269875" fontAlgn="base">
              <a:spcAft>
                <a:spcPts val="935"/>
              </a:spcAft>
              <a:buClr>
                <a:srgbClr val="371D7C"/>
              </a:buClr>
              <a:buSzPct val="150000"/>
              <a:defRPr/>
            </a:pPr>
            <a:r>
              <a:rPr lang="ru-RU" sz="1400" dirty="0">
                <a:solidFill>
                  <a:srgbClr val="444849"/>
                </a:solidFill>
              </a:rPr>
              <a:t>Независимые сетевые компании – 4 подстанции</a:t>
            </a:r>
            <a:r>
              <a:rPr lang="ru-RU" sz="1400" dirty="0">
                <a:solidFill>
                  <a:srgbClr val="444849"/>
                </a:solidFill>
                <a:sym typeface="Calibri"/>
              </a:rPr>
              <a:t>;</a:t>
            </a:r>
            <a:endParaRPr lang="ru-RU" sz="1400" dirty="0">
              <a:solidFill>
                <a:srgbClr val="444849"/>
              </a:solidFill>
            </a:endParaRPr>
          </a:p>
          <a:p>
            <a:pPr marL="269875" lvl="2" indent="-269875" fontAlgn="base">
              <a:spcAft>
                <a:spcPts val="935"/>
              </a:spcAft>
              <a:buClr>
                <a:srgbClr val="371D7C"/>
              </a:buClr>
              <a:buSzPct val="150000"/>
              <a:defRPr/>
            </a:pPr>
            <a:r>
              <a:rPr lang="ru-RU" sz="1400" dirty="0">
                <a:solidFill>
                  <a:srgbClr val="444849"/>
                </a:solidFill>
              </a:rPr>
              <a:t>Нефтегазовая промышленность – 9 подстанций</a:t>
            </a:r>
            <a:r>
              <a:rPr lang="ru-RU" sz="1400" dirty="0">
                <a:solidFill>
                  <a:srgbClr val="444849"/>
                </a:solidFill>
                <a:sym typeface="Calibri"/>
              </a:rPr>
              <a:t>;</a:t>
            </a:r>
            <a:endParaRPr lang="ru-RU" sz="1400" dirty="0">
              <a:solidFill>
                <a:srgbClr val="444849"/>
              </a:solidFill>
            </a:endParaRPr>
          </a:p>
          <a:p>
            <a:pPr marL="269875" lvl="2" indent="-269875" fontAlgn="base">
              <a:spcAft>
                <a:spcPts val="935"/>
              </a:spcAft>
              <a:buClr>
                <a:srgbClr val="371D7C"/>
              </a:buClr>
              <a:buSzPct val="150000"/>
              <a:defRPr/>
            </a:pPr>
            <a:r>
              <a:rPr lang="ru-RU" sz="1400" dirty="0">
                <a:solidFill>
                  <a:srgbClr val="444849"/>
                </a:solidFill>
              </a:rPr>
              <a:t>Промышленность – 8 подстанций</a:t>
            </a:r>
            <a:r>
              <a:rPr lang="ru-RU" sz="1400" dirty="0">
                <a:solidFill>
                  <a:srgbClr val="444849"/>
                </a:solidFill>
                <a:sym typeface="Calibri"/>
              </a:rPr>
              <a:t>;</a:t>
            </a:r>
            <a:endParaRPr lang="ru-RU" sz="1400" dirty="0">
              <a:solidFill>
                <a:srgbClr val="444849"/>
              </a:solidFill>
            </a:endParaRPr>
          </a:p>
          <a:p>
            <a:pPr marL="269875" lvl="2" indent="-269875" fontAlgn="base">
              <a:spcAft>
                <a:spcPts val="935"/>
              </a:spcAft>
              <a:buClr>
                <a:srgbClr val="371D7C"/>
              </a:buClr>
              <a:buSzPct val="150000"/>
              <a:defRPr/>
            </a:pPr>
            <a:r>
              <a:rPr lang="ru-RU" sz="1400" dirty="0">
                <a:solidFill>
                  <a:srgbClr val="444849"/>
                </a:solidFill>
              </a:rPr>
              <a:t>ОПК – 1 подстанция</a:t>
            </a:r>
            <a:r>
              <a:rPr lang="ru-RU" sz="1400" dirty="0">
                <a:solidFill>
                  <a:srgbClr val="444849"/>
                </a:solidFill>
                <a:sym typeface="Calibri"/>
              </a:rPr>
              <a:t>;</a:t>
            </a:r>
            <a:endParaRPr lang="ru-RU" sz="1400" dirty="0">
              <a:solidFill>
                <a:srgbClr val="444849"/>
              </a:solidFill>
            </a:endParaRPr>
          </a:p>
          <a:p>
            <a:pPr marL="269875" lvl="2" indent="-269875" fontAlgn="base">
              <a:spcAft>
                <a:spcPts val="935"/>
              </a:spcAft>
              <a:buClr>
                <a:srgbClr val="371D7C"/>
              </a:buClr>
              <a:buSzPct val="150000"/>
              <a:defRPr/>
            </a:pPr>
            <a:r>
              <a:rPr lang="ru-RU" sz="1400" dirty="0">
                <a:solidFill>
                  <a:srgbClr val="444849"/>
                </a:solidFill>
              </a:rPr>
              <a:t>Цифровые полигоны – 3 подстанций</a:t>
            </a:r>
            <a:r>
              <a:rPr lang="ru-RU" sz="1400" dirty="0">
                <a:solidFill>
                  <a:srgbClr val="444849"/>
                </a:solidFill>
                <a:sym typeface="Calibri"/>
              </a:rPr>
              <a:t>;</a:t>
            </a:r>
            <a:endParaRPr lang="ru-RU" sz="1400" dirty="0">
              <a:solidFill>
                <a:srgbClr val="444849"/>
              </a:solidFill>
            </a:endParaRPr>
          </a:p>
          <a:p>
            <a:pPr marL="269875" lvl="2" indent="-269875" fontAlgn="base">
              <a:spcAft>
                <a:spcPts val="935"/>
              </a:spcAft>
              <a:buClr>
                <a:srgbClr val="371D7C"/>
              </a:buClr>
              <a:buSzPct val="150000"/>
              <a:defRPr/>
            </a:pPr>
            <a:r>
              <a:rPr lang="ru-RU" sz="1400" dirty="0">
                <a:solidFill>
                  <a:srgbClr val="444849"/>
                </a:solidFill>
              </a:rPr>
              <a:t>РЖД – 1 подстанция</a:t>
            </a:r>
            <a:r>
              <a:rPr lang="ru-RU" sz="1400" dirty="0">
                <a:solidFill>
                  <a:srgbClr val="444849"/>
                </a:solidFill>
                <a:sym typeface="Calibri"/>
              </a:rPr>
              <a:t>.</a:t>
            </a:r>
            <a:endParaRPr lang="ru-RU" sz="1400" dirty="0">
              <a:solidFill>
                <a:srgbClr val="444849"/>
              </a:solidFill>
            </a:endParaRPr>
          </a:p>
          <a:p>
            <a:pPr marL="269875" lvl="2" indent="-269875" fontAlgn="base">
              <a:lnSpc>
                <a:spcPct val="120000"/>
              </a:lnSpc>
              <a:spcAft>
                <a:spcPts val="935"/>
              </a:spcAft>
              <a:buClr>
                <a:srgbClr val="371D7C"/>
              </a:buClr>
              <a:buSzPct val="150000"/>
              <a:defRPr/>
            </a:pPr>
            <a:endParaRPr lang="ru-RU" dirty="0">
              <a:solidFill>
                <a:srgbClr val="444849"/>
              </a:solidFill>
            </a:endParaRPr>
          </a:p>
          <a:p>
            <a:pPr marL="0" indent="0">
              <a:buNone/>
            </a:pPr>
            <a:endParaRPr lang="ru-RU" sz="1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51E1C4-E15F-4F7F-8DD1-8C2F6327DC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11175-85E4-4762-B494-C345E595A10B}" type="slidenum">
              <a:rPr lang="ru-RU" smtClean="0"/>
              <a:pPr/>
              <a:t>28</a:t>
            </a:fld>
            <a:endParaRPr lang="ru-RU" dirty="0"/>
          </a:p>
        </p:txBody>
      </p:sp>
      <p:graphicFrame>
        <p:nvGraphicFramePr>
          <p:cNvPr id="11" name="Диаграмма 10">
            <a:extLst>
              <a:ext uri="{FF2B5EF4-FFF2-40B4-BE49-F238E27FC236}">
                <a16:creationId xmlns:a16="http://schemas.microsoft.com/office/drawing/2014/main" id="{9026BDBA-B69C-43F9-87F3-0D56BEE1B2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44383832"/>
              </p:ext>
            </p:extLst>
          </p:nvPr>
        </p:nvGraphicFramePr>
        <p:xfrm>
          <a:off x="0" y="824441"/>
          <a:ext cx="4334933" cy="34946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8" name="Заголовок 2">
            <a:extLst>
              <a:ext uri="{FF2B5EF4-FFF2-40B4-BE49-F238E27FC236}">
                <a16:creationId xmlns:a16="http://schemas.microsoft.com/office/drawing/2014/main" id="{5E309EDE-8644-4C31-A463-1E4EFE0F18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681" y="-165338"/>
            <a:ext cx="7886700" cy="994172"/>
          </a:xfrm>
        </p:spPr>
        <p:txBody>
          <a:bodyPr>
            <a:normAutofit/>
          </a:bodyPr>
          <a:lstStyle/>
          <a:p>
            <a:r>
              <a:rPr lang="ru-RU" sz="1800" dirty="0"/>
              <a:t>ОПЫТ РЕАЛИЗАЦИИ ВАПС</a:t>
            </a:r>
          </a:p>
        </p:txBody>
      </p: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111F142B-7CCE-45EC-ABAE-F3A0F62D460C}"/>
              </a:ext>
            </a:extLst>
          </p:cNvPr>
          <p:cNvGrpSpPr/>
          <p:nvPr/>
        </p:nvGrpSpPr>
        <p:grpSpPr>
          <a:xfrm>
            <a:off x="367217" y="4068330"/>
            <a:ext cx="4055850" cy="284607"/>
            <a:chOff x="367217" y="4068330"/>
            <a:chExt cx="4055850" cy="284607"/>
          </a:xfrm>
        </p:grpSpPr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CCC4183E-AB17-428F-AF58-0556956D3C1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67217" y="4150474"/>
              <a:ext cx="152760" cy="151319"/>
            </a:xfrm>
            <a:prstGeom prst="rect">
              <a:avLst/>
            </a:prstGeom>
            <a:solidFill>
              <a:srgbClr val="4472C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id="{27DC3C45-7D51-4313-BA29-C568D089277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53923" y="4150474"/>
              <a:ext cx="152760" cy="151319"/>
            </a:xfrm>
            <a:prstGeom prst="rect">
              <a:avLst/>
            </a:prstGeom>
            <a:solidFill>
              <a:srgbClr val="ED7D31"/>
            </a:solidFill>
            <a:ln>
              <a:solidFill>
                <a:srgbClr val="ED7D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>
              <a:extLst>
                <a:ext uri="{FF2B5EF4-FFF2-40B4-BE49-F238E27FC236}">
                  <a16:creationId xmlns:a16="http://schemas.microsoft.com/office/drawing/2014/main" id="{44FF0EF7-F627-4B0C-A842-ACD18124067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40629" y="4149130"/>
              <a:ext cx="152760" cy="151319"/>
            </a:xfrm>
            <a:prstGeom prst="rect">
              <a:avLst/>
            </a:prstGeom>
            <a:solidFill>
              <a:srgbClr val="A5A5A5"/>
            </a:solidFill>
            <a:ln>
              <a:solidFill>
                <a:srgbClr val="A5A5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5759911-649D-4715-B3B7-816164D7A9C6}"/>
                </a:ext>
              </a:extLst>
            </p:cNvPr>
            <p:cNvSpPr txBox="1"/>
            <p:nvPr/>
          </p:nvSpPr>
          <p:spPr>
            <a:xfrm>
              <a:off x="468834" y="4068330"/>
              <a:ext cx="120938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rgbClr val="595959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I</a:t>
              </a:r>
              <a:r>
                <a:rPr lang="ru-RU" sz="1200" dirty="0">
                  <a:solidFill>
                    <a:srgbClr val="595959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архитектура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4CCCB0A-DDA5-4D90-B7A4-3D37273B00AE}"/>
                </a:ext>
              </a:extLst>
            </p:cNvPr>
            <p:cNvSpPr txBox="1"/>
            <p:nvPr/>
          </p:nvSpPr>
          <p:spPr>
            <a:xfrm>
              <a:off x="1764399" y="4068331"/>
              <a:ext cx="123554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rgbClr val="595959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II</a:t>
              </a:r>
              <a:r>
                <a:rPr lang="ru-RU" sz="1200" dirty="0">
                  <a:solidFill>
                    <a:srgbClr val="595959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архитектура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4ABCBB4-3F44-4FFE-B176-E923A2BAEE6B}"/>
                </a:ext>
              </a:extLst>
            </p:cNvPr>
            <p:cNvSpPr txBox="1"/>
            <p:nvPr/>
          </p:nvSpPr>
          <p:spPr>
            <a:xfrm>
              <a:off x="3086120" y="4075938"/>
              <a:ext cx="133694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rgbClr val="595959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III</a:t>
              </a:r>
              <a:r>
                <a:rPr lang="ru-RU" sz="1200" dirty="0">
                  <a:solidFill>
                    <a:srgbClr val="595959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архитектура</a:t>
              </a:r>
            </a:p>
          </p:txBody>
        </p:sp>
      </p:grpSp>
      <p:graphicFrame>
        <p:nvGraphicFramePr>
          <p:cNvPr id="16" name="Диаграмма 15">
            <a:extLst>
              <a:ext uri="{FF2B5EF4-FFF2-40B4-BE49-F238E27FC236}">
                <a16:creationId xmlns:a16="http://schemas.microsoft.com/office/drawing/2014/main" id="{4E608190-CCD2-4319-8C0A-FB11DF125A5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80459805"/>
              </p:ext>
            </p:extLst>
          </p:nvPr>
        </p:nvGraphicFramePr>
        <p:xfrm>
          <a:off x="168963" y="902026"/>
          <a:ext cx="3987800" cy="31476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340555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  <p:bldGraphic spid="16" grpId="0">
        <p:bldAsOne/>
      </p:bldGraphic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1108449-D223-40EE-831C-87B09F9477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755" y="784657"/>
            <a:ext cx="5931698" cy="3497825"/>
          </a:xfrm>
          <a:prstGeom prst="rect">
            <a:avLst/>
          </a:prstGeo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1262190-3915-4E7F-92D1-65615D044F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11175-85E4-4762-B494-C345E595A10B}" type="slidenum">
              <a:rPr lang="ru-RU" smtClean="0"/>
              <a:pPr/>
              <a:t>29</a:t>
            </a:fld>
            <a:endParaRPr lang="ru-RU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A67173D-BFF1-46BE-94E5-5C6F44E6BFBB}"/>
              </a:ext>
            </a:extLst>
          </p:cNvPr>
          <p:cNvSpPr/>
          <p:nvPr/>
        </p:nvSpPr>
        <p:spPr>
          <a:xfrm>
            <a:off x="880534" y="659698"/>
            <a:ext cx="747606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444849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Количество поставок на энергообъекты ПАО «ФСК ЕЭС» </a:t>
            </a:r>
          </a:p>
        </p:txBody>
      </p:sp>
      <p:sp>
        <p:nvSpPr>
          <p:cNvPr id="10" name="Заголовок 2">
            <a:extLst>
              <a:ext uri="{FF2B5EF4-FFF2-40B4-BE49-F238E27FC236}">
                <a16:creationId xmlns:a16="http://schemas.microsoft.com/office/drawing/2014/main" id="{46C338A8-A13A-419C-83EB-72FF990A61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681" y="-165338"/>
            <a:ext cx="7886700" cy="994172"/>
          </a:xfrm>
        </p:spPr>
        <p:txBody>
          <a:bodyPr>
            <a:normAutofit/>
          </a:bodyPr>
          <a:lstStyle/>
          <a:p>
            <a:r>
              <a:rPr lang="ru-RU" sz="1800" dirty="0"/>
              <a:t>СОТРУДНИЧЕСТВО С ПАО «ФСК ЕЭС»</a:t>
            </a:r>
          </a:p>
        </p:txBody>
      </p:sp>
      <p:sp>
        <p:nvSpPr>
          <p:cNvPr id="9" name="Объект 10">
            <a:extLst>
              <a:ext uri="{FF2B5EF4-FFF2-40B4-BE49-F238E27FC236}">
                <a16:creationId xmlns:a16="http://schemas.microsoft.com/office/drawing/2014/main" id="{31B791E2-024A-48E8-B8FC-A5EE402526B6}"/>
              </a:ext>
            </a:extLst>
          </p:cNvPr>
          <p:cNvSpPr txBox="1">
            <a:spLocks/>
          </p:cNvSpPr>
          <p:nvPr/>
        </p:nvSpPr>
        <p:spPr>
          <a:xfrm>
            <a:off x="178156" y="1226574"/>
            <a:ext cx="4062995" cy="34978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Blip>
                <a:blip r:embed="rId4"/>
              </a:buBlip>
              <a:defRPr sz="21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4"/>
              </a:buBlip>
              <a:defRPr sz="18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5"/>
              </a:buBlip>
              <a:defRPr sz="15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6"/>
              </a:buBlip>
              <a:defRPr sz="135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4"/>
              </a:buBlip>
              <a:defRPr sz="135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9875" lvl="2" indent="-269875" fontAlgn="base">
              <a:spcAft>
                <a:spcPts val="935"/>
              </a:spcAft>
              <a:buClr>
                <a:srgbClr val="371D7C"/>
              </a:buClr>
              <a:buSzPct val="150000"/>
              <a:defRPr/>
            </a:pPr>
            <a:r>
              <a:rPr lang="ru-RU" sz="1400" dirty="0">
                <a:solidFill>
                  <a:srgbClr val="444849"/>
                </a:solidFill>
              </a:rPr>
              <a:t>МЭС Центра – 22 ПС </a:t>
            </a:r>
          </a:p>
          <a:p>
            <a:pPr marL="269875" lvl="2" indent="-269875" fontAlgn="base">
              <a:spcAft>
                <a:spcPts val="935"/>
              </a:spcAft>
              <a:buClr>
                <a:srgbClr val="371D7C"/>
              </a:buClr>
              <a:buSzPct val="150000"/>
              <a:defRPr/>
            </a:pPr>
            <a:r>
              <a:rPr lang="ru-RU" sz="1400" dirty="0">
                <a:solidFill>
                  <a:srgbClr val="444849"/>
                </a:solidFill>
              </a:rPr>
              <a:t>МЭС Востока – 36 ПС</a:t>
            </a:r>
          </a:p>
          <a:p>
            <a:pPr marL="269875" lvl="2" indent="-269875" fontAlgn="base">
              <a:spcAft>
                <a:spcPts val="935"/>
              </a:spcAft>
              <a:buClr>
                <a:srgbClr val="371D7C"/>
              </a:buClr>
              <a:buSzPct val="150000"/>
              <a:defRPr/>
            </a:pPr>
            <a:r>
              <a:rPr lang="ru-RU" sz="1400" dirty="0">
                <a:solidFill>
                  <a:srgbClr val="444849"/>
                </a:solidFill>
              </a:rPr>
              <a:t>МЭС Северо-Запада – 13 ПС</a:t>
            </a:r>
          </a:p>
          <a:p>
            <a:pPr marL="269875" lvl="2" indent="-269875" fontAlgn="base">
              <a:spcAft>
                <a:spcPts val="935"/>
              </a:spcAft>
              <a:buClr>
                <a:srgbClr val="371D7C"/>
              </a:buClr>
              <a:buSzPct val="150000"/>
              <a:defRPr/>
            </a:pPr>
            <a:r>
              <a:rPr lang="ru-RU" sz="1400" dirty="0">
                <a:solidFill>
                  <a:srgbClr val="444849"/>
                </a:solidFill>
              </a:rPr>
              <a:t>МЭС Волги – 15 ПС</a:t>
            </a:r>
          </a:p>
          <a:p>
            <a:pPr marL="269875" lvl="2" indent="-269875" fontAlgn="base">
              <a:spcAft>
                <a:spcPts val="935"/>
              </a:spcAft>
              <a:buClr>
                <a:srgbClr val="371D7C"/>
              </a:buClr>
              <a:buSzPct val="150000"/>
              <a:defRPr/>
            </a:pPr>
            <a:r>
              <a:rPr lang="ru-RU" sz="1400" dirty="0">
                <a:solidFill>
                  <a:srgbClr val="444849"/>
                </a:solidFill>
              </a:rPr>
              <a:t>МЭС Урала – 21 ПС</a:t>
            </a:r>
          </a:p>
          <a:p>
            <a:pPr marL="269875" lvl="2" indent="-269875" fontAlgn="base">
              <a:spcAft>
                <a:spcPts val="935"/>
              </a:spcAft>
              <a:buClr>
                <a:srgbClr val="371D7C"/>
              </a:buClr>
              <a:buSzPct val="150000"/>
              <a:defRPr/>
            </a:pPr>
            <a:r>
              <a:rPr lang="ru-RU" sz="1400" dirty="0">
                <a:solidFill>
                  <a:srgbClr val="444849"/>
                </a:solidFill>
              </a:rPr>
              <a:t>МЭС Юга </a:t>
            </a:r>
            <a:r>
              <a:rPr lang="ru-RU" sz="1400">
                <a:solidFill>
                  <a:srgbClr val="444849"/>
                </a:solidFill>
              </a:rPr>
              <a:t>– 37 </a:t>
            </a:r>
            <a:r>
              <a:rPr lang="ru-RU" sz="1400" dirty="0">
                <a:solidFill>
                  <a:srgbClr val="444849"/>
                </a:solidFill>
              </a:rPr>
              <a:t>ПС</a:t>
            </a:r>
          </a:p>
          <a:p>
            <a:pPr marL="269875" lvl="2" indent="-269875" fontAlgn="base">
              <a:spcAft>
                <a:spcPts val="935"/>
              </a:spcAft>
              <a:buClr>
                <a:srgbClr val="371D7C"/>
              </a:buClr>
              <a:buSzPct val="150000"/>
              <a:defRPr/>
            </a:pPr>
            <a:r>
              <a:rPr lang="ru-RU" sz="1400" dirty="0">
                <a:solidFill>
                  <a:srgbClr val="444849"/>
                </a:solidFill>
              </a:rPr>
              <a:t>МЭС Сибири – 15 ПС</a:t>
            </a:r>
          </a:p>
          <a:p>
            <a:pPr marL="269875" lvl="2" indent="-269875" fontAlgn="base">
              <a:spcAft>
                <a:spcPts val="935"/>
              </a:spcAft>
              <a:buClr>
                <a:srgbClr val="371D7C"/>
              </a:buClr>
              <a:buSzPct val="150000"/>
              <a:defRPr/>
            </a:pPr>
            <a:r>
              <a:rPr lang="ru-RU" sz="1400" dirty="0">
                <a:solidFill>
                  <a:srgbClr val="444849"/>
                </a:solidFill>
              </a:rPr>
              <a:t>МЭС Западной Сибири – 32 ПС</a:t>
            </a:r>
          </a:p>
          <a:p>
            <a:pPr marL="269875" lvl="2" indent="-269875" fontAlgn="base">
              <a:lnSpc>
                <a:spcPct val="120000"/>
              </a:lnSpc>
              <a:spcAft>
                <a:spcPts val="935"/>
              </a:spcAft>
              <a:buClr>
                <a:srgbClr val="371D7C"/>
              </a:buClr>
              <a:buSzPct val="150000"/>
              <a:defRPr/>
            </a:pPr>
            <a:endParaRPr lang="ru-RU" dirty="0">
              <a:solidFill>
                <a:srgbClr val="444849"/>
              </a:solidFill>
            </a:endParaRPr>
          </a:p>
          <a:p>
            <a:pPr marL="269875" lvl="2" indent="-269875" fontAlgn="base">
              <a:lnSpc>
                <a:spcPct val="120000"/>
              </a:lnSpc>
              <a:spcAft>
                <a:spcPts val="935"/>
              </a:spcAft>
              <a:buClr>
                <a:srgbClr val="371D7C"/>
              </a:buClr>
              <a:buSzPct val="150000"/>
              <a:defRPr/>
            </a:pPr>
            <a:endParaRPr lang="ru-RU" dirty="0">
              <a:solidFill>
                <a:srgbClr val="444849"/>
              </a:solidFill>
            </a:endParaRPr>
          </a:p>
          <a:p>
            <a:pPr marL="0" indent="0">
              <a:buNone/>
            </a:pPr>
            <a:endParaRPr lang="ru-RU" sz="1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C6B0801-AC6D-4112-94E4-D22D8B27DBFB}"/>
              </a:ext>
            </a:extLst>
          </p:cNvPr>
          <p:cNvSpPr txBox="1"/>
          <p:nvPr/>
        </p:nvSpPr>
        <p:spPr>
          <a:xfrm>
            <a:off x="4281530" y="2433974"/>
            <a:ext cx="114886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" b="1" dirty="0"/>
              <a:t>МЭС СЕВЕРО-ЗАПАДА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8E9C4B1-ED7B-43FD-A774-7FE49D7EA1F6}"/>
              </a:ext>
            </a:extLst>
          </p:cNvPr>
          <p:cNvSpPr txBox="1"/>
          <p:nvPr/>
        </p:nvSpPr>
        <p:spPr>
          <a:xfrm>
            <a:off x="7669499" y="3235049"/>
            <a:ext cx="114886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" b="1" dirty="0"/>
              <a:t>МЭС ВОСТОКА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5271672-7F57-48E6-8CB7-6CAC2FFEFBFC}"/>
              </a:ext>
            </a:extLst>
          </p:cNvPr>
          <p:cNvSpPr txBox="1"/>
          <p:nvPr/>
        </p:nvSpPr>
        <p:spPr>
          <a:xfrm>
            <a:off x="4540740" y="2975486"/>
            <a:ext cx="578338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" b="1" dirty="0"/>
              <a:t>МЭС УРАЛА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B0E49CB-B6EF-4F94-B30C-6B403C610386}"/>
              </a:ext>
            </a:extLst>
          </p:cNvPr>
          <p:cNvSpPr txBox="1"/>
          <p:nvPr/>
        </p:nvSpPr>
        <p:spPr>
          <a:xfrm>
            <a:off x="3407185" y="3489004"/>
            <a:ext cx="516141" cy="1842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" b="1" dirty="0"/>
              <a:t>МЭС ЮГА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A68D57E-EB7B-424B-8D52-90DE391A2B99}"/>
              </a:ext>
            </a:extLst>
          </p:cNvPr>
          <p:cNvSpPr txBox="1"/>
          <p:nvPr/>
        </p:nvSpPr>
        <p:spPr>
          <a:xfrm>
            <a:off x="3910473" y="3126140"/>
            <a:ext cx="574431" cy="1842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" b="1" dirty="0"/>
              <a:t>МЭС ВОЛГИ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FCD1875-A145-47D3-ACD1-692BFB709B24}"/>
              </a:ext>
            </a:extLst>
          </p:cNvPr>
          <p:cNvSpPr txBox="1"/>
          <p:nvPr/>
        </p:nvSpPr>
        <p:spPr>
          <a:xfrm>
            <a:off x="3735590" y="2745266"/>
            <a:ext cx="688441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" b="1" dirty="0"/>
              <a:t>МЭС ЦЕНТРА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509956F-A056-46B8-9E84-14964E45409C}"/>
              </a:ext>
            </a:extLst>
          </p:cNvPr>
          <p:cNvSpPr txBox="1"/>
          <p:nvPr/>
        </p:nvSpPr>
        <p:spPr>
          <a:xfrm>
            <a:off x="5752395" y="3331565"/>
            <a:ext cx="70555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" b="1" dirty="0"/>
              <a:t>МЭС СИБИРИ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1444A81-B9E1-4B19-B130-6B785C9FC725}"/>
              </a:ext>
            </a:extLst>
          </p:cNvPr>
          <p:cNvSpPr txBox="1"/>
          <p:nvPr/>
        </p:nvSpPr>
        <p:spPr>
          <a:xfrm>
            <a:off x="5119731" y="2850959"/>
            <a:ext cx="7730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" b="1" dirty="0"/>
              <a:t>МЭС ЗАПАДНОЙ СИБИРИ</a:t>
            </a:r>
          </a:p>
        </p:txBody>
      </p:sp>
    </p:spTree>
    <p:extLst>
      <p:ext uri="{BB962C8B-B14F-4D97-AF65-F5344CB8AC3E}">
        <p14:creationId xmlns:p14="http://schemas.microsoft.com/office/powerpoint/2010/main" val="22981282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B99E8F56-FDE9-42B1-9532-C45301CBB5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889996" y="2614118"/>
            <a:ext cx="1356368" cy="1356368"/>
          </a:xfrm>
          <a:prstGeom prst="rect">
            <a:avLst/>
          </a:prstGeom>
        </p:spPr>
      </p:pic>
      <p:sp>
        <p:nvSpPr>
          <p:cNvPr id="70" name="Овал 69">
            <a:extLst>
              <a:ext uri="{FF2B5EF4-FFF2-40B4-BE49-F238E27FC236}">
                <a16:creationId xmlns:a16="http://schemas.microsoft.com/office/drawing/2014/main" id="{4A348C3D-4E2F-42DC-9D9C-CD7D8F8D51FF}"/>
              </a:ext>
            </a:extLst>
          </p:cNvPr>
          <p:cNvSpPr/>
          <p:nvPr/>
        </p:nvSpPr>
        <p:spPr>
          <a:xfrm>
            <a:off x="6138168" y="1105089"/>
            <a:ext cx="389092" cy="400110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solidFill>
              <a:srgbClr val="362F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DD82AA0-CEDE-4A9A-908F-DF9F0089697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86600" y="4767263"/>
            <a:ext cx="2057400" cy="274637"/>
          </a:xfrm>
        </p:spPr>
        <p:txBody>
          <a:bodyPr/>
          <a:lstStyle/>
          <a:p>
            <a:fld id="{B3A11175-85E4-4762-B494-C345E595A10B}" type="slidenum">
              <a:rPr lang="ru-RU" smtClean="0"/>
              <a:pPr/>
              <a:t>3</a:t>
            </a:fld>
            <a:endParaRPr lang="ru-RU"/>
          </a:p>
        </p:txBody>
      </p:sp>
      <p:pic>
        <p:nvPicPr>
          <p:cNvPr id="68" name="Рисунок 67">
            <a:extLst>
              <a:ext uri="{FF2B5EF4-FFF2-40B4-BE49-F238E27FC236}">
                <a16:creationId xmlns:a16="http://schemas.microsoft.com/office/drawing/2014/main" id="{E96FFB05-20EE-40B1-9178-BDD0083E72D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64" b="26773"/>
          <a:stretch/>
        </p:blipFill>
        <p:spPr>
          <a:xfrm>
            <a:off x="3214498" y="1807674"/>
            <a:ext cx="2745192" cy="773955"/>
          </a:xfrm>
          <a:prstGeom prst="rect">
            <a:avLst/>
          </a:prstGeom>
        </p:spPr>
      </p:pic>
      <p:grpSp>
        <p:nvGrpSpPr>
          <p:cNvPr id="50" name="Группа 49">
            <a:extLst>
              <a:ext uri="{FF2B5EF4-FFF2-40B4-BE49-F238E27FC236}">
                <a16:creationId xmlns:a16="http://schemas.microsoft.com/office/drawing/2014/main" id="{5CB746FE-E057-4ADE-B29E-DDCC91DB2445}"/>
              </a:ext>
            </a:extLst>
          </p:cNvPr>
          <p:cNvGrpSpPr/>
          <p:nvPr/>
        </p:nvGrpSpPr>
        <p:grpSpPr>
          <a:xfrm>
            <a:off x="6141300" y="1164707"/>
            <a:ext cx="2768866" cy="3818222"/>
            <a:chOff x="6378852" y="916006"/>
            <a:chExt cx="2768866" cy="3818222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A4D08585-CB18-4BA1-AC73-4957B12CCCE7}"/>
                </a:ext>
              </a:extLst>
            </p:cNvPr>
            <p:cNvSpPr/>
            <p:nvPr/>
          </p:nvSpPr>
          <p:spPr>
            <a:xfrm>
              <a:off x="6742072" y="1440919"/>
              <a:ext cx="2405646" cy="246221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marL="0" lvl="1" indent="-457200">
                <a:spcBef>
                  <a:spcPct val="20000"/>
                </a:spcBef>
                <a:spcAft>
                  <a:spcPts val="936"/>
                </a:spcAft>
                <a:buClr>
                  <a:srgbClr val="371D7C"/>
                </a:buClr>
                <a:buSzPct val="115000"/>
              </a:pPr>
              <a:r>
                <a:rPr lang="ru-RU" sz="1000" b="1" dirty="0">
                  <a:latin typeface="Fira Sans"/>
                  <a:ea typeface="Roboto Light" panose="02000000000000000000" pitchFamily="2" charset="0"/>
                </a:rPr>
                <a:t>Измерительные преобразователи</a:t>
              </a:r>
            </a:p>
          </p:txBody>
        </p:sp>
        <p:sp>
          <p:nvSpPr>
            <p:cNvPr id="9" name="Прямоугольник 8">
              <a:extLst>
                <a:ext uri="{FF2B5EF4-FFF2-40B4-BE49-F238E27FC236}">
                  <a16:creationId xmlns:a16="http://schemas.microsoft.com/office/drawing/2014/main" id="{B2199327-08AD-4771-82B5-C3BCE9A4BAEF}"/>
                </a:ext>
              </a:extLst>
            </p:cNvPr>
            <p:cNvSpPr/>
            <p:nvPr/>
          </p:nvSpPr>
          <p:spPr>
            <a:xfrm>
              <a:off x="6742072" y="1872918"/>
              <a:ext cx="1764598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marL="0" lvl="1" indent="-457200">
                <a:spcBef>
                  <a:spcPct val="20000"/>
                </a:spcBef>
                <a:spcAft>
                  <a:spcPts val="936"/>
                </a:spcAft>
                <a:buClr>
                  <a:srgbClr val="371D7C"/>
                </a:buClr>
                <a:buSzPct val="115000"/>
              </a:pPr>
              <a:r>
                <a:rPr lang="ru-RU" sz="1000" b="1" dirty="0">
                  <a:latin typeface="Fira Sans"/>
                </a:rPr>
                <a:t>Станционный контроллер ТМ ИНБРЭС-КТМ</a:t>
              </a:r>
            </a:p>
          </p:txBody>
        </p:sp>
        <p:sp>
          <p:nvSpPr>
            <p:cNvPr id="10" name="Овал 9">
              <a:extLst>
                <a:ext uri="{FF2B5EF4-FFF2-40B4-BE49-F238E27FC236}">
                  <a16:creationId xmlns:a16="http://schemas.microsoft.com/office/drawing/2014/main" id="{77F3AEAE-182F-4B88-844A-42FF37EB53AC}"/>
                </a:ext>
              </a:extLst>
            </p:cNvPr>
            <p:cNvSpPr/>
            <p:nvPr/>
          </p:nvSpPr>
          <p:spPr>
            <a:xfrm>
              <a:off x="6378852" y="1347600"/>
              <a:ext cx="389092" cy="40011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62F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Овал 11">
              <a:extLst>
                <a:ext uri="{FF2B5EF4-FFF2-40B4-BE49-F238E27FC236}">
                  <a16:creationId xmlns:a16="http://schemas.microsoft.com/office/drawing/2014/main" id="{BADF9EEB-66CE-4607-9C5C-AEF8E75C31BD}"/>
                </a:ext>
              </a:extLst>
            </p:cNvPr>
            <p:cNvSpPr/>
            <p:nvPr/>
          </p:nvSpPr>
          <p:spPr>
            <a:xfrm>
              <a:off x="6378852" y="1847250"/>
              <a:ext cx="389092" cy="40011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62F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id="{7369A909-902C-4CCA-AD1A-8241B722DA94}"/>
                </a:ext>
              </a:extLst>
            </p:cNvPr>
            <p:cNvSpPr/>
            <p:nvPr/>
          </p:nvSpPr>
          <p:spPr>
            <a:xfrm>
              <a:off x="6742072" y="2413403"/>
              <a:ext cx="1996632" cy="246221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marL="269875" lvl="2" indent="-269875">
                <a:lnSpc>
                  <a:spcPct val="100000"/>
                </a:lnSpc>
                <a:spcBef>
                  <a:spcPct val="20000"/>
                </a:spcBef>
                <a:spcAft>
                  <a:spcPts val="936"/>
                </a:spcAft>
                <a:buClr>
                  <a:srgbClr val="371D7C"/>
                </a:buClr>
                <a:buSzPct val="115000"/>
              </a:pPr>
              <a:r>
                <a:rPr lang="ru-RU" sz="1000" b="1" dirty="0">
                  <a:latin typeface="Fira Sans"/>
                </a:rPr>
                <a:t>Сервер «ИНБРЭС»</a:t>
              </a:r>
            </a:p>
          </p:txBody>
        </p:sp>
        <p:sp>
          <p:nvSpPr>
            <p:cNvPr id="15" name="Прямоугольник 14">
              <a:extLst>
                <a:ext uri="{FF2B5EF4-FFF2-40B4-BE49-F238E27FC236}">
                  <a16:creationId xmlns:a16="http://schemas.microsoft.com/office/drawing/2014/main" id="{303EF8D0-F292-4795-A6FB-4795162F8117}"/>
                </a:ext>
              </a:extLst>
            </p:cNvPr>
            <p:cNvSpPr/>
            <p:nvPr/>
          </p:nvSpPr>
          <p:spPr>
            <a:xfrm>
              <a:off x="6742071" y="2834871"/>
              <a:ext cx="2137526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marL="0" lvl="1" indent="-457200">
                <a:spcBef>
                  <a:spcPct val="20000"/>
                </a:spcBef>
                <a:spcAft>
                  <a:spcPts val="936"/>
                </a:spcAft>
                <a:buClr>
                  <a:srgbClr val="371D7C"/>
                </a:buClr>
                <a:buSzPct val="115000"/>
              </a:pPr>
              <a:r>
                <a:rPr lang="ru-RU" sz="1000" b="1" dirty="0">
                  <a:latin typeface="Fira Sans"/>
                </a:rPr>
                <a:t>Типовые шкафы (ШЭТ) </a:t>
              </a:r>
              <a:r>
                <a:rPr lang="en-US" sz="1000" b="1" dirty="0">
                  <a:latin typeface="Fira Sans"/>
                </a:rPr>
                <a:t>                    </a:t>
              </a:r>
              <a:r>
                <a:rPr lang="ru-RU" sz="1000" b="1" dirty="0">
                  <a:latin typeface="Fira Sans"/>
                </a:rPr>
                <a:t>для автоматизации ПС</a:t>
              </a:r>
            </a:p>
          </p:txBody>
        </p:sp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id="{D552DA3D-0E1E-4E66-984A-EFE188B47E89}"/>
                </a:ext>
              </a:extLst>
            </p:cNvPr>
            <p:cNvSpPr/>
            <p:nvPr/>
          </p:nvSpPr>
          <p:spPr>
            <a:xfrm>
              <a:off x="6767944" y="3424108"/>
              <a:ext cx="2137526" cy="246221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marL="269875" lvl="2" indent="-269875">
                <a:lnSpc>
                  <a:spcPct val="100000"/>
                </a:lnSpc>
                <a:spcBef>
                  <a:spcPct val="20000"/>
                </a:spcBef>
                <a:spcAft>
                  <a:spcPts val="936"/>
                </a:spcAft>
                <a:buClr>
                  <a:srgbClr val="371D7C"/>
                </a:buClr>
                <a:buSzPct val="115000"/>
              </a:pPr>
              <a:r>
                <a:rPr lang="ru-RU" sz="1000" b="1" dirty="0">
                  <a:latin typeface="Fira Sans"/>
                </a:rPr>
                <a:t>ПО </a:t>
              </a:r>
              <a:r>
                <a:rPr lang="en-US" sz="1000" b="1" dirty="0">
                  <a:latin typeface="Fira Sans"/>
                </a:rPr>
                <a:t>SCADA-</a:t>
              </a:r>
              <a:r>
                <a:rPr lang="ru-RU" sz="1000" b="1" dirty="0">
                  <a:latin typeface="Fira Sans"/>
                </a:rPr>
                <a:t>система «ИНБРЭС»</a:t>
              </a:r>
            </a:p>
          </p:txBody>
        </p:sp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id="{66D9D381-477F-4E82-A605-81E0ED6C5D0C}"/>
                </a:ext>
              </a:extLst>
            </p:cNvPr>
            <p:cNvSpPr/>
            <p:nvPr/>
          </p:nvSpPr>
          <p:spPr>
            <a:xfrm>
              <a:off x="6767944" y="3916571"/>
              <a:ext cx="1550889" cy="246221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marL="269875" lvl="2" indent="-269875">
                <a:lnSpc>
                  <a:spcPct val="100000"/>
                </a:lnSpc>
                <a:spcBef>
                  <a:spcPct val="20000"/>
                </a:spcBef>
                <a:spcAft>
                  <a:spcPts val="936"/>
                </a:spcAft>
                <a:buClr>
                  <a:srgbClr val="371D7C"/>
                </a:buClr>
                <a:buSzPct val="115000"/>
              </a:pPr>
              <a:r>
                <a:rPr lang="ru-RU" sz="1000" b="1" dirty="0">
                  <a:latin typeface="Fira Sans"/>
                </a:rPr>
                <a:t>САПР ЦПС «ИНБРЭС»</a:t>
              </a:r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2A2AD70E-D922-423A-B9E8-B3AE91DC9CB6}"/>
                </a:ext>
              </a:extLst>
            </p:cNvPr>
            <p:cNvSpPr/>
            <p:nvPr/>
          </p:nvSpPr>
          <p:spPr>
            <a:xfrm>
              <a:off x="6767944" y="4349492"/>
              <a:ext cx="1791408" cy="246221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marL="0" lvl="1" indent="-457200">
                <a:spcBef>
                  <a:spcPct val="20000"/>
                </a:spcBef>
                <a:spcAft>
                  <a:spcPts val="936"/>
                </a:spcAft>
                <a:buClr>
                  <a:srgbClr val="371D7C"/>
                </a:buClr>
                <a:buSzPct val="115000"/>
              </a:pPr>
              <a:endParaRPr lang="en-US" sz="1000" b="1" dirty="0">
                <a:latin typeface="Fira Sans"/>
              </a:endParaRPr>
            </a:p>
          </p:txBody>
        </p:sp>
        <p:sp>
          <p:nvSpPr>
            <p:cNvPr id="19" name="Овал 18">
              <a:extLst>
                <a:ext uri="{FF2B5EF4-FFF2-40B4-BE49-F238E27FC236}">
                  <a16:creationId xmlns:a16="http://schemas.microsoft.com/office/drawing/2014/main" id="{A7755834-0FE2-4F61-95ED-B4DB26AE0370}"/>
                </a:ext>
              </a:extLst>
            </p:cNvPr>
            <p:cNvSpPr/>
            <p:nvPr/>
          </p:nvSpPr>
          <p:spPr>
            <a:xfrm>
              <a:off x="6383075" y="2348963"/>
              <a:ext cx="389092" cy="40011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62F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Овал 19">
              <a:extLst>
                <a:ext uri="{FF2B5EF4-FFF2-40B4-BE49-F238E27FC236}">
                  <a16:creationId xmlns:a16="http://schemas.microsoft.com/office/drawing/2014/main" id="{821650C3-3087-4D67-B92B-6DB0A9D0DD9A}"/>
                </a:ext>
              </a:extLst>
            </p:cNvPr>
            <p:cNvSpPr/>
            <p:nvPr/>
          </p:nvSpPr>
          <p:spPr>
            <a:xfrm>
              <a:off x="6383819" y="2831498"/>
              <a:ext cx="389092" cy="40011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62F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Овал 20">
              <a:extLst>
                <a:ext uri="{FF2B5EF4-FFF2-40B4-BE49-F238E27FC236}">
                  <a16:creationId xmlns:a16="http://schemas.microsoft.com/office/drawing/2014/main" id="{6FD6E594-ED6A-499D-A59A-DA01D562B317}"/>
                </a:ext>
              </a:extLst>
            </p:cNvPr>
            <p:cNvSpPr/>
            <p:nvPr/>
          </p:nvSpPr>
          <p:spPr>
            <a:xfrm>
              <a:off x="6383074" y="3339043"/>
              <a:ext cx="389092" cy="40011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62F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Овал 21">
              <a:extLst>
                <a:ext uri="{FF2B5EF4-FFF2-40B4-BE49-F238E27FC236}">
                  <a16:creationId xmlns:a16="http://schemas.microsoft.com/office/drawing/2014/main" id="{BFABC725-0817-4D20-B904-5D1F16BECE44}"/>
                </a:ext>
              </a:extLst>
            </p:cNvPr>
            <p:cNvSpPr/>
            <p:nvPr/>
          </p:nvSpPr>
          <p:spPr>
            <a:xfrm>
              <a:off x="6378852" y="3834520"/>
              <a:ext cx="389092" cy="40011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62F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Овал 22">
              <a:extLst>
                <a:ext uri="{FF2B5EF4-FFF2-40B4-BE49-F238E27FC236}">
                  <a16:creationId xmlns:a16="http://schemas.microsoft.com/office/drawing/2014/main" id="{7D138DB6-82EE-40C7-824E-ADD93CAB5F6A}"/>
                </a:ext>
              </a:extLst>
            </p:cNvPr>
            <p:cNvSpPr/>
            <p:nvPr/>
          </p:nvSpPr>
          <p:spPr>
            <a:xfrm>
              <a:off x="6384054" y="4334118"/>
              <a:ext cx="389092" cy="40011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62F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4" name="Рисунок 23">
              <a:extLst>
                <a:ext uri="{FF2B5EF4-FFF2-40B4-BE49-F238E27FC236}">
                  <a16:creationId xmlns:a16="http://schemas.microsoft.com/office/drawing/2014/main" id="{4626F228-D2EE-4C61-A8C5-AE0604F33A9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445422" y="3919284"/>
              <a:ext cx="257126" cy="240797"/>
            </a:xfrm>
            <a:prstGeom prst="rect">
              <a:avLst/>
            </a:prstGeom>
          </p:spPr>
        </p:pic>
        <p:pic>
          <p:nvPicPr>
            <p:cNvPr id="25" name="Рисунок 24">
              <a:extLst>
                <a:ext uri="{FF2B5EF4-FFF2-40B4-BE49-F238E27FC236}">
                  <a16:creationId xmlns:a16="http://schemas.microsoft.com/office/drawing/2014/main" id="{A0E8179A-EAB8-4976-A0C1-0127EBB8AD1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6486298" y="4354945"/>
              <a:ext cx="167934" cy="336709"/>
            </a:xfrm>
            <a:prstGeom prst="rect">
              <a:avLst/>
            </a:prstGeom>
          </p:spPr>
        </p:pic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6CC86339-3CA2-4DBC-9EC8-0D2A8AAA5C5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6472444" y="2886804"/>
              <a:ext cx="210054" cy="294298"/>
            </a:xfrm>
            <a:prstGeom prst="rect">
              <a:avLst/>
            </a:prstGeom>
          </p:spPr>
        </p:pic>
        <p:pic>
          <p:nvPicPr>
            <p:cNvPr id="27" name="Рисунок 26">
              <a:extLst>
                <a:ext uri="{FF2B5EF4-FFF2-40B4-BE49-F238E27FC236}">
                  <a16:creationId xmlns:a16="http://schemas.microsoft.com/office/drawing/2014/main" id="{3CD08474-4D1F-4A65-8FC9-16B8CBE35C1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6439010" y="916006"/>
              <a:ext cx="262511" cy="273219"/>
            </a:xfrm>
            <a:prstGeom prst="rect">
              <a:avLst/>
            </a:prstGeom>
          </p:spPr>
        </p:pic>
      </p:grpSp>
      <p:cxnSp>
        <p:nvCxnSpPr>
          <p:cNvPr id="51" name="Прямая соединительная линия 50">
            <a:extLst>
              <a:ext uri="{FF2B5EF4-FFF2-40B4-BE49-F238E27FC236}">
                <a16:creationId xmlns:a16="http://schemas.microsoft.com/office/drawing/2014/main" id="{E20F0786-DCE5-48A4-BEA8-3ECCDED3BD7C}"/>
              </a:ext>
            </a:extLst>
          </p:cNvPr>
          <p:cNvCxnSpPr>
            <a:cxnSpLocks/>
          </p:cNvCxnSpPr>
          <p:nvPr/>
        </p:nvCxnSpPr>
        <p:spPr>
          <a:xfrm>
            <a:off x="5943172" y="839251"/>
            <a:ext cx="3614" cy="3983292"/>
          </a:xfrm>
          <a:prstGeom prst="line">
            <a:avLst/>
          </a:prstGeom>
          <a:ln>
            <a:solidFill>
              <a:srgbClr val="362F8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>
            <a:extLst>
              <a:ext uri="{FF2B5EF4-FFF2-40B4-BE49-F238E27FC236}">
                <a16:creationId xmlns:a16="http://schemas.microsoft.com/office/drawing/2014/main" id="{2D908099-4DE4-4B75-8A79-1E0DEF7F8704}"/>
              </a:ext>
            </a:extLst>
          </p:cNvPr>
          <p:cNvCxnSpPr>
            <a:cxnSpLocks/>
          </p:cNvCxnSpPr>
          <p:nvPr/>
        </p:nvCxnSpPr>
        <p:spPr>
          <a:xfrm flipH="1">
            <a:off x="5943174" y="3787798"/>
            <a:ext cx="134893" cy="0"/>
          </a:xfrm>
          <a:prstGeom prst="line">
            <a:avLst/>
          </a:prstGeom>
          <a:ln>
            <a:solidFill>
              <a:srgbClr val="362F81"/>
            </a:solidFill>
            <a:headEnd type="oval" w="med" len="med"/>
            <a:tailEnd type="oval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>
            <a:extLst>
              <a:ext uri="{FF2B5EF4-FFF2-40B4-BE49-F238E27FC236}">
                <a16:creationId xmlns:a16="http://schemas.microsoft.com/office/drawing/2014/main" id="{83B6C673-A033-4D55-9CD1-689738D7C20B}"/>
              </a:ext>
            </a:extLst>
          </p:cNvPr>
          <p:cNvCxnSpPr>
            <a:cxnSpLocks/>
          </p:cNvCxnSpPr>
          <p:nvPr/>
        </p:nvCxnSpPr>
        <p:spPr>
          <a:xfrm flipH="1">
            <a:off x="5943174" y="4281635"/>
            <a:ext cx="134893" cy="0"/>
          </a:xfrm>
          <a:prstGeom prst="line">
            <a:avLst/>
          </a:prstGeom>
          <a:ln>
            <a:solidFill>
              <a:srgbClr val="362F81"/>
            </a:solidFill>
            <a:headEnd type="oval" w="med" len="med"/>
            <a:tailEnd type="oval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>
            <a:extLst>
              <a:ext uri="{FF2B5EF4-FFF2-40B4-BE49-F238E27FC236}">
                <a16:creationId xmlns:a16="http://schemas.microsoft.com/office/drawing/2014/main" id="{F9070C6C-4DE6-43AF-B2F8-E0F2386116FA}"/>
              </a:ext>
            </a:extLst>
          </p:cNvPr>
          <p:cNvCxnSpPr>
            <a:cxnSpLocks/>
          </p:cNvCxnSpPr>
          <p:nvPr/>
        </p:nvCxnSpPr>
        <p:spPr>
          <a:xfrm flipH="1">
            <a:off x="5948751" y="4782874"/>
            <a:ext cx="134893" cy="0"/>
          </a:xfrm>
          <a:prstGeom prst="line">
            <a:avLst/>
          </a:prstGeom>
          <a:ln>
            <a:solidFill>
              <a:srgbClr val="362F81"/>
            </a:solidFill>
            <a:headEnd type="oval" w="med" len="med"/>
            <a:tailEnd type="oval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>
            <a:extLst>
              <a:ext uri="{FF2B5EF4-FFF2-40B4-BE49-F238E27FC236}">
                <a16:creationId xmlns:a16="http://schemas.microsoft.com/office/drawing/2014/main" id="{44646717-FBF9-4129-84A9-757C99E9B0E0}"/>
              </a:ext>
            </a:extLst>
          </p:cNvPr>
          <p:cNvCxnSpPr>
            <a:cxnSpLocks/>
          </p:cNvCxnSpPr>
          <p:nvPr/>
        </p:nvCxnSpPr>
        <p:spPr>
          <a:xfrm flipH="1">
            <a:off x="5943172" y="1796356"/>
            <a:ext cx="134895" cy="0"/>
          </a:xfrm>
          <a:prstGeom prst="line">
            <a:avLst/>
          </a:prstGeom>
          <a:ln>
            <a:solidFill>
              <a:srgbClr val="362F81"/>
            </a:solidFill>
            <a:headEnd type="oval" w="med" len="med"/>
            <a:tailEnd type="oval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>
            <a:extLst>
              <a:ext uri="{FF2B5EF4-FFF2-40B4-BE49-F238E27FC236}">
                <a16:creationId xmlns:a16="http://schemas.microsoft.com/office/drawing/2014/main" id="{B7509DDE-EBC3-4554-9CC3-A76EFC50024B}"/>
              </a:ext>
            </a:extLst>
          </p:cNvPr>
          <p:cNvCxnSpPr>
            <a:cxnSpLocks/>
          </p:cNvCxnSpPr>
          <p:nvPr/>
        </p:nvCxnSpPr>
        <p:spPr>
          <a:xfrm flipH="1">
            <a:off x="5943174" y="2797719"/>
            <a:ext cx="134893" cy="0"/>
          </a:xfrm>
          <a:prstGeom prst="line">
            <a:avLst/>
          </a:prstGeom>
          <a:ln>
            <a:solidFill>
              <a:srgbClr val="362F81"/>
            </a:solidFill>
            <a:headEnd type="oval" w="med" len="med"/>
            <a:tailEnd type="oval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>
            <a:extLst>
              <a:ext uri="{FF2B5EF4-FFF2-40B4-BE49-F238E27FC236}">
                <a16:creationId xmlns:a16="http://schemas.microsoft.com/office/drawing/2014/main" id="{B97080A3-FA3F-46E3-B129-E192CA6F5E06}"/>
              </a:ext>
            </a:extLst>
          </p:cNvPr>
          <p:cNvCxnSpPr>
            <a:cxnSpLocks/>
          </p:cNvCxnSpPr>
          <p:nvPr/>
        </p:nvCxnSpPr>
        <p:spPr>
          <a:xfrm flipH="1">
            <a:off x="5943172" y="3286637"/>
            <a:ext cx="134895" cy="0"/>
          </a:xfrm>
          <a:prstGeom prst="line">
            <a:avLst/>
          </a:prstGeom>
          <a:ln>
            <a:solidFill>
              <a:srgbClr val="362F81"/>
            </a:solidFill>
            <a:headEnd type="oval" w="med" len="med"/>
            <a:tailEnd type="oval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>
            <a:extLst>
              <a:ext uri="{FF2B5EF4-FFF2-40B4-BE49-F238E27FC236}">
                <a16:creationId xmlns:a16="http://schemas.microsoft.com/office/drawing/2014/main" id="{D1B4E666-8C2C-4F47-B27E-900C790F77C6}"/>
              </a:ext>
            </a:extLst>
          </p:cNvPr>
          <p:cNvCxnSpPr>
            <a:cxnSpLocks/>
          </p:cNvCxnSpPr>
          <p:nvPr/>
        </p:nvCxnSpPr>
        <p:spPr>
          <a:xfrm>
            <a:off x="5747071" y="2313769"/>
            <a:ext cx="196101" cy="0"/>
          </a:xfrm>
          <a:prstGeom prst="line">
            <a:avLst/>
          </a:prstGeom>
          <a:ln>
            <a:solidFill>
              <a:srgbClr val="362F81"/>
            </a:solidFill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>
            <a:extLst>
              <a:ext uri="{FF2B5EF4-FFF2-40B4-BE49-F238E27FC236}">
                <a16:creationId xmlns:a16="http://schemas.microsoft.com/office/drawing/2014/main" id="{3F3CE54A-A5C1-40A7-99AB-8A9033610C5E}"/>
              </a:ext>
            </a:extLst>
          </p:cNvPr>
          <p:cNvCxnSpPr>
            <a:cxnSpLocks/>
          </p:cNvCxnSpPr>
          <p:nvPr/>
        </p:nvCxnSpPr>
        <p:spPr>
          <a:xfrm flipH="1">
            <a:off x="5943174" y="2313769"/>
            <a:ext cx="134893" cy="0"/>
          </a:xfrm>
          <a:prstGeom prst="line">
            <a:avLst/>
          </a:prstGeom>
          <a:ln>
            <a:solidFill>
              <a:srgbClr val="362F81"/>
            </a:solidFill>
            <a:headEnd type="oval" w="med" len="med"/>
            <a:tailEnd type="oval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9" name="Прямоугольник 68">
            <a:extLst>
              <a:ext uri="{FF2B5EF4-FFF2-40B4-BE49-F238E27FC236}">
                <a16:creationId xmlns:a16="http://schemas.microsoft.com/office/drawing/2014/main" id="{053C8FD9-7AB4-4993-87D9-E6449A2738F6}"/>
              </a:ext>
            </a:extLst>
          </p:cNvPr>
          <p:cNvSpPr/>
          <p:nvPr/>
        </p:nvSpPr>
        <p:spPr>
          <a:xfrm>
            <a:off x="6504520" y="1204929"/>
            <a:ext cx="199663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-457200">
              <a:spcBef>
                <a:spcPct val="20000"/>
              </a:spcBef>
              <a:spcAft>
                <a:spcPts val="936"/>
              </a:spcAft>
              <a:buClr>
                <a:srgbClr val="371D7C"/>
              </a:buClr>
              <a:buSzPct val="115000"/>
            </a:pPr>
            <a:r>
              <a:rPr lang="ru-RU" sz="1000" b="1" dirty="0">
                <a:latin typeface="Fira Sans"/>
                <a:ea typeface="Roboto Light" panose="02000000000000000000" pitchFamily="2" charset="0"/>
              </a:rPr>
              <a:t>Контроллер ячейки 6-35кВ</a:t>
            </a:r>
          </a:p>
        </p:txBody>
      </p:sp>
      <p:sp>
        <p:nvSpPr>
          <p:cNvPr id="72" name="Прямоугольник 71">
            <a:extLst>
              <a:ext uri="{FF2B5EF4-FFF2-40B4-BE49-F238E27FC236}">
                <a16:creationId xmlns:a16="http://schemas.microsoft.com/office/drawing/2014/main" id="{EA8476B6-1265-4DFA-BC6F-E8399602B6ED}"/>
              </a:ext>
            </a:extLst>
          </p:cNvPr>
          <p:cNvSpPr/>
          <p:nvPr/>
        </p:nvSpPr>
        <p:spPr>
          <a:xfrm>
            <a:off x="6504519" y="655685"/>
            <a:ext cx="22743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-457200">
              <a:spcBef>
                <a:spcPct val="20000"/>
              </a:spcBef>
              <a:spcAft>
                <a:spcPts val="936"/>
              </a:spcAft>
              <a:buClr>
                <a:srgbClr val="371D7C"/>
              </a:buClr>
              <a:buSzPct val="115000"/>
            </a:pPr>
            <a:r>
              <a:rPr lang="ru-RU" sz="1000" b="1" dirty="0">
                <a:latin typeface="Fira Sans"/>
                <a:ea typeface="Roboto Light" panose="02000000000000000000" pitchFamily="2" charset="0"/>
              </a:rPr>
              <a:t>Контроллер многофункциональный «ИНБРЭС» 110-750 </a:t>
            </a:r>
            <a:r>
              <a:rPr lang="ru-RU" sz="1000" b="1" dirty="0" err="1">
                <a:latin typeface="Fira Sans"/>
                <a:ea typeface="Roboto Light" panose="02000000000000000000" pitchFamily="2" charset="0"/>
              </a:rPr>
              <a:t>кВ</a:t>
            </a:r>
            <a:endParaRPr lang="ru-RU" sz="1000" b="1" dirty="0">
              <a:latin typeface="Fira Sans"/>
              <a:ea typeface="Roboto Light" panose="02000000000000000000" pitchFamily="2" charset="0"/>
            </a:endParaRPr>
          </a:p>
        </p:txBody>
      </p:sp>
      <p:sp>
        <p:nvSpPr>
          <p:cNvPr id="73" name="Овал 72">
            <a:extLst>
              <a:ext uri="{FF2B5EF4-FFF2-40B4-BE49-F238E27FC236}">
                <a16:creationId xmlns:a16="http://schemas.microsoft.com/office/drawing/2014/main" id="{833398F9-F1EB-49B4-A67D-1664AF95F759}"/>
              </a:ext>
            </a:extLst>
          </p:cNvPr>
          <p:cNvSpPr/>
          <p:nvPr/>
        </p:nvSpPr>
        <p:spPr>
          <a:xfrm>
            <a:off x="6141300" y="651251"/>
            <a:ext cx="389092" cy="400110"/>
          </a:xfrm>
          <a:prstGeom prst="ellipse">
            <a:avLst/>
          </a:prstGeom>
          <a:solidFill>
            <a:schemeClr val="bg1"/>
          </a:solidFill>
          <a:ln>
            <a:solidFill>
              <a:srgbClr val="362F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4" name="Прямая соединительная линия 83">
            <a:extLst>
              <a:ext uri="{FF2B5EF4-FFF2-40B4-BE49-F238E27FC236}">
                <a16:creationId xmlns:a16="http://schemas.microsoft.com/office/drawing/2014/main" id="{809A0543-440B-43D5-AB94-110BF4E66B76}"/>
              </a:ext>
            </a:extLst>
          </p:cNvPr>
          <p:cNvCxnSpPr>
            <a:cxnSpLocks/>
          </p:cNvCxnSpPr>
          <p:nvPr/>
        </p:nvCxnSpPr>
        <p:spPr>
          <a:xfrm flipH="1">
            <a:off x="5943172" y="1332806"/>
            <a:ext cx="134895" cy="0"/>
          </a:xfrm>
          <a:prstGeom prst="line">
            <a:avLst/>
          </a:prstGeom>
          <a:ln>
            <a:solidFill>
              <a:srgbClr val="362F81"/>
            </a:solidFill>
            <a:headEnd type="oval" w="med" len="med"/>
            <a:tailEnd type="oval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5" name="Прямая соединительная линия 84">
            <a:extLst>
              <a:ext uri="{FF2B5EF4-FFF2-40B4-BE49-F238E27FC236}">
                <a16:creationId xmlns:a16="http://schemas.microsoft.com/office/drawing/2014/main" id="{301F0A24-53A1-4996-B030-25279D2449B8}"/>
              </a:ext>
            </a:extLst>
          </p:cNvPr>
          <p:cNvCxnSpPr>
            <a:cxnSpLocks/>
          </p:cNvCxnSpPr>
          <p:nvPr/>
        </p:nvCxnSpPr>
        <p:spPr>
          <a:xfrm flipH="1">
            <a:off x="5943172" y="839251"/>
            <a:ext cx="134895" cy="0"/>
          </a:xfrm>
          <a:prstGeom prst="line">
            <a:avLst/>
          </a:prstGeom>
          <a:ln>
            <a:solidFill>
              <a:srgbClr val="362F81"/>
            </a:solidFill>
            <a:headEnd type="oval" w="med" len="med"/>
            <a:tailEnd type="oval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0" name="object 30">
            <a:extLst>
              <a:ext uri="{FF2B5EF4-FFF2-40B4-BE49-F238E27FC236}">
                <a16:creationId xmlns:a16="http://schemas.microsoft.com/office/drawing/2014/main" id="{CDB27597-DDB2-4652-B1DD-C4462A9E8D73}"/>
              </a:ext>
            </a:extLst>
          </p:cNvPr>
          <p:cNvSpPr txBox="1"/>
          <p:nvPr/>
        </p:nvSpPr>
        <p:spPr>
          <a:xfrm>
            <a:off x="98159" y="1774816"/>
            <a:ext cx="2266143" cy="1692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69875" lvl="2" indent="-269875" algn="r">
              <a:lnSpc>
                <a:spcPct val="110000"/>
              </a:lnSpc>
              <a:spcBef>
                <a:spcPct val="20000"/>
              </a:spcBef>
              <a:spcAft>
                <a:spcPts val="936"/>
              </a:spcAft>
              <a:buClr>
                <a:srgbClr val="371D7C"/>
              </a:buClr>
              <a:buSzPct val="115000"/>
              <a:buNone/>
            </a:pPr>
            <a:r>
              <a:rPr lang="ru-RU" sz="1000" b="1" dirty="0">
                <a:latin typeface="Fira Sans"/>
              </a:rPr>
              <a:t>Высокоавтоматизированная ПС</a:t>
            </a: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E9E7A1F7-E8A8-4B2D-AC2E-6C05DD32A2FA}"/>
              </a:ext>
            </a:extLst>
          </p:cNvPr>
          <p:cNvSpPr/>
          <p:nvPr/>
        </p:nvSpPr>
        <p:spPr>
          <a:xfrm>
            <a:off x="144078" y="4180267"/>
            <a:ext cx="231561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 algn="r">
              <a:lnSpc>
                <a:spcPct val="110000"/>
              </a:lnSpc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000" b="1" dirty="0">
                <a:latin typeface="Fira Sans"/>
              </a:rPr>
              <a:t>АСУ электроснабжением (АСУ Э)</a:t>
            </a: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D5D094EC-572B-4CF3-94DF-09363D934B2B}"/>
              </a:ext>
            </a:extLst>
          </p:cNvPr>
          <p:cNvSpPr/>
          <p:nvPr/>
        </p:nvSpPr>
        <p:spPr>
          <a:xfrm>
            <a:off x="979158" y="3680768"/>
            <a:ext cx="1487520" cy="253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 algn="r">
              <a:lnSpc>
                <a:spcPct val="110000"/>
              </a:lnSpc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000" b="1" dirty="0">
                <a:latin typeface="Fira Sans"/>
              </a:rPr>
              <a:t>АСДУЭ/АСТУЭ/АСКУЭ</a:t>
            </a:r>
          </a:p>
        </p:txBody>
      </p:sp>
      <p:sp>
        <p:nvSpPr>
          <p:cNvPr id="33" name="object 29">
            <a:extLst>
              <a:ext uri="{FF2B5EF4-FFF2-40B4-BE49-F238E27FC236}">
                <a16:creationId xmlns:a16="http://schemas.microsoft.com/office/drawing/2014/main" id="{3B60AC41-E6EF-4B22-A3A8-D0E50FC071D4}"/>
              </a:ext>
            </a:extLst>
          </p:cNvPr>
          <p:cNvSpPr txBox="1"/>
          <p:nvPr/>
        </p:nvSpPr>
        <p:spPr>
          <a:xfrm>
            <a:off x="972173" y="2221407"/>
            <a:ext cx="1394321" cy="1608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lvl="2" indent="0" algn="r">
              <a:lnSpc>
                <a:spcPct val="110000"/>
              </a:lnSpc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buNone/>
            </a:pPr>
            <a:r>
              <a:rPr lang="ru-RU" sz="1000" b="1" dirty="0">
                <a:latin typeface="Fira Sans"/>
              </a:rPr>
              <a:t>Цифровой РЭС</a:t>
            </a:r>
          </a:p>
        </p:txBody>
      </p:sp>
      <p:sp>
        <p:nvSpPr>
          <p:cNvPr id="34" name="object 29">
            <a:extLst>
              <a:ext uri="{FF2B5EF4-FFF2-40B4-BE49-F238E27FC236}">
                <a16:creationId xmlns:a16="http://schemas.microsoft.com/office/drawing/2014/main" id="{4F4A017B-C154-4043-B7EE-CFC352EE2B16}"/>
              </a:ext>
            </a:extLst>
          </p:cNvPr>
          <p:cNvSpPr txBox="1"/>
          <p:nvPr/>
        </p:nvSpPr>
        <p:spPr>
          <a:xfrm>
            <a:off x="449896" y="3135283"/>
            <a:ext cx="1923260" cy="3300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lvl="2" indent="0" algn="r">
              <a:lnSpc>
                <a:spcPct val="110000"/>
              </a:lnSpc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buNone/>
            </a:pPr>
            <a:r>
              <a:rPr lang="ru-RU" sz="1000" b="1" dirty="0">
                <a:latin typeface="Fira Sans"/>
              </a:rPr>
              <a:t>Системы определения повреждений (СОП)</a:t>
            </a:r>
          </a:p>
        </p:txBody>
      </p:sp>
      <p:sp>
        <p:nvSpPr>
          <p:cNvPr id="35" name="object 29">
            <a:extLst>
              <a:ext uri="{FF2B5EF4-FFF2-40B4-BE49-F238E27FC236}">
                <a16:creationId xmlns:a16="http://schemas.microsoft.com/office/drawing/2014/main" id="{EE99D111-DDB7-4834-B370-09F570B7A580}"/>
              </a:ext>
            </a:extLst>
          </p:cNvPr>
          <p:cNvSpPr txBox="1"/>
          <p:nvPr/>
        </p:nvSpPr>
        <p:spPr>
          <a:xfrm>
            <a:off x="-54048" y="2717312"/>
            <a:ext cx="2432105" cy="1692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lvl="2" algn="r">
              <a:lnSpc>
                <a:spcPct val="110000"/>
              </a:lnSpc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000" b="1" dirty="0">
                <a:latin typeface="Fira Sans"/>
              </a:rPr>
              <a:t>Системы мониторинга РЗА (АСМ РЗА) </a:t>
            </a:r>
          </a:p>
        </p:txBody>
      </p:sp>
      <p:sp>
        <p:nvSpPr>
          <p:cNvPr id="36" name="Овал 35">
            <a:extLst>
              <a:ext uri="{FF2B5EF4-FFF2-40B4-BE49-F238E27FC236}">
                <a16:creationId xmlns:a16="http://schemas.microsoft.com/office/drawing/2014/main" id="{DEE368F1-865D-4B33-ADC3-49330F878A70}"/>
              </a:ext>
            </a:extLst>
          </p:cNvPr>
          <p:cNvSpPr/>
          <p:nvPr/>
        </p:nvSpPr>
        <p:spPr>
          <a:xfrm>
            <a:off x="2475279" y="4108029"/>
            <a:ext cx="404963" cy="400110"/>
          </a:xfrm>
          <a:prstGeom prst="ellipse">
            <a:avLst/>
          </a:prstGeom>
          <a:solidFill>
            <a:schemeClr val="bg1"/>
          </a:solidFill>
          <a:ln>
            <a:solidFill>
              <a:srgbClr val="362F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Овал 36">
            <a:extLst>
              <a:ext uri="{FF2B5EF4-FFF2-40B4-BE49-F238E27FC236}">
                <a16:creationId xmlns:a16="http://schemas.microsoft.com/office/drawing/2014/main" id="{15DE93F2-970E-4DE4-B1E4-8A6D4C01FB1A}"/>
              </a:ext>
            </a:extLst>
          </p:cNvPr>
          <p:cNvSpPr/>
          <p:nvPr/>
        </p:nvSpPr>
        <p:spPr>
          <a:xfrm>
            <a:off x="2475278" y="3608539"/>
            <a:ext cx="404963" cy="400110"/>
          </a:xfrm>
          <a:prstGeom prst="ellipse">
            <a:avLst/>
          </a:prstGeom>
          <a:solidFill>
            <a:schemeClr val="bg1"/>
          </a:solidFill>
          <a:ln>
            <a:solidFill>
              <a:srgbClr val="362F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Овал 37">
            <a:extLst>
              <a:ext uri="{FF2B5EF4-FFF2-40B4-BE49-F238E27FC236}">
                <a16:creationId xmlns:a16="http://schemas.microsoft.com/office/drawing/2014/main" id="{B3F325CC-94E2-40B7-943C-97319B7013A9}"/>
              </a:ext>
            </a:extLst>
          </p:cNvPr>
          <p:cNvSpPr/>
          <p:nvPr/>
        </p:nvSpPr>
        <p:spPr>
          <a:xfrm>
            <a:off x="2472152" y="3108253"/>
            <a:ext cx="404963" cy="400110"/>
          </a:xfrm>
          <a:prstGeom prst="ellipse">
            <a:avLst/>
          </a:prstGeom>
          <a:solidFill>
            <a:schemeClr val="bg1"/>
          </a:solidFill>
          <a:ln>
            <a:solidFill>
              <a:srgbClr val="362F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Овал 38">
            <a:extLst>
              <a:ext uri="{FF2B5EF4-FFF2-40B4-BE49-F238E27FC236}">
                <a16:creationId xmlns:a16="http://schemas.microsoft.com/office/drawing/2014/main" id="{FDB42D7B-BDEE-4E52-9FE1-327469C50758}"/>
              </a:ext>
            </a:extLst>
          </p:cNvPr>
          <p:cNvSpPr/>
          <p:nvPr/>
        </p:nvSpPr>
        <p:spPr>
          <a:xfrm>
            <a:off x="2461775" y="2604221"/>
            <a:ext cx="404963" cy="400110"/>
          </a:xfrm>
          <a:prstGeom prst="ellipse">
            <a:avLst/>
          </a:prstGeom>
          <a:solidFill>
            <a:schemeClr val="bg1"/>
          </a:solidFill>
          <a:ln>
            <a:solidFill>
              <a:srgbClr val="362F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Овал 39">
            <a:extLst>
              <a:ext uri="{FF2B5EF4-FFF2-40B4-BE49-F238E27FC236}">
                <a16:creationId xmlns:a16="http://schemas.microsoft.com/office/drawing/2014/main" id="{A10F7D30-91D1-4EB7-822B-5EEF863CCBE0}"/>
              </a:ext>
            </a:extLst>
          </p:cNvPr>
          <p:cNvSpPr/>
          <p:nvPr/>
        </p:nvSpPr>
        <p:spPr>
          <a:xfrm>
            <a:off x="2461775" y="2111296"/>
            <a:ext cx="404963" cy="400110"/>
          </a:xfrm>
          <a:prstGeom prst="ellipse">
            <a:avLst/>
          </a:prstGeom>
          <a:solidFill>
            <a:schemeClr val="bg1"/>
          </a:solidFill>
          <a:ln>
            <a:solidFill>
              <a:srgbClr val="362F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Овал 40">
            <a:extLst>
              <a:ext uri="{FF2B5EF4-FFF2-40B4-BE49-F238E27FC236}">
                <a16:creationId xmlns:a16="http://schemas.microsoft.com/office/drawing/2014/main" id="{4A15925C-32BE-42D0-8C9F-95D01A2550DE}"/>
              </a:ext>
            </a:extLst>
          </p:cNvPr>
          <p:cNvSpPr/>
          <p:nvPr/>
        </p:nvSpPr>
        <p:spPr>
          <a:xfrm>
            <a:off x="2472152" y="1618325"/>
            <a:ext cx="404963" cy="400110"/>
          </a:xfrm>
          <a:prstGeom prst="ellipse">
            <a:avLst/>
          </a:prstGeom>
          <a:solidFill>
            <a:schemeClr val="bg1"/>
          </a:solidFill>
          <a:ln>
            <a:solidFill>
              <a:srgbClr val="362F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0" name="Прямая соединительная линия 59">
            <a:extLst>
              <a:ext uri="{FF2B5EF4-FFF2-40B4-BE49-F238E27FC236}">
                <a16:creationId xmlns:a16="http://schemas.microsoft.com/office/drawing/2014/main" id="{18F19CC8-5236-496C-BB2A-E328D6DA0C85}"/>
              </a:ext>
            </a:extLst>
          </p:cNvPr>
          <p:cNvCxnSpPr>
            <a:cxnSpLocks/>
          </p:cNvCxnSpPr>
          <p:nvPr/>
        </p:nvCxnSpPr>
        <p:spPr>
          <a:xfrm>
            <a:off x="3111072" y="794801"/>
            <a:ext cx="0" cy="4027742"/>
          </a:xfrm>
          <a:prstGeom prst="line">
            <a:avLst/>
          </a:prstGeom>
          <a:ln>
            <a:solidFill>
              <a:srgbClr val="362F8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>
            <a:extLst>
              <a:ext uri="{FF2B5EF4-FFF2-40B4-BE49-F238E27FC236}">
                <a16:creationId xmlns:a16="http://schemas.microsoft.com/office/drawing/2014/main" id="{623AAA66-7E80-4D3C-819A-1DF03EC162E4}"/>
              </a:ext>
            </a:extLst>
          </p:cNvPr>
          <p:cNvCxnSpPr>
            <a:cxnSpLocks/>
          </p:cNvCxnSpPr>
          <p:nvPr/>
        </p:nvCxnSpPr>
        <p:spPr>
          <a:xfrm>
            <a:off x="2963502" y="1818380"/>
            <a:ext cx="147570" cy="0"/>
          </a:xfrm>
          <a:prstGeom prst="line">
            <a:avLst/>
          </a:prstGeom>
          <a:ln>
            <a:solidFill>
              <a:srgbClr val="362F81"/>
            </a:solidFill>
            <a:headEnd type="oval" w="med" len="med"/>
            <a:tailEnd type="oval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>
            <a:extLst>
              <a:ext uri="{FF2B5EF4-FFF2-40B4-BE49-F238E27FC236}">
                <a16:creationId xmlns:a16="http://schemas.microsoft.com/office/drawing/2014/main" id="{0E00919E-1397-47F9-A3BB-72F0958E5168}"/>
              </a:ext>
            </a:extLst>
          </p:cNvPr>
          <p:cNvCxnSpPr>
            <a:cxnSpLocks/>
          </p:cNvCxnSpPr>
          <p:nvPr/>
        </p:nvCxnSpPr>
        <p:spPr>
          <a:xfrm flipH="1">
            <a:off x="2976179" y="2806527"/>
            <a:ext cx="134893" cy="0"/>
          </a:xfrm>
          <a:prstGeom prst="line">
            <a:avLst/>
          </a:prstGeom>
          <a:ln>
            <a:solidFill>
              <a:srgbClr val="362F81"/>
            </a:solidFill>
            <a:headEnd type="oval" w="med" len="med"/>
            <a:tailEnd type="oval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>
            <a:extLst>
              <a:ext uri="{FF2B5EF4-FFF2-40B4-BE49-F238E27FC236}">
                <a16:creationId xmlns:a16="http://schemas.microsoft.com/office/drawing/2014/main" id="{9BABA4EF-82A4-40B3-BF4A-69165CEB898A}"/>
              </a:ext>
            </a:extLst>
          </p:cNvPr>
          <p:cNvCxnSpPr>
            <a:cxnSpLocks/>
          </p:cNvCxnSpPr>
          <p:nvPr/>
        </p:nvCxnSpPr>
        <p:spPr>
          <a:xfrm flipH="1">
            <a:off x="2976177" y="3308152"/>
            <a:ext cx="134895" cy="0"/>
          </a:xfrm>
          <a:prstGeom prst="line">
            <a:avLst/>
          </a:prstGeom>
          <a:ln>
            <a:solidFill>
              <a:srgbClr val="362F81"/>
            </a:solidFill>
            <a:headEnd type="oval" w="med" len="med"/>
            <a:tailEnd type="oval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>
            <a:extLst>
              <a:ext uri="{FF2B5EF4-FFF2-40B4-BE49-F238E27FC236}">
                <a16:creationId xmlns:a16="http://schemas.microsoft.com/office/drawing/2014/main" id="{53D19480-7D3B-4A71-B8AC-85811C2B75EF}"/>
              </a:ext>
            </a:extLst>
          </p:cNvPr>
          <p:cNvCxnSpPr>
            <a:cxnSpLocks/>
          </p:cNvCxnSpPr>
          <p:nvPr/>
        </p:nvCxnSpPr>
        <p:spPr>
          <a:xfrm>
            <a:off x="3108823" y="2306589"/>
            <a:ext cx="196101" cy="0"/>
          </a:xfrm>
          <a:prstGeom prst="line">
            <a:avLst/>
          </a:prstGeom>
          <a:ln>
            <a:solidFill>
              <a:srgbClr val="362F81"/>
            </a:solidFill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>
            <a:extLst>
              <a:ext uri="{FF2B5EF4-FFF2-40B4-BE49-F238E27FC236}">
                <a16:creationId xmlns:a16="http://schemas.microsoft.com/office/drawing/2014/main" id="{3CBE59D8-D0E3-4A56-8658-2C48C38BD150}"/>
              </a:ext>
            </a:extLst>
          </p:cNvPr>
          <p:cNvCxnSpPr>
            <a:cxnSpLocks/>
          </p:cNvCxnSpPr>
          <p:nvPr/>
        </p:nvCxnSpPr>
        <p:spPr>
          <a:xfrm>
            <a:off x="2961253" y="2306589"/>
            <a:ext cx="149819" cy="0"/>
          </a:xfrm>
          <a:prstGeom prst="line">
            <a:avLst/>
          </a:prstGeom>
          <a:ln>
            <a:solidFill>
              <a:srgbClr val="362F81"/>
            </a:solidFill>
            <a:headEnd type="oval" w="med" len="med"/>
            <a:tailEnd type="oval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>
            <a:extLst>
              <a:ext uri="{FF2B5EF4-FFF2-40B4-BE49-F238E27FC236}">
                <a16:creationId xmlns:a16="http://schemas.microsoft.com/office/drawing/2014/main" id="{6530E870-8C65-4A10-91F3-B4AE9BB7F28F}"/>
              </a:ext>
            </a:extLst>
          </p:cNvPr>
          <p:cNvCxnSpPr>
            <a:cxnSpLocks/>
          </p:cNvCxnSpPr>
          <p:nvPr/>
        </p:nvCxnSpPr>
        <p:spPr>
          <a:xfrm flipH="1">
            <a:off x="2976177" y="3817582"/>
            <a:ext cx="134893" cy="0"/>
          </a:xfrm>
          <a:prstGeom prst="line">
            <a:avLst/>
          </a:prstGeom>
          <a:ln>
            <a:solidFill>
              <a:srgbClr val="362F81"/>
            </a:solidFill>
            <a:headEnd type="oval" w="med" len="med"/>
            <a:tailEnd type="oval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>
            <a:extLst>
              <a:ext uri="{FF2B5EF4-FFF2-40B4-BE49-F238E27FC236}">
                <a16:creationId xmlns:a16="http://schemas.microsoft.com/office/drawing/2014/main" id="{718B1E6D-83AE-4654-9548-4DD1F8CAF218}"/>
              </a:ext>
            </a:extLst>
          </p:cNvPr>
          <p:cNvCxnSpPr>
            <a:cxnSpLocks/>
          </p:cNvCxnSpPr>
          <p:nvPr/>
        </p:nvCxnSpPr>
        <p:spPr>
          <a:xfrm flipH="1">
            <a:off x="2976177" y="4309038"/>
            <a:ext cx="134893" cy="0"/>
          </a:xfrm>
          <a:prstGeom prst="line">
            <a:avLst/>
          </a:prstGeom>
          <a:ln>
            <a:solidFill>
              <a:srgbClr val="362F81"/>
            </a:solidFill>
            <a:headEnd type="oval" w="med" len="med"/>
            <a:tailEnd type="oval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5" name="Прямоугольник 74">
            <a:extLst>
              <a:ext uri="{FF2B5EF4-FFF2-40B4-BE49-F238E27FC236}">
                <a16:creationId xmlns:a16="http://schemas.microsoft.com/office/drawing/2014/main" id="{C2E7C75B-15BF-463A-93F0-7E4894A7B6D9}"/>
              </a:ext>
            </a:extLst>
          </p:cNvPr>
          <p:cNvSpPr/>
          <p:nvPr/>
        </p:nvSpPr>
        <p:spPr>
          <a:xfrm>
            <a:off x="209120" y="4619477"/>
            <a:ext cx="2250573" cy="422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 algn="r">
              <a:lnSpc>
                <a:spcPct val="110000"/>
              </a:lnSpc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000" b="1" dirty="0">
                <a:latin typeface="Fira Sans"/>
              </a:rPr>
              <a:t>Подсистема информационной безопасности</a:t>
            </a:r>
          </a:p>
        </p:txBody>
      </p:sp>
      <p:sp>
        <p:nvSpPr>
          <p:cNvPr id="76" name="Овал 75">
            <a:extLst>
              <a:ext uri="{FF2B5EF4-FFF2-40B4-BE49-F238E27FC236}">
                <a16:creationId xmlns:a16="http://schemas.microsoft.com/office/drawing/2014/main" id="{9F6734CB-0D8F-401B-8D1B-7CD33CE93031}"/>
              </a:ext>
            </a:extLst>
          </p:cNvPr>
          <p:cNvSpPr/>
          <p:nvPr/>
        </p:nvSpPr>
        <p:spPr>
          <a:xfrm>
            <a:off x="2475279" y="4626489"/>
            <a:ext cx="404963" cy="400110"/>
          </a:xfrm>
          <a:prstGeom prst="ellipse">
            <a:avLst/>
          </a:prstGeom>
          <a:solidFill>
            <a:schemeClr val="bg1"/>
          </a:solidFill>
          <a:ln>
            <a:solidFill>
              <a:srgbClr val="362F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Прямоугольник 77">
            <a:extLst>
              <a:ext uri="{FF2B5EF4-FFF2-40B4-BE49-F238E27FC236}">
                <a16:creationId xmlns:a16="http://schemas.microsoft.com/office/drawing/2014/main" id="{1DAF1954-F9DB-46FB-996B-B5B1BE673021}"/>
              </a:ext>
            </a:extLst>
          </p:cNvPr>
          <p:cNvSpPr/>
          <p:nvPr/>
        </p:nvSpPr>
        <p:spPr>
          <a:xfrm>
            <a:off x="129155" y="1065044"/>
            <a:ext cx="233529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 algn="r">
              <a:lnSpc>
                <a:spcPct val="110000"/>
              </a:lnSpc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000" b="1" dirty="0">
                <a:latin typeface="Fira Sans"/>
              </a:rPr>
              <a:t>ССПИ и ТМ </a:t>
            </a:r>
          </a:p>
          <a:p>
            <a:pPr marL="0" lvl="2" algn="r">
              <a:lnSpc>
                <a:spcPct val="110000"/>
              </a:lnSpc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000" b="1" dirty="0">
                <a:latin typeface="Fira Sans"/>
              </a:rPr>
              <a:t>(ПС 220-750 </a:t>
            </a:r>
            <a:r>
              <a:rPr lang="ru-RU" sz="1000" b="1" dirty="0" err="1">
                <a:latin typeface="Fira Sans"/>
              </a:rPr>
              <a:t>кВ</a:t>
            </a:r>
            <a:r>
              <a:rPr lang="ru-RU" sz="1000" b="1" dirty="0">
                <a:latin typeface="Fira Sans"/>
              </a:rPr>
              <a:t>, ПС 35-110 </a:t>
            </a:r>
            <a:r>
              <a:rPr lang="ru-RU" sz="1000" b="1" dirty="0" err="1">
                <a:latin typeface="Fira Sans"/>
              </a:rPr>
              <a:t>кВ</a:t>
            </a:r>
            <a:r>
              <a:rPr lang="ru-RU" sz="1000" b="1" dirty="0">
                <a:latin typeface="Fira Sans"/>
              </a:rPr>
              <a:t>, </a:t>
            </a:r>
            <a:br>
              <a:rPr lang="ru-RU" sz="1000" b="1" dirty="0">
                <a:latin typeface="Fira Sans"/>
              </a:rPr>
            </a:br>
            <a:r>
              <a:rPr lang="ru-RU" sz="1000" b="1" dirty="0">
                <a:latin typeface="Fira Sans"/>
              </a:rPr>
              <a:t>РП/ТП 6-20 </a:t>
            </a:r>
            <a:r>
              <a:rPr lang="ru-RU" sz="1000" b="1" dirty="0" err="1">
                <a:latin typeface="Fira Sans"/>
              </a:rPr>
              <a:t>кВ</a:t>
            </a:r>
            <a:r>
              <a:rPr lang="ru-RU" sz="1000" b="1" dirty="0">
                <a:latin typeface="Fira Sans"/>
              </a:rPr>
              <a:t>)</a:t>
            </a:r>
          </a:p>
        </p:txBody>
      </p:sp>
      <p:sp>
        <p:nvSpPr>
          <p:cNvPr id="79" name="Овал 78">
            <a:extLst>
              <a:ext uri="{FF2B5EF4-FFF2-40B4-BE49-F238E27FC236}">
                <a16:creationId xmlns:a16="http://schemas.microsoft.com/office/drawing/2014/main" id="{AA455C7D-66CF-4B2F-A066-10C7AB3A8BAA}"/>
              </a:ext>
            </a:extLst>
          </p:cNvPr>
          <p:cNvSpPr/>
          <p:nvPr/>
        </p:nvSpPr>
        <p:spPr>
          <a:xfrm>
            <a:off x="2475279" y="1114232"/>
            <a:ext cx="404963" cy="400110"/>
          </a:xfrm>
          <a:prstGeom prst="ellipse">
            <a:avLst/>
          </a:prstGeom>
          <a:solidFill>
            <a:schemeClr val="bg1"/>
          </a:solidFill>
          <a:ln>
            <a:solidFill>
              <a:srgbClr val="362F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Прямоугольник 80">
            <a:extLst>
              <a:ext uri="{FF2B5EF4-FFF2-40B4-BE49-F238E27FC236}">
                <a16:creationId xmlns:a16="http://schemas.microsoft.com/office/drawing/2014/main" id="{B2F2C44D-5A4B-4F9F-BADC-E4C6C82CA3A0}"/>
              </a:ext>
            </a:extLst>
          </p:cNvPr>
          <p:cNvSpPr/>
          <p:nvPr/>
        </p:nvSpPr>
        <p:spPr>
          <a:xfrm>
            <a:off x="435838" y="625675"/>
            <a:ext cx="202385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 algn="r">
              <a:lnSpc>
                <a:spcPct val="110000"/>
              </a:lnSpc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000" b="1" dirty="0">
                <a:latin typeface="Fira Sans"/>
              </a:rPr>
              <a:t>АСУ ТП </a:t>
            </a:r>
          </a:p>
          <a:p>
            <a:pPr marL="0" lvl="2" algn="r">
              <a:lnSpc>
                <a:spcPct val="110000"/>
              </a:lnSpc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000" b="1" dirty="0">
                <a:latin typeface="Fira Sans"/>
              </a:rPr>
              <a:t>(ПС 220-750 </a:t>
            </a:r>
            <a:r>
              <a:rPr lang="ru-RU" sz="1000" b="1" dirty="0" err="1">
                <a:latin typeface="Fira Sans"/>
              </a:rPr>
              <a:t>кВ</a:t>
            </a:r>
            <a:r>
              <a:rPr lang="ru-RU" sz="1000" b="1" dirty="0">
                <a:latin typeface="Fira Sans"/>
              </a:rPr>
              <a:t>, ПС 35-110 </a:t>
            </a:r>
            <a:r>
              <a:rPr lang="ru-RU" sz="1000" b="1" dirty="0" err="1">
                <a:latin typeface="Fira Sans"/>
              </a:rPr>
              <a:t>кВ</a:t>
            </a:r>
            <a:r>
              <a:rPr lang="ru-RU" sz="1000" b="1" dirty="0">
                <a:latin typeface="Fira Sans"/>
              </a:rPr>
              <a:t>)</a:t>
            </a:r>
          </a:p>
        </p:txBody>
      </p:sp>
      <p:sp>
        <p:nvSpPr>
          <p:cNvPr id="82" name="Овал 81">
            <a:extLst>
              <a:ext uri="{FF2B5EF4-FFF2-40B4-BE49-F238E27FC236}">
                <a16:creationId xmlns:a16="http://schemas.microsoft.com/office/drawing/2014/main" id="{7439E891-0CF4-4435-A07C-52E07DFCBFB7}"/>
              </a:ext>
            </a:extLst>
          </p:cNvPr>
          <p:cNvSpPr/>
          <p:nvPr/>
        </p:nvSpPr>
        <p:spPr>
          <a:xfrm>
            <a:off x="2475279" y="641813"/>
            <a:ext cx="404963" cy="400110"/>
          </a:xfrm>
          <a:prstGeom prst="ellipse">
            <a:avLst/>
          </a:prstGeom>
          <a:solidFill>
            <a:schemeClr val="bg1"/>
          </a:solidFill>
          <a:ln>
            <a:solidFill>
              <a:srgbClr val="362F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6" name="Прямая соединительная линия 85">
            <a:extLst>
              <a:ext uri="{FF2B5EF4-FFF2-40B4-BE49-F238E27FC236}">
                <a16:creationId xmlns:a16="http://schemas.microsoft.com/office/drawing/2014/main" id="{38A6F9FC-F570-4276-B4C1-AF9FA6DA2DE8}"/>
              </a:ext>
            </a:extLst>
          </p:cNvPr>
          <p:cNvCxnSpPr>
            <a:cxnSpLocks/>
          </p:cNvCxnSpPr>
          <p:nvPr/>
        </p:nvCxnSpPr>
        <p:spPr>
          <a:xfrm>
            <a:off x="2961253" y="834130"/>
            <a:ext cx="147570" cy="0"/>
          </a:xfrm>
          <a:prstGeom prst="line">
            <a:avLst/>
          </a:prstGeom>
          <a:ln>
            <a:solidFill>
              <a:srgbClr val="362F81"/>
            </a:solidFill>
            <a:headEnd type="oval" w="med" len="med"/>
            <a:tailEnd type="oval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7" name="Прямая соединительная линия 86">
            <a:extLst>
              <a:ext uri="{FF2B5EF4-FFF2-40B4-BE49-F238E27FC236}">
                <a16:creationId xmlns:a16="http://schemas.microsoft.com/office/drawing/2014/main" id="{DC2F2E30-88E8-48EB-893D-E1C73547C04C}"/>
              </a:ext>
            </a:extLst>
          </p:cNvPr>
          <p:cNvCxnSpPr>
            <a:cxnSpLocks/>
          </p:cNvCxnSpPr>
          <p:nvPr/>
        </p:nvCxnSpPr>
        <p:spPr>
          <a:xfrm>
            <a:off x="2961253" y="1308635"/>
            <a:ext cx="147570" cy="0"/>
          </a:xfrm>
          <a:prstGeom prst="line">
            <a:avLst/>
          </a:prstGeom>
          <a:ln>
            <a:solidFill>
              <a:srgbClr val="362F81"/>
            </a:solidFill>
            <a:headEnd type="oval" w="med" len="med"/>
            <a:tailEnd type="oval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8" name="Прямая соединительная линия 87">
            <a:extLst>
              <a:ext uri="{FF2B5EF4-FFF2-40B4-BE49-F238E27FC236}">
                <a16:creationId xmlns:a16="http://schemas.microsoft.com/office/drawing/2014/main" id="{D24AF1A4-3FE6-48D3-9A6F-7266AD52163C}"/>
              </a:ext>
            </a:extLst>
          </p:cNvPr>
          <p:cNvCxnSpPr>
            <a:cxnSpLocks/>
          </p:cNvCxnSpPr>
          <p:nvPr/>
        </p:nvCxnSpPr>
        <p:spPr>
          <a:xfrm>
            <a:off x="2961253" y="4822543"/>
            <a:ext cx="147570" cy="0"/>
          </a:xfrm>
          <a:prstGeom prst="line">
            <a:avLst/>
          </a:prstGeom>
          <a:ln>
            <a:solidFill>
              <a:srgbClr val="362F81"/>
            </a:solidFill>
            <a:headEnd type="oval" w="med" len="med"/>
            <a:tailEnd type="oval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2" name="Заголовок 9">
            <a:extLst>
              <a:ext uri="{FF2B5EF4-FFF2-40B4-BE49-F238E27FC236}">
                <a16:creationId xmlns:a16="http://schemas.microsoft.com/office/drawing/2014/main" id="{AE1DAE02-2413-48B0-A7D9-48785FFD3028}"/>
              </a:ext>
            </a:extLst>
          </p:cNvPr>
          <p:cNvSpPr txBox="1">
            <a:spLocks/>
          </p:cNvSpPr>
          <p:nvPr/>
        </p:nvSpPr>
        <p:spPr>
          <a:xfrm>
            <a:off x="1223715" y="115744"/>
            <a:ext cx="1744713" cy="377580"/>
          </a:xfrm>
          <a:prstGeom prst="rect">
            <a:avLst/>
          </a:prstGeom>
          <a:noFill/>
        </p:spPr>
        <p:txBody>
          <a:bodyPr>
            <a:noAutofit/>
          </a:bodyPr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9pPr>
          </a:lstStyle>
          <a:p>
            <a:pPr marL="0" marR="0" lvl="0" indent="0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all" spc="0" normalizeH="0" baseline="0" noProof="0" dirty="0">
                <a:ln>
                  <a:noFill/>
                </a:ln>
                <a:solidFill>
                  <a:srgbClr val="371D7C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Решения</a:t>
            </a:r>
          </a:p>
        </p:txBody>
      </p:sp>
      <p:sp>
        <p:nvSpPr>
          <p:cNvPr id="93" name="Заголовок 9">
            <a:extLst>
              <a:ext uri="{FF2B5EF4-FFF2-40B4-BE49-F238E27FC236}">
                <a16:creationId xmlns:a16="http://schemas.microsoft.com/office/drawing/2014/main" id="{8012AE0B-1CC6-487E-BE95-5E3503B15BCB}"/>
              </a:ext>
            </a:extLst>
          </p:cNvPr>
          <p:cNvSpPr txBox="1">
            <a:spLocks/>
          </p:cNvSpPr>
          <p:nvPr/>
        </p:nvSpPr>
        <p:spPr>
          <a:xfrm>
            <a:off x="6054843" y="109554"/>
            <a:ext cx="2563978" cy="377580"/>
          </a:xfrm>
          <a:prstGeom prst="rect">
            <a:avLst/>
          </a:prstGeom>
          <a:noFill/>
        </p:spPr>
        <p:txBody>
          <a:bodyPr>
            <a:noAutofit/>
          </a:bodyPr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b="1" cap="all" dirty="0">
                <a:solidFill>
                  <a:srgbClr val="371D7C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Продукты</a:t>
            </a:r>
            <a:endParaRPr kumimoji="0" lang="ru-RU" b="1" i="0" u="none" strike="noStrike" kern="1200" cap="all" spc="0" normalizeH="0" baseline="0" noProof="0" dirty="0">
              <a:ln>
                <a:noFill/>
              </a:ln>
              <a:solidFill>
                <a:srgbClr val="371D7C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7" name="Прямоугольник 76">
            <a:extLst>
              <a:ext uri="{FF2B5EF4-FFF2-40B4-BE49-F238E27FC236}">
                <a16:creationId xmlns:a16="http://schemas.microsoft.com/office/drawing/2014/main" id="{F24FB103-3321-4C1C-8244-F707DAF8B443}"/>
              </a:ext>
            </a:extLst>
          </p:cNvPr>
          <p:cNvSpPr/>
          <p:nvPr/>
        </p:nvSpPr>
        <p:spPr>
          <a:xfrm>
            <a:off x="6504519" y="4584934"/>
            <a:ext cx="1550889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lvl="1" indent="-457200">
              <a:spcBef>
                <a:spcPct val="20000"/>
              </a:spcBef>
              <a:spcAft>
                <a:spcPts val="936"/>
              </a:spcAft>
              <a:buClr>
                <a:srgbClr val="371D7C"/>
              </a:buClr>
              <a:buSzPct val="115000"/>
            </a:pPr>
            <a:r>
              <a:rPr lang="ru-RU" sz="1000" b="1" dirty="0">
                <a:latin typeface="Fira Sans"/>
              </a:rPr>
              <a:t>ССПИ ОМП и РАС для целых энергосистем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D585112-A659-454F-8977-EF2C72195925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515057" y="4136930"/>
            <a:ext cx="338187" cy="337214"/>
          </a:xfrm>
          <a:prstGeom prst="roundRect">
            <a:avLst>
              <a:gd name="adj" fmla="val 45015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0" endPos="28000" dist="5000" dir="5400000" sy="-100000" algn="bl" rotWithShape="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A68147D-28AF-4432-9F9C-AE1002E69423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508707" y="3625844"/>
            <a:ext cx="354762" cy="370775"/>
          </a:xfrm>
          <a:prstGeom prst="roundRect">
            <a:avLst>
              <a:gd name="adj" fmla="val 45015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0" endPos="28000" dist="5000" dir="5400000" sy="-100000" algn="bl" rotWithShape="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134C174-12C0-4C85-B670-7354900D8C1B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497268" y="3126744"/>
            <a:ext cx="354529" cy="353565"/>
          </a:xfrm>
          <a:prstGeom prst="roundRect">
            <a:avLst>
              <a:gd name="adj" fmla="val 45015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0" endPos="28000" dist="5000" dir="5400000" sy="-100000" algn="bl" rotWithShape="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AAFDEFE-3165-4EE2-8198-E412BCFABE31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487559" y="2625597"/>
            <a:ext cx="354129" cy="364306"/>
          </a:xfrm>
          <a:prstGeom prst="roundRect">
            <a:avLst>
              <a:gd name="adj" fmla="val 45015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0" endPos="28000" dist="5000" dir="5400000" sy="-100000" algn="bl" rotWithShape="0"/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09920A6-B49F-4E26-9847-372CF01B906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484474" y="2137213"/>
            <a:ext cx="368815" cy="358848"/>
          </a:xfrm>
          <a:prstGeom prst="roundRect">
            <a:avLst>
              <a:gd name="adj" fmla="val 45015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0" endPos="28000" dist="5000" dir="5400000" sy="-100000" algn="bl" rotWithShape="0"/>
          </a:effectLst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64289B2C-E6B8-44A8-ABC3-616F818BCF39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6225467" y="1652505"/>
            <a:ext cx="219075" cy="276225"/>
          </a:xfrm>
          <a:prstGeom prst="rect">
            <a:avLst/>
          </a:prstGeom>
        </p:spPr>
      </p:pic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AF654325-0A95-44CB-B46F-B894409C0CFF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6178593" y="750379"/>
            <a:ext cx="308240" cy="216601"/>
          </a:xfrm>
          <a:prstGeom prst="rect">
            <a:avLst/>
          </a:prstGeom>
        </p:spPr>
      </p:pic>
      <p:pic>
        <p:nvPicPr>
          <p:cNvPr id="47" name="Рисунок 46">
            <a:extLst>
              <a:ext uri="{FF2B5EF4-FFF2-40B4-BE49-F238E27FC236}">
                <a16:creationId xmlns:a16="http://schemas.microsoft.com/office/drawing/2014/main" id="{F46FE910-D553-40B0-A1CE-CB5737D7D33A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2490158" y="4667601"/>
            <a:ext cx="362825" cy="315327"/>
          </a:xfrm>
          <a:prstGeom prst="rect">
            <a:avLst/>
          </a:prstGeom>
        </p:spPr>
      </p:pic>
      <p:pic>
        <p:nvPicPr>
          <p:cNvPr id="49" name="Рисунок 48">
            <a:extLst>
              <a:ext uri="{FF2B5EF4-FFF2-40B4-BE49-F238E27FC236}">
                <a16:creationId xmlns:a16="http://schemas.microsoft.com/office/drawing/2014/main" id="{A107BD85-44D7-417A-961B-88F122B8F8F7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6169836" y="2765313"/>
            <a:ext cx="346209" cy="74188"/>
          </a:xfrm>
          <a:prstGeom prst="rect">
            <a:avLst/>
          </a:prstGeom>
        </p:spPr>
      </p:pic>
      <p:pic>
        <p:nvPicPr>
          <p:cNvPr id="80" name="Рисунок 79">
            <a:extLst>
              <a:ext uri="{FF2B5EF4-FFF2-40B4-BE49-F238E27FC236}">
                <a16:creationId xmlns:a16="http://schemas.microsoft.com/office/drawing/2014/main" id="{616A3605-927E-4553-A121-D4214564AD40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6171854" y="2246608"/>
            <a:ext cx="336426" cy="112142"/>
          </a:xfrm>
          <a:prstGeom prst="rect">
            <a:avLst/>
          </a:prstGeom>
        </p:spPr>
      </p:pic>
      <p:pic>
        <p:nvPicPr>
          <p:cNvPr id="94" name="Рисунок 93">
            <a:extLst>
              <a:ext uri="{FF2B5EF4-FFF2-40B4-BE49-F238E27FC236}">
                <a16:creationId xmlns:a16="http://schemas.microsoft.com/office/drawing/2014/main" id="{79DB15E1-909E-4CAA-B6F4-687789C66C23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6186324" y="3653755"/>
            <a:ext cx="307486" cy="297599"/>
          </a:xfrm>
          <a:prstGeom prst="roundRect">
            <a:avLst>
              <a:gd name="adj" fmla="val 25235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0" endPos="28000" dist="5000" dir="5400000" sy="-100000" algn="bl" rotWithShape="0"/>
          </a:effectLst>
        </p:spPr>
      </p:pic>
      <p:pic>
        <p:nvPicPr>
          <p:cNvPr id="95" name="Рисунок 94">
            <a:extLst>
              <a:ext uri="{FF2B5EF4-FFF2-40B4-BE49-F238E27FC236}">
                <a16:creationId xmlns:a16="http://schemas.microsoft.com/office/drawing/2014/main" id="{5A5E8F93-FE8E-45D9-8D8F-831B55364AC2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2512291" y="1150568"/>
            <a:ext cx="329145" cy="335528"/>
          </a:xfrm>
          <a:prstGeom prst="roundRect">
            <a:avLst>
              <a:gd name="adj" fmla="val 36241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0" endPos="28000" dist="5000" dir="5400000" sy="-100000" algn="bl" rotWithShape="0"/>
          </a:effectLst>
        </p:spPr>
      </p:pic>
      <p:pic>
        <p:nvPicPr>
          <p:cNvPr id="96" name="Рисунок 95">
            <a:extLst>
              <a:ext uri="{FF2B5EF4-FFF2-40B4-BE49-F238E27FC236}">
                <a16:creationId xmlns:a16="http://schemas.microsoft.com/office/drawing/2014/main" id="{5445DEC1-8A86-409F-84D5-5210B3D1F6FF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2512721" y="671808"/>
            <a:ext cx="335790" cy="335790"/>
          </a:xfrm>
          <a:prstGeom prst="roundRect">
            <a:avLst>
              <a:gd name="adj" fmla="val 36241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0" endPos="28000" dist="5000" dir="5400000" sy="-100000" algn="bl" rotWithShape="0"/>
          </a:effectLst>
        </p:spPr>
      </p:pic>
      <p:grpSp>
        <p:nvGrpSpPr>
          <p:cNvPr id="102" name="Группа 101">
            <a:extLst>
              <a:ext uri="{FF2B5EF4-FFF2-40B4-BE49-F238E27FC236}">
                <a16:creationId xmlns:a16="http://schemas.microsoft.com/office/drawing/2014/main" id="{F2D1DFB9-35C2-4AB2-9A19-D1C856E7E50F}"/>
              </a:ext>
            </a:extLst>
          </p:cNvPr>
          <p:cNvGrpSpPr>
            <a:grpSpLocks noChangeAspect="1"/>
          </p:cNvGrpSpPr>
          <p:nvPr/>
        </p:nvGrpSpPr>
        <p:grpSpPr>
          <a:xfrm>
            <a:off x="2487559" y="1647006"/>
            <a:ext cx="366201" cy="353007"/>
            <a:chOff x="3917151" y="3466454"/>
            <a:chExt cx="1625011" cy="1150411"/>
          </a:xfrm>
        </p:grpSpPr>
        <p:pic>
          <p:nvPicPr>
            <p:cNvPr id="101" name="Рисунок 100">
              <a:extLst>
                <a:ext uri="{FF2B5EF4-FFF2-40B4-BE49-F238E27FC236}">
                  <a16:creationId xmlns:a16="http://schemas.microsoft.com/office/drawing/2014/main" id="{25731A6C-A09B-4AFD-9A7E-4499542CC03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2"/>
            <a:srcRect b="21400"/>
            <a:stretch/>
          </p:blipFill>
          <p:spPr>
            <a:xfrm>
              <a:off x="3917151" y="3466454"/>
              <a:ext cx="1625011" cy="1150411"/>
            </a:xfrm>
            <a:prstGeom prst="roundRect">
              <a:avLst>
                <a:gd name="adj" fmla="val 45015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0" endPos="28000" dist="5000" dir="5400000" sy="-100000" algn="bl" rotWithShape="0"/>
            </a:effectLst>
          </p:spPr>
        </p:pic>
        <p:pic>
          <p:nvPicPr>
            <p:cNvPr id="99" name="Рисунок 98">
              <a:extLst>
                <a:ext uri="{FF2B5EF4-FFF2-40B4-BE49-F238E27FC236}">
                  <a16:creationId xmlns:a16="http://schemas.microsoft.com/office/drawing/2014/main" id="{73CDEE2E-4D4D-4A93-9553-339C4D4B85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3"/>
            <a:srcRect b="8104"/>
            <a:stretch/>
          </p:blipFill>
          <p:spPr>
            <a:xfrm flipH="1">
              <a:off x="4089751" y="3534627"/>
              <a:ext cx="502217" cy="377239"/>
            </a:xfrm>
            <a:prstGeom prst="roundRect">
              <a:avLst>
                <a:gd name="adj" fmla="val 45015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0" endPos="28000" dist="5000" dir="5400000" sy="-100000" algn="bl" rotWithShape="0"/>
            </a:effectLst>
          </p:spPr>
        </p:pic>
        <p:pic>
          <p:nvPicPr>
            <p:cNvPr id="97" name="Рисунок 96">
              <a:extLst>
                <a:ext uri="{FF2B5EF4-FFF2-40B4-BE49-F238E27FC236}">
                  <a16:creationId xmlns:a16="http://schemas.microsoft.com/office/drawing/2014/main" id="{908142A8-A79B-43C1-B0A1-0DE31FBCE6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4"/>
            <a:stretch>
              <a:fillRect/>
            </a:stretch>
          </p:blipFill>
          <p:spPr>
            <a:xfrm>
              <a:off x="4634759" y="3745324"/>
              <a:ext cx="223361" cy="204215"/>
            </a:xfrm>
            <a:prstGeom prst="roundRect">
              <a:avLst>
                <a:gd name="adj" fmla="val 45015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0" endPos="28000" dist="5000" dir="5400000" sy="-100000" algn="bl" rotWithShape="0"/>
            </a:effectLst>
          </p:spPr>
        </p:pic>
      </p:grpSp>
      <p:sp>
        <p:nvSpPr>
          <p:cNvPr id="98" name="Прямоугольник 97">
            <a:extLst>
              <a:ext uri="{FF2B5EF4-FFF2-40B4-BE49-F238E27FC236}">
                <a16:creationId xmlns:a16="http://schemas.microsoft.com/office/drawing/2014/main" id="{0A58F59F-40BE-435A-9AC8-2DF38F054BC1}"/>
              </a:ext>
            </a:extLst>
          </p:cNvPr>
          <p:cNvSpPr/>
          <p:nvPr/>
        </p:nvSpPr>
        <p:spPr>
          <a:xfrm>
            <a:off x="3877612" y="4035414"/>
            <a:ext cx="1352755" cy="24622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269875" lvl="2" indent="-269875" algn="ctr">
              <a:lnSpc>
                <a:spcPct val="100000"/>
              </a:lnSpc>
              <a:spcBef>
                <a:spcPct val="20000"/>
              </a:spcBef>
              <a:spcAft>
                <a:spcPts val="936"/>
              </a:spcAft>
              <a:buClr>
                <a:srgbClr val="371D7C"/>
              </a:buClr>
              <a:buSzPct val="115000"/>
            </a:pPr>
            <a:r>
              <a:rPr lang="en-US" sz="1000" b="1" dirty="0">
                <a:latin typeface="Fira Sans"/>
              </a:rPr>
              <a:t>QR-</a:t>
            </a:r>
            <a:r>
              <a:rPr lang="ru-RU" sz="1000" b="1" dirty="0">
                <a:latin typeface="Fira Sans"/>
              </a:rPr>
              <a:t>код на каталог</a:t>
            </a:r>
          </a:p>
        </p:txBody>
      </p:sp>
    </p:spTree>
    <p:extLst>
      <p:ext uri="{BB962C8B-B14F-4D97-AF65-F5344CB8AC3E}">
        <p14:creationId xmlns:p14="http://schemas.microsoft.com/office/powerpoint/2010/main" val="374695092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40732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6122" y="816447"/>
            <a:ext cx="2876168" cy="4005622"/>
          </a:xfrm>
          <a:prstGeom prst="rect">
            <a:avLst/>
          </a:prstGeom>
        </p:spPr>
      </p:pic>
      <p:sp>
        <p:nvSpPr>
          <p:cNvPr id="15" name="Заголовок 1">
            <a:extLst>
              <a:ext uri="{FF2B5EF4-FFF2-40B4-BE49-F238E27FC236}">
                <a16:creationId xmlns:a16="http://schemas.microsoft.com/office/drawing/2014/main" id="{DF395561-484A-4F9D-8EC9-5FF456FDE112}"/>
              </a:ext>
            </a:extLst>
          </p:cNvPr>
          <p:cNvSpPr txBox="1">
            <a:spLocks/>
          </p:cNvSpPr>
          <p:nvPr/>
        </p:nvSpPr>
        <p:spPr>
          <a:xfrm>
            <a:off x="982964" y="373271"/>
            <a:ext cx="6670297" cy="608627"/>
          </a:xfrm>
          <a:prstGeom prst="rect">
            <a:avLst/>
          </a:prstGeom>
        </p:spPr>
        <p:txBody>
          <a:bodyPr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913774" fontAlgn="base">
              <a:lnSpc>
                <a:spcPct val="100000"/>
              </a:lnSpc>
              <a:spcAft>
                <a:spcPct val="0"/>
              </a:spcAft>
              <a:defRPr/>
            </a:pPr>
            <a:endParaRPr lang="ru-RU" sz="1999" cap="all" dirty="0">
              <a:solidFill>
                <a:srgbClr val="353689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0871567-CC66-4057-8DCC-E011B8ACA623}"/>
              </a:ext>
            </a:extLst>
          </p:cNvPr>
          <p:cNvSpPr txBox="1"/>
          <p:nvPr/>
        </p:nvSpPr>
        <p:spPr>
          <a:xfrm>
            <a:off x="3342289" y="827836"/>
            <a:ext cx="5689903" cy="952312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ot"/>
          </a:ln>
        </p:spPr>
        <p:txBody>
          <a:bodyPr wrap="square">
            <a:spAutoFit/>
          </a:bodyPr>
          <a:lstStyle/>
          <a:p>
            <a:pPr algn="ctr"/>
            <a:r>
              <a:rPr lang="ru-RU" sz="1397" b="1" dirty="0">
                <a:solidFill>
                  <a:srgbClr val="444849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Указ Президента Российской Федерации </a:t>
            </a:r>
            <a:r>
              <a:rPr lang="ru-RU" sz="1397" dirty="0">
                <a:solidFill>
                  <a:srgbClr val="444849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от 30.03.2022 № 166 «О мерах по обеспечению технологической независимости и безопасности критической информационной инфраструктуры Российской Федерации»</a:t>
            </a:r>
          </a:p>
        </p:txBody>
      </p:sp>
      <p:sp>
        <p:nvSpPr>
          <p:cNvPr id="11" name="Номер слайда 1">
            <a:extLst>
              <a:ext uri="{FF2B5EF4-FFF2-40B4-BE49-F238E27FC236}">
                <a16:creationId xmlns:a16="http://schemas.microsoft.com/office/drawing/2014/main" id="{ECB1A822-C2D2-42A1-B8F8-44DAB24C9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B3A11175-85E4-4762-B494-C345E595A10B}" type="slidenum">
              <a:rPr lang="ru-RU" smtClean="0"/>
              <a:t>4</a:t>
            </a:fld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6B1F73C3-0989-4EF5-8838-3DEC5C238E2D}"/>
              </a:ext>
            </a:extLst>
          </p:cNvPr>
          <p:cNvSpPr/>
          <p:nvPr/>
        </p:nvSpPr>
        <p:spPr>
          <a:xfrm>
            <a:off x="3342289" y="3870175"/>
            <a:ext cx="56397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200" b="1" dirty="0">
                <a:solidFill>
                  <a:srgbClr val="444849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 1 </a:t>
            </a:r>
            <a:r>
              <a:rPr lang="ru-RU" sz="1200" b="1" dirty="0">
                <a:solidFill>
                  <a:srgbClr val="444849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января 2025 г. </a:t>
            </a:r>
            <a:r>
              <a:rPr lang="ru-RU" sz="1200" dirty="0">
                <a:solidFill>
                  <a:srgbClr val="444849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Органам (организациям) запрещается использовать средства защиты информации, странами происхождения которых является иностранные государства, совершающие в отношение РФ недружественные действия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30FBA74-C310-43CF-B27A-5D0B4FF5D7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6310" y="841472"/>
            <a:ext cx="2766217" cy="393934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A7F665E-DEF7-4F6A-B6B1-1132B3C680A0}"/>
              </a:ext>
            </a:extLst>
          </p:cNvPr>
          <p:cNvSpPr txBox="1"/>
          <p:nvPr/>
        </p:nvSpPr>
        <p:spPr>
          <a:xfrm>
            <a:off x="3342290" y="2949214"/>
            <a:ext cx="5680328" cy="737318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ot"/>
          </a:ln>
        </p:spPr>
        <p:txBody>
          <a:bodyPr wrap="square">
            <a:spAutoFit/>
          </a:bodyPr>
          <a:lstStyle/>
          <a:p>
            <a:pPr algn="ctr"/>
            <a:r>
              <a:rPr lang="ru-RU" sz="1397" b="1" dirty="0">
                <a:solidFill>
                  <a:srgbClr val="444849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Указ Президента Российской Федерации </a:t>
            </a:r>
            <a:r>
              <a:rPr lang="ru-RU" sz="1397" dirty="0">
                <a:solidFill>
                  <a:srgbClr val="444849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от 01.05.2022 № 250 «О дополнительных мерах по обеспечению информационной безопасности Российской Федерации»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C1AF2669-7E2D-4EE0-B71A-3D4DDB2563F9}"/>
              </a:ext>
            </a:extLst>
          </p:cNvPr>
          <p:cNvSpPr/>
          <p:nvPr/>
        </p:nvSpPr>
        <p:spPr>
          <a:xfrm>
            <a:off x="3297395" y="2010538"/>
            <a:ext cx="56397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200" b="1" dirty="0">
                <a:solidFill>
                  <a:srgbClr val="444849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 1 </a:t>
            </a:r>
            <a:r>
              <a:rPr lang="ru-RU" sz="1200" b="1" dirty="0">
                <a:solidFill>
                  <a:srgbClr val="444849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января 2025 г. </a:t>
            </a:r>
            <a:r>
              <a:rPr lang="ru-RU" sz="1200" dirty="0">
                <a:solidFill>
                  <a:srgbClr val="444849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Органам государственной власти, заказчикам запрещается использовать иностранное программное обеспечение на принадлежащих им значимых объектах критической информационной структуры </a:t>
            </a:r>
          </a:p>
        </p:txBody>
      </p:sp>
      <p:sp>
        <p:nvSpPr>
          <p:cNvPr id="13" name="Заголовок 2">
            <a:extLst>
              <a:ext uri="{FF2B5EF4-FFF2-40B4-BE49-F238E27FC236}">
                <a16:creationId xmlns:a16="http://schemas.microsoft.com/office/drawing/2014/main" id="{4021F5B3-B0C8-48D5-ADA9-45001DE6AD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681" y="-165338"/>
            <a:ext cx="7886700" cy="994172"/>
          </a:xfrm>
        </p:spPr>
        <p:txBody>
          <a:bodyPr>
            <a:normAutofit/>
          </a:bodyPr>
          <a:lstStyle/>
          <a:p>
            <a:r>
              <a:rPr lang="ru-RU" sz="1800" dirty="0"/>
              <a:t>ТРЕБОВАНИЯ ПРОГРАММЫ ИМПОРТОЗАМЕЩЕНИЯ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1428F152-6B24-4E1C-A1E5-8072BA8BF1F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8" r="3701"/>
          <a:stretch/>
        </p:blipFill>
        <p:spPr bwMode="auto">
          <a:xfrm>
            <a:off x="508533" y="840223"/>
            <a:ext cx="2766217" cy="3519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77140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E59D6CFF-330D-42DE-BEDA-8906BAEF87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53126" y="1564175"/>
            <a:ext cx="1583557" cy="2121369"/>
          </a:xfrm>
          <a:prstGeom prst="rect">
            <a:avLst/>
          </a:prstGeom>
        </p:spPr>
      </p:pic>
      <p:sp>
        <p:nvSpPr>
          <p:cNvPr id="38" name="Прямоугольник: скругленные углы 37">
            <a:extLst>
              <a:ext uri="{FF2B5EF4-FFF2-40B4-BE49-F238E27FC236}">
                <a16:creationId xmlns:a16="http://schemas.microsoft.com/office/drawing/2014/main" id="{09A8CC9C-A0B4-4D06-B8B6-09B0DF493872}"/>
              </a:ext>
            </a:extLst>
          </p:cNvPr>
          <p:cNvSpPr/>
          <p:nvPr/>
        </p:nvSpPr>
        <p:spPr>
          <a:xfrm>
            <a:off x="4210703" y="1876997"/>
            <a:ext cx="617961" cy="43456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1262190-3915-4E7F-92D1-65615D044F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11175-85E4-4762-B494-C345E595A10B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12" name="Заголовок 2">
            <a:extLst>
              <a:ext uri="{FF2B5EF4-FFF2-40B4-BE49-F238E27FC236}">
                <a16:creationId xmlns:a16="http://schemas.microsoft.com/office/drawing/2014/main" id="{7BF20697-F466-476F-830B-581B3D6588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681" y="-165338"/>
            <a:ext cx="7886700" cy="994172"/>
          </a:xfrm>
        </p:spPr>
        <p:txBody>
          <a:bodyPr>
            <a:normAutofit/>
          </a:bodyPr>
          <a:lstStyle/>
          <a:p>
            <a:r>
              <a:rPr lang="ru-RU" sz="1800" dirty="0"/>
              <a:t>РЕШЕНИЯ ПО ИМПОРТОЗАМЕЩЕНИЮ</a:t>
            </a:r>
            <a:endParaRPr lang="ru-RU" sz="1800" b="1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BA7D65B-0669-4CCC-B30B-56E164D6F645}"/>
              </a:ext>
            </a:extLst>
          </p:cNvPr>
          <p:cNvSpPr/>
          <p:nvPr/>
        </p:nvSpPr>
        <p:spPr>
          <a:xfrm>
            <a:off x="6457948" y="1159418"/>
            <a:ext cx="257516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>
                <a:solidFill>
                  <a:srgbClr val="000000"/>
                </a:solidFill>
                <a:latin typeface="Roboto" panose="02000000000000000000"/>
              </a:rPr>
              <a:t>Проработано комплексное решение по замене устройств РЗА и ПА, систем автоматизации, программного обеспечения для энергетики и промышленности импортных производителей. </a:t>
            </a:r>
            <a:endParaRPr lang="ru-RU" sz="1100" dirty="0">
              <a:effectLst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0B7439D-6D68-404A-B101-D8BE04691678}"/>
              </a:ext>
            </a:extLst>
          </p:cNvPr>
          <p:cNvSpPr/>
          <p:nvPr/>
        </p:nvSpPr>
        <p:spPr>
          <a:xfrm>
            <a:off x="6457949" y="3251688"/>
            <a:ext cx="2575169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>
                <a:solidFill>
                  <a:srgbClr val="000000"/>
                </a:solidFill>
                <a:latin typeface="Roboto" panose="02000000000000000000"/>
              </a:rPr>
              <a:t>Контроль процесса разработки программного и аппаратного обеспечения, с поддержкой каждого выпускаемого устройства не менее 25 лет</a:t>
            </a:r>
            <a:endParaRPr lang="ru-RU" sz="1100" dirty="0">
              <a:effectLst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C69B37D-374A-4B52-9C98-C25889563D32}"/>
              </a:ext>
            </a:extLst>
          </p:cNvPr>
          <p:cNvSpPr/>
          <p:nvPr/>
        </p:nvSpPr>
        <p:spPr>
          <a:xfrm>
            <a:off x="110883" y="1309448"/>
            <a:ext cx="257516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100" dirty="0">
                <a:solidFill>
                  <a:srgbClr val="000000"/>
                </a:solidFill>
                <a:latin typeface="Roboto" panose="02000000000000000000"/>
              </a:rPr>
              <a:t>Опыт практического импортозамещения программных и аппаратных комплексов на действующих энергообъектах РФ</a:t>
            </a:r>
            <a:r>
              <a:rPr lang="ru-RU" sz="1200" dirty="0">
                <a:solidFill>
                  <a:srgbClr val="000000"/>
                </a:solidFill>
                <a:latin typeface="Roboto" panose="02000000000000000000"/>
              </a:rPr>
              <a:t>.</a:t>
            </a:r>
            <a:endParaRPr lang="ru-RU" sz="1200" dirty="0">
              <a:effectLst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5862777-A3C9-4281-BB6E-AF036597A6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990957" y="2823730"/>
            <a:ext cx="824589" cy="772222"/>
          </a:xfrm>
          <a:prstGeom prst="roundRect">
            <a:avLst>
              <a:gd name="adj" fmla="val 0"/>
            </a:avLst>
          </a:prstGeom>
          <a:effectLst>
            <a:reflection blurRad="12700" stA="0" endPos="28000" dist="5000" dir="5400000" sy="-100000" algn="bl" rotWithShape="0"/>
          </a:effec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6CD78CA9-3E13-432B-B646-3D33B72984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103369" y="1573667"/>
            <a:ext cx="548541" cy="1181527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DED20301-C439-4920-B2E2-EA21EA41A680}"/>
              </a:ext>
            </a:extLst>
          </p:cNvPr>
          <p:cNvSpPr/>
          <p:nvPr/>
        </p:nvSpPr>
        <p:spPr>
          <a:xfrm>
            <a:off x="2723587" y="4351764"/>
            <a:ext cx="369682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dirty="0">
                <a:solidFill>
                  <a:srgbClr val="000000"/>
                </a:solidFill>
                <a:latin typeface="Roboto" panose="02000000000000000000"/>
              </a:rPr>
              <a:t>Овладение фундаментальными знаниями о процессах в защищаемом/ управляемом первичном оборудовании, информационной безопасности, системы цифровых коммуникаций</a:t>
            </a:r>
            <a:endParaRPr lang="ru-RU" sz="1100" dirty="0">
              <a:effectLst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E76FE689-4DBE-4686-B862-FD92B6CE10BE}"/>
              </a:ext>
            </a:extLst>
          </p:cNvPr>
          <p:cNvSpPr/>
          <p:nvPr/>
        </p:nvSpPr>
        <p:spPr>
          <a:xfrm>
            <a:off x="53218" y="3244054"/>
            <a:ext cx="2575169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100" dirty="0">
                <a:solidFill>
                  <a:srgbClr val="000000"/>
                </a:solidFill>
                <a:latin typeface="Roboto" panose="02000000000000000000"/>
              </a:rPr>
              <a:t>Поддержка ОС ASTRA/ALT </a:t>
            </a:r>
            <a:r>
              <a:rPr lang="ru-RU" sz="1100" dirty="0" err="1">
                <a:solidFill>
                  <a:srgbClr val="000000"/>
                </a:solidFill>
                <a:latin typeface="Roboto" panose="02000000000000000000"/>
              </a:rPr>
              <a:t>Linux</a:t>
            </a:r>
            <a:r>
              <a:rPr lang="ru-RU" sz="1100" dirty="0">
                <a:solidFill>
                  <a:srgbClr val="000000"/>
                </a:solidFill>
                <a:latin typeface="Roboto" panose="02000000000000000000"/>
              </a:rPr>
              <a:t>, </a:t>
            </a:r>
            <a:r>
              <a:rPr lang="ru-RU" sz="1100" dirty="0" err="1">
                <a:solidFill>
                  <a:srgbClr val="000000"/>
                </a:solidFill>
                <a:latin typeface="Roboto" panose="02000000000000000000"/>
              </a:rPr>
              <a:t>RedOS</a:t>
            </a:r>
            <a:r>
              <a:rPr lang="ru-RU" sz="1100" dirty="0">
                <a:solidFill>
                  <a:srgbClr val="000000"/>
                </a:solidFill>
                <a:latin typeface="Roboto" panose="02000000000000000000"/>
              </a:rPr>
              <a:t> и </a:t>
            </a:r>
            <a:r>
              <a:rPr lang="ru-RU" sz="1100" dirty="0" err="1">
                <a:solidFill>
                  <a:srgbClr val="000000"/>
                </a:solidFill>
                <a:latin typeface="Roboto" panose="02000000000000000000"/>
              </a:rPr>
              <a:t>Simply</a:t>
            </a:r>
            <a:r>
              <a:rPr lang="ru-RU" sz="1100" dirty="0">
                <a:solidFill>
                  <a:srgbClr val="000000"/>
                </a:solidFill>
                <a:latin typeface="Roboto" panose="02000000000000000000"/>
              </a:rPr>
              <a:t> </a:t>
            </a:r>
            <a:r>
              <a:rPr lang="ru-RU" sz="1100" dirty="0" err="1">
                <a:solidFill>
                  <a:srgbClr val="000000"/>
                </a:solidFill>
                <a:latin typeface="Roboto" panose="02000000000000000000"/>
              </a:rPr>
              <a:t>Linux</a:t>
            </a:r>
            <a:r>
              <a:rPr lang="ru-RU" sz="1100" dirty="0">
                <a:solidFill>
                  <a:srgbClr val="000000"/>
                </a:solidFill>
                <a:latin typeface="Roboto" panose="02000000000000000000"/>
              </a:rPr>
              <a:t> для обслуживания и эксплуатации устройств и систем, выпускаемых компанией</a:t>
            </a:r>
          </a:p>
        </p:txBody>
      </p: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F993B63A-73E6-40A2-BA33-16347EB7068D}"/>
              </a:ext>
            </a:extLst>
          </p:cNvPr>
          <p:cNvCxnSpPr>
            <a:cxnSpLocks/>
          </p:cNvCxnSpPr>
          <p:nvPr/>
        </p:nvCxnSpPr>
        <p:spPr>
          <a:xfrm>
            <a:off x="6466112" y="742950"/>
            <a:ext cx="0" cy="1460287"/>
          </a:xfrm>
          <a:prstGeom prst="line">
            <a:avLst/>
          </a:prstGeom>
          <a:ln w="22225">
            <a:solidFill>
              <a:srgbClr val="E643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id="{0468E2F4-8551-4651-8E1F-2150641D5635}"/>
              </a:ext>
            </a:extLst>
          </p:cNvPr>
          <p:cNvCxnSpPr>
            <a:cxnSpLocks/>
          </p:cNvCxnSpPr>
          <p:nvPr/>
        </p:nvCxnSpPr>
        <p:spPr>
          <a:xfrm>
            <a:off x="2655556" y="742949"/>
            <a:ext cx="0" cy="1460287"/>
          </a:xfrm>
          <a:prstGeom prst="line">
            <a:avLst/>
          </a:prstGeom>
          <a:ln w="22225">
            <a:solidFill>
              <a:srgbClr val="E643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9DD428D9-AFBF-4384-A5EC-D361B0382F7F}"/>
              </a:ext>
            </a:extLst>
          </p:cNvPr>
          <p:cNvCxnSpPr>
            <a:cxnSpLocks/>
          </p:cNvCxnSpPr>
          <p:nvPr/>
        </p:nvCxnSpPr>
        <p:spPr>
          <a:xfrm>
            <a:off x="2655556" y="2734288"/>
            <a:ext cx="0" cy="1460287"/>
          </a:xfrm>
          <a:prstGeom prst="line">
            <a:avLst/>
          </a:prstGeom>
          <a:ln w="22225">
            <a:solidFill>
              <a:srgbClr val="E643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10A730AD-CBF2-41D2-8204-AFB0BFDF660B}"/>
              </a:ext>
            </a:extLst>
          </p:cNvPr>
          <p:cNvCxnSpPr>
            <a:cxnSpLocks/>
          </p:cNvCxnSpPr>
          <p:nvPr/>
        </p:nvCxnSpPr>
        <p:spPr>
          <a:xfrm>
            <a:off x="6465554" y="2730811"/>
            <a:ext cx="0" cy="1460287"/>
          </a:xfrm>
          <a:prstGeom prst="line">
            <a:avLst/>
          </a:prstGeom>
          <a:ln w="22225">
            <a:solidFill>
              <a:srgbClr val="E643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id="{95550776-5928-42E5-9A3B-A6D0C5795C2C}"/>
              </a:ext>
            </a:extLst>
          </p:cNvPr>
          <p:cNvCxnSpPr>
            <a:cxnSpLocks/>
          </p:cNvCxnSpPr>
          <p:nvPr/>
        </p:nvCxnSpPr>
        <p:spPr>
          <a:xfrm>
            <a:off x="2979964" y="4351764"/>
            <a:ext cx="3192236" cy="0"/>
          </a:xfrm>
          <a:prstGeom prst="line">
            <a:avLst/>
          </a:prstGeom>
          <a:ln w="22225">
            <a:solidFill>
              <a:srgbClr val="E643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BE7A5CD9-D35B-4CA6-86D9-27380AD3CB31}"/>
              </a:ext>
            </a:extLst>
          </p:cNvPr>
          <p:cNvSpPr/>
          <p:nvPr/>
        </p:nvSpPr>
        <p:spPr>
          <a:xfrm>
            <a:off x="6488445" y="725847"/>
            <a:ext cx="124668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srgbClr val="000000"/>
                </a:solidFill>
                <a:latin typeface="Roboto" panose="02000000000000000000"/>
              </a:rPr>
              <a:t>Замена РЗА</a:t>
            </a:r>
            <a:endParaRPr lang="ru-RU" sz="1400" dirty="0">
              <a:effectLst/>
            </a:endParaRP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B2645636-8BB4-4033-B9CF-B8B47EC04AB5}"/>
              </a:ext>
            </a:extLst>
          </p:cNvPr>
          <p:cNvSpPr/>
          <p:nvPr/>
        </p:nvSpPr>
        <p:spPr>
          <a:xfrm>
            <a:off x="6488445" y="2701650"/>
            <a:ext cx="18846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000000"/>
                </a:solidFill>
                <a:latin typeface="Roboto" panose="02000000000000000000"/>
              </a:rPr>
              <a:t>Собственное производство</a:t>
            </a:r>
            <a:endParaRPr lang="ru-RU" sz="1400" dirty="0">
              <a:effectLst/>
            </a:endParaRP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6AAA090E-A49D-4A80-9E5C-EF87D7783FA1}"/>
              </a:ext>
            </a:extLst>
          </p:cNvPr>
          <p:cNvSpPr/>
          <p:nvPr/>
        </p:nvSpPr>
        <p:spPr>
          <a:xfrm>
            <a:off x="491213" y="2701650"/>
            <a:ext cx="21528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b="1" dirty="0">
                <a:solidFill>
                  <a:srgbClr val="000000"/>
                </a:solidFill>
                <a:latin typeface="Roboto" panose="02000000000000000000"/>
              </a:rPr>
              <a:t>Поддержка отечественных ОС</a:t>
            </a:r>
            <a:endParaRPr lang="ru-RU" sz="1400" dirty="0">
              <a:effectLst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7323D6CC-F1D5-4E0C-A3FF-DC8F356A6557}"/>
              </a:ext>
            </a:extLst>
          </p:cNvPr>
          <p:cNvSpPr/>
          <p:nvPr/>
        </p:nvSpPr>
        <p:spPr>
          <a:xfrm>
            <a:off x="-6077" y="723521"/>
            <a:ext cx="269212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b="1" dirty="0">
                <a:solidFill>
                  <a:srgbClr val="000000"/>
                </a:solidFill>
                <a:latin typeface="Roboto" panose="02000000000000000000"/>
              </a:rPr>
              <a:t>Опыт импортозамещения</a:t>
            </a:r>
            <a:endParaRPr lang="ru-RU" sz="1400" dirty="0">
              <a:effectLst/>
            </a:endParaRP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BE4A34A3-D72B-4FD1-888B-A87D9CCDECC7}"/>
              </a:ext>
            </a:extLst>
          </p:cNvPr>
          <p:cNvSpPr/>
          <p:nvPr/>
        </p:nvSpPr>
        <p:spPr>
          <a:xfrm>
            <a:off x="2850209" y="4013494"/>
            <a:ext cx="34054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Roboto" panose="02000000000000000000"/>
              </a:rPr>
              <a:t>Квалификация в смежных областях</a:t>
            </a:r>
            <a:endParaRPr lang="ru-RU" sz="1400" dirty="0">
              <a:effectLst/>
            </a:endParaRPr>
          </a:p>
        </p:txBody>
      </p:sp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60D41997-48A9-4B96-BF8E-4892A156884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297345" y="1932684"/>
            <a:ext cx="459919" cy="323187"/>
          </a:xfrm>
          <a:prstGeom prst="rect">
            <a:avLst/>
          </a:prstGeom>
        </p:spPr>
      </p:pic>
      <p:sp>
        <p:nvSpPr>
          <p:cNvPr id="39" name="Прямоугольник: скругленные углы 38">
            <a:extLst>
              <a:ext uri="{FF2B5EF4-FFF2-40B4-BE49-F238E27FC236}">
                <a16:creationId xmlns:a16="http://schemas.microsoft.com/office/drawing/2014/main" id="{A66AD3BE-C508-498D-807B-CF14B0C56F03}"/>
              </a:ext>
            </a:extLst>
          </p:cNvPr>
          <p:cNvSpPr/>
          <p:nvPr/>
        </p:nvSpPr>
        <p:spPr>
          <a:xfrm>
            <a:off x="3466296" y="1875774"/>
            <a:ext cx="617961" cy="43456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0BAD50B1-A83C-4FAA-BE07-6FDCCD52815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552938" y="1931461"/>
            <a:ext cx="459919" cy="323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6158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oogle Shape;139;g2766874290e_9_514">
            <a:extLst>
              <a:ext uri="{FF2B5EF4-FFF2-40B4-BE49-F238E27FC236}">
                <a16:creationId xmlns:a16="http://schemas.microsoft.com/office/drawing/2014/main" id="{9177FA22-BE1B-4BDC-9CB8-1528E6346E9C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4616"/>
          <a:stretch/>
        </p:blipFill>
        <p:spPr>
          <a:xfrm>
            <a:off x="6507567" y="3986848"/>
            <a:ext cx="1773653" cy="99491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125;g2766874290e_9_514">
            <a:extLst>
              <a:ext uri="{FF2B5EF4-FFF2-40B4-BE49-F238E27FC236}">
                <a16:creationId xmlns:a16="http://schemas.microsoft.com/office/drawing/2014/main" id="{BE664BFC-1FC8-4454-BF5A-51D7A1361275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70701" y="782745"/>
            <a:ext cx="1495594" cy="124129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Google Shape;126;g2766874290e_9_514">
            <a:extLst>
              <a:ext uri="{FF2B5EF4-FFF2-40B4-BE49-F238E27FC236}">
                <a16:creationId xmlns:a16="http://schemas.microsoft.com/office/drawing/2014/main" id="{18A00D3B-E839-4E2E-916C-E5C15AF28403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917836" y="3220284"/>
            <a:ext cx="1060117" cy="1083977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Google Shape;127;g2766874290e_9_514">
            <a:extLst>
              <a:ext uri="{FF2B5EF4-FFF2-40B4-BE49-F238E27FC236}">
                <a16:creationId xmlns:a16="http://schemas.microsoft.com/office/drawing/2014/main" id="{85B2D12E-34EB-45F9-BDFB-F4755A25FECD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 l="1643" t="26221" r="1672" b="27865"/>
          <a:stretch/>
        </p:blipFill>
        <p:spPr>
          <a:xfrm>
            <a:off x="4419079" y="2013843"/>
            <a:ext cx="1941230" cy="7370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128;g2766874290e_9_514">
            <a:extLst>
              <a:ext uri="{FF2B5EF4-FFF2-40B4-BE49-F238E27FC236}">
                <a16:creationId xmlns:a16="http://schemas.microsoft.com/office/drawing/2014/main" id="{12E5736D-9710-4F19-B5EE-507613D5EE4F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 l="3008" t="8307" r="2989" b="22228"/>
          <a:stretch/>
        </p:blipFill>
        <p:spPr>
          <a:xfrm>
            <a:off x="4419078" y="2845717"/>
            <a:ext cx="1941233" cy="1075813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Google Shape;129;g2766874290e_9_514">
            <a:extLst>
              <a:ext uri="{FF2B5EF4-FFF2-40B4-BE49-F238E27FC236}">
                <a16:creationId xmlns:a16="http://schemas.microsoft.com/office/drawing/2014/main" id="{4B816C03-AC69-418C-9CB0-30F878D644DF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 l="10920" t="3698" r="10574" b="6760"/>
          <a:stretch/>
        </p:blipFill>
        <p:spPr>
          <a:xfrm>
            <a:off x="144950" y="2137481"/>
            <a:ext cx="783329" cy="893464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Google Shape;130;g2766874290e_9_514">
            <a:extLst>
              <a:ext uri="{FF2B5EF4-FFF2-40B4-BE49-F238E27FC236}">
                <a16:creationId xmlns:a16="http://schemas.microsoft.com/office/drawing/2014/main" id="{F530EF53-6965-41E9-947B-9395AC9152F1}"/>
              </a:ext>
            </a:extLst>
          </p:cNvPr>
          <p:cNvPicPr preferRelativeResize="0"/>
          <p:nvPr/>
        </p:nvPicPr>
        <p:blipFill rotWithShape="1">
          <a:blip r:embed="rId9">
            <a:alphaModFix/>
          </a:blip>
          <a:srcRect l="23066" t="11846" r="20427" b="14893"/>
          <a:stretch/>
        </p:blipFill>
        <p:spPr>
          <a:xfrm>
            <a:off x="155520" y="3092869"/>
            <a:ext cx="783329" cy="766758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Google Shape;131;g2766874290e_9_514">
            <a:extLst>
              <a:ext uri="{FF2B5EF4-FFF2-40B4-BE49-F238E27FC236}">
                <a16:creationId xmlns:a16="http://schemas.microsoft.com/office/drawing/2014/main" id="{FCA93DBB-75B1-4507-ABFA-9CDB0935D2E4}"/>
              </a:ext>
            </a:extLst>
          </p:cNvPr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316929" y="3621486"/>
            <a:ext cx="1060115" cy="11926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Google Shape;132;g2766874290e_9_514">
            <a:extLst>
              <a:ext uri="{FF2B5EF4-FFF2-40B4-BE49-F238E27FC236}">
                <a16:creationId xmlns:a16="http://schemas.microsoft.com/office/drawing/2014/main" id="{8115A74F-9B6A-47D5-92AD-08F080CE9E2B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 l="4289" t="22583" r="6169" b="33606"/>
          <a:stretch/>
        </p:blipFill>
        <p:spPr>
          <a:xfrm>
            <a:off x="2702451" y="1998990"/>
            <a:ext cx="1495585" cy="731756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Google Shape;133;g2766874290e_9_514">
            <a:extLst>
              <a:ext uri="{FF2B5EF4-FFF2-40B4-BE49-F238E27FC236}">
                <a16:creationId xmlns:a16="http://schemas.microsoft.com/office/drawing/2014/main" id="{B08BB1FE-457B-418C-A398-CD0A91DB3E90}"/>
              </a:ext>
            </a:extLst>
          </p:cNvPr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1795329" y="2615799"/>
            <a:ext cx="3221946" cy="1810734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Google Shape;134;g2766874290e_9_514">
            <a:extLst>
              <a:ext uri="{FF2B5EF4-FFF2-40B4-BE49-F238E27FC236}">
                <a16:creationId xmlns:a16="http://schemas.microsoft.com/office/drawing/2014/main" id="{270CEF74-DD49-46BA-A2CE-17310B0581B2}"/>
              </a:ext>
            </a:extLst>
          </p:cNvPr>
          <p:cNvPicPr preferRelativeResize="0"/>
          <p:nvPr/>
        </p:nvPicPr>
        <p:blipFill rotWithShape="1">
          <a:blip r:embed="rId13">
            <a:alphaModFix/>
          </a:blip>
          <a:srcRect l="22232" t="10700" r="20703" b="13947"/>
          <a:stretch/>
        </p:blipFill>
        <p:spPr>
          <a:xfrm>
            <a:off x="6572783" y="2042285"/>
            <a:ext cx="1842002" cy="136809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Google Shape;135;g2766874290e_9_514">
            <a:extLst>
              <a:ext uri="{FF2B5EF4-FFF2-40B4-BE49-F238E27FC236}">
                <a16:creationId xmlns:a16="http://schemas.microsoft.com/office/drawing/2014/main" id="{7F40B3F5-3DCA-45CE-A126-3646D5601539}"/>
              </a:ext>
            </a:extLst>
          </p:cNvPr>
          <p:cNvPicPr preferRelativeResize="0"/>
          <p:nvPr/>
        </p:nvPicPr>
        <p:blipFill rotWithShape="1">
          <a:blip r:embed="rId14">
            <a:alphaModFix/>
          </a:blip>
          <a:srcRect l="28633" r="28997"/>
          <a:stretch/>
        </p:blipFill>
        <p:spPr>
          <a:xfrm>
            <a:off x="1229870" y="1998991"/>
            <a:ext cx="1223676" cy="1622492"/>
          </a:xfrm>
          <a:prstGeom prst="rect">
            <a:avLst/>
          </a:prstGeom>
          <a:noFill/>
          <a:ln>
            <a:noFill/>
          </a:ln>
        </p:spPr>
      </p:pic>
      <p:pic>
        <p:nvPicPr>
          <p:cNvPr id="35" name="Google Shape;136;g2766874290e_9_514">
            <a:extLst>
              <a:ext uri="{FF2B5EF4-FFF2-40B4-BE49-F238E27FC236}">
                <a16:creationId xmlns:a16="http://schemas.microsoft.com/office/drawing/2014/main" id="{2912B8DE-F5F8-40CD-9FF6-DB0D50E43CC4}"/>
              </a:ext>
            </a:extLst>
          </p:cNvPr>
          <p:cNvPicPr preferRelativeResize="0"/>
          <p:nvPr/>
        </p:nvPicPr>
        <p:blipFill rotWithShape="1">
          <a:blip r:embed="rId15">
            <a:alphaModFix/>
          </a:blip>
          <a:srcRect l="14250" t="6175" r="27681" b="5610"/>
          <a:stretch/>
        </p:blipFill>
        <p:spPr>
          <a:xfrm>
            <a:off x="268337" y="3960342"/>
            <a:ext cx="514615" cy="893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Google Shape;137;g2766874290e_9_514">
            <a:extLst>
              <a:ext uri="{FF2B5EF4-FFF2-40B4-BE49-F238E27FC236}">
                <a16:creationId xmlns:a16="http://schemas.microsoft.com/office/drawing/2014/main" id="{2710C0F6-F222-45B2-A178-A70930A12AB3}"/>
              </a:ext>
            </a:extLst>
          </p:cNvPr>
          <p:cNvPicPr preferRelativeResize="0"/>
          <p:nvPr/>
        </p:nvPicPr>
        <p:blipFill rotWithShape="1">
          <a:blip r:embed="rId16">
            <a:alphaModFix/>
          </a:blip>
          <a:srcRect l="4178" t="3656" r="1080" b="6049"/>
          <a:stretch/>
        </p:blipFill>
        <p:spPr>
          <a:xfrm>
            <a:off x="2772814" y="4269680"/>
            <a:ext cx="1358217" cy="737052"/>
          </a:xfrm>
          <a:prstGeom prst="rect">
            <a:avLst/>
          </a:prstGeom>
          <a:noFill/>
          <a:ln>
            <a:noFill/>
          </a:ln>
        </p:spPr>
      </p:pic>
      <p:pic>
        <p:nvPicPr>
          <p:cNvPr id="37" name="Google Shape;138;g2766874290e_9_514">
            <a:extLst>
              <a:ext uri="{FF2B5EF4-FFF2-40B4-BE49-F238E27FC236}">
                <a16:creationId xmlns:a16="http://schemas.microsoft.com/office/drawing/2014/main" id="{004DA2B5-EAA0-402D-B3F5-DB0106570B8F}"/>
              </a:ext>
            </a:extLst>
          </p:cNvPr>
          <p:cNvPicPr preferRelativeResize="0"/>
          <p:nvPr/>
        </p:nvPicPr>
        <p:blipFill rotWithShape="1">
          <a:blip r:embed="rId17">
            <a:alphaModFix/>
          </a:blip>
          <a:srcRect l="1584" r="1778" b="4979"/>
          <a:stretch/>
        </p:blipFill>
        <p:spPr>
          <a:xfrm>
            <a:off x="4406731" y="4113255"/>
            <a:ext cx="1977803" cy="893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Google Shape;140;g2766874290e_9_514">
            <a:extLst>
              <a:ext uri="{FF2B5EF4-FFF2-40B4-BE49-F238E27FC236}">
                <a16:creationId xmlns:a16="http://schemas.microsoft.com/office/drawing/2014/main" id="{43484D89-5FA2-4E82-9C86-B2307EFE9F0A}"/>
              </a:ext>
            </a:extLst>
          </p:cNvPr>
          <p:cNvPicPr preferRelativeResize="0"/>
          <p:nvPr/>
        </p:nvPicPr>
        <p:blipFill rotWithShape="1">
          <a:blip r:embed="rId18">
            <a:alphaModFix/>
          </a:blip>
          <a:srcRect l="31944" t="14667" r="32624" b="14440"/>
          <a:stretch/>
        </p:blipFill>
        <p:spPr>
          <a:xfrm>
            <a:off x="132985" y="880664"/>
            <a:ext cx="785318" cy="1054489"/>
          </a:xfrm>
          <a:prstGeom prst="rect">
            <a:avLst/>
          </a:prstGeom>
          <a:noFill/>
          <a:ln>
            <a:noFill/>
          </a:ln>
        </p:spPr>
      </p:pic>
      <p:pic>
        <p:nvPicPr>
          <p:cNvPr id="40" name="Google Shape;141;g2766874290e_9_514">
            <a:extLst>
              <a:ext uri="{FF2B5EF4-FFF2-40B4-BE49-F238E27FC236}">
                <a16:creationId xmlns:a16="http://schemas.microsoft.com/office/drawing/2014/main" id="{C15C03EE-FC3B-4908-AD4B-9954FA735E77}"/>
              </a:ext>
            </a:extLst>
          </p:cNvPr>
          <p:cNvPicPr preferRelativeResize="0"/>
          <p:nvPr/>
        </p:nvPicPr>
        <p:blipFill rotWithShape="1">
          <a:blip r:embed="rId19">
            <a:alphaModFix/>
          </a:blip>
          <a:srcRect l="17053" t="16467" r="18007" b="14973"/>
          <a:stretch/>
        </p:blipFill>
        <p:spPr>
          <a:xfrm>
            <a:off x="2704128" y="875634"/>
            <a:ext cx="1495586" cy="1059542"/>
          </a:xfrm>
          <a:prstGeom prst="rect">
            <a:avLst/>
          </a:prstGeom>
          <a:noFill/>
          <a:ln>
            <a:noFill/>
          </a:ln>
        </p:spPr>
      </p:pic>
      <p:pic>
        <p:nvPicPr>
          <p:cNvPr id="41" name="Google Shape;142;g2766874290e_9_514">
            <a:extLst>
              <a:ext uri="{FF2B5EF4-FFF2-40B4-BE49-F238E27FC236}">
                <a16:creationId xmlns:a16="http://schemas.microsoft.com/office/drawing/2014/main" id="{0966AF73-EB8A-4C1C-8603-0D691723649A}"/>
              </a:ext>
            </a:extLst>
          </p:cNvPr>
          <p:cNvPicPr preferRelativeResize="0"/>
          <p:nvPr/>
        </p:nvPicPr>
        <p:blipFill rotWithShape="1">
          <a:blip r:embed="rId20">
            <a:alphaModFix/>
          </a:blip>
          <a:srcRect l="26489" t="15815" r="26825" b="15243"/>
          <a:stretch/>
        </p:blipFill>
        <p:spPr>
          <a:xfrm>
            <a:off x="1307496" y="893087"/>
            <a:ext cx="1060115" cy="1050579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Google Shape;143;g2766874290e_9_514">
            <a:extLst>
              <a:ext uri="{FF2B5EF4-FFF2-40B4-BE49-F238E27FC236}">
                <a16:creationId xmlns:a16="http://schemas.microsoft.com/office/drawing/2014/main" id="{5B6CDEC0-BD37-423F-8DE6-9297F0DFAA18}"/>
              </a:ext>
            </a:extLst>
          </p:cNvPr>
          <p:cNvPicPr preferRelativeResize="0"/>
          <p:nvPr/>
        </p:nvPicPr>
        <p:blipFill rotWithShape="1">
          <a:blip r:embed="rId21">
            <a:alphaModFix/>
          </a:blip>
          <a:srcRect l="7682" t="15931" r="8537" b="15636"/>
          <a:stretch/>
        </p:blipFill>
        <p:spPr>
          <a:xfrm>
            <a:off x="4417850" y="868460"/>
            <a:ext cx="1916579" cy="105056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id="{6B4DD171-3C02-42BC-AC72-CF9025DD38AA}"/>
              </a:ext>
            </a:extLst>
          </p:cNvPr>
          <p:cNvCxnSpPr>
            <a:cxnSpLocks/>
          </p:cNvCxnSpPr>
          <p:nvPr/>
        </p:nvCxnSpPr>
        <p:spPr>
          <a:xfrm>
            <a:off x="1087741" y="522752"/>
            <a:ext cx="0" cy="4483976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4" name="TextBox 25">
            <a:extLst>
              <a:ext uri="{FF2B5EF4-FFF2-40B4-BE49-F238E27FC236}">
                <a16:creationId xmlns:a16="http://schemas.microsoft.com/office/drawing/2014/main" id="{B9B42F4F-F280-46D1-A94C-04A5F7B6565D}"/>
              </a:ext>
            </a:extLst>
          </p:cNvPr>
          <p:cNvSpPr txBox="1"/>
          <p:nvPr/>
        </p:nvSpPr>
        <p:spPr>
          <a:xfrm>
            <a:off x="4402739" y="522752"/>
            <a:ext cx="1916579" cy="3074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398" dirty="0">
                <a:solidFill>
                  <a:schemeClr val="bg2">
                    <a:lumMod val="10000"/>
                  </a:schemeClr>
                </a:solidFill>
                <a:latin typeface="Fira Sans"/>
                <a:ea typeface="Calibri"/>
                <a:cs typeface="Calibri"/>
                <a:sym typeface="Calibri"/>
              </a:rPr>
              <a:t>1: 84HP</a:t>
            </a:r>
            <a:endParaRPr lang="ru-RU" sz="1398" dirty="0">
              <a:latin typeface="Fira Sans"/>
            </a:endParaRPr>
          </a:p>
        </p:txBody>
      </p:sp>
      <p:sp>
        <p:nvSpPr>
          <p:cNvPr id="45" name="TextBox 27">
            <a:extLst>
              <a:ext uri="{FF2B5EF4-FFF2-40B4-BE49-F238E27FC236}">
                <a16:creationId xmlns:a16="http://schemas.microsoft.com/office/drawing/2014/main" id="{D5ED614C-C021-4DA8-A6CA-643804BA0E45}"/>
              </a:ext>
            </a:extLst>
          </p:cNvPr>
          <p:cNvSpPr txBox="1"/>
          <p:nvPr/>
        </p:nvSpPr>
        <p:spPr>
          <a:xfrm>
            <a:off x="127061" y="522753"/>
            <a:ext cx="945501" cy="3074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398" dirty="0">
                <a:solidFill>
                  <a:schemeClr val="bg2">
                    <a:lumMod val="10000"/>
                  </a:schemeClr>
                </a:solidFill>
                <a:latin typeface="Fira Sans"/>
                <a:ea typeface="Calibri"/>
                <a:cs typeface="Calibri"/>
                <a:sym typeface="Calibri"/>
              </a:rPr>
              <a:t>⅓: 28HP</a:t>
            </a:r>
            <a:endParaRPr lang="ru-RU" sz="1398" dirty="0">
              <a:latin typeface="Fira Sans"/>
            </a:endParaRPr>
          </a:p>
        </p:txBody>
      </p:sp>
      <p:cxnSp>
        <p:nvCxnSpPr>
          <p:cNvPr id="46" name="Прямая соединительная линия 45">
            <a:extLst>
              <a:ext uri="{FF2B5EF4-FFF2-40B4-BE49-F238E27FC236}">
                <a16:creationId xmlns:a16="http://schemas.microsoft.com/office/drawing/2014/main" id="{8E804962-F77F-4401-89FC-E2A35D4B96AC}"/>
              </a:ext>
            </a:extLst>
          </p:cNvPr>
          <p:cNvCxnSpPr>
            <a:cxnSpLocks/>
          </p:cNvCxnSpPr>
          <p:nvPr/>
        </p:nvCxnSpPr>
        <p:spPr>
          <a:xfrm>
            <a:off x="2537953" y="522752"/>
            <a:ext cx="0" cy="4483976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7" name="TextBox 29">
            <a:extLst>
              <a:ext uri="{FF2B5EF4-FFF2-40B4-BE49-F238E27FC236}">
                <a16:creationId xmlns:a16="http://schemas.microsoft.com/office/drawing/2014/main" id="{3F26450B-52A2-4E09-88F7-BA59B3843E35}"/>
              </a:ext>
            </a:extLst>
          </p:cNvPr>
          <p:cNvSpPr txBox="1"/>
          <p:nvPr/>
        </p:nvSpPr>
        <p:spPr>
          <a:xfrm>
            <a:off x="1307496" y="516978"/>
            <a:ext cx="1060115" cy="3074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398" dirty="0">
                <a:solidFill>
                  <a:schemeClr val="bg2">
                    <a:lumMod val="10000"/>
                  </a:schemeClr>
                </a:solidFill>
                <a:latin typeface="Fira Sans"/>
                <a:ea typeface="Calibri"/>
                <a:cs typeface="Calibri"/>
                <a:sym typeface="Calibri"/>
              </a:rPr>
              <a:t>½: 42HP</a:t>
            </a:r>
            <a:endParaRPr lang="ru-RU" sz="1398" dirty="0">
              <a:latin typeface="Fira Sans"/>
            </a:endParaRPr>
          </a:p>
        </p:txBody>
      </p:sp>
      <p:sp>
        <p:nvSpPr>
          <p:cNvPr id="48" name="TextBox 30">
            <a:extLst>
              <a:ext uri="{FF2B5EF4-FFF2-40B4-BE49-F238E27FC236}">
                <a16:creationId xmlns:a16="http://schemas.microsoft.com/office/drawing/2014/main" id="{FD3696B1-11B1-45D5-9CA1-99D9D6FE17E4}"/>
              </a:ext>
            </a:extLst>
          </p:cNvPr>
          <p:cNvSpPr txBox="1"/>
          <p:nvPr/>
        </p:nvSpPr>
        <p:spPr>
          <a:xfrm>
            <a:off x="2702451" y="513500"/>
            <a:ext cx="1524982" cy="3074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398" dirty="0">
                <a:solidFill>
                  <a:schemeClr val="bg2">
                    <a:lumMod val="10000"/>
                  </a:schemeClr>
                </a:solidFill>
                <a:latin typeface="Fira Sans"/>
                <a:ea typeface="Calibri"/>
                <a:cs typeface="Calibri"/>
                <a:sym typeface="Calibri"/>
              </a:rPr>
              <a:t>¾: 63HP</a:t>
            </a:r>
            <a:endParaRPr lang="ru-RU" sz="1398" dirty="0">
              <a:latin typeface="Fira Sans"/>
            </a:endParaRPr>
          </a:p>
        </p:txBody>
      </p:sp>
      <p:cxnSp>
        <p:nvCxnSpPr>
          <p:cNvPr id="49" name="Прямая соединительная линия 48">
            <a:extLst>
              <a:ext uri="{FF2B5EF4-FFF2-40B4-BE49-F238E27FC236}">
                <a16:creationId xmlns:a16="http://schemas.microsoft.com/office/drawing/2014/main" id="{4E9C49A0-9B20-4800-8461-CE3EC2793557}"/>
              </a:ext>
            </a:extLst>
          </p:cNvPr>
          <p:cNvCxnSpPr>
            <a:cxnSpLocks/>
          </p:cNvCxnSpPr>
          <p:nvPr/>
        </p:nvCxnSpPr>
        <p:spPr>
          <a:xfrm>
            <a:off x="4314667" y="522752"/>
            <a:ext cx="0" cy="4483976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>
            <a:extLst>
              <a:ext uri="{FF2B5EF4-FFF2-40B4-BE49-F238E27FC236}">
                <a16:creationId xmlns:a16="http://schemas.microsoft.com/office/drawing/2014/main" id="{ECB2385D-FAFF-463A-8D75-671EC28AFCE8}"/>
              </a:ext>
            </a:extLst>
          </p:cNvPr>
          <p:cNvCxnSpPr>
            <a:cxnSpLocks/>
          </p:cNvCxnSpPr>
          <p:nvPr/>
        </p:nvCxnSpPr>
        <p:spPr>
          <a:xfrm>
            <a:off x="6446050" y="538175"/>
            <a:ext cx="0" cy="4468555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1" name="TextBox 35">
            <a:extLst>
              <a:ext uri="{FF2B5EF4-FFF2-40B4-BE49-F238E27FC236}">
                <a16:creationId xmlns:a16="http://schemas.microsoft.com/office/drawing/2014/main" id="{CDF8D3DA-611B-4022-BBB2-FF9013CDB8E9}"/>
              </a:ext>
            </a:extLst>
          </p:cNvPr>
          <p:cNvSpPr txBox="1"/>
          <p:nvPr/>
        </p:nvSpPr>
        <p:spPr>
          <a:xfrm>
            <a:off x="6572785" y="522752"/>
            <a:ext cx="2444155" cy="3074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398" dirty="0">
                <a:solidFill>
                  <a:schemeClr val="bg2">
                    <a:lumMod val="10000"/>
                  </a:schemeClr>
                </a:solidFill>
                <a:latin typeface="Fira Sans"/>
                <a:ea typeface="Calibri"/>
                <a:cs typeface="Calibri"/>
                <a:sym typeface="Calibri"/>
              </a:rPr>
              <a:t>С выносным ИЧМ</a:t>
            </a:r>
            <a:endParaRPr lang="ru-RU" sz="1398" dirty="0">
              <a:latin typeface="Fira Sans"/>
            </a:endParaRPr>
          </a:p>
        </p:txBody>
      </p:sp>
      <p:sp>
        <p:nvSpPr>
          <p:cNvPr id="52" name="Номер слайда 1">
            <a:extLst>
              <a:ext uri="{FF2B5EF4-FFF2-40B4-BE49-F238E27FC236}">
                <a16:creationId xmlns:a16="http://schemas.microsoft.com/office/drawing/2014/main" id="{8F3E8FBE-1C4C-45A6-AB2C-83C4EFCF99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B3A11175-85E4-4762-B494-C345E595A10B}" type="slidenum">
              <a:rPr lang="ru-RU" smtClean="0"/>
              <a:t>6</a:t>
            </a:fld>
            <a:endParaRPr lang="ru-RU"/>
          </a:p>
        </p:txBody>
      </p:sp>
      <p:sp>
        <p:nvSpPr>
          <p:cNvPr id="53" name="Заголовок 2">
            <a:extLst>
              <a:ext uri="{FF2B5EF4-FFF2-40B4-BE49-F238E27FC236}">
                <a16:creationId xmlns:a16="http://schemas.microsoft.com/office/drawing/2014/main" id="{54646C8A-8532-4796-B9AC-1B51A44F85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681" y="-165338"/>
            <a:ext cx="7886700" cy="994172"/>
          </a:xfrm>
        </p:spPr>
        <p:txBody>
          <a:bodyPr>
            <a:normAutofit/>
          </a:bodyPr>
          <a:lstStyle/>
          <a:p>
            <a:r>
              <a:rPr lang="ru-RU" sz="1800" dirty="0"/>
              <a:t>КОНСТРУКТИВНОЕ СООТВЕТСТВИЕ</a:t>
            </a:r>
          </a:p>
        </p:txBody>
      </p:sp>
    </p:spTree>
    <p:extLst>
      <p:ext uri="{BB962C8B-B14F-4D97-AF65-F5344CB8AC3E}">
        <p14:creationId xmlns:p14="http://schemas.microsoft.com/office/powerpoint/2010/main" val="17520728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BF8DC539-6AE7-4E08-9CA1-B3E35F835255}"/>
              </a:ext>
            </a:extLst>
          </p:cNvPr>
          <p:cNvGrpSpPr/>
          <p:nvPr/>
        </p:nvGrpSpPr>
        <p:grpSpPr>
          <a:xfrm>
            <a:off x="3557862" y="731357"/>
            <a:ext cx="5218179" cy="4138299"/>
            <a:chOff x="3778249" y="731357"/>
            <a:chExt cx="4997792" cy="4003045"/>
          </a:xfrm>
        </p:grpSpPr>
        <p:pic>
          <p:nvPicPr>
            <p:cNvPr id="225" name="Google Shape;225;g276687432ba_0_0"/>
            <p:cNvPicPr preferRelativeResize="0">
              <a:picLocks noChangeAspect="1"/>
            </p:cNvPicPr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3778249" y="731357"/>
              <a:ext cx="4997792" cy="227886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" name="Google Shape;236;g276687432ba_0_13">
              <a:extLst>
                <a:ext uri="{FF2B5EF4-FFF2-40B4-BE49-F238E27FC236}">
                  <a16:creationId xmlns:a16="http://schemas.microsoft.com/office/drawing/2014/main" id="{0690EB44-198E-4BA8-B488-74AD547EFEA4}"/>
                </a:ext>
              </a:extLst>
            </p:cNvPr>
            <p:cNvPicPr preferRelativeResize="0">
              <a:picLocks noChangeAspect="1"/>
            </p:cNvPicPr>
            <p:nvPr/>
          </p:nvPicPr>
          <p:blipFill rotWithShape="1">
            <a:blip r:embed="rId4">
              <a:alphaModFix/>
            </a:blip>
            <a:srcRect t="9542"/>
            <a:stretch/>
          </p:blipFill>
          <p:spPr>
            <a:xfrm>
              <a:off x="3784566" y="2993478"/>
              <a:ext cx="4985760" cy="174092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8" name="Google Shape;151;g2766874290e_9_483">
            <a:extLst>
              <a:ext uri="{FF2B5EF4-FFF2-40B4-BE49-F238E27FC236}">
                <a16:creationId xmlns:a16="http://schemas.microsoft.com/office/drawing/2014/main" id="{EFFDE579-054D-4F3D-9377-C49098CA2C7D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138616" y="2024655"/>
            <a:ext cx="567272" cy="38012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152;g2766874290e_9_483">
            <a:extLst>
              <a:ext uri="{FF2B5EF4-FFF2-40B4-BE49-F238E27FC236}">
                <a16:creationId xmlns:a16="http://schemas.microsoft.com/office/drawing/2014/main" id="{B10D5E68-5BD4-43D9-9567-FFF26484A837}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167196" y="1985420"/>
            <a:ext cx="459418" cy="40828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7DD9311C-B77C-4615-BA80-3F292F3C0C7E}"/>
              </a:ext>
            </a:extLst>
          </p:cNvPr>
          <p:cNvGrpSpPr/>
          <p:nvPr/>
        </p:nvGrpSpPr>
        <p:grpSpPr>
          <a:xfrm>
            <a:off x="928667" y="3696214"/>
            <a:ext cx="1737018" cy="1196691"/>
            <a:chOff x="928667" y="3680714"/>
            <a:chExt cx="1737018" cy="1196691"/>
          </a:xfrm>
        </p:grpSpPr>
        <p:pic>
          <p:nvPicPr>
            <p:cNvPr id="19" name="Рисунок 18">
              <a:extLst>
                <a:ext uri="{FF2B5EF4-FFF2-40B4-BE49-F238E27FC236}">
                  <a16:creationId xmlns:a16="http://schemas.microsoft.com/office/drawing/2014/main" id="{F88E88CC-8A80-4331-8E48-CB88A05734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0543" r="15355" b="28214"/>
            <a:stretch/>
          </p:blipFill>
          <p:spPr>
            <a:xfrm>
              <a:off x="928667" y="3680714"/>
              <a:ext cx="1737018" cy="1196691"/>
            </a:xfrm>
            <a:prstGeom prst="rect">
              <a:avLst/>
            </a:prstGeom>
          </p:spPr>
        </p:pic>
        <p:pic>
          <p:nvPicPr>
            <p:cNvPr id="12" name="Google Shape;157;g2766874290e_9_483">
              <a:extLst>
                <a:ext uri="{FF2B5EF4-FFF2-40B4-BE49-F238E27FC236}">
                  <a16:creationId xmlns:a16="http://schemas.microsoft.com/office/drawing/2014/main" id="{760FF11E-2D6C-430B-BEC7-C7706A43FEFE}"/>
                </a:ext>
              </a:extLst>
            </p:cNvPr>
            <p:cNvPicPr preferRelativeResize="0"/>
            <p:nvPr/>
          </p:nvPicPr>
          <p:blipFill rotWithShape="1">
            <a:blip r:embed="rId8">
              <a:alphaModFix/>
            </a:blip>
            <a:srcRect l="-883" r="1769" b="7644"/>
            <a:stretch/>
          </p:blipFill>
          <p:spPr>
            <a:xfrm>
              <a:off x="2151870" y="4001547"/>
              <a:ext cx="278605" cy="460876"/>
            </a:xfrm>
            <a:prstGeom prst="rect">
              <a:avLst/>
            </a:prstGeom>
            <a:noFill/>
            <a:ln>
              <a:noFill/>
            </a:ln>
            <a:effectLst>
              <a:outerShdw blurRad="292100" dist="139700" dir="2700000" algn="tl" rotWithShape="0">
                <a:srgbClr val="333333">
                  <a:alpha val="64709"/>
                </a:srgbClr>
              </a:outerShdw>
            </a:effectLst>
          </p:spPr>
        </p:pic>
      </p:grpSp>
      <p:sp>
        <p:nvSpPr>
          <p:cNvPr id="13" name="Google Shape;159;g2766874290e_9_483">
            <a:extLst>
              <a:ext uri="{FF2B5EF4-FFF2-40B4-BE49-F238E27FC236}">
                <a16:creationId xmlns:a16="http://schemas.microsoft.com/office/drawing/2014/main" id="{BA233ED9-5402-4195-9962-56E936E13379}"/>
              </a:ext>
            </a:extLst>
          </p:cNvPr>
          <p:cNvSpPr txBox="1"/>
          <p:nvPr/>
        </p:nvSpPr>
        <p:spPr>
          <a:xfrm rot="5400000">
            <a:off x="1299512" y="2931022"/>
            <a:ext cx="1399216" cy="503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83" tIns="142583" rIns="142583" bIns="142583" anchor="t" anchorCtr="0">
            <a:spAutoFit/>
          </a:bodyPr>
          <a:lstStyle/>
          <a:p>
            <a:pPr algn="ctr"/>
            <a:r>
              <a:rPr lang="ru-RU" sz="1400" dirty="0">
                <a:solidFill>
                  <a:schemeClr val="bg2">
                    <a:lumMod val="1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  <a:sym typeface="Calibri"/>
              </a:rPr>
              <a:t>Инжиниринг</a:t>
            </a:r>
            <a:r>
              <a:rPr lang="ru-RU" sz="1200" dirty="0">
                <a:solidFill>
                  <a:schemeClr val="bg2">
                    <a:lumMod val="10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200" dirty="0">
              <a:solidFill>
                <a:schemeClr val="bg2">
                  <a:lumMod val="10000"/>
                </a:schemeClr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" name="Google Shape;160;g2766874290e_9_483">
            <a:extLst>
              <a:ext uri="{FF2B5EF4-FFF2-40B4-BE49-F238E27FC236}">
                <a16:creationId xmlns:a16="http://schemas.microsoft.com/office/drawing/2014/main" id="{1331DF8C-48D4-44C1-BEF3-81CD48E47D19}"/>
              </a:ext>
            </a:extLst>
          </p:cNvPr>
          <p:cNvPicPr preferRelativeResize="0"/>
          <p:nvPr/>
        </p:nvPicPr>
        <p:blipFill rotWithShape="1">
          <a:blip r:embed="rId9">
            <a:alphaModFix/>
          </a:blip>
          <a:srcRect l="28772" t="6929" r="28353" b="7709"/>
          <a:stretch/>
        </p:blipFill>
        <p:spPr>
          <a:xfrm>
            <a:off x="1387308" y="776595"/>
            <a:ext cx="947351" cy="105958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5" name="Google Shape;161;g2766874290e_9_483">
            <a:extLst>
              <a:ext uri="{FF2B5EF4-FFF2-40B4-BE49-F238E27FC236}">
                <a16:creationId xmlns:a16="http://schemas.microsoft.com/office/drawing/2014/main" id="{CA52426E-B301-408D-9B99-10C7E0A05E10}"/>
              </a:ext>
            </a:extLst>
          </p:cNvPr>
          <p:cNvCxnSpPr>
            <a:cxnSpLocks/>
          </p:cNvCxnSpPr>
          <p:nvPr/>
        </p:nvCxnSpPr>
        <p:spPr>
          <a:xfrm>
            <a:off x="1838419" y="2681088"/>
            <a:ext cx="0" cy="885983"/>
          </a:xfrm>
          <a:prstGeom prst="straightConnector1">
            <a:avLst/>
          </a:prstGeom>
          <a:noFill/>
          <a:ln w="19050" cap="flat" cmpd="sng">
            <a:solidFill>
              <a:srgbClr val="6AA84F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6" name="Google Shape;153;g2766874290e_9_483">
            <a:extLst>
              <a:ext uri="{FF2B5EF4-FFF2-40B4-BE49-F238E27FC236}">
                <a16:creationId xmlns:a16="http://schemas.microsoft.com/office/drawing/2014/main" id="{D7C73583-ED56-4B52-BFA2-4E7C0F5E0C55}"/>
              </a:ext>
            </a:extLst>
          </p:cNvPr>
          <p:cNvSpPr txBox="1"/>
          <p:nvPr/>
        </p:nvSpPr>
        <p:spPr>
          <a:xfrm>
            <a:off x="674990" y="2282971"/>
            <a:ext cx="1302616" cy="503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83" tIns="142583" rIns="142583" bIns="142583" anchor="t" anchorCtr="0">
            <a:spAutoFit/>
          </a:bodyPr>
          <a:lstStyle/>
          <a:p>
            <a:pPr algn="ctr"/>
            <a:r>
              <a:rPr lang="ru-RU" sz="1400" dirty="0" err="1">
                <a:solidFill>
                  <a:schemeClr val="bg2">
                    <a:lumMod val="1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  <a:sym typeface="Calibri"/>
              </a:rPr>
              <a:t>Уставки</a:t>
            </a:r>
            <a:endParaRPr sz="1400" dirty="0">
              <a:solidFill>
                <a:schemeClr val="bg2">
                  <a:lumMod val="10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Calibri"/>
              <a:sym typeface="Calibri"/>
            </a:endParaRPr>
          </a:p>
        </p:txBody>
      </p:sp>
      <p:sp>
        <p:nvSpPr>
          <p:cNvPr id="17" name="Google Shape;154;g2766874290e_9_483">
            <a:extLst>
              <a:ext uri="{FF2B5EF4-FFF2-40B4-BE49-F238E27FC236}">
                <a16:creationId xmlns:a16="http://schemas.microsoft.com/office/drawing/2014/main" id="{1FBF9574-1731-4BCE-A5B2-D0E5D59BF39B}"/>
              </a:ext>
            </a:extLst>
          </p:cNvPr>
          <p:cNvSpPr txBox="1"/>
          <p:nvPr/>
        </p:nvSpPr>
        <p:spPr>
          <a:xfrm>
            <a:off x="1850190" y="2279187"/>
            <a:ext cx="1137602" cy="503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83" tIns="142583" rIns="142583" bIns="142583" anchor="t" anchorCtr="0">
            <a:spAutoFit/>
          </a:bodyPr>
          <a:lstStyle/>
          <a:p>
            <a:pPr algn="ctr"/>
            <a:r>
              <a:rPr lang="ru-RU" sz="1400" dirty="0">
                <a:solidFill>
                  <a:schemeClr val="bg2">
                    <a:lumMod val="1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  <a:sym typeface="Calibri"/>
              </a:rPr>
              <a:t>Логика</a:t>
            </a:r>
            <a:endParaRPr sz="1400" dirty="0">
              <a:solidFill>
                <a:schemeClr val="bg2">
                  <a:lumMod val="10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Calibri"/>
              <a:sym typeface="Calibri"/>
            </a:endParaRPr>
          </a:p>
        </p:txBody>
      </p:sp>
      <p:cxnSp>
        <p:nvCxnSpPr>
          <p:cNvPr id="18" name="Google Shape;161;g2766874290e_9_483">
            <a:extLst>
              <a:ext uri="{FF2B5EF4-FFF2-40B4-BE49-F238E27FC236}">
                <a16:creationId xmlns:a16="http://schemas.microsoft.com/office/drawing/2014/main" id="{3A45D120-848B-4888-9CF6-AA947B855D0F}"/>
              </a:ext>
            </a:extLst>
          </p:cNvPr>
          <p:cNvCxnSpPr>
            <a:cxnSpLocks/>
          </p:cNvCxnSpPr>
          <p:nvPr/>
        </p:nvCxnSpPr>
        <p:spPr>
          <a:xfrm>
            <a:off x="1838419" y="1766397"/>
            <a:ext cx="0" cy="375760"/>
          </a:xfrm>
          <a:prstGeom prst="straightConnector1">
            <a:avLst/>
          </a:prstGeom>
          <a:noFill/>
          <a:ln w="19050" cap="flat" cmpd="sng">
            <a:solidFill>
              <a:srgbClr val="6AA84F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6" name="Номер слайда 1">
            <a:extLst>
              <a:ext uri="{FF2B5EF4-FFF2-40B4-BE49-F238E27FC236}">
                <a16:creationId xmlns:a16="http://schemas.microsoft.com/office/drawing/2014/main" id="{D5FAAB0E-4A21-4C70-ADC4-723F9A7BB4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869656"/>
            <a:ext cx="2057400" cy="273844"/>
          </a:xfrm>
        </p:spPr>
        <p:txBody>
          <a:bodyPr/>
          <a:lstStyle/>
          <a:p>
            <a:fld id="{B3A11175-85E4-4762-B494-C345E595A10B}" type="slidenum">
              <a:rPr lang="ru-RU" smtClean="0"/>
              <a:t>7</a:t>
            </a:fld>
            <a:endParaRPr lang="ru-RU"/>
          </a:p>
        </p:txBody>
      </p:sp>
      <p:sp>
        <p:nvSpPr>
          <p:cNvPr id="25" name="Заголовок 2">
            <a:extLst>
              <a:ext uri="{FF2B5EF4-FFF2-40B4-BE49-F238E27FC236}">
                <a16:creationId xmlns:a16="http://schemas.microsoft.com/office/drawing/2014/main" id="{7C29AD55-AB92-4B65-B241-AFF1AF0D94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681" y="-34851"/>
            <a:ext cx="7886700" cy="994172"/>
          </a:xfrm>
        </p:spPr>
        <p:txBody>
          <a:bodyPr>
            <a:normAutofit/>
          </a:bodyPr>
          <a:lstStyle/>
          <a:p>
            <a:r>
              <a:rPr lang="ru-RU" sz="1800" dirty="0"/>
              <a:t>ФУНКЦИОНАЛЬНОЕ СООТВЕТСТВИЕ И ВАРИАНТЫ</a:t>
            </a:r>
            <a:br>
              <a:rPr lang="ru-RU" sz="1800" dirty="0"/>
            </a:br>
            <a:r>
              <a:rPr lang="ru-RU" sz="1800" dirty="0"/>
              <a:t>ЗАМЕНЫ ИЭУ</a:t>
            </a:r>
          </a:p>
        </p:txBody>
      </p:sp>
    </p:spTree>
    <p:extLst>
      <p:ext uri="{BB962C8B-B14F-4D97-AF65-F5344CB8AC3E}">
        <p14:creationId xmlns:p14="http://schemas.microsoft.com/office/powerpoint/2010/main" val="10285731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1">
            <a:extLst>
              <a:ext uri="{FF2B5EF4-FFF2-40B4-BE49-F238E27FC236}">
                <a16:creationId xmlns:a16="http://schemas.microsoft.com/office/drawing/2014/main" id="{9EF2EA8E-D237-46E6-8657-BB5721F14243}"/>
              </a:ext>
            </a:extLst>
          </p:cNvPr>
          <p:cNvSpPr txBox="1">
            <a:spLocks/>
          </p:cNvSpPr>
          <p:nvPr/>
        </p:nvSpPr>
        <p:spPr>
          <a:xfrm>
            <a:off x="7871526" y="4741958"/>
            <a:ext cx="694022" cy="1919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marL="0" algn="r" defTabSz="914400" rtl="0" eaLnBrk="1" latinLnBrk="0" hangingPunct="1">
              <a:defRPr sz="7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ru-RU" sz="1247"/>
              <a:pPr/>
              <a:t>8</a:t>
            </a:fld>
            <a:endParaRPr lang="ru-RU" sz="1247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12A1946-B90A-4FE7-8EC2-06C5526F095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525"/>
          <a:stretch/>
        </p:blipFill>
        <p:spPr>
          <a:xfrm>
            <a:off x="5302322" y="698989"/>
            <a:ext cx="3205940" cy="1911444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D4235E5-FE3D-4A57-9327-88281CD5FF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2322" y="2610433"/>
            <a:ext cx="3205940" cy="2091375"/>
          </a:xfrm>
          <a:prstGeom prst="rect">
            <a:avLst/>
          </a:prstGeom>
        </p:spPr>
      </p:pic>
      <p:sp>
        <p:nvSpPr>
          <p:cNvPr id="9" name="Заголовок 2">
            <a:extLst>
              <a:ext uri="{FF2B5EF4-FFF2-40B4-BE49-F238E27FC236}">
                <a16:creationId xmlns:a16="http://schemas.microsoft.com/office/drawing/2014/main" id="{8576B7B8-2EF9-4322-9CC3-9D6D613CAF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681" y="-165338"/>
            <a:ext cx="7886700" cy="994172"/>
          </a:xfrm>
        </p:spPr>
        <p:txBody>
          <a:bodyPr>
            <a:normAutofit/>
          </a:bodyPr>
          <a:lstStyle/>
          <a:p>
            <a:r>
              <a:rPr lang="ru-RU" sz="1800" dirty="0"/>
              <a:t>РЕТРОФИТ ЯЧЕЕК</a:t>
            </a:r>
          </a:p>
        </p:txBody>
      </p:sp>
      <p:sp>
        <p:nvSpPr>
          <p:cNvPr id="11" name="Объект 10">
            <a:extLst>
              <a:ext uri="{FF2B5EF4-FFF2-40B4-BE49-F238E27FC236}">
                <a16:creationId xmlns:a16="http://schemas.microsoft.com/office/drawing/2014/main" id="{A0B1C433-F5F7-44EE-ADB9-E125822419B7}"/>
              </a:ext>
            </a:extLst>
          </p:cNvPr>
          <p:cNvSpPr txBox="1">
            <a:spLocks/>
          </p:cNvSpPr>
          <p:nvPr/>
        </p:nvSpPr>
        <p:spPr>
          <a:xfrm>
            <a:off x="178156" y="902724"/>
            <a:ext cx="4708169" cy="34978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Blip>
                <a:blip r:embed="rId5"/>
              </a:buBlip>
              <a:defRPr sz="21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5"/>
              </a:buBlip>
              <a:defRPr sz="18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6"/>
              </a:buBlip>
              <a:defRPr sz="15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7"/>
              </a:buBlip>
              <a:defRPr sz="135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5"/>
              </a:buBlip>
              <a:defRPr sz="135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buSzPct val="150000"/>
              <a:buBlip>
                <a:blip r:embed="rId6"/>
              </a:buBlip>
            </a:pPr>
            <a:r>
              <a:rPr lang="ru-RU" sz="1400" dirty="0">
                <a:solidFill>
                  <a:srgbClr val="444849"/>
                </a:solidFill>
              </a:rPr>
              <a:t>Компания «НПП </a:t>
            </a:r>
            <a:r>
              <a:rPr lang="ru-RU" sz="1400" dirty="0" err="1">
                <a:solidFill>
                  <a:srgbClr val="444849"/>
                </a:solidFill>
              </a:rPr>
              <a:t>Бреслер</a:t>
            </a:r>
            <a:r>
              <a:rPr lang="ru-RU" sz="1400" dirty="0">
                <a:solidFill>
                  <a:srgbClr val="444849"/>
                </a:solidFill>
              </a:rPr>
              <a:t>» предлагает техническое решение по замене устройств РЗА выработавших свой ресурс на микропроцессорной платформе, а также выполненных на «электромеханической» базе.</a:t>
            </a:r>
            <a:endParaRPr lang="en-US" sz="1400" dirty="0">
              <a:solidFill>
                <a:srgbClr val="444849"/>
              </a:solidFill>
            </a:endParaRPr>
          </a:p>
          <a:p>
            <a:pPr marL="0" indent="0">
              <a:lnSpc>
                <a:spcPct val="110000"/>
              </a:lnSpc>
              <a:buSzPct val="150000"/>
              <a:buNone/>
            </a:pPr>
            <a:endParaRPr lang="ru-RU" sz="1400" dirty="0">
              <a:solidFill>
                <a:srgbClr val="444849"/>
              </a:solidFill>
            </a:endParaRPr>
          </a:p>
          <a:p>
            <a:pPr>
              <a:lnSpc>
                <a:spcPct val="110000"/>
              </a:lnSpc>
              <a:buSzPct val="150000"/>
              <a:buBlip>
                <a:blip r:embed="rId6"/>
              </a:buBlip>
            </a:pPr>
            <a:r>
              <a:rPr lang="ru-RU" sz="1400" dirty="0">
                <a:solidFill>
                  <a:srgbClr val="444849"/>
                </a:solidFill>
              </a:rPr>
              <a:t>На объект заказчика поставляется либо полностью смонтированный релейный отсек шкафа КРУ, либо готовая дверца релейного отсека с уже размещенным на ней новым оборудованием и жгутом для подключения</a:t>
            </a:r>
            <a:r>
              <a:rPr lang="en-US" sz="1400" dirty="0">
                <a:solidFill>
                  <a:srgbClr val="444849"/>
                </a:solidFill>
              </a:rPr>
              <a:t>.</a:t>
            </a:r>
            <a:endParaRPr lang="ru-RU" sz="1400" dirty="0">
              <a:solidFill>
                <a:srgbClr val="444849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26CD384-6B3F-42E2-BCE7-2784707DA4F2}"/>
              </a:ext>
            </a:extLst>
          </p:cNvPr>
          <p:cNvSpPr/>
          <p:nvPr/>
        </p:nvSpPr>
        <p:spPr>
          <a:xfrm>
            <a:off x="5302322" y="698989"/>
            <a:ext cx="3205940" cy="44788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highlight>
                <a:srgbClr val="444849"/>
              </a:highlight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BBC6623-121A-4A02-8916-76DA6A14E87D}"/>
              </a:ext>
            </a:extLst>
          </p:cNvPr>
          <p:cNvSpPr txBox="1"/>
          <p:nvPr/>
        </p:nvSpPr>
        <p:spPr>
          <a:xfrm>
            <a:off x="4991710" y="652073"/>
            <a:ext cx="38271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chemeClr val="bg1"/>
                </a:solidFill>
                <a:latin typeface="Roboto Medium"/>
              </a:rPr>
              <a:t>Ретрофит </a:t>
            </a:r>
            <a:r>
              <a:rPr lang="en-US" sz="1400" dirty="0">
                <a:solidFill>
                  <a:schemeClr val="bg1"/>
                </a:solidFill>
                <a:latin typeface="Roboto Medium"/>
              </a:rPr>
              <a:t>Sepam </a:t>
            </a:r>
            <a:br>
              <a:rPr lang="ru-RU" sz="1400" dirty="0">
                <a:solidFill>
                  <a:schemeClr val="bg1"/>
                </a:solidFill>
                <a:latin typeface="Roboto Medium"/>
              </a:rPr>
            </a:br>
            <a:r>
              <a:rPr lang="ru-RU" sz="1400" dirty="0">
                <a:solidFill>
                  <a:schemeClr val="bg1"/>
                </a:solidFill>
                <a:latin typeface="Roboto Medium"/>
              </a:rPr>
              <a:t>ООО «Газпром трансгаз Ухта</a:t>
            </a:r>
          </a:p>
        </p:txBody>
      </p:sp>
    </p:spTree>
    <p:extLst>
      <p:ext uri="{BB962C8B-B14F-4D97-AF65-F5344CB8AC3E}">
        <p14:creationId xmlns:p14="http://schemas.microsoft.com/office/powerpoint/2010/main" val="17913286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22C5FDE-F314-43F9-8B85-749BD95629FB}"/>
              </a:ext>
            </a:extLst>
          </p:cNvPr>
          <p:cNvSpPr/>
          <p:nvPr/>
        </p:nvSpPr>
        <p:spPr>
          <a:xfrm>
            <a:off x="1" y="1323578"/>
            <a:ext cx="9144000" cy="293627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Номер слайда 1">
            <a:extLst>
              <a:ext uri="{FF2B5EF4-FFF2-40B4-BE49-F238E27FC236}">
                <a16:creationId xmlns:a16="http://schemas.microsoft.com/office/drawing/2014/main" id="{9EF2EA8E-D237-46E6-8657-BB5721F14243}"/>
              </a:ext>
            </a:extLst>
          </p:cNvPr>
          <p:cNvSpPr txBox="1">
            <a:spLocks/>
          </p:cNvSpPr>
          <p:nvPr/>
        </p:nvSpPr>
        <p:spPr>
          <a:xfrm>
            <a:off x="7871526" y="4741958"/>
            <a:ext cx="694022" cy="1919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marL="0" algn="r" defTabSz="914400" rtl="0" eaLnBrk="1" latinLnBrk="0" hangingPunct="1">
              <a:defRPr sz="7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ru-RU" sz="1247"/>
              <a:pPr/>
              <a:t>9</a:t>
            </a:fld>
            <a:endParaRPr lang="ru-RU" sz="1247" dirty="0"/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id="{D08F5EFA-31BE-4F5E-B0C1-25B733232B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77287" y="728743"/>
            <a:ext cx="5069776" cy="530258"/>
          </a:xfrm>
        </p:spPr>
        <p:txBody>
          <a:bodyPr>
            <a:normAutofit/>
          </a:bodyPr>
          <a:lstStyle/>
          <a:p>
            <a:pPr marL="0" lvl="2" indent="0" fontAlgn="base">
              <a:lnSpc>
                <a:spcPct val="120000"/>
              </a:lnSpc>
              <a:spcBef>
                <a:spcPts val="0"/>
              </a:spcBef>
              <a:spcAft>
                <a:spcPts val="935"/>
              </a:spcAft>
              <a:buClr>
                <a:srgbClr val="371D7C"/>
              </a:buClr>
              <a:buSzPct val="150000"/>
              <a:buNone/>
              <a:defRPr/>
            </a:pPr>
            <a:r>
              <a:rPr lang="ru-RU" sz="1400" b="1" dirty="0">
                <a:solidFill>
                  <a:srgbClr val="444849"/>
                </a:solidFill>
              </a:rPr>
              <a:t>Пример замены </a:t>
            </a:r>
            <a:r>
              <a:rPr lang="en-US" sz="1400" b="1" dirty="0">
                <a:solidFill>
                  <a:srgbClr val="444849"/>
                </a:solidFill>
              </a:rPr>
              <a:t>SPAC 80</a:t>
            </a:r>
            <a:r>
              <a:rPr lang="ru-RU" sz="1400" b="1" dirty="0">
                <a:solidFill>
                  <a:srgbClr val="444849"/>
                </a:solidFill>
              </a:rPr>
              <a:t>х на Бреслер-0107.2ХХ НПС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8858097-FBE9-4D1A-A7F7-2B45554BDC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79803" y="1672425"/>
            <a:ext cx="2936272" cy="223857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1718695-E290-4428-9F00-89FE730E80A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08"/>
          <a:stretch/>
        </p:blipFill>
        <p:spPr bwMode="auto">
          <a:xfrm>
            <a:off x="3271032" y="1323578"/>
            <a:ext cx="2263492" cy="29362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49649B58-E77C-4075-A365-8FE4038CDE97}"/>
              </a:ext>
            </a:extLst>
          </p:cNvPr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127"/>
          <a:stretch/>
        </p:blipFill>
        <p:spPr bwMode="auto">
          <a:xfrm>
            <a:off x="5938327" y="1323578"/>
            <a:ext cx="2617473" cy="2936273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Заголовок 2">
            <a:extLst>
              <a:ext uri="{FF2B5EF4-FFF2-40B4-BE49-F238E27FC236}">
                <a16:creationId xmlns:a16="http://schemas.microsoft.com/office/drawing/2014/main" id="{0796F16E-4F5A-4ECF-94C0-8800E11EEA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681" y="-165338"/>
            <a:ext cx="7886700" cy="994172"/>
          </a:xfrm>
        </p:spPr>
        <p:txBody>
          <a:bodyPr>
            <a:normAutofit/>
          </a:bodyPr>
          <a:lstStyle/>
          <a:p>
            <a:r>
              <a:rPr lang="ru-RU" sz="1800" dirty="0"/>
              <a:t>РЕТРОФИТ ЯЧЕЕК</a:t>
            </a:r>
          </a:p>
        </p:txBody>
      </p:sp>
    </p:spTree>
    <p:extLst>
      <p:ext uri="{BB962C8B-B14F-4D97-AF65-F5344CB8AC3E}">
        <p14:creationId xmlns:p14="http://schemas.microsoft.com/office/powerpoint/2010/main" val="83517534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Бреслер ИНБРЭС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Тема Бреслер ИНБРЭС" id="{1DD6B5A2-6BF8-4790-8E74-F6D47EDC927D}" vid="{D677AC48-02DE-4F4E-B4B5-A5C50698176C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18882</TotalTime>
  <Words>3623</Words>
  <Application>Microsoft Office PowerPoint</Application>
  <PresentationFormat>Экран (16:9)</PresentationFormat>
  <Paragraphs>332</Paragraphs>
  <Slides>30</Slides>
  <Notes>25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41" baseType="lpstr">
      <vt:lpstr>Arial</vt:lpstr>
      <vt:lpstr>Calibri</vt:lpstr>
      <vt:lpstr>Calibri Light</vt:lpstr>
      <vt:lpstr>Fira Sans</vt:lpstr>
      <vt:lpstr>Noto Sans</vt:lpstr>
      <vt:lpstr>Roboto</vt:lpstr>
      <vt:lpstr>Roboto Medium</vt:lpstr>
      <vt:lpstr>Roboto-Regular</vt:lpstr>
      <vt:lpstr>Times New Roman</vt:lpstr>
      <vt:lpstr>Wingdings</vt:lpstr>
      <vt:lpstr>Тема Бреслер ИНБРЭС</vt:lpstr>
      <vt:lpstr>КОМПЛЕКСНЫЕ РЕШЕНИЯ  ПО ИМПОРТОЗАМЕЩЕНИЮ  И ЦИФРОВИЗАЦИИ ЭНЕРГООБЪЕКТОВ</vt:lpstr>
      <vt:lpstr>Презентация PowerPoint</vt:lpstr>
      <vt:lpstr>Презентация PowerPoint</vt:lpstr>
      <vt:lpstr>ТРЕБОВАНИЯ ПРОГРАММЫ ИМПОРТОЗАМЕЩЕНИЯ</vt:lpstr>
      <vt:lpstr>РЕШЕНИЯ ПО ИМПОРТОЗАМЕЩЕНИЮ</vt:lpstr>
      <vt:lpstr>КОНСТРУКТИВНОЕ СООТВЕТСТВИЕ</vt:lpstr>
      <vt:lpstr>ФУНКЦИОНАЛЬНОЕ СООТВЕТСТВИЕ И ВАРИАНТЫ ЗАМЕНЫ ИЭУ</vt:lpstr>
      <vt:lpstr>РЕТРОФИТ ЯЧЕЕК</vt:lpstr>
      <vt:lpstr>РЕТРОФИТ ЯЧЕЕК</vt:lpstr>
      <vt:lpstr>РАСШИРЕНИЕ ФУНКЦИОНАЛА</vt:lpstr>
      <vt:lpstr>ЗАМЕНА ТЕРМИНАЛА В ПАНЕЛИ ШКАФА</vt:lpstr>
      <vt:lpstr>ЗАМЕНА МОНТАЖНОЙ ПАНЕЛИ ШКАФА</vt:lpstr>
      <vt:lpstr>КОМПЛЕКСНАЯ ЗАМЕНА ШКАФОВ</vt:lpstr>
      <vt:lpstr>АТТЕСТАЦИЯ ПРОДУКЦИИ</vt:lpstr>
      <vt:lpstr>РЕШЕНИЯ ПО ЗАМЕНЕ ВЕРХНЕГО УРОВНЯ АСУ ТП</vt:lpstr>
      <vt:lpstr>ПРИМЕР ЗАМЕНЫ ВЕРХНЕГО УРОВНЯ АСУ ТП</vt:lpstr>
      <vt:lpstr>ПРИМЕР ЗАМЕНЫ ВЕРХНЕГО УРОВНЯ АСУ ТП</vt:lpstr>
      <vt:lpstr>ПРИМЕР ЗАМЕНЫ ВЕРХНЕГО УРОВНЯ АСУ ТП</vt:lpstr>
      <vt:lpstr>СОБСТВЕННЫЕ РАЗРАБОТКИ</vt:lpstr>
      <vt:lpstr>НОВЫЕ РАЗРАБОТКИ</vt:lpstr>
      <vt:lpstr>АВТОМАТИЗИРОВАННАЯ СИСТЕМА МОНИТОРИНГА РЗА И АСУ ТП</vt:lpstr>
      <vt:lpstr>АВТОМАТИЗИРОВАННАЯ СИСТЕМА МОНИТОРИНГА</vt:lpstr>
      <vt:lpstr>ОСНОВНЫЕ НАПРАВЛЕНИЯ ДЕЯТЕЛЬНОСТИ В СФЕРЕ ИНФОРМАЦИОННОЙ БЕЗОПАСНОСТИ</vt:lpstr>
      <vt:lpstr>САПР ЦПС</vt:lpstr>
      <vt:lpstr>МОБИЛЬНАЯ ЦИФРОВАЯ ПОДСТАНЦИЯ</vt:lpstr>
      <vt:lpstr>Презентация PowerPoint</vt:lpstr>
      <vt:lpstr>Презентация PowerPoint</vt:lpstr>
      <vt:lpstr>ОПЫТ РЕАЛИЗАЦИИ ВАПС</vt:lpstr>
      <vt:lpstr>СОТРУДНИЧЕСТВО С ПАО «ФСК ЕЭС»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Николаев Артем Валерианович</dc:creator>
  <cp:lastModifiedBy>Иванова Евгения Юрьевна</cp:lastModifiedBy>
  <cp:revision>604</cp:revision>
  <dcterms:created xsi:type="dcterms:W3CDTF">2021-04-08T09:32:59Z</dcterms:created>
  <dcterms:modified xsi:type="dcterms:W3CDTF">2024-04-22T13:22:09Z</dcterms:modified>
</cp:coreProperties>
</file>