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269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</p:sldIdLst>
  <p:sldSz cx="12192000" cy="6858000"/>
  <p:notesSz cx="6858000" cy="9144000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Буткалюк Александр Евгеньевич" initials="" lastIdx="1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554" autoAdjust="0"/>
  </p:normalViewPr>
  <p:slideViewPr>
    <p:cSldViewPr snapToGrid="0">
      <p:cViewPr>
        <p:scale>
          <a:sx n="66" d="100"/>
          <a:sy n="66" d="100"/>
        </p:scale>
        <p:origin x="1224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utkalyuk.ae\Desktop\&#1050;&#1085;&#1080;&#1075;&#1072;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6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21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9F42-4EA1-B62A-919A10019477}"/>
              </c:ext>
            </c:extLst>
          </c:dPt>
          <c:dPt>
            <c:idx val="1"/>
            <c:bubble3D val="0"/>
            <c:explosion val="1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9F42-4EA1-B62A-919A10019477}"/>
              </c:ext>
            </c:extLst>
          </c:dPt>
          <c:dPt>
            <c:idx val="2"/>
            <c:bubble3D val="0"/>
            <c:explosion val="1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9F42-4EA1-B62A-919A10019477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9F42-4EA1-B62A-919A10019477}"/>
              </c:ext>
            </c:extLst>
          </c:dPt>
          <c:dPt>
            <c:idx val="4"/>
            <c:bubble3D val="0"/>
            <c:explosion val="1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9F42-4EA1-B62A-919A10019477}"/>
              </c:ext>
            </c:extLst>
          </c:dPt>
          <c:dPt>
            <c:idx val="5"/>
            <c:bubble3D val="0"/>
            <c:explosion val="1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9F42-4EA1-B62A-919A1001947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9F42-4EA1-B62A-919A1001947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9F42-4EA1-B62A-919A1001947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9F42-4EA1-B62A-919A10019477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9F42-4EA1-B62A-919A10019477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9F42-4EA1-B62A-919A10019477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9F42-4EA1-B62A-919A100194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Лист1!$G$1:$G$6</c:f>
              <c:strCache>
                <c:ptCount val="6"/>
                <c:pt idx="0">
                  <c:v>Отечественные производители </c:v>
                </c:pt>
                <c:pt idx="1">
                  <c:v>Sprecher Automation</c:v>
                </c:pt>
                <c:pt idx="2">
                  <c:v>GE Energy</c:v>
                </c:pt>
                <c:pt idx="3">
                  <c:v>ABB</c:v>
                </c:pt>
                <c:pt idx="4">
                  <c:v>Mikronika</c:v>
                </c:pt>
                <c:pt idx="5">
                  <c:v>Alstom</c:v>
                </c:pt>
              </c:strCache>
            </c:strRef>
          </c:cat>
          <c:val>
            <c:numRef>
              <c:f>Лист1!$H$1:$H$6</c:f>
              <c:numCache>
                <c:formatCode>General</c:formatCode>
                <c:ptCount val="6"/>
                <c:pt idx="0">
                  <c:v>37.4</c:v>
                </c:pt>
                <c:pt idx="1">
                  <c:v>30.2</c:v>
                </c:pt>
                <c:pt idx="2">
                  <c:v>11.6</c:v>
                </c:pt>
                <c:pt idx="3">
                  <c:v>9.3000000000000007</c:v>
                </c:pt>
                <c:pt idx="4">
                  <c:v>6.9</c:v>
                </c:pt>
                <c:pt idx="5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F42-4EA1-B62A-919A1001947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D760A-1379-4405-8C53-2ED236A60751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E4888-93B2-48EB-86DF-AFDD0E1E0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67756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74850-FC18-4A97-BF59-49E6A772FBF9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1E4FF-F5A0-4289-9615-2E78402A3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748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8545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69868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01725" y="1555750"/>
            <a:ext cx="13838238" cy="7785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168963" tIns="84481" rIns="168963" bIns="84481" numCol="1" anchor="t" anchorCtr="0" compatLnSpc="1">
            <a:prstTxWarp prst="textNoShape">
              <a:avLst/>
            </a:prstTxWarp>
          </a:bodyPr>
          <a:lstStyle/>
          <a:p>
            <a:r>
              <a:rPr lang="ru-RU" b="0" i="0" dirty="0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Начиная с 90-х годов, в рамках программы модернизации на объекты электросетевого комплекса Российской Федерации были установлены сотни, если не тысячи, программно-технических комплексов (ПТК) иностранной разработки и производства. В 2022 году в связи со сложившейся в мире геополитической ситуацией большинство иностранных производителей ПТК АСУ ТП для электрических подстанций прекратило поставки своих продуктов и решений на территорию Российской Федерации. Очевидно, что техническая поддержка и дальнейшее развитие данных комплексов на территории РФ также практически исключены. Данное обстоятельство не только создает дополнительные сложности при эксплуатации систем, но и создает потенциальный риск ущерба, связанного с возможными техническими сбоями, а также </a:t>
            </a:r>
            <a:r>
              <a:rPr lang="ru-RU" b="0" i="0" dirty="0" err="1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кибератаками</a:t>
            </a:r>
            <a:r>
              <a:rPr lang="ru-RU" b="0" i="0" dirty="0">
                <a:solidFill>
                  <a:srgbClr val="161616"/>
                </a:solidFill>
                <a:effectLst/>
                <a:latin typeface="Noto Sans" panose="020B0502040504020204" pitchFamily="34" charset="0"/>
              </a:rPr>
              <a:t>.</a:t>
            </a:r>
          </a:p>
          <a:p>
            <a:r>
              <a:rPr lang="ru-RU" b="0" dirty="0"/>
              <a:t>Таким образом, для российских компаний в ближайшие годы задача замены находящегося в эксплуатации импортного оборудования становится одной из самых актуальных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1576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35027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Есть несколько вариантов по замене верхнего уровня для отечественных производителей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65338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Проанализировав сложившуюся ситуацию с организационной и технической точки зрения, предлагаем сценарий по замене АСУ ТП ПС, выполненного на базе импортного оборудования и ПО, который включает следующие основные операции.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82892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41762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ряде случаев в модернизируемых ПТК встречается использование закрытых (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нестандартизированных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МЭК) протоколов западных производителей АСУ ТП, что вызывает дополнительные сложности в замене ПО верхнего (подстанционного) уровня. Вместе с тем следует учитывать действующие нормативные документы энергетических компаний РФ, в частности концепцию развития РЗА и АСУ ТП ПАО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Россети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и стремиться к приведению модернизируемого ПТК к утвержденным архитектурам высокоавтоматизированных подстанций.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17254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45260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ПС 500кВ «Невинномысск»: Проведена замена SCADA-ИНБРЭС системы, серверов телемеханики, с последующим замещением существующего оборудования GE, без потери управляемости и наблюдаемости;</a:t>
            </a:r>
          </a:p>
          <a:p>
            <a:r>
              <a:rPr lang="ru-RU" dirty="0"/>
              <a:t>ПС 330 </a:t>
            </a:r>
            <a:r>
              <a:rPr lang="ru-RU" dirty="0" err="1"/>
              <a:t>кВ</a:t>
            </a:r>
            <a:r>
              <a:rPr lang="ru-RU" dirty="0"/>
              <a:t> «Машук»: Аналогично проведена замена как и на ПС 500кВ «Невинномысск», а так же замена объектных котроллеров присоединения.</a:t>
            </a:r>
            <a:endParaRPr lang="en-US" dirty="0"/>
          </a:p>
          <a:p>
            <a:r>
              <a:rPr lang="ru-RU" dirty="0"/>
              <a:t>ПС 220 </a:t>
            </a:r>
            <a:r>
              <a:rPr lang="ru-RU" dirty="0" err="1"/>
              <a:t>кВ</a:t>
            </a:r>
            <a:r>
              <a:rPr lang="ru-RU" dirty="0"/>
              <a:t> «Черёмушки» </a:t>
            </a:r>
            <a:r>
              <a:rPr lang="ru-RU" sz="1200" dirty="0"/>
              <a:t>Произведена замена серверов и АРМов с заменой ОС на Линукс и замена СКАДА системы PLA 4.10 на ОИК "Диспетчер НТ РТС".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1E4FF-F5A0-4289-9615-2E78402A30A2}" type="slidenum">
              <a:rPr lang="ru-RU" smtClean="0"/>
              <a:t>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018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872AD-032D-4351-A14B-477079BC9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A738FF-9222-4CD9-887D-42544BAD4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AAC266-2980-418C-83B0-5D27AAE31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EA42B9-6C81-4E5D-956E-97DFF3B59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308E6F-05C0-4C03-8901-FC3560D32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53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87AFC2-124D-4658-B03A-DBCDF7AE2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CCAE92-58D9-4D89-9620-3A0F5B053C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52E780-49A7-4BF9-8BFC-87AB53CE5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18DA8B-8135-430C-99C6-2FE075548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C57509-DC05-4694-88DF-1D6047B2B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356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8B190A-5363-42E7-B5FA-A57EACE35F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C10248F-4B94-4F3D-857C-F986B58BD8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50098B-D1FD-4D8D-9A1C-32562B4A0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2E7E3A-D3BB-4B5E-9196-A88A95E3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49DC8B-9FE8-47F8-B220-C372170EC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560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>
            <a:extLst>
              <a:ext uri="{FF2B5EF4-FFF2-40B4-BE49-F238E27FC236}">
                <a16:creationId xmlns:a16="http://schemas.microsoft.com/office/drawing/2014/main" id="{61569E61-9793-9949-BB60-58FF684FF7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8731" y="4437112"/>
            <a:ext cx="6161685" cy="1196360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8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r>
              <a:rPr lang="ru-RU" dirty="0"/>
              <a:t>Докладчик:</a:t>
            </a:r>
          </a:p>
          <a:p>
            <a:r>
              <a:rPr lang="en-US" dirty="0"/>
              <a:t>&lt;</a:t>
            </a:r>
            <a:r>
              <a:rPr lang="ru-RU" dirty="0"/>
              <a:t>Указать Фамилия</a:t>
            </a:r>
            <a:r>
              <a:rPr lang="en-US" dirty="0"/>
              <a:t> </a:t>
            </a:r>
            <a:r>
              <a:rPr lang="ru-RU" dirty="0"/>
              <a:t>И.О. докладчика</a:t>
            </a:r>
            <a:r>
              <a:rPr lang="en-US" dirty="0"/>
              <a:t>&gt;</a:t>
            </a:r>
            <a:endParaRPr lang="ru-RU" dirty="0"/>
          </a:p>
          <a:p>
            <a:r>
              <a:rPr lang="en-US" dirty="0"/>
              <a:t>&lt;</a:t>
            </a:r>
            <a:r>
              <a:rPr lang="ru-RU" dirty="0"/>
              <a:t>Указать должность докладчика</a:t>
            </a:r>
            <a:r>
              <a:rPr lang="en-US" dirty="0"/>
              <a:t>&gt;</a:t>
            </a:r>
            <a:endParaRPr lang="ru-RU" dirty="0"/>
          </a:p>
          <a:p>
            <a:endParaRPr lang="ru-RU" dirty="0"/>
          </a:p>
          <a:p>
            <a:r>
              <a:rPr lang="ru-RU" dirty="0"/>
              <a:t>Заседание Архитектурного комитета по информационным технологиям АК-ХХ-(ХХХ)</a:t>
            </a:r>
          </a:p>
          <a:p>
            <a:endParaRPr lang="ru-RU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ED8F9A9-912E-B94D-A01A-D51291076A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8883" y="957069"/>
            <a:ext cx="7457677" cy="3199337"/>
          </a:xfrm>
        </p:spPr>
        <p:txBody>
          <a:bodyPr wrap="square" anchor="t">
            <a:sp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ru-RU" sz="2100" dirty="0"/>
              <a:t>Указать наименование проекта в соответствии с ИПР</a:t>
            </a:r>
            <a:br>
              <a:rPr lang="ru-RU" sz="2100" dirty="0"/>
            </a:br>
            <a:r>
              <a:rPr lang="ru-RU" sz="2100" dirty="0"/>
              <a:t>(указать код проекта, технический ИД проекта)</a:t>
            </a:r>
            <a:br>
              <a:rPr lang="ru-RU" sz="2100" dirty="0"/>
            </a:br>
            <a:br>
              <a:rPr lang="ru-RU" sz="2100" dirty="0"/>
            </a:br>
            <a:r>
              <a:rPr lang="ru-RU" sz="2100" dirty="0"/>
              <a:t>Указать тип рассматриваемого вопроса:</a:t>
            </a:r>
            <a:br>
              <a:rPr lang="ru-RU" sz="2100" dirty="0"/>
            </a:br>
            <a:r>
              <a:rPr lang="en-US" sz="2100" dirty="0"/>
              <a:t>&lt;</a:t>
            </a:r>
            <a:r>
              <a:rPr lang="ru-RU" sz="2100" dirty="0"/>
              <a:t>Одобрение концептуальной ИТ-архитектуры и Технического задания</a:t>
            </a:r>
            <a:r>
              <a:rPr lang="en-US" sz="2100" dirty="0"/>
              <a:t>&gt;</a:t>
            </a:r>
            <a:br>
              <a:rPr lang="en-US" sz="2100" dirty="0"/>
            </a:br>
            <a:r>
              <a:rPr lang="en-US" sz="2100" dirty="0"/>
              <a:t>&lt;</a:t>
            </a:r>
            <a:r>
              <a:rPr lang="ru-RU" dirty="0"/>
              <a:t>Одобрение реализации проекта в части выполнения проектирования с последующим повторным вынесением на АК ИТ </a:t>
            </a:r>
            <a:r>
              <a:rPr lang="en-US" dirty="0"/>
              <a:t>&gt;</a:t>
            </a:r>
            <a:br>
              <a:rPr lang="ru-RU" dirty="0"/>
            </a:br>
            <a:r>
              <a:rPr lang="en-US" dirty="0"/>
              <a:t>&lt;</a:t>
            </a:r>
            <a:r>
              <a:rPr lang="ru-RU" dirty="0"/>
              <a:t>Одобрение материалов проекта по результатам выполнения проектирования</a:t>
            </a:r>
            <a:r>
              <a:rPr lang="en-US" dirty="0"/>
              <a:t>&gt;</a:t>
            </a:r>
            <a:br>
              <a:rPr lang="ru-RU" dirty="0"/>
            </a:br>
            <a:r>
              <a:rPr lang="en-US" sz="2100" dirty="0"/>
              <a:t>&lt;</a:t>
            </a:r>
            <a:r>
              <a:rPr lang="ru-RU" sz="2100" dirty="0"/>
              <a:t>информационный вопрос, например, Отчёт по опыту выполнения проекта внедрения ИТ-решения</a:t>
            </a:r>
            <a:r>
              <a:rPr lang="en-US" sz="2100" dirty="0"/>
              <a:t>&gt;</a:t>
            </a:r>
            <a:endParaRPr lang="ru-RU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CD25E80B-C106-5C47-B5D6-47EA97A390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8731" y="6309320"/>
            <a:ext cx="5354963" cy="352016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4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&lt;</a:t>
            </a:r>
            <a:r>
              <a:rPr lang="ru-RU" dirty="0"/>
              <a:t>Указать дату в формате ММ.ГГГГ</a:t>
            </a:r>
            <a:r>
              <a:rPr lang="en-US" dirty="0"/>
              <a:t>&gt;</a:t>
            </a:r>
            <a:r>
              <a:rPr lang="ru-RU" dirty="0"/>
              <a:t>  </a:t>
            </a:r>
            <a:r>
              <a:rPr lang="en-US" dirty="0"/>
              <a:t>I  </a:t>
            </a:r>
            <a:r>
              <a:rPr lang="ru-RU" dirty="0"/>
              <a:t>МОСКВА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23" y="894239"/>
            <a:ext cx="1534546" cy="46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46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 baseline="0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33530" y="5733256"/>
            <a:ext cx="2113612" cy="269875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|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4316351" y="5733256"/>
            <a:ext cx="1050671" cy="269875"/>
          </a:xfr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 </a:t>
            </a:r>
            <a:r>
              <a:rPr lang="ru-RU"/>
              <a:t>МЕСЯЦ 2021</a:t>
            </a:r>
            <a:endParaRPr lang="ru-RU" dirty="0"/>
          </a:p>
        </p:txBody>
      </p:sp>
      <p:sp>
        <p:nvSpPr>
          <p:cNvPr id="17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5439030" y="5733256"/>
            <a:ext cx="648072" cy="269875"/>
          </a:xfr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РЕГИОН</a:t>
            </a:r>
          </a:p>
        </p:txBody>
      </p:sp>
      <p:pic>
        <p:nvPicPr>
          <p:cNvPr id="11" name="Рисунок 9">
            <a:extLst>
              <a:ext uri="{FF2B5EF4-FFF2-40B4-BE49-F238E27FC236}">
                <a16:creationId xmlns:a16="http://schemas.microsoft.com/office/drawing/2014/main" id="{E9F1BC79-6DFA-3F42-B992-66A07451F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8905" y="999103"/>
            <a:ext cx="168048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18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150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 userDrawn="1"/>
        </p:nvSpPr>
        <p:spPr>
          <a:xfrm>
            <a:off x="3196958" y="0"/>
            <a:ext cx="1093407" cy="230213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rgbClr val="3C3C3C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459015" y="1772940"/>
            <a:ext cx="5093370" cy="129602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24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313355" y="1344876"/>
            <a:ext cx="838429" cy="871297"/>
          </a:xfrm>
          <a:prstGeom prst="rect">
            <a:avLst/>
          </a:prstGeom>
        </p:spPr>
        <p:txBody>
          <a:bodyPr lIns="0" rIns="0" anchor="ctr" anchorCtr="0"/>
          <a:lstStyle>
            <a:lvl1pPr algn="ctr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20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 flipV="1">
            <a:off x="3196958" y="2302134"/>
            <a:ext cx="1093407" cy="455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rgbClr val="3C3C3C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4" name="Группа 43"/>
          <p:cNvGrpSpPr/>
          <p:nvPr userDrawn="1"/>
        </p:nvGrpSpPr>
        <p:grpSpPr>
          <a:xfrm>
            <a:off x="603076" y="427175"/>
            <a:ext cx="1712192" cy="483160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45" name="Группа 44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5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60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</p:grpSp>
        <p:grpSp>
          <p:nvGrpSpPr>
            <p:cNvPr id="46" name="Группа 45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2018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4719" y="3861048"/>
            <a:ext cx="8368315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545202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4720" y="4806984"/>
            <a:ext cx="8368318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949843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Разделите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2855640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rgbClr val="3C3C3C"/>
              </a:solidFill>
              <a:latin typeface="PF Din Text Cond Pro Обычный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033937" y="2862768"/>
            <a:ext cx="7569101" cy="103257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033938" y="4595856"/>
            <a:ext cx="7569104" cy="571168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787576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623392" y="463656"/>
            <a:ext cx="1556539" cy="439236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9" name="Группа 8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</p:grpSp>
        <p:grpSp>
          <p:nvGrpSpPr>
            <p:cNvPr id="10" name="Группа 9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632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  <p15:guide id="2" orient="horz" pos="217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56136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115819" y="976313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1561990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214766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115819" y="2733344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115819" y="3319021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3904698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449037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30" name="Объект 15"/>
          <p:cNvSpPr txBox="1">
            <a:spLocks/>
          </p:cNvSpPr>
          <p:nvPr userDrawn="1"/>
        </p:nvSpPr>
        <p:spPr>
          <a:xfrm>
            <a:off x="-2040904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3" algn="l" defTabSz="914400" rtl="0" eaLnBrk="1" latinLnBrk="0" hangingPunct="1">
              <a:spcBef>
                <a:spcPts val="600"/>
              </a:spcBef>
              <a:buClr>
                <a:srgbClr val="4F81BD"/>
              </a:buClr>
              <a:buSzPct val="105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C5B9D"/>
              </a:buClr>
            </a:pPr>
            <a:r>
              <a:rPr lang="ru-RU" b="1" dirty="0">
                <a:solidFill>
                  <a:srgbClr val="3C3C3C">
                    <a:lumMod val="60000"/>
                    <a:lumOff val="40000"/>
                  </a:srgbClr>
                </a:solidFill>
              </a:rPr>
              <a:t>Содержание </a:t>
            </a:r>
            <a:br>
              <a:rPr lang="ru-RU" b="1" dirty="0">
                <a:solidFill>
                  <a:srgbClr val="3C3C3C">
                    <a:lumMod val="60000"/>
                    <a:lumOff val="40000"/>
                  </a:srgbClr>
                </a:solidFill>
              </a:rPr>
            </a:br>
            <a:r>
              <a:rPr lang="ru-RU" b="1" dirty="0">
                <a:solidFill>
                  <a:srgbClr val="3C3C3C">
                    <a:lumMod val="60000"/>
                    <a:lumOff val="40000"/>
                  </a:srgbClr>
                </a:solidFill>
              </a:rPr>
              <a:t>без подразделов </a:t>
            </a:r>
            <a:br>
              <a:rPr lang="en-US" b="1" dirty="0">
                <a:solidFill>
                  <a:srgbClr val="3C3C3C">
                    <a:lumMod val="60000"/>
                    <a:lumOff val="40000"/>
                  </a:srgbClr>
                </a:solidFill>
              </a:rPr>
            </a:br>
            <a: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  <a:t>рекомендуется </a:t>
            </a:r>
            <a:b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</a:br>
            <a: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  <a:t>для использования </a:t>
            </a:r>
            <a:br>
              <a:rPr lang="en-US" dirty="0">
                <a:solidFill>
                  <a:srgbClr val="3C3C3C">
                    <a:lumMod val="60000"/>
                    <a:lumOff val="40000"/>
                  </a:srgbClr>
                </a:solidFill>
              </a:rPr>
            </a:br>
            <a: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  <a:t>в презентации </a:t>
            </a:r>
            <a:b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</a:br>
            <a: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  <a:t>для показа на экране.</a:t>
            </a:r>
          </a:p>
          <a:p>
            <a:pPr>
              <a:buClr>
                <a:srgbClr val="0C5B9D"/>
              </a:buClr>
            </a:pPr>
            <a:r>
              <a:rPr lang="ru-RU" dirty="0">
                <a:solidFill>
                  <a:srgbClr val="3C3C3C">
                    <a:lumMod val="60000"/>
                    <a:lumOff val="40000"/>
                  </a:srgbClr>
                </a:solidFill>
              </a:rPr>
              <a:t>Содержание помогает аудитории ориентироваться в структуре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157461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4B5125-548F-482F-8D59-0EC8DE5D5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29FCD5-CED8-412C-9733-BBF30675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B11FA8-059B-4A8D-B949-B90D526D2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D537B-7FA6-461C-971A-F529ABDED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84DC1C-86AC-48BA-BCA1-686ADDAE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198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10314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34638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D9D472-D288-46EE-9868-87C6E8C8F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756422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800201" y="976313"/>
            <a:ext cx="1800201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rgbClr val="A5A5A5"/>
                </a:solidFill>
              </a:rPr>
              <a:t>Макет настроен </a:t>
            </a:r>
            <a:br>
              <a:rPr lang="ru-RU" sz="1400" dirty="0">
                <a:solidFill>
                  <a:srgbClr val="A5A5A5"/>
                </a:solidFill>
              </a:rPr>
            </a:br>
            <a:r>
              <a:rPr lang="ru-RU" sz="1400" dirty="0">
                <a:solidFill>
                  <a:srgbClr val="A5A5A5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400" dirty="0">
                <a:solidFill>
                  <a:srgbClr val="A5A5A5"/>
                </a:solidFill>
              </a:rPr>
            </a:br>
            <a:r>
              <a:rPr lang="ru-RU" sz="1400" dirty="0">
                <a:solidFill>
                  <a:srgbClr val="A5A5A5"/>
                </a:solidFill>
              </a:rPr>
              <a:t>не использовать его </a:t>
            </a:r>
            <a:br>
              <a:rPr lang="ru-RU" sz="1400" dirty="0">
                <a:solidFill>
                  <a:srgbClr val="A5A5A5"/>
                </a:solidFill>
              </a:rPr>
            </a:br>
            <a:r>
              <a:rPr lang="ru-RU" sz="1400" dirty="0">
                <a:solidFill>
                  <a:srgbClr val="A5A5A5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</a:p>
        </p:txBody>
      </p:sp>
    </p:spTree>
    <p:extLst>
      <p:ext uri="{BB962C8B-B14F-4D97-AF65-F5344CB8AC3E}">
        <p14:creationId xmlns:p14="http://schemas.microsoft.com/office/powerpoint/2010/main" val="2405516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79">
          <p15:clr>
            <a:srgbClr val="FBAE40"/>
          </p15:clr>
        </p15:guide>
        <p15:guide id="2" pos="4007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51327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573103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930132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8" y="1616076"/>
            <a:ext cx="5215482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3" y="1616076"/>
            <a:ext cx="5203190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444979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1018">
          <p15:clr>
            <a:srgbClr val="FBAE40"/>
          </p15:clr>
        </p15:guide>
        <p15:guide id="4" orient="horz" pos="95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6512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947">
          <p15:clr>
            <a:srgbClr val="FBAE40"/>
          </p15:clr>
        </p15:guide>
        <p15:guide id="4" orient="horz" pos="1018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70">
          <p15:clr>
            <a:srgbClr val="FBAE40"/>
          </p15:clr>
        </p15:guide>
        <p15:guide id="7" orient="horz" pos="2803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45646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orient="horz" pos="21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C62519-9A14-4639-B84F-1317D1402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A9D0FD-9374-48AE-882B-C143E7A57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83DB3D-F4FD-46CE-8F05-FE062EA1B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C02AD3-6E86-4558-9BD6-37135AE0D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788889-E6AC-432B-BEA8-A9779467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4502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125706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03">
          <p15:clr>
            <a:srgbClr val="FBAE40"/>
          </p15:clr>
        </p15:guide>
        <p15:guide id="2" pos="2464">
          <p15:clr>
            <a:srgbClr val="FBAE40"/>
          </p15:clr>
        </p15:guide>
        <p15:guide id="3" pos="4883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018">
          <p15:clr>
            <a:srgbClr val="FBAE40"/>
          </p15:clr>
        </p15:guide>
        <p15:guide id="6" orient="horz" pos="94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26722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58">
          <p15:clr>
            <a:srgbClr val="FBAE40"/>
          </p15:clr>
        </p15:guide>
        <p15:guide id="2" pos="2803">
          <p15:clr>
            <a:srgbClr val="FBAE40"/>
          </p15:clr>
        </p15:guide>
        <p15:guide id="3" pos="5229">
          <p15:clr>
            <a:srgbClr val="FBAE40"/>
          </p15:clr>
        </p15:guide>
        <p15:guide id="4" pos="4890">
          <p15:clr>
            <a:srgbClr val="FBAE40"/>
          </p15:clr>
        </p15:guide>
        <p15:guide id="5" orient="horz" pos="947">
          <p15:clr>
            <a:srgbClr val="FBAE40"/>
          </p15:clr>
        </p15:guide>
        <p15:guide id="6" orient="horz" pos="2478">
          <p15:clr>
            <a:srgbClr val="FBAE40"/>
          </p15:clr>
        </p15:guide>
        <p15:guide id="7" orient="horz" pos="2157">
          <p15:clr>
            <a:srgbClr val="FBAE40"/>
          </p15:clr>
        </p15:guide>
        <p15:guide id="8" orient="horz" pos="1018">
          <p15:clr>
            <a:srgbClr val="FBAE40"/>
          </p15:clr>
        </p15:guide>
        <p15:guide id="9" orient="horz" pos="2874">
          <p15:clr>
            <a:srgbClr val="FBAE40"/>
          </p15:clr>
        </p15:guide>
        <p15:guide id="10" orient="horz" pos="2803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73117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022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>
          <p15:clr>
            <a:srgbClr val="FBAE40"/>
          </p15:clr>
        </p15:guide>
        <p15:guide id="2" pos="3659">
          <p15:clr>
            <a:srgbClr val="FBAE40"/>
          </p15:clr>
        </p15:guide>
        <p15:guide id="3" pos="2195">
          <p15:clr>
            <a:srgbClr val="FBAE40"/>
          </p15:clr>
        </p15:guide>
        <p15:guide id="4" pos="1856">
          <p15:clr>
            <a:srgbClr val="FBAE40"/>
          </p15:clr>
        </p15:guide>
        <p15:guide id="5" pos="5504">
          <p15:clr>
            <a:srgbClr val="FBAE40"/>
          </p15:clr>
        </p15:guide>
        <p15:guide id="6" pos="5836">
          <p15:clr>
            <a:srgbClr val="FBAE40"/>
          </p15:clr>
        </p15:guide>
        <p15:guide id="7" orient="horz" pos="1018">
          <p15:clr>
            <a:srgbClr val="FBAE40"/>
          </p15:clr>
        </p15:guide>
        <p15:guide id="8" orient="horz" pos="94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505958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83">
          <p15:clr>
            <a:srgbClr val="FBAE40"/>
          </p15:clr>
        </p15:guide>
        <p15:guide id="7" orient="horz" pos="2797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/>
          </p:cNvSpPr>
          <p:nvPr>
            <p:ph type="pic" sz="quarter" idx="21"/>
          </p:nvPr>
        </p:nvSpPr>
        <p:spPr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5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1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27990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78">
          <p15:clr>
            <a:srgbClr val="FBAE40"/>
          </p15:clr>
        </p15:guide>
        <p15:guide id="2" pos="2464">
          <p15:clr>
            <a:srgbClr val="FBAE40"/>
          </p15:clr>
        </p15:guide>
        <p15:guide id="3" pos="2797">
          <p15:clr>
            <a:srgbClr val="FBAE40"/>
          </p15:clr>
        </p15:guide>
        <p15:guide id="4" pos="4890">
          <p15:clr>
            <a:srgbClr val="FBAE40"/>
          </p15:clr>
        </p15:guide>
        <p15:guide id="5" pos="5235">
          <p15:clr>
            <a:srgbClr val="FBAE40"/>
          </p15:clr>
        </p15:guide>
        <p15:guide id="6" orient="horz" pos="1950">
          <p15:clr>
            <a:srgbClr val="FBAE40"/>
          </p15:clr>
        </p15:guide>
        <p15:guide id="7" orient="horz" pos="2235">
          <p15:clr>
            <a:srgbClr val="FBAE40"/>
          </p15:clr>
        </p15:guide>
        <p15:guide id="8" orient="horz" pos="2404">
          <p15:clr>
            <a:srgbClr val="FBAE40"/>
          </p15:clr>
        </p15:guide>
        <p15:guide id="9" orient="horz" pos="374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30772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134174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62">
          <p15:clr>
            <a:srgbClr val="FBAE40"/>
          </p15:clr>
        </p15:guide>
        <p15:guide id="2" pos="2195">
          <p15:clr>
            <a:srgbClr val="FBAE40"/>
          </p15:clr>
        </p15:guide>
        <p15:guide id="3" pos="3659">
          <p15:clr>
            <a:srgbClr val="FBAE40"/>
          </p15:clr>
        </p15:guide>
        <p15:guide id="4" pos="4021">
          <p15:clr>
            <a:srgbClr val="FBAE40"/>
          </p15:clr>
        </p15:guide>
        <p15:guide id="5" pos="5504">
          <p15:clr>
            <a:srgbClr val="FBAE40"/>
          </p15:clr>
        </p15:guide>
        <p15:guide id="6" pos="5837">
          <p15:clr>
            <a:srgbClr val="FBAE40"/>
          </p15:clr>
        </p15:guide>
        <p15:guide id="7" orient="horz" pos="2478">
          <p15:clr>
            <a:srgbClr val="FBAE40"/>
          </p15:clr>
        </p15:guide>
        <p15:guide id="8" orient="horz" pos="2160">
          <p15:clr>
            <a:srgbClr val="FBAE40"/>
          </p15:clr>
        </p15:guide>
        <p15:guide id="9" orient="horz" pos="2795">
          <p15:clr>
            <a:srgbClr val="FBAE40"/>
          </p15:clr>
        </p15:guide>
        <p15:guide id="10" orient="horz" pos="287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5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1895815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2478">
          <p15:clr>
            <a:srgbClr val="FBAE40"/>
          </p15:clr>
        </p15:guide>
        <p15:guide id="3" orient="horz" pos="2795">
          <p15:clr>
            <a:srgbClr val="FBAE40"/>
          </p15:clr>
        </p15:guide>
        <p15:guide id="4" orient="horz" pos="2874">
          <p15:clr>
            <a:srgbClr val="FBAE40"/>
          </p15:clr>
        </p15:guide>
        <p15:guide id="5" orient="horz" pos="941">
          <p15:clr>
            <a:srgbClr val="FBAE40"/>
          </p15:clr>
        </p15:guide>
        <p15:guide id="6" orient="horz" pos="101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5" y="3921124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35190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>
          <p15:clr>
            <a:srgbClr val="FBAE40"/>
          </p15:clr>
        </p15:guide>
        <p15:guide id="2" orient="horz" pos="2157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pos="36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F0A48-5606-4C79-B324-2AF0DF7ED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DBE981-E29B-4576-AAA9-4AAC3E870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95C53D-1C08-424D-862F-C98F041E9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EB62E6-54EF-445E-9F60-450823858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F79612-CC21-4B4C-84A4-A064E79EA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9AF90B-6929-4BE7-A2D1-7519CAE86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9858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71250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247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2230263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>
          <p15:clr>
            <a:srgbClr val="FBAE40"/>
          </p15:clr>
        </p15:guide>
        <p15:guide id="2" orient="horz" pos="2170">
          <p15:clr>
            <a:srgbClr val="FBAE40"/>
          </p15:clr>
        </p15:guide>
        <p15:guide id="3" orient="horz" pos="2477">
          <p15:clr>
            <a:srgbClr val="FBAE40"/>
          </p15:clr>
        </p15:guide>
        <p15:guide id="4" pos="3659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4" y="981075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978796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180975" indent="-180975">
              <a:buClr>
                <a:schemeClr val="bg1"/>
              </a:buClr>
              <a:defRPr lang="ru-RU" sz="14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>
              <a:buClr>
                <a:schemeClr val="bg1"/>
              </a:buClr>
              <a:defRPr lang="ru-RU" sz="12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24" name="Группа 23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33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5" name="Группа 24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83118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Изображение и подпись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24" name="Группа 23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33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5" name="Группа 24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7284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ри вертикальных объекта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32"/>
          </p:nvPr>
        </p:nvSpPr>
        <p:spPr>
          <a:xfrm>
            <a:off x="613232" y="976313"/>
            <a:ext cx="328320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33"/>
          </p:nvPr>
        </p:nvSpPr>
        <p:spPr>
          <a:xfrm>
            <a:off x="4453666" y="976313"/>
            <a:ext cx="3289246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34"/>
          </p:nvPr>
        </p:nvSpPr>
        <p:spPr>
          <a:xfrm>
            <a:off x="8315888" y="976313"/>
            <a:ext cx="328715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grpSp>
        <p:nvGrpSpPr>
          <p:cNvPr id="30" name="Группа 29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31" name="Группа 30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6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32" name="Группа 31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3C3C3C"/>
                  </a:solidFill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521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2980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>
            <a:extLst>
              <a:ext uri="{FF2B5EF4-FFF2-40B4-BE49-F238E27FC236}">
                <a16:creationId xmlns:a16="http://schemas.microsoft.com/office/drawing/2014/main" id="{61569E61-9793-9949-BB60-58FF684FF7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8731" y="4437112"/>
            <a:ext cx="6161685" cy="1196360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8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r>
              <a:rPr lang="ru-RU" dirty="0"/>
              <a:t>Докладчик:</a:t>
            </a:r>
          </a:p>
          <a:p>
            <a:r>
              <a:rPr lang="en-US" dirty="0"/>
              <a:t>&lt;</a:t>
            </a:r>
            <a:r>
              <a:rPr lang="ru-RU" dirty="0"/>
              <a:t>Указать Фамилия</a:t>
            </a:r>
            <a:r>
              <a:rPr lang="en-US" dirty="0"/>
              <a:t> </a:t>
            </a:r>
            <a:r>
              <a:rPr lang="ru-RU" dirty="0"/>
              <a:t>И.О. докладчика</a:t>
            </a:r>
            <a:r>
              <a:rPr lang="en-US" dirty="0"/>
              <a:t>&gt;</a:t>
            </a:r>
            <a:endParaRPr lang="ru-RU" dirty="0"/>
          </a:p>
          <a:p>
            <a:r>
              <a:rPr lang="en-US" dirty="0"/>
              <a:t>&lt;</a:t>
            </a:r>
            <a:r>
              <a:rPr lang="ru-RU" dirty="0"/>
              <a:t>Указать должность докладчика</a:t>
            </a:r>
            <a:r>
              <a:rPr lang="en-US" dirty="0"/>
              <a:t>&gt;</a:t>
            </a:r>
            <a:endParaRPr lang="ru-RU" dirty="0"/>
          </a:p>
          <a:p>
            <a:endParaRPr lang="ru-RU" dirty="0"/>
          </a:p>
          <a:p>
            <a:r>
              <a:rPr lang="ru-RU" dirty="0"/>
              <a:t>Заседание Архитектурного комитета по информационным технологиям АК-ХХ-(ХХХ)</a:t>
            </a:r>
          </a:p>
          <a:p>
            <a:endParaRPr lang="ru-RU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ED8F9A9-912E-B94D-A01A-D51291076A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8883" y="957069"/>
            <a:ext cx="7457677" cy="3199337"/>
          </a:xfrm>
        </p:spPr>
        <p:txBody>
          <a:bodyPr wrap="square" anchor="t">
            <a:sp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ru-RU" sz="2100" dirty="0"/>
              <a:t>Указать наименование проекта в соответствии с ИПР</a:t>
            </a:r>
            <a:br>
              <a:rPr lang="ru-RU" sz="2100" dirty="0"/>
            </a:br>
            <a:r>
              <a:rPr lang="ru-RU" sz="2100" dirty="0"/>
              <a:t>(указать код проекта, технический ИД проекта)</a:t>
            </a:r>
            <a:br>
              <a:rPr lang="ru-RU" sz="2100" dirty="0"/>
            </a:br>
            <a:br>
              <a:rPr lang="ru-RU" sz="2100" dirty="0"/>
            </a:br>
            <a:r>
              <a:rPr lang="ru-RU" sz="2100" dirty="0"/>
              <a:t>Указать тип рассматриваемого вопроса:</a:t>
            </a:r>
            <a:br>
              <a:rPr lang="ru-RU" sz="2100" dirty="0"/>
            </a:br>
            <a:r>
              <a:rPr lang="en-US" sz="2100" dirty="0"/>
              <a:t>&lt;</a:t>
            </a:r>
            <a:r>
              <a:rPr lang="ru-RU" sz="2100" dirty="0"/>
              <a:t>Одобрение концептуальной ИТ-архитектуры и Технического задания</a:t>
            </a:r>
            <a:r>
              <a:rPr lang="en-US" sz="2100" dirty="0"/>
              <a:t>&gt;</a:t>
            </a:r>
            <a:br>
              <a:rPr lang="en-US" sz="2100" dirty="0"/>
            </a:br>
            <a:r>
              <a:rPr lang="en-US" sz="2100" dirty="0"/>
              <a:t>&lt;</a:t>
            </a:r>
            <a:r>
              <a:rPr lang="ru-RU" dirty="0"/>
              <a:t>Одобрение реализации проекта в части выполнения проектирования с последующим повторным вынесением на АК ИТ </a:t>
            </a:r>
            <a:r>
              <a:rPr lang="en-US" dirty="0"/>
              <a:t>&gt;</a:t>
            </a:r>
            <a:br>
              <a:rPr lang="ru-RU" dirty="0"/>
            </a:br>
            <a:r>
              <a:rPr lang="en-US" dirty="0"/>
              <a:t>&lt;</a:t>
            </a:r>
            <a:r>
              <a:rPr lang="ru-RU" dirty="0"/>
              <a:t>Одобрение материалов проекта по результатам выполнения проектирования</a:t>
            </a:r>
            <a:r>
              <a:rPr lang="en-US" dirty="0"/>
              <a:t>&gt;</a:t>
            </a:r>
            <a:br>
              <a:rPr lang="ru-RU" dirty="0"/>
            </a:br>
            <a:r>
              <a:rPr lang="en-US" sz="2100" dirty="0"/>
              <a:t>&lt;</a:t>
            </a:r>
            <a:r>
              <a:rPr lang="ru-RU" sz="2100" dirty="0"/>
              <a:t>информационный вопрос, например, Отчёт по опыту выполнения проекта внедрения ИТ-решения</a:t>
            </a:r>
            <a:r>
              <a:rPr lang="en-US" sz="2100" dirty="0"/>
              <a:t>&gt;</a:t>
            </a:r>
            <a:endParaRPr lang="ru-RU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CD25E80B-C106-5C47-B5D6-47EA97A390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8731" y="6309320"/>
            <a:ext cx="5354963" cy="352016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4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&lt;</a:t>
            </a:r>
            <a:r>
              <a:rPr lang="ru-RU" dirty="0"/>
              <a:t>Указать дату в формате ММ.ГГГГ</a:t>
            </a:r>
            <a:r>
              <a:rPr lang="en-US" dirty="0"/>
              <a:t>&gt;</a:t>
            </a:r>
            <a:r>
              <a:rPr lang="ru-RU" dirty="0"/>
              <a:t>  </a:t>
            </a:r>
            <a:r>
              <a:rPr lang="en-US" dirty="0"/>
              <a:t>I  </a:t>
            </a:r>
            <a:r>
              <a:rPr lang="ru-RU" dirty="0"/>
              <a:t>МОСКВА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23" y="894239"/>
            <a:ext cx="1534546" cy="46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79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55455-EBC4-426C-81B8-0F9C84D61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4FFC56-65AA-4F27-A62C-C32AF3C5C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2606D0-0BFD-42C0-8696-22ADE6D07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CA95F9-2001-46A7-B5CE-D6E3658A65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53D9BB-84F3-426E-8C59-A0D6BF5ADB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EEF391C-2C97-47BC-9D2A-1BDCF8597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3FD949-5875-4570-86E1-7C1B1566C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E8BB3B5-FE10-4E9F-9582-702C2611F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6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9EFE0-0330-49E2-A9B5-0FED09C5F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75CB4B-D83A-4A81-BBB6-776B2E0D7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C6F54B-9000-4040-857B-BA131E00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9D399D-5725-4A68-A190-359C9323E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30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85F0170-0A87-4B3C-B0CD-1C482F557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E8A90D8-F494-467F-B385-57C6F9B0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21C358-3B23-46F7-ABEC-21CE37E0A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927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E16F14-CD2E-4FCE-B75F-28750C91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4CE057-C651-4596-90B7-0329ACFBC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B16C1B-D65D-4644-881A-7B879FA11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C5C96F-1AC5-40D2-AAF6-3F768D92F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CCA5C3-05EB-4D7E-B93E-231B19E15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792640-81DF-4AA0-AE5E-F5F9F46D4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545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2516F-928A-4611-BB07-96BD84F87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92AC02D-B977-4F35-82C0-DEAF31A21A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F6755C-F672-4E58-93DD-BD7A50BA53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1DBFDD-63C4-4D6E-BED4-546FFCF88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728905-6718-4B44-8AB2-A90826B9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D34188-7709-4B39-B8A9-20E56B342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612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E6E40-77B0-49AA-84B4-0533C3A0E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32D16E-151F-4908-A5F5-696817A8D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3047D9-C79B-48E7-822D-5F82E719A7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38DD7C-BDF4-4437-BE55-98D899D3B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9FCC4B-AC8A-475C-99EF-3BC6C5077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F7791-2CA5-455C-87C1-F99990E57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2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algn="r"/>
            <a:r>
              <a:rPr lang="en-US" sz="1000" dirty="0">
                <a:solidFill>
                  <a:srgbClr val="EEECE1"/>
                </a:solidFill>
              </a:rPr>
              <a:t>Gazprom </a:t>
            </a:r>
            <a:r>
              <a:rPr lang="en-US" sz="1000" dirty="0" err="1">
                <a:solidFill>
                  <a:srgbClr val="EEECE1"/>
                </a:solidFill>
              </a:rPr>
              <a:t>Neft</a:t>
            </a:r>
            <a:endParaRPr lang="ru-RU" sz="1000" dirty="0">
              <a:solidFill>
                <a:srgbClr val="EEECE1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1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200" smtClean="0">
                <a:solidFill>
                  <a:srgbClr val="3C3C3C">
                    <a:lumMod val="60000"/>
                    <a:lumOff val="40000"/>
                  </a:srgbClr>
                </a:solidFill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200" dirty="0">
              <a:solidFill>
                <a:srgbClr val="3C3C3C">
                  <a:lumMod val="60000"/>
                  <a:lumOff val="40000"/>
                </a:srgbClr>
              </a:solidFill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3286319-93D0-4153-8A5A-8127F61A98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328612"/>
            <a:ext cx="990600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69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350838" indent="-16986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8">
          <p15:clr>
            <a:srgbClr val="F26B43"/>
          </p15:clr>
        </p15:guide>
        <p15:guide id="2" orient="horz" pos="4117">
          <p15:clr>
            <a:srgbClr val="F26B43"/>
          </p15:clr>
        </p15:guide>
        <p15:guide id="3" orient="horz" pos="4021">
          <p15:clr>
            <a:srgbClr val="F26B43"/>
          </p15:clr>
        </p15:guide>
        <p15:guide id="4" orient="horz" pos="615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263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520">
          <p15:clr>
            <a:srgbClr val="F26B43"/>
          </p15:clr>
        </p15:guide>
        <p15:guide id="9" pos="784">
          <p15:clr>
            <a:srgbClr val="F26B43"/>
          </p15:clr>
        </p15:guide>
        <p15:guide id="10" pos="73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6.jp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632179" y="5147732"/>
            <a:ext cx="4470399" cy="11615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Заместитель главного инженера филиала ПАО «</a:t>
            </a:r>
            <a:r>
              <a:rPr lang="ru-RU" dirty="0" err="1"/>
              <a:t>Россети</a:t>
            </a:r>
            <a:r>
              <a:rPr lang="ru-RU" dirty="0"/>
              <a:t>» - «Северо-Кавказское ПМЭС» 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Шепелев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Юрий Иванович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A0518563-80AC-4E07-ADDB-7C2D6BED706D}"/>
              </a:ext>
            </a:extLst>
          </p:cNvPr>
          <p:cNvSpPr txBox="1">
            <a:spLocks/>
          </p:cNvSpPr>
          <p:nvPr/>
        </p:nvSpPr>
        <p:spPr>
          <a:xfrm>
            <a:off x="1343025" y="2325370"/>
            <a:ext cx="9505950" cy="12115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b="0" kern="1200" spc="0" baseline="0">
                <a:solidFill>
                  <a:schemeClr val="tx1"/>
                </a:solidFill>
                <a:effectLst/>
                <a:latin typeface="+mj-lt"/>
                <a:ea typeface="PF Din Text Cond Pro" charset="0"/>
                <a:cs typeface="PF Din Text Cond Pro" charset="0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ПРАКТИЧЕСКИЙ ОПЫТ ИМПОРТОЗАМЕЩЕНИЯ ПТК АСУ ТП НА ЭНЕРГООБЪЕКТАХ МЭС ЮГА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460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F246B-3A99-45F4-B355-B89CED922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18255"/>
            <a:ext cx="11460480" cy="9647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ВЫПОЛНЕННАЯ РАБОТА ПО ОБЪЕКТАМ МЭС ЮГА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2EEC89-54DE-4744-9B0E-A5E2BEDF3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155" y="1345565"/>
            <a:ext cx="11164711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Заранее проработанные решения на базе отечественного производителя с использованием протокола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DNPv3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, позволило оперативно выполнить все необходимые работы в срок.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ПС 500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«Невинномысск»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Установлено оборудование ООО «ИНБРЭС». Станционный контроллер «ИНБРЭС-КТМ» (сервер телемеханики) выполняет функции сбора телеинформации и телеуправления параллельно с оборудованием производства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GE D400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с последующим замещением.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ПС 330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«Машук». Проведена замена станционных контроллеров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200 (сервер телемеханики) производства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GE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на «ИНБРЭС-КТМ» и контроллеров присоединения GE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20/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25 на «ИНБРЭС-КПГ-ВН».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ПС 220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«Черёмушки». Произведена замена контроллеров телемеханики D400 на контроллеры семейства GRIDEX. D400 остались в работе для сбора сигналов с модулей D20S, D20K работающих по протоколу D20-Link.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17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28D22-9DC8-4024-8399-2ACFADB84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60" y="180624"/>
            <a:ext cx="10645140" cy="10218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ИПОРОТОЗАМЕЩЕНИЯ </a:t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ОТЕЧЕСТВЕННОЕ ПТК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256362-09DE-42E3-981F-4786029E0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6176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Сохранение функций исходной системы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Снижение риска потенциального ущерба за счет дополнительной устойчивости оборудования и ПО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работы на операционных системах отечественного производства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надежности (ИБ)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Независимость от иностранной лицензионной политики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Получение практически неограниченных возможностей в части расширения информационного объема системы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Получение актуальных безопасных обновлений и расширений в части используемого российского ПО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Получение полноценной круглосуточной технической поддержки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87289" y="6356350"/>
            <a:ext cx="914399" cy="365125"/>
          </a:xfrm>
        </p:spPr>
        <p:txBody>
          <a:bodyPr/>
          <a:lstStyle/>
          <a:p>
            <a:r>
              <a:rPr lang="en-US" dirty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8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598F9-E78C-4B24-B816-0B457C5E29EC}"/>
              </a:ext>
            </a:extLst>
          </p:cNvPr>
          <p:cNvSpPr txBox="1">
            <a:spLocks/>
          </p:cNvSpPr>
          <p:nvPr/>
        </p:nvSpPr>
        <p:spPr>
          <a:xfrm>
            <a:off x="98679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9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487EE1F2-C287-46CC-91BD-75800E5E6AFA}"/>
              </a:ext>
            </a:extLst>
          </p:cNvPr>
          <p:cNvSpPr txBox="1">
            <a:spLocks/>
          </p:cNvSpPr>
          <p:nvPr/>
        </p:nvSpPr>
        <p:spPr>
          <a:xfrm>
            <a:off x="90311" y="383822"/>
            <a:ext cx="11803343" cy="891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АСУ ТП НА ПС МЭС ЮГА ПО ПРОИЗВОДИТЕЛЯМ </a:t>
            </a:r>
          </a:p>
        </p:txBody>
      </p:sp>
      <p:sp>
        <p:nvSpPr>
          <p:cNvPr id="7" name="Заголовок 5">
            <a:extLst>
              <a:ext uri="{FF2B5EF4-FFF2-40B4-BE49-F238E27FC236}">
                <a16:creationId xmlns:a16="http://schemas.microsoft.com/office/drawing/2014/main" id="{E8306083-1E43-412C-93D4-6988E03BE984}"/>
              </a:ext>
            </a:extLst>
          </p:cNvPr>
          <p:cNvSpPr txBox="1">
            <a:spLocks/>
          </p:cNvSpPr>
          <p:nvPr/>
        </p:nvSpPr>
        <p:spPr>
          <a:xfrm>
            <a:off x="2117272" y="6471285"/>
            <a:ext cx="8399780" cy="386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00" dirty="0">
              <a:latin typeface="+mn-lt"/>
            </a:endParaRP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EC7D8BB6-7E04-4FE4-89B9-C9E24F5B47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264914"/>
              </p:ext>
            </p:extLst>
          </p:nvPr>
        </p:nvGraphicFramePr>
        <p:xfrm>
          <a:off x="1739552" y="1636888"/>
          <a:ext cx="8712895" cy="5046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2" y="33600"/>
            <a:ext cx="1251377" cy="831840"/>
          </a:xfrm>
          <a:prstGeom prst="rect">
            <a:avLst/>
          </a:prstGeom>
        </p:spPr>
      </p:pic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4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2" y="33600"/>
            <a:ext cx="1251377" cy="83184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DF395561-484A-4F9D-8EC9-5FF456FDE112}"/>
              </a:ext>
            </a:extLst>
          </p:cNvPr>
          <p:cNvSpPr txBox="1">
            <a:spLocks/>
          </p:cNvSpPr>
          <p:nvPr/>
        </p:nvSpPr>
        <p:spPr>
          <a:xfrm>
            <a:off x="1310620" y="497695"/>
            <a:ext cx="8893729" cy="8115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8335" fontAlgn="base">
              <a:lnSpc>
                <a:spcPct val="100000"/>
              </a:lnSpc>
              <a:spcAft>
                <a:spcPct val="0"/>
              </a:spcAft>
              <a:defRPr/>
            </a:pPr>
            <a:endParaRPr lang="ru-RU" sz="2665" cap="all" dirty="0">
              <a:solidFill>
                <a:srgbClr val="353689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871567-CC66-4057-8DCC-E011B8ACA623}"/>
              </a:ext>
            </a:extLst>
          </p:cNvPr>
          <p:cNvSpPr txBox="1"/>
          <p:nvPr/>
        </p:nvSpPr>
        <p:spPr>
          <a:xfrm>
            <a:off x="368301" y="831840"/>
            <a:ext cx="7776733" cy="871457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863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Указ Президента Российской Федерации </a:t>
            </a:r>
            <a:r>
              <a:rPr lang="ru-RU" sz="1863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 30.03.2022 № 166 </a:t>
            </a:r>
          </a:p>
          <a:p>
            <a:pPr algn="ctr"/>
            <a:r>
              <a:rPr lang="ru-RU" sz="1600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«О мерах по обеспечению технологической независимости и безопасности критической информационной инфраструктуры Российской Федерации»</a:t>
            </a:r>
            <a:endParaRPr lang="ru-RU" sz="1863" dirty="0">
              <a:solidFill>
                <a:srgbClr val="444849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1F73C3-0989-4EF5-8838-3DEC5C238E2D}"/>
              </a:ext>
            </a:extLst>
          </p:cNvPr>
          <p:cNvSpPr/>
          <p:nvPr/>
        </p:nvSpPr>
        <p:spPr>
          <a:xfrm>
            <a:off x="353701" y="3600215"/>
            <a:ext cx="8124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 1 </a:t>
            </a:r>
            <a:r>
              <a:rPr lang="ru-RU" sz="1600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января 2025 г. </a:t>
            </a:r>
            <a:r>
              <a:rPr lang="ru-RU" sz="1600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Органам (организациям) запрещается использовать средства защиты информации, странами происхождения которых является иностранные государства, совершающие в отношение РФ недружественные действия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7F665E-DEF7-4F6A-B6B1-1132B3C680A0}"/>
              </a:ext>
            </a:extLst>
          </p:cNvPr>
          <p:cNvSpPr txBox="1"/>
          <p:nvPr/>
        </p:nvSpPr>
        <p:spPr>
          <a:xfrm>
            <a:off x="368301" y="2664252"/>
            <a:ext cx="7769549" cy="871457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863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Указ Президента Российской Федерации </a:t>
            </a:r>
            <a:r>
              <a:rPr lang="ru-RU" sz="1863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 01.05.2022 № 250 </a:t>
            </a:r>
          </a:p>
          <a:p>
            <a:pPr algn="ctr"/>
            <a:r>
              <a:rPr lang="ru-RU" sz="1600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«О дополнительных мерах по обеспечению информационной безопасности Российской Федерации»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1AF2669-7E2D-4EE0-B71A-3D4DDB2563F9}"/>
              </a:ext>
            </a:extLst>
          </p:cNvPr>
          <p:cNvSpPr/>
          <p:nvPr/>
        </p:nvSpPr>
        <p:spPr>
          <a:xfrm>
            <a:off x="353701" y="1767930"/>
            <a:ext cx="7776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 1 </a:t>
            </a:r>
            <a:r>
              <a:rPr lang="ru-RU" sz="1600" b="1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января 2025 г. </a:t>
            </a:r>
            <a:r>
              <a:rPr lang="ru-RU" sz="1600" dirty="0">
                <a:solidFill>
                  <a:srgbClr val="444849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Органам государственной власти, заказчикам запрещается использовать иностранное программное обеспечение на принадлежащих им значимых объектах критической информационной структуры </a:t>
            </a:r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id="{4021F5B3-B0C8-48D5-ADA9-45001DE6A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59" y="0"/>
            <a:ext cx="11093555" cy="86544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ПРОГРАММЫ ИМПОРТОЗАМЕЩЕНИЯ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A6783B-2337-4DC2-B125-0448CE113186}"/>
              </a:ext>
            </a:extLst>
          </p:cNvPr>
          <p:cNvSpPr txBox="1"/>
          <p:nvPr/>
        </p:nvSpPr>
        <p:spPr>
          <a:xfrm>
            <a:off x="353701" y="5935089"/>
            <a:ext cx="77767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4448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 субъектов КИИ РФ на преимущественное применение доверенных ПАК на принадлежащих им ЗОКИИ РФ осуществляется </a:t>
            </a:r>
            <a:r>
              <a:rPr lang="ru-RU" sz="1600" b="1" dirty="0">
                <a:solidFill>
                  <a:srgbClr val="4448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 января 2030г.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EBF565-BC4C-4A90-AC41-20A27A9C7603}"/>
              </a:ext>
            </a:extLst>
          </p:cNvPr>
          <p:cNvSpPr txBox="1"/>
          <p:nvPr/>
        </p:nvSpPr>
        <p:spPr>
          <a:xfrm>
            <a:off x="368300" y="4506042"/>
            <a:ext cx="8978899" cy="1354217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4448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</a:t>
            </a:r>
            <a:r>
              <a:rPr lang="ru-RU" dirty="0">
                <a:solidFill>
                  <a:srgbClr val="4448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14.11.2023 № 1912 </a:t>
            </a:r>
          </a:p>
          <a:p>
            <a:pPr algn="ctr"/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 порядке перехода субъектов критической информационной инфраструктуры Российской Федерации на преимущественное применение доверенных программно-аппаратных комплексов на принадлежащих им значимых объектах критической информационной инфраструктуры Российской Федерации»</a:t>
            </a:r>
            <a:endParaRPr lang="ru-RU" dirty="0">
              <a:solidFill>
                <a:srgbClr val="4448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Увеличить">
            <a:extLst>
              <a:ext uri="{FF2B5EF4-FFF2-40B4-BE49-F238E27FC236}">
                <a16:creationId xmlns:a16="http://schemas.microsoft.com/office/drawing/2014/main" id="{92FFAD17-9FBC-4A4D-BB06-158F43A26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87" y="593242"/>
            <a:ext cx="2714120" cy="38379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Увеличить">
            <a:extLst>
              <a:ext uri="{FF2B5EF4-FFF2-40B4-BE49-F238E27FC236}">
                <a16:creationId xmlns:a16="http://schemas.microsoft.com/office/drawing/2014/main" id="{94C3494B-147C-4DFD-ABF0-889394FA8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745" y="2598927"/>
            <a:ext cx="2526428" cy="357252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71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74277"/>
            <a:ext cx="4526753" cy="44579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E94D07-8C10-4A1F-809C-4C6507EEE151}"/>
              </a:ext>
            </a:extLst>
          </p:cNvPr>
          <p:cNvSpPr txBox="1"/>
          <p:nvPr/>
        </p:nvSpPr>
        <p:spPr>
          <a:xfrm>
            <a:off x="4696178" y="1895923"/>
            <a:ext cx="7337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ПТК иностранных вендоров которые подлежат замене: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BF58C-14FC-44F5-82E7-F7C7EA566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7961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ПТК ИНОСТРАННЫХ ВЕНДОРОВ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A72DF7-756A-4F44-8A2B-801113C19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522907"/>
            <a:ext cx="2539025" cy="5759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E749EC-EDA5-4B82-8D94-CF895A6FD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338" y="3264941"/>
            <a:ext cx="2314707" cy="5795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45F220-1CE4-4850-9085-7A30C861D2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7112" y="3869933"/>
            <a:ext cx="2061106" cy="6892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511DF85-6F99-4351-97B2-073E532A4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4259" y="4108095"/>
            <a:ext cx="1034547" cy="45345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73DE59-6CDD-4DAD-A683-A9BDB727AA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2711" y="4874052"/>
            <a:ext cx="2314707" cy="6927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DC19D7-EAD3-42F6-AEAC-79C1CB342A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4223" y="4960436"/>
            <a:ext cx="2052602" cy="606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D16550-0CD2-43F9-9B65-E65664D38E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37112" y="3044311"/>
            <a:ext cx="1931146" cy="44126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FE20B8A-B0A8-4424-B566-5A86F0D488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200" y="1574277"/>
            <a:ext cx="3343475" cy="44579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1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20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>
            <a:extLst>
              <a:ext uri="{FF2B5EF4-FFF2-40B4-BE49-F238E27FC236}">
                <a16:creationId xmlns:a16="http://schemas.microsoft.com/office/drawing/2014/main" id="{51E92F52-D1C6-4986-834C-3485E9960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8038" y="1422399"/>
            <a:ext cx="10057702" cy="5266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1 (замена ПО на существующем оборудовании верхнего уровня): 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ОС на отечественные аналоги в существующем серверном оборудовании;</a:t>
            </a: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SCADA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на отечественные аналоги.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2 (замена оборудования в существующих шкафах верхнего уровня): 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существующего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устаревшего серверного оборудования; </a:t>
            </a: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станционных контроллер телемеханики на отечественного производителя;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ОС на отечественные аналоги;</a:t>
            </a: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Замена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SCADA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на отечественные аналоги.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None/>
              <a:defRPr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3 (замена существующих шкафов верхнего уровня): 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2" indent="-571500" fontAlgn="base">
              <a:lnSpc>
                <a:spcPct val="120000"/>
              </a:lnSpc>
              <a:spcBef>
                <a:spcPts val="0"/>
              </a:spcBef>
              <a:buClr>
                <a:srgbClr val="371D7C"/>
              </a:buClr>
              <a:buSzPct val="15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Полная замена системы иностранного производства.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3F8DBD6B-9100-4F29-8F86-9A83E4A77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5510" y="173887"/>
            <a:ext cx="8918497" cy="694793"/>
          </a:xfrm>
        </p:spPr>
        <p:txBody>
          <a:bodyPr>
            <a:normAutofit fontScale="90000"/>
          </a:bodyPr>
          <a:lstStyle/>
          <a:p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РЕШЕНИЯ ПО ЗАМЕНЕ ВЕРХНЕГО УРОВНЯ</a:t>
            </a:r>
            <a:br>
              <a:rPr lang="ru-RU" sz="3100" b="1" cap="all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181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88601-8434-45A0-B52F-8D97C001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066" y="11430"/>
            <a:ext cx="9931823" cy="10744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ПОСЛЕДОВАТЕЛЬНОСТЬ МОДЕРНИЗАЦИИ АСУ ТП ПС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E469943-2D8E-4A48-8426-0EB0D787E0DB}"/>
              </a:ext>
            </a:extLst>
          </p:cNvPr>
          <p:cNvSpPr/>
          <p:nvPr/>
        </p:nvSpPr>
        <p:spPr>
          <a:xfrm>
            <a:off x="1868805" y="1313498"/>
            <a:ext cx="8454390" cy="500407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Обследование объекта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A74BE3D-0640-4B2E-956C-56EE18C11D64}"/>
              </a:ext>
            </a:extLst>
          </p:cNvPr>
          <p:cNvSpPr/>
          <p:nvPr/>
        </p:nvSpPr>
        <p:spPr>
          <a:xfrm>
            <a:off x="1868805" y="2066875"/>
            <a:ext cx="8454390" cy="500407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Проработка оптимального технического решения с учетом всех особенностей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63DE302-7492-4070-B336-860C2669EE82}"/>
              </a:ext>
            </a:extLst>
          </p:cNvPr>
          <p:cNvSpPr/>
          <p:nvPr/>
        </p:nvSpPr>
        <p:spPr>
          <a:xfrm>
            <a:off x="1868805" y="2820539"/>
            <a:ext cx="8454390" cy="500407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Замена иностранного серверного и сетевого оборудования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EE05006-3EF1-4953-B92B-55DBEC4E7AC1}"/>
              </a:ext>
            </a:extLst>
          </p:cNvPr>
          <p:cNvSpPr/>
          <p:nvPr/>
        </p:nvSpPr>
        <p:spPr>
          <a:xfrm>
            <a:off x="1868805" y="3571149"/>
            <a:ext cx="8454390" cy="567769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Развертывание на серверах и рабочих станциях отечественного ПО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489DEBF-6E6E-4CB8-A9DA-D8093494662A}"/>
              </a:ext>
            </a:extLst>
          </p:cNvPr>
          <p:cNvSpPr/>
          <p:nvPr/>
        </p:nvSpPr>
        <p:spPr>
          <a:xfrm>
            <a:off x="1868805" y="4389121"/>
            <a:ext cx="8454390" cy="567769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Интеграция в SCADA иностранного оборудования с учетом их особенностей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F9F11F2-D1A7-4269-8441-3EE59A1BB20B}"/>
              </a:ext>
            </a:extLst>
          </p:cNvPr>
          <p:cNvSpPr/>
          <p:nvPr/>
        </p:nvSpPr>
        <p:spPr>
          <a:xfrm>
            <a:off x="1868805" y="5207093"/>
            <a:ext cx="8454390" cy="567769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Наладка обновленной системы, проведение испытаний, обучение персонала заказчика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Соединитель: уступ 12">
            <a:extLst>
              <a:ext uri="{FF2B5EF4-FFF2-40B4-BE49-F238E27FC236}">
                <a16:creationId xmlns:a16="http://schemas.microsoft.com/office/drawing/2014/main" id="{C23DB271-A371-4FC4-A973-FDDB0F466D26}"/>
              </a:ext>
            </a:extLst>
          </p:cNvPr>
          <p:cNvCxnSpPr>
            <a:cxnSpLocks/>
            <a:stCxn id="3" idx="3"/>
            <a:endCxn id="5" idx="3"/>
          </p:cNvCxnSpPr>
          <p:nvPr/>
        </p:nvCxnSpPr>
        <p:spPr>
          <a:xfrm>
            <a:off x="10323195" y="1563702"/>
            <a:ext cx="12700" cy="753377"/>
          </a:xfrm>
          <a:prstGeom prst="bentConnector3">
            <a:avLst>
              <a:gd name="adj1" fmla="val 1800000"/>
            </a:avLst>
          </a:prstGeom>
          <a:ln w="28575">
            <a:solidFill>
              <a:srgbClr val="00B0F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72C05EA9-369E-4991-867A-5731E1FA74D3}"/>
              </a:ext>
            </a:extLst>
          </p:cNvPr>
          <p:cNvCxnSpPr>
            <a:cxnSpLocks/>
            <a:stCxn id="5" idx="1"/>
            <a:endCxn id="6" idx="1"/>
          </p:cNvCxnSpPr>
          <p:nvPr/>
        </p:nvCxnSpPr>
        <p:spPr>
          <a:xfrm rot="10800000" flipV="1">
            <a:off x="1868805" y="2317079"/>
            <a:ext cx="12700" cy="753664"/>
          </a:xfrm>
          <a:prstGeom prst="bentConnector3">
            <a:avLst>
              <a:gd name="adj1" fmla="val 1800000"/>
            </a:avLst>
          </a:prstGeom>
          <a:ln w="28575">
            <a:solidFill>
              <a:srgbClr val="00B0F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95BDF285-21E0-4B4A-8B7D-5E9070948615}"/>
              </a:ext>
            </a:extLst>
          </p:cNvPr>
          <p:cNvCxnSpPr>
            <a:cxnSpLocks/>
            <a:stCxn id="6" idx="3"/>
            <a:endCxn id="8" idx="3"/>
          </p:cNvCxnSpPr>
          <p:nvPr/>
        </p:nvCxnSpPr>
        <p:spPr>
          <a:xfrm>
            <a:off x="10323195" y="3070743"/>
            <a:ext cx="12700" cy="784291"/>
          </a:xfrm>
          <a:prstGeom prst="bentConnector3">
            <a:avLst>
              <a:gd name="adj1" fmla="val 1800000"/>
            </a:avLst>
          </a:prstGeom>
          <a:ln w="28575">
            <a:solidFill>
              <a:srgbClr val="00B0F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907BA2F2-4730-4AC1-9A7D-3EF4C0E98939}"/>
              </a:ext>
            </a:extLst>
          </p:cNvPr>
          <p:cNvCxnSpPr>
            <a:cxnSpLocks/>
            <a:stCxn id="8" idx="1"/>
            <a:endCxn id="9" idx="1"/>
          </p:cNvCxnSpPr>
          <p:nvPr/>
        </p:nvCxnSpPr>
        <p:spPr>
          <a:xfrm rot="10800000" flipV="1">
            <a:off x="1868805" y="3855034"/>
            <a:ext cx="12700" cy="817972"/>
          </a:xfrm>
          <a:prstGeom prst="bentConnector3">
            <a:avLst>
              <a:gd name="adj1" fmla="val 1800000"/>
            </a:avLst>
          </a:prstGeom>
          <a:ln w="28575">
            <a:solidFill>
              <a:srgbClr val="00B0F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: уступ 35">
            <a:extLst>
              <a:ext uri="{FF2B5EF4-FFF2-40B4-BE49-F238E27FC236}">
                <a16:creationId xmlns:a16="http://schemas.microsoft.com/office/drawing/2014/main" id="{B5C5A25C-D010-464E-9BAA-FD56B3E82A3D}"/>
              </a:ext>
            </a:extLst>
          </p:cNvPr>
          <p:cNvCxnSpPr>
            <a:cxnSpLocks/>
            <a:stCxn id="9" idx="3"/>
            <a:endCxn id="10" idx="3"/>
          </p:cNvCxnSpPr>
          <p:nvPr/>
        </p:nvCxnSpPr>
        <p:spPr>
          <a:xfrm>
            <a:off x="10323195" y="4673006"/>
            <a:ext cx="12700" cy="817972"/>
          </a:xfrm>
          <a:prstGeom prst="bentConnector3">
            <a:avLst>
              <a:gd name="adj1" fmla="val 1800000"/>
            </a:avLst>
          </a:prstGeom>
          <a:ln w="28575">
            <a:solidFill>
              <a:srgbClr val="00B0F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1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739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FEE190-A893-4EEA-AF46-2CFDDCD26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55" y="1145849"/>
            <a:ext cx="10740636" cy="5039138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CC7D1A6-2165-4123-A1E5-790A19614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978" y="79024"/>
            <a:ext cx="9291030" cy="86868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ПО ЗАМЕНЕ ВЕРХНЕГО УРОВНЯ АСУ ТП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351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7791358-E3CC-4F73-8976-EA02528CC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0"/>
            <a:ext cx="11218333" cy="117961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ПРИ ЗАМЕНЕ ПТК ИНОСТРАННЫХ ВЕНДЕРОВ </a:t>
            </a:r>
          </a:p>
        </p:txBody>
      </p:sp>
      <p:pic>
        <p:nvPicPr>
          <p:cNvPr id="1028" name="Picture 4" descr="Картинки вопроса - 78 фото">
            <a:extLst>
              <a:ext uri="{FF2B5EF4-FFF2-40B4-BE49-F238E27FC236}">
                <a16:creationId xmlns:a16="http://schemas.microsoft.com/office/drawing/2014/main" id="{102AA1AA-4670-45B4-B04E-A4881F868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5728"/>
            <a:ext cx="4723456" cy="4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A4AA3C06-B42C-48C2-8BFF-496091DCE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4056" y="1660104"/>
            <a:ext cx="7195344" cy="406908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совместимости отечественного ПТК с ПТК иностранных производителей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перехода на отечественные операционную систему;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зарубежными производителями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проприетарных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протоколов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Работы на действующей подстанции с постепенным выводом оборудования (увеличение СМР и ПНР)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проведения дополнительного обучения по обслуживанию «комбинированного ПТК» состоящего из оборудования отечественного и иностранного производителя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 адаптировать модернизируемую систему к текущим требованиям НТД, включая требования по информационной безопасности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8" name="Нижний колонтитул 5"/>
          <p:cNvSpPr txBox="1">
            <a:spLocks/>
          </p:cNvSpPr>
          <p:nvPr/>
        </p:nvSpPr>
        <p:spPr>
          <a:xfrm>
            <a:off x="11164711" y="6356350"/>
            <a:ext cx="9369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86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36D1B2-AB4C-4DFD-A5D8-D8C9F4D03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39" y="6090920"/>
            <a:ext cx="10952922" cy="69548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Подстанция модернизируется без простоя работ, были заменены ключевые элементы оборудования, установлена новая автоматика и обеспечено дистанционное управление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04417A9A-BC84-4992-BEC9-1A7FCF99B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2356" y="1"/>
            <a:ext cx="9471652" cy="868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ЗАМЕНЫ ВЕРХНЕГО УРОВНЯ ПС 500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«НЕВИННОМЫССК»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1" y="173888"/>
            <a:ext cx="1251377" cy="831840"/>
          </a:xfrm>
          <a:prstGeom prst="rect">
            <a:avLst/>
          </a:prstGeom>
        </p:spPr>
      </p:pic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164711" y="6356350"/>
            <a:ext cx="936977" cy="365125"/>
          </a:xfrm>
        </p:spPr>
        <p:txBody>
          <a:bodyPr/>
          <a:lstStyle/>
          <a:p>
            <a:r>
              <a:rPr lang="en-US" dirty="0"/>
              <a:t>9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D0CD82-90E5-4106-AA8F-6D3519D3A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9544" y="1005728"/>
            <a:ext cx="7812911" cy="47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843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!RUS_Шаблон_16х9_россети_705" id="{F887FC9F-F531-6942-93E1-0F228C8A2B7E}" vid="{43C3D10E-3BC6-6147-B91A-E0A8079000F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1009</Words>
  <Application>Microsoft Office PowerPoint</Application>
  <PresentationFormat>Широкоэкранный</PresentationFormat>
  <Paragraphs>110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Arial</vt:lpstr>
      <vt:lpstr>Arial Narrow</vt:lpstr>
      <vt:lpstr>Calibri</vt:lpstr>
      <vt:lpstr>Calibri Light</vt:lpstr>
      <vt:lpstr>Noto Sans</vt:lpstr>
      <vt:lpstr>PF Din Text Cond Pro</vt:lpstr>
      <vt:lpstr>PF Din Text Cond Pro Light</vt:lpstr>
      <vt:lpstr>PF Din Text Cond Pro Medium</vt:lpstr>
      <vt:lpstr>PF Din Text Cond Pro Обычный</vt:lpstr>
      <vt:lpstr>Times New Roman</vt:lpstr>
      <vt:lpstr>Wingdings</vt:lpstr>
      <vt:lpstr>Тема Office</vt:lpstr>
      <vt:lpstr>FSK</vt:lpstr>
      <vt:lpstr>Презентация PowerPoint</vt:lpstr>
      <vt:lpstr>Презентация PowerPoint</vt:lpstr>
      <vt:lpstr>ТРЕБОВАНИЯ ПРОГРАММЫ ИМПОРТОЗАМЕЩЕНИЯ</vt:lpstr>
      <vt:lpstr>ПТК ИНОСТРАННЫХ ВЕНДОРОВ</vt:lpstr>
      <vt:lpstr> РЕШЕНИЯ ПО ЗАМЕНЕ ВЕРХНЕГО УРОВНЯ  </vt:lpstr>
      <vt:lpstr>ПОСЛЕДОВАТЕЛЬНОСТЬ МОДЕРНИЗАЦИИ АСУ ТП ПС</vt:lpstr>
      <vt:lpstr>ПРИМЕР ПО ЗАМЕНЕ ВЕРХНЕГО УРОВНЯ АСУ ТП</vt:lpstr>
      <vt:lpstr>ОСОБЕННОСТИ ПРИ ЗАМЕНЕ ПТК ИНОСТРАННЫХ ВЕНДЕРОВ </vt:lpstr>
      <vt:lpstr>ПРИМЕР ЗАМЕНЫ ВЕРХНЕГО УРОВНЯ ПС 500 кВ «НЕВИННОМЫССК»</vt:lpstr>
      <vt:lpstr>ВЫПОЛНЕННАЯ РАБОТА ПО ОБЪЕКТАМ МЭС ЮГА</vt:lpstr>
      <vt:lpstr>РЕЗУЛЬТАТ ИПОРОТОЗАМЕЩЕНИЯ  НА ОТЕЧЕСТВЕННОЕ ПТК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ПРАКТИЧЕСКИЙ ОПЫТ ИМПОРТОЗАМЕЩЕНИЯ ПТК АСУ ТП НА ЭНЕРГООБЪЕКТАХ МЭС ЮГА</dc:title>
  <dc:creator>Шепелев Юрий Иванович</dc:creator>
  <cp:lastModifiedBy>Буткалюк Александр Евгеньевич</cp:lastModifiedBy>
  <cp:revision>23</cp:revision>
  <dcterms:modified xsi:type="dcterms:W3CDTF">2024-04-24T10:03:51Z</dcterms:modified>
</cp:coreProperties>
</file>