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3655" r:id="rId2"/>
    <p:sldId id="3678" r:id="rId3"/>
    <p:sldId id="3680" r:id="rId4"/>
    <p:sldId id="3685" r:id="rId5"/>
    <p:sldId id="3662" r:id="rId6"/>
    <p:sldId id="269" r:id="rId7"/>
    <p:sldId id="3682" r:id="rId8"/>
    <p:sldId id="3683" r:id="rId9"/>
    <p:sldId id="3684" r:id="rId10"/>
    <p:sldId id="30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991C"/>
    <a:srgbClr val="FBFAF9"/>
    <a:srgbClr val="F5F4F4"/>
    <a:srgbClr val="000000"/>
    <a:srgbClr val="FBFAFC"/>
    <a:srgbClr val="F4F4F4"/>
    <a:srgbClr val="D2D6DB"/>
    <a:srgbClr val="7F8593"/>
    <a:srgbClr val="FCFCFC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86420"/>
  </p:normalViewPr>
  <p:slideViewPr>
    <p:cSldViewPr snapToGrid="0" snapToObjects="1">
      <p:cViewPr varScale="1">
        <p:scale>
          <a:sx n="72" d="100"/>
          <a:sy n="72" d="100"/>
        </p:scale>
        <p:origin x="87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75B5A-32D0-9A41-BA63-CC4FFD8FF05C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2C7A5-D9B3-344E-A0AC-71D044535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14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04B4F2-4DAC-404F-B17B-8F5C13EC8AA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439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57921-989D-40AB-B6D1-3AE749822E9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295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57921-989D-40AB-B6D1-3AE749822E9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43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57921-989D-40AB-B6D1-3AE749822E9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19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63" Type="http://schemas.openxmlformats.org/officeDocument/2006/relationships/image" Target="../media/image6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3" Type="http://schemas.openxmlformats.org/officeDocument/2006/relationships/image" Target="../media/image54.png"/><Relationship Id="rId58" Type="http://schemas.openxmlformats.org/officeDocument/2006/relationships/image" Target="../media/image59.png"/><Relationship Id="rId66" Type="http://schemas.openxmlformats.org/officeDocument/2006/relationships/image" Target="../media/image67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57" Type="http://schemas.openxmlformats.org/officeDocument/2006/relationships/image" Target="../media/image58.png"/><Relationship Id="rId61" Type="http://schemas.openxmlformats.org/officeDocument/2006/relationships/image" Target="../media/image62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56" Type="http://schemas.openxmlformats.org/officeDocument/2006/relationships/image" Target="../media/image57.png"/><Relationship Id="rId64" Type="http://schemas.openxmlformats.org/officeDocument/2006/relationships/image" Target="../media/image65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59" Type="http://schemas.openxmlformats.org/officeDocument/2006/relationships/image" Target="../media/image60.png"/><Relationship Id="rId67" Type="http://schemas.openxmlformats.org/officeDocument/2006/relationships/image" Target="../media/image68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62" Type="http://schemas.openxmlformats.org/officeDocument/2006/relationships/image" Target="../media/image6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856765-11D3-AA4A-9D31-0010E06E4D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698"/>
            <a:ext cx="12192000" cy="6849302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A7F3964-FDD6-A149-975B-8A4AEB04B2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2354190"/>
            <a:ext cx="11166437" cy="1510410"/>
          </a:xfrm>
          <a:noFill/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19" name="Текст 37">
            <a:extLst>
              <a:ext uri="{FF2B5EF4-FFF2-40B4-BE49-F238E27FC236}">
                <a16:creationId xmlns:a16="http://schemas.microsoft.com/office/drawing/2014/main" id="{AEFF9E2B-0B56-FD47-BB8E-C15200E121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6038" y="3940493"/>
            <a:ext cx="7104062" cy="677227"/>
          </a:xfrm>
        </p:spPr>
        <p:txBody>
          <a:bodyPr>
            <a:norm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ru-RU" dirty="0"/>
              <a:t>Описание</a:t>
            </a:r>
          </a:p>
        </p:txBody>
      </p:sp>
      <p:sp>
        <p:nvSpPr>
          <p:cNvPr id="22" name="Текст 37">
            <a:extLst>
              <a:ext uri="{FF2B5EF4-FFF2-40B4-BE49-F238E27FC236}">
                <a16:creationId xmlns:a16="http://schemas.microsoft.com/office/drawing/2014/main" id="{0CEFBAF8-D045-F74C-B9F6-479F7905F6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6038" y="4672013"/>
            <a:ext cx="7104062" cy="677227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7F8593"/>
                </a:solidFill>
              </a:defRPr>
            </a:lvl1pPr>
          </a:lstStyle>
          <a:p>
            <a:r>
              <a:rPr lang="ru-RU" dirty="0"/>
              <a:t>Автор</a:t>
            </a:r>
          </a:p>
        </p:txBody>
      </p:sp>
    </p:spTree>
    <p:extLst>
      <p:ext uri="{BB962C8B-B14F-4D97-AF65-F5344CB8AC3E}">
        <p14:creationId xmlns:p14="http://schemas.microsoft.com/office/powerpoint/2010/main" val="247953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-123825" y="0"/>
            <a:ext cx="12306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10C878-CD30-EF4F-BDE2-B5F04167F0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7309" y="1627631"/>
            <a:ext cx="10981041" cy="1323337"/>
          </a:xfrm>
          <a:noFill/>
        </p:spPr>
        <p:txBody>
          <a:bodyPr anchor="ctr" anchorCtr="0">
            <a:normAutofit/>
          </a:bodyPr>
          <a:lstStyle>
            <a:lvl1pPr algn="ctr">
              <a:defRPr sz="4800"/>
            </a:lvl1pPr>
          </a:lstStyle>
          <a:p>
            <a:r>
              <a:rPr lang="ru-RU" dirty="0"/>
              <a:t>СПАСИБО ЗА ВНИМАНИЕ!</a:t>
            </a:r>
          </a:p>
        </p:txBody>
      </p:sp>
      <p:sp>
        <p:nvSpPr>
          <p:cNvPr id="12" name="Текст 37">
            <a:extLst>
              <a:ext uri="{FF2B5EF4-FFF2-40B4-BE49-F238E27FC236}">
                <a16:creationId xmlns:a16="http://schemas.microsoft.com/office/drawing/2014/main" id="{979F5CED-1E3F-1241-B61F-E13A4AEDE4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6038" y="3090385"/>
            <a:ext cx="7104062" cy="677227"/>
          </a:xfrm>
        </p:spPr>
        <p:txBody>
          <a:bodyPr>
            <a:norm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ru-RU" dirty="0"/>
              <a:t>Описание</a:t>
            </a:r>
          </a:p>
        </p:txBody>
      </p:sp>
    </p:spTree>
    <p:extLst>
      <p:ext uri="{BB962C8B-B14F-4D97-AF65-F5344CB8AC3E}">
        <p14:creationId xmlns:p14="http://schemas.microsoft.com/office/powerpoint/2010/main" val="402810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8671F4-D227-BC46-BBEE-09A9E4023186}"/>
              </a:ext>
            </a:extLst>
          </p:cNvPr>
          <p:cNvSpPr/>
          <p:nvPr userDrawn="1"/>
        </p:nvSpPr>
        <p:spPr>
          <a:xfrm>
            <a:off x="3" y="0"/>
            <a:ext cx="606249" cy="6858000"/>
          </a:xfrm>
          <a:prstGeom prst="rect">
            <a:avLst/>
          </a:prstGeom>
          <a:gradFill flip="none" rotWithShape="1">
            <a:gsLst>
              <a:gs pos="0">
                <a:srgbClr val="F9F9FA">
                  <a:lumMod val="85000"/>
                  <a:lumOff val="15000"/>
                </a:srgbClr>
              </a:gs>
              <a:gs pos="51000">
                <a:srgbClr val="EAEBEE"/>
              </a:gs>
              <a:gs pos="26000">
                <a:srgbClr val="F9F9FA"/>
              </a:gs>
              <a:gs pos="74000">
                <a:srgbClr val="D5D8DC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4F6FE0-69B3-4D46-BA2A-A274A949089B}"/>
              </a:ext>
            </a:extLst>
          </p:cNvPr>
          <p:cNvSpPr/>
          <p:nvPr userDrawn="1"/>
        </p:nvSpPr>
        <p:spPr>
          <a:xfrm rot="10800000">
            <a:off x="11592730" y="0"/>
            <a:ext cx="606249" cy="6858000"/>
          </a:xfrm>
          <a:prstGeom prst="rect">
            <a:avLst/>
          </a:prstGeom>
          <a:gradFill flip="none" rotWithShape="1">
            <a:gsLst>
              <a:gs pos="0">
                <a:srgbClr val="F9F9FA">
                  <a:lumMod val="85000"/>
                  <a:lumOff val="15000"/>
                </a:srgbClr>
              </a:gs>
              <a:gs pos="51000">
                <a:srgbClr val="EAEBEE"/>
              </a:gs>
              <a:gs pos="26000">
                <a:srgbClr val="F9F9FA"/>
              </a:gs>
              <a:gs pos="74000">
                <a:srgbClr val="D5D8DC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1D2B73D-46B0-004E-905E-D102F57C27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7906"/>
          <a:stretch/>
        </p:blipFill>
        <p:spPr>
          <a:xfrm>
            <a:off x="95453" y="0"/>
            <a:ext cx="613317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602175-3C79-DD40-BC40-DAF135D5DD7B}"/>
              </a:ext>
            </a:extLst>
          </p:cNvPr>
          <p:cNvSpPr/>
          <p:nvPr userDrawn="1"/>
        </p:nvSpPr>
        <p:spPr>
          <a:xfrm>
            <a:off x="10085696" y="6284951"/>
            <a:ext cx="1507034" cy="4320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446C8F-7D7A-024E-B872-3EF45C192B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2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Прямоугольник 10">
            <a:extLst>
              <a:ext uri="{FF2B5EF4-FFF2-40B4-BE49-F238E27FC236}">
                <a16:creationId xmlns:a16="http://schemas.microsoft.com/office/drawing/2014/main" id="{685E16A3-47C9-FA43-A45E-3A85162364A3}"/>
              </a:ext>
            </a:extLst>
          </p:cNvPr>
          <p:cNvSpPr/>
          <p:nvPr userDrawn="1"/>
        </p:nvSpPr>
        <p:spPr>
          <a:xfrm rot="2657509">
            <a:off x="554725" y="-604848"/>
            <a:ext cx="521670" cy="2880696"/>
          </a:xfrm>
          <a:custGeom>
            <a:avLst/>
            <a:gdLst>
              <a:gd name="connsiteX0" fmla="*/ 0 w 514828"/>
              <a:gd name="connsiteY0" fmla="*/ 0 h 6934450"/>
              <a:gd name="connsiteX1" fmla="*/ 514828 w 514828"/>
              <a:gd name="connsiteY1" fmla="*/ 0 h 6934450"/>
              <a:gd name="connsiteX2" fmla="*/ 514828 w 514828"/>
              <a:gd name="connsiteY2" fmla="*/ 6934450 h 6934450"/>
              <a:gd name="connsiteX3" fmla="*/ 0 w 514828"/>
              <a:gd name="connsiteY3" fmla="*/ 6934450 h 6934450"/>
              <a:gd name="connsiteX4" fmla="*/ 0 w 514828"/>
              <a:gd name="connsiteY4" fmla="*/ 0 h 6934450"/>
              <a:gd name="connsiteX0" fmla="*/ 0 w 515258"/>
              <a:gd name="connsiteY0" fmla="*/ 0 h 6934450"/>
              <a:gd name="connsiteX1" fmla="*/ 514828 w 515258"/>
              <a:gd name="connsiteY1" fmla="*/ 0 h 6934450"/>
              <a:gd name="connsiteX2" fmla="*/ 515258 w 515258"/>
              <a:gd name="connsiteY2" fmla="*/ 5558298 h 6934450"/>
              <a:gd name="connsiteX3" fmla="*/ 0 w 515258"/>
              <a:gd name="connsiteY3" fmla="*/ 6934450 h 6934450"/>
              <a:gd name="connsiteX4" fmla="*/ 0 w 515258"/>
              <a:gd name="connsiteY4" fmla="*/ 0 h 6934450"/>
              <a:gd name="connsiteX0" fmla="*/ 1199 w 516457"/>
              <a:gd name="connsiteY0" fmla="*/ 0 h 5558298"/>
              <a:gd name="connsiteX1" fmla="*/ 516027 w 516457"/>
              <a:gd name="connsiteY1" fmla="*/ 0 h 5558298"/>
              <a:gd name="connsiteX2" fmla="*/ 516457 w 516457"/>
              <a:gd name="connsiteY2" fmla="*/ 5558298 h 5558298"/>
              <a:gd name="connsiteX3" fmla="*/ 0 w 516457"/>
              <a:gd name="connsiteY3" fmla="*/ 5019422 h 5558298"/>
              <a:gd name="connsiteX4" fmla="*/ 1199 w 516457"/>
              <a:gd name="connsiteY4" fmla="*/ 0 h 5558298"/>
              <a:gd name="connsiteX0" fmla="*/ 20 w 521261"/>
              <a:gd name="connsiteY0" fmla="*/ 3166745 h 5558298"/>
              <a:gd name="connsiteX1" fmla="*/ 520831 w 521261"/>
              <a:gd name="connsiteY1" fmla="*/ 0 h 5558298"/>
              <a:gd name="connsiteX2" fmla="*/ 521261 w 521261"/>
              <a:gd name="connsiteY2" fmla="*/ 5558298 h 5558298"/>
              <a:gd name="connsiteX3" fmla="*/ 4804 w 521261"/>
              <a:gd name="connsiteY3" fmla="*/ 5019422 h 5558298"/>
              <a:gd name="connsiteX4" fmla="*/ 20 w 521261"/>
              <a:gd name="connsiteY4" fmla="*/ 3166745 h 5558298"/>
              <a:gd name="connsiteX0" fmla="*/ 20 w 521261"/>
              <a:gd name="connsiteY0" fmla="*/ 505722 h 2897275"/>
              <a:gd name="connsiteX1" fmla="*/ 512811 w 521261"/>
              <a:gd name="connsiteY1" fmla="*/ 0 h 2897275"/>
              <a:gd name="connsiteX2" fmla="*/ 521261 w 521261"/>
              <a:gd name="connsiteY2" fmla="*/ 2897275 h 2897275"/>
              <a:gd name="connsiteX3" fmla="*/ 4804 w 521261"/>
              <a:gd name="connsiteY3" fmla="*/ 2358399 h 2897275"/>
              <a:gd name="connsiteX4" fmla="*/ 20 w 521261"/>
              <a:gd name="connsiteY4" fmla="*/ 505722 h 2897275"/>
              <a:gd name="connsiteX0" fmla="*/ 18 w 522078"/>
              <a:gd name="connsiteY0" fmla="*/ 572032 h 2897275"/>
              <a:gd name="connsiteX1" fmla="*/ 513628 w 522078"/>
              <a:gd name="connsiteY1" fmla="*/ 0 h 2897275"/>
              <a:gd name="connsiteX2" fmla="*/ 522078 w 522078"/>
              <a:gd name="connsiteY2" fmla="*/ 2897275 h 2897275"/>
              <a:gd name="connsiteX3" fmla="*/ 5621 w 522078"/>
              <a:gd name="connsiteY3" fmla="*/ 2358399 h 2897275"/>
              <a:gd name="connsiteX4" fmla="*/ 18 w 522078"/>
              <a:gd name="connsiteY4" fmla="*/ 572032 h 2897275"/>
              <a:gd name="connsiteX0" fmla="*/ 20 w 521670"/>
              <a:gd name="connsiteY0" fmla="*/ 538877 h 2897275"/>
              <a:gd name="connsiteX1" fmla="*/ 513220 w 521670"/>
              <a:gd name="connsiteY1" fmla="*/ 0 h 2897275"/>
              <a:gd name="connsiteX2" fmla="*/ 521670 w 521670"/>
              <a:gd name="connsiteY2" fmla="*/ 2897275 h 2897275"/>
              <a:gd name="connsiteX3" fmla="*/ 5213 w 521670"/>
              <a:gd name="connsiteY3" fmla="*/ 2358399 h 2897275"/>
              <a:gd name="connsiteX4" fmla="*/ 20 w 521670"/>
              <a:gd name="connsiteY4" fmla="*/ 538877 h 2897275"/>
              <a:gd name="connsiteX0" fmla="*/ 20 w 521670"/>
              <a:gd name="connsiteY0" fmla="*/ 522298 h 2880696"/>
              <a:gd name="connsiteX1" fmla="*/ 513015 w 521670"/>
              <a:gd name="connsiteY1" fmla="*/ 0 h 2880696"/>
              <a:gd name="connsiteX2" fmla="*/ 521670 w 521670"/>
              <a:gd name="connsiteY2" fmla="*/ 2880696 h 2880696"/>
              <a:gd name="connsiteX3" fmla="*/ 5213 w 521670"/>
              <a:gd name="connsiteY3" fmla="*/ 2341820 h 2880696"/>
              <a:gd name="connsiteX4" fmla="*/ 20 w 521670"/>
              <a:gd name="connsiteY4" fmla="*/ 522298 h 288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670" h="2880696">
                <a:moveTo>
                  <a:pt x="20" y="522298"/>
                </a:moveTo>
                <a:lnTo>
                  <a:pt x="513015" y="0"/>
                </a:lnTo>
                <a:cubicBezTo>
                  <a:pt x="513158" y="1852766"/>
                  <a:pt x="521527" y="1027930"/>
                  <a:pt x="521670" y="2880696"/>
                </a:cubicBezTo>
                <a:lnTo>
                  <a:pt x="5213" y="2341820"/>
                </a:lnTo>
                <a:cubicBezTo>
                  <a:pt x="5613" y="668679"/>
                  <a:pt x="-380" y="2195439"/>
                  <a:pt x="20" y="522298"/>
                </a:cubicBezTo>
                <a:close/>
              </a:path>
            </a:pathLst>
          </a:custGeom>
          <a:solidFill>
            <a:srgbClr val="D2D6DB">
              <a:alpha val="40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7" name="Прямоугольник 13">
            <a:extLst>
              <a:ext uri="{FF2B5EF4-FFF2-40B4-BE49-F238E27FC236}">
                <a16:creationId xmlns:a16="http://schemas.microsoft.com/office/drawing/2014/main" id="{35544FEC-8718-3E44-8A25-698C33A2435A}"/>
              </a:ext>
            </a:extLst>
          </p:cNvPr>
          <p:cNvSpPr/>
          <p:nvPr userDrawn="1"/>
        </p:nvSpPr>
        <p:spPr>
          <a:xfrm rot="2657509">
            <a:off x="-104277" y="-440863"/>
            <a:ext cx="648326" cy="1363533"/>
          </a:xfrm>
          <a:custGeom>
            <a:avLst/>
            <a:gdLst>
              <a:gd name="connsiteX0" fmla="*/ 0 w 745446"/>
              <a:gd name="connsiteY0" fmla="*/ 0 h 6934450"/>
              <a:gd name="connsiteX1" fmla="*/ 745446 w 745446"/>
              <a:gd name="connsiteY1" fmla="*/ 0 h 6934450"/>
              <a:gd name="connsiteX2" fmla="*/ 745446 w 745446"/>
              <a:gd name="connsiteY2" fmla="*/ 6934450 h 6934450"/>
              <a:gd name="connsiteX3" fmla="*/ 0 w 745446"/>
              <a:gd name="connsiteY3" fmla="*/ 6934450 h 6934450"/>
              <a:gd name="connsiteX4" fmla="*/ 0 w 745446"/>
              <a:gd name="connsiteY4" fmla="*/ 0 h 6934450"/>
              <a:gd name="connsiteX0" fmla="*/ 0 w 745446"/>
              <a:gd name="connsiteY0" fmla="*/ 0 h 6934450"/>
              <a:gd name="connsiteX1" fmla="*/ 737004 w 745446"/>
              <a:gd name="connsiteY1" fmla="*/ 3365677 h 6934450"/>
              <a:gd name="connsiteX2" fmla="*/ 745446 w 745446"/>
              <a:gd name="connsiteY2" fmla="*/ 6934450 h 6934450"/>
              <a:gd name="connsiteX3" fmla="*/ 0 w 745446"/>
              <a:gd name="connsiteY3" fmla="*/ 6934450 h 6934450"/>
              <a:gd name="connsiteX4" fmla="*/ 0 w 745446"/>
              <a:gd name="connsiteY4" fmla="*/ 0 h 6934450"/>
              <a:gd name="connsiteX0" fmla="*/ 91218 w 745446"/>
              <a:gd name="connsiteY0" fmla="*/ 656149 h 3568773"/>
              <a:gd name="connsiteX1" fmla="*/ 737004 w 745446"/>
              <a:gd name="connsiteY1" fmla="*/ 0 h 3568773"/>
              <a:gd name="connsiteX2" fmla="*/ 745446 w 745446"/>
              <a:gd name="connsiteY2" fmla="*/ 3568773 h 3568773"/>
              <a:gd name="connsiteX3" fmla="*/ 0 w 745446"/>
              <a:gd name="connsiteY3" fmla="*/ 3568773 h 3568773"/>
              <a:gd name="connsiteX4" fmla="*/ 91218 w 745446"/>
              <a:gd name="connsiteY4" fmla="*/ 656149 h 3568773"/>
              <a:gd name="connsiteX0" fmla="*/ 91218 w 739544"/>
              <a:gd name="connsiteY0" fmla="*/ 656149 h 3568773"/>
              <a:gd name="connsiteX1" fmla="*/ 737004 w 739544"/>
              <a:gd name="connsiteY1" fmla="*/ 0 h 3568773"/>
              <a:gd name="connsiteX2" fmla="*/ 739544 w 739544"/>
              <a:gd name="connsiteY2" fmla="*/ 1363533 h 3568773"/>
              <a:gd name="connsiteX3" fmla="*/ 0 w 739544"/>
              <a:gd name="connsiteY3" fmla="*/ 3568773 h 3568773"/>
              <a:gd name="connsiteX4" fmla="*/ 91218 w 739544"/>
              <a:gd name="connsiteY4" fmla="*/ 656149 h 3568773"/>
              <a:gd name="connsiteX0" fmla="*/ 0 w 648326"/>
              <a:gd name="connsiteY0" fmla="*/ 656149 h 1363533"/>
              <a:gd name="connsiteX1" fmla="*/ 645786 w 648326"/>
              <a:gd name="connsiteY1" fmla="*/ 0 h 1363533"/>
              <a:gd name="connsiteX2" fmla="*/ 648326 w 648326"/>
              <a:gd name="connsiteY2" fmla="*/ 1363533 h 1363533"/>
              <a:gd name="connsiteX3" fmla="*/ 10748 w 648326"/>
              <a:gd name="connsiteY3" fmla="*/ 685079 h 1363533"/>
              <a:gd name="connsiteX4" fmla="*/ 0 w 648326"/>
              <a:gd name="connsiteY4" fmla="*/ 656149 h 136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326" h="1363533">
                <a:moveTo>
                  <a:pt x="0" y="656149"/>
                </a:moveTo>
                <a:lnTo>
                  <a:pt x="645786" y="0"/>
                </a:lnTo>
                <a:cubicBezTo>
                  <a:pt x="646633" y="454511"/>
                  <a:pt x="647479" y="909022"/>
                  <a:pt x="648326" y="1363533"/>
                </a:cubicBezTo>
                <a:lnTo>
                  <a:pt x="10748" y="685079"/>
                </a:lnTo>
                <a:lnTo>
                  <a:pt x="0" y="656149"/>
                </a:lnTo>
                <a:close/>
              </a:path>
            </a:pathLst>
          </a:custGeom>
          <a:solidFill>
            <a:srgbClr val="D2D6DB">
              <a:alpha val="55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8" name="Прямоугольник 14">
            <a:extLst>
              <a:ext uri="{FF2B5EF4-FFF2-40B4-BE49-F238E27FC236}">
                <a16:creationId xmlns:a16="http://schemas.microsoft.com/office/drawing/2014/main" id="{B1C4A6E6-B7F2-5449-ADBC-74A87FA170C8}"/>
              </a:ext>
            </a:extLst>
          </p:cNvPr>
          <p:cNvSpPr/>
          <p:nvPr userDrawn="1"/>
        </p:nvSpPr>
        <p:spPr>
          <a:xfrm rot="2657509">
            <a:off x="1065970" y="-607067"/>
            <a:ext cx="210352" cy="3610116"/>
          </a:xfrm>
          <a:custGeom>
            <a:avLst/>
            <a:gdLst>
              <a:gd name="connsiteX0" fmla="*/ 0 w 212657"/>
              <a:gd name="connsiteY0" fmla="*/ 0 h 6934450"/>
              <a:gd name="connsiteX1" fmla="*/ 212657 w 212657"/>
              <a:gd name="connsiteY1" fmla="*/ 0 h 6934450"/>
              <a:gd name="connsiteX2" fmla="*/ 212657 w 212657"/>
              <a:gd name="connsiteY2" fmla="*/ 6934450 h 6934450"/>
              <a:gd name="connsiteX3" fmla="*/ 0 w 212657"/>
              <a:gd name="connsiteY3" fmla="*/ 6934450 h 6934450"/>
              <a:gd name="connsiteX4" fmla="*/ 0 w 212657"/>
              <a:gd name="connsiteY4" fmla="*/ 0 h 6934450"/>
              <a:gd name="connsiteX0" fmla="*/ 0 w 212657"/>
              <a:gd name="connsiteY0" fmla="*/ 0 h 6934450"/>
              <a:gd name="connsiteX1" fmla="*/ 212657 w 212657"/>
              <a:gd name="connsiteY1" fmla="*/ 0 h 6934450"/>
              <a:gd name="connsiteX2" fmla="*/ 210013 w 212657"/>
              <a:gd name="connsiteY2" fmla="*/ 5806964 h 6934450"/>
              <a:gd name="connsiteX3" fmla="*/ 0 w 212657"/>
              <a:gd name="connsiteY3" fmla="*/ 6934450 h 6934450"/>
              <a:gd name="connsiteX4" fmla="*/ 0 w 212657"/>
              <a:gd name="connsiteY4" fmla="*/ 0 h 6934450"/>
              <a:gd name="connsiteX0" fmla="*/ 0 w 212657"/>
              <a:gd name="connsiteY0" fmla="*/ 0 h 5806964"/>
              <a:gd name="connsiteX1" fmla="*/ 212657 w 212657"/>
              <a:gd name="connsiteY1" fmla="*/ 0 h 5806964"/>
              <a:gd name="connsiteX2" fmla="*/ 210013 w 212657"/>
              <a:gd name="connsiteY2" fmla="*/ 5806964 h 5806964"/>
              <a:gd name="connsiteX3" fmla="*/ 21 w 212657"/>
              <a:gd name="connsiteY3" fmla="*/ 5591455 h 5806964"/>
              <a:gd name="connsiteX4" fmla="*/ 0 w 212657"/>
              <a:gd name="connsiteY4" fmla="*/ 0 h 5806964"/>
              <a:gd name="connsiteX0" fmla="*/ 3014 w 212637"/>
              <a:gd name="connsiteY0" fmla="*/ 2437327 h 5806964"/>
              <a:gd name="connsiteX1" fmla="*/ 212637 w 212637"/>
              <a:gd name="connsiteY1" fmla="*/ 0 h 5806964"/>
              <a:gd name="connsiteX2" fmla="*/ 209993 w 212637"/>
              <a:gd name="connsiteY2" fmla="*/ 5806964 h 5806964"/>
              <a:gd name="connsiteX3" fmla="*/ 1 w 212637"/>
              <a:gd name="connsiteY3" fmla="*/ 5591455 h 5806964"/>
              <a:gd name="connsiteX4" fmla="*/ 3014 w 212637"/>
              <a:gd name="connsiteY4" fmla="*/ 2437327 h 5806964"/>
              <a:gd name="connsiteX0" fmla="*/ 3014 w 210352"/>
              <a:gd name="connsiteY0" fmla="*/ 240479 h 3610116"/>
              <a:gd name="connsiteX1" fmla="*/ 210352 w 210352"/>
              <a:gd name="connsiteY1" fmla="*/ 0 h 3610116"/>
              <a:gd name="connsiteX2" fmla="*/ 209993 w 210352"/>
              <a:gd name="connsiteY2" fmla="*/ 3610116 h 3610116"/>
              <a:gd name="connsiteX3" fmla="*/ 1 w 210352"/>
              <a:gd name="connsiteY3" fmla="*/ 3394607 h 3610116"/>
              <a:gd name="connsiteX4" fmla="*/ 3014 w 210352"/>
              <a:gd name="connsiteY4" fmla="*/ 240479 h 36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52" h="3610116">
                <a:moveTo>
                  <a:pt x="3014" y="240479"/>
                </a:moveTo>
                <a:lnTo>
                  <a:pt x="210352" y="0"/>
                </a:lnTo>
                <a:cubicBezTo>
                  <a:pt x="209471" y="1935655"/>
                  <a:pt x="210874" y="1674461"/>
                  <a:pt x="209993" y="3610116"/>
                </a:cubicBezTo>
                <a:lnTo>
                  <a:pt x="1" y="3394607"/>
                </a:lnTo>
                <a:cubicBezTo>
                  <a:pt x="-6" y="1530789"/>
                  <a:pt x="3021" y="2104297"/>
                  <a:pt x="3014" y="240479"/>
                </a:cubicBezTo>
                <a:close/>
              </a:path>
            </a:pathLst>
          </a:custGeom>
          <a:solidFill>
            <a:srgbClr val="D2D6DB">
              <a:alpha val="18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1" name="Прямоугольник 15">
            <a:extLst>
              <a:ext uri="{FF2B5EF4-FFF2-40B4-BE49-F238E27FC236}">
                <a16:creationId xmlns:a16="http://schemas.microsoft.com/office/drawing/2014/main" id="{1F14F3F6-62B2-A94E-9FC2-E2A62DE17A1D}"/>
              </a:ext>
            </a:extLst>
          </p:cNvPr>
          <p:cNvSpPr/>
          <p:nvPr userDrawn="1"/>
        </p:nvSpPr>
        <p:spPr>
          <a:xfrm rot="2657509">
            <a:off x="1099119" y="-1450107"/>
            <a:ext cx="1436677" cy="6660815"/>
          </a:xfrm>
          <a:custGeom>
            <a:avLst/>
            <a:gdLst>
              <a:gd name="connsiteX0" fmla="*/ 0 w 1433224"/>
              <a:gd name="connsiteY0" fmla="*/ 0 h 6934450"/>
              <a:gd name="connsiteX1" fmla="*/ 1433224 w 1433224"/>
              <a:gd name="connsiteY1" fmla="*/ 0 h 6934450"/>
              <a:gd name="connsiteX2" fmla="*/ 1433224 w 1433224"/>
              <a:gd name="connsiteY2" fmla="*/ 6934450 h 6934450"/>
              <a:gd name="connsiteX3" fmla="*/ 0 w 1433224"/>
              <a:gd name="connsiteY3" fmla="*/ 6934450 h 6934450"/>
              <a:gd name="connsiteX4" fmla="*/ 0 w 1433224"/>
              <a:gd name="connsiteY4" fmla="*/ 0 h 6934450"/>
              <a:gd name="connsiteX0" fmla="*/ 6732 w 1433224"/>
              <a:gd name="connsiteY0" fmla="*/ 1467432 h 6934450"/>
              <a:gd name="connsiteX1" fmla="*/ 1433224 w 1433224"/>
              <a:gd name="connsiteY1" fmla="*/ 0 h 6934450"/>
              <a:gd name="connsiteX2" fmla="*/ 1433224 w 1433224"/>
              <a:gd name="connsiteY2" fmla="*/ 6934450 h 6934450"/>
              <a:gd name="connsiteX3" fmla="*/ 0 w 1433224"/>
              <a:gd name="connsiteY3" fmla="*/ 6934450 h 6934450"/>
              <a:gd name="connsiteX4" fmla="*/ 6732 w 1433224"/>
              <a:gd name="connsiteY4" fmla="*/ 1467432 h 6934450"/>
              <a:gd name="connsiteX0" fmla="*/ 6732 w 1440182"/>
              <a:gd name="connsiteY0" fmla="*/ 1359575 h 6826593"/>
              <a:gd name="connsiteX1" fmla="*/ 1440182 w 1440182"/>
              <a:gd name="connsiteY1" fmla="*/ 0 h 6826593"/>
              <a:gd name="connsiteX2" fmla="*/ 1433224 w 1440182"/>
              <a:gd name="connsiteY2" fmla="*/ 6826593 h 6826593"/>
              <a:gd name="connsiteX3" fmla="*/ 0 w 1440182"/>
              <a:gd name="connsiteY3" fmla="*/ 6826593 h 6826593"/>
              <a:gd name="connsiteX4" fmla="*/ 6732 w 1440182"/>
              <a:gd name="connsiteY4" fmla="*/ 1359575 h 6826593"/>
              <a:gd name="connsiteX0" fmla="*/ 6322 w 1440182"/>
              <a:gd name="connsiteY0" fmla="*/ 1392731 h 6826593"/>
              <a:gd name="connsiteX1" fmla="*/ 1440182 w 1440182"/>
              <a:gd name="connsiteY1" fmla="*/ 0 h 6826593"/>
              <a:gd name="connsiteX2" fmla="*/ 1433224 w 1440182"/>
              <a:gd name="connsiteY2" fmla="*/ 6826593 h 6826593"/>
              <a:gd name="connsiteX3" fmla="*/ 0 w 1440182"/>
              <a:gd name="connsiteY3" fmla="*/ 6826593 h 6826593"/>
              <a:gd name="connsiteX4" fmla="*/ 6322 w 1440182"/>
              <a:gd name="connsiteY4" fmla="*/ 1392731 h 6826593"/>
              <a:gd name="connsiteX0" fmla="*/ 6322 w 1440182"/>
              <a:gd name="connsiteY0" fmla="*/ 1392731 h 6826593"/>
              <a:gd name="connsiteX1" fmla="*/ 1440182 w 1440182"/>
              <a:gd name="connsiteY1" fmla="*/ 0 h 6826593"/>
              <a:gd name="connsiteX2" fmla="*/ 1435273 w 1440182"/>
              <a:gd name="connsiteY2" fmla="*/ 6660815 h 6826593"/>
              <a:gd name="connsiteX3" fmla="*/ 0 w 1440182"/>
              <a:gd name="connsiteY3" fmla="*/ 6826593 h 6826593"/>
              <a:gd name="connsiteX4" fmla="*/ 6322 w 1440182"/>
              <a:gd name="connsiteY4" fmla="*/ 1392731 h 6826593"/>
              <a:gd name="connsiteX0" fmla="*/ 2817 w 1436677"/>
              <a:gd name="connsiteY0" fmla="*/ 1392731 h 6660815"/>
              <a:gd name="connsiteX1" fmla="*/ 1436677 w 1436677"/>
              <a:gd name="connsiteY1" fmla="*/ 0 h 6660815"/>
              <a:gd name="connsiteX2" fmla="*/ 1431768 w 1436677"/>
              <a:gd name="connsiteY2" fmla="*/ 6660815 h 6660815"/>
              <a:gd name="connsiteX3" fmla="*/ 0 w 1436677"/>
              <a:gd name="connsiteY3" fmla="*/ 5201777 h 6660815"/>
              <a:gd name="connsiteX4" fmla="*/ 2817 w 1436677"/>
              <a:gd name="connsiteY4" fmla="*/ 1392731 h 66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677" h="6660815">
                <a:moveTo>
                  <a:pt x="2817" y="1392731"/>
                </a:moveTo>
                <a:lnTo>
                  <a:pt x="1436677" y="0"/>
                </a:lnTo>
                <a:cubicBezTo>
                  <a:pt x="1434358" y="2275531"/>
                  <a:pt x="1434087" y="4385284"/>
                  <a:pt x="1431768" y="6660815"/>
                </a:cubicBezTo>
                <a:lnTo>
                  <a:pt x="0" y="5201777"/>
                </a:lnTo>
                <a:cubicBezTo>
                  <a:pt x="2107" y="3390490"/>
                  <a:pt x="710" y="3204018"/>
                  <a:pt x="2817" y="1392731"/>
                </a:cubicBezTo>
                <a:close/>
              </a:path>
            </a:pathLst>
          </a:custGeom>
          <a:solidFill>
            <a:srgbClr val="D2D6DB">
              <a:alpha val="11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0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6C3520-36B4-7C43-84C5-AC4EF0BDE2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554" y="0"/>
            <a:ext cx="58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0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3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6249" y="1947262"/>
            <a:ext cx="11012101" cy="4183082"/>
          </a:xfrm>
        </p:spPr>
        <p:txBody>
          <a:bodyPr/>
          <a:lstStyle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124DC1-F753-BC45-A6CF-6E1DDAE93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554" y="0"/>
            <a:ext cx="58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1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6373124"/>
            <a:ext cx="360324" cy="360324"/>
          </a:xfrm>
          <a:prstGeom prst="rect">
            <a:avLst/>
          </a:prstGeom>
          <a:solidFill>
            <a:srgbClr val="00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all" baseline="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38201" y="6357691"/>
            <a:ext cx="7495602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-146925" y="6357691"/>
            <a:ext cx="6541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8E9D8E1F-3111-AB4E-BD41-88189D0ECD5F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96402" y="6275294"/>
            <a:ext cx="842682" cy="34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" y="6373124"/>
            <a:ext cx="360324" cy="360324"/>
          </a:xfrm>
          <a:prstGeom prst="rect">
            <a:avLst/>
          </a:prstGeom>
          <a:solidFill>
            <a:srgbClr val="00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296401" y="6275300"/>
            <a:ext cx="842683" cy="34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93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4" y="323181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 С ПОДЗАГОЛОВКОМ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5" y="1066648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2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BFC110EE-ED4C-4F5D-9E45-A12DEC4C73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88032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без ф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31BC56-8772-8E46-88F7-8712AA1B86C4}"/>
              </a:ext>
            </a:extLst>
          </p:cNvPr>
          <p:cNvSpPr/>
          <p:nvPr userDrawn="1"/>
        </p:nvSpPr>
        <p:spPr>
          <a:xfrm>
            <a:off x="0" y="1"/>
            <a:ext cx="12192001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D3BD2B-DD17-6549-8E92-23FCDCF445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5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Диаграмма 12"/>
          <p:cNvSpPr>
            <a:spLocks noGrp="1"/>
          </p:cNvSpPr>
          <p:nvPr>
            <p:ph type="chart" sz="quarter" idx="13"/>
          </p:nvPr>
        </p:nvSpPr>
        <p:spPr>
          <a:xfrm>
            <a:off x="606249" y="2097087"/>
            <a:ext cx="11012100" cy="396886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92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СРАВНЕНИЕ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066646"/>
            <a:ext cx="5181600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51865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6249" y="1948297"/>
            <a:ext cx="5181600" cy="3982746"/>
          </a:xfrm>
        </p:spPr>
        <p:txBody>
          <a:bodyPr anchor="t"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441695" y="1072687"/>
            <a:ext cx="5181600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6436750" y="1072687"/>
            <a:ext cx="51865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21"/>
          </p:nvPr>
        </p:nvSpPr>
        <p:spPr>
          <a:xfrm>
            <a:off x="6441695" y="1954338"/>
            <a:ext cx="5181600" cy="3982746"/>
          </a:xfrm>
        </p:spPr>
        <p:txBody>
          <a:bodyPr anchor="t"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C689BC-94D8-1F43-8C1C-BC54E2CEB59C}"/>
              </a:ext>
            </a:extLst>
          </p:cNvPr>
          <p:cNvSpPr/>
          <p:nvPr userDrawn="1"/>
        </p:nvSpPr>
        <p:spPr>
          <a:xfrm>
            <a:off x="5787849" y="1066645"/>
            <a:ext cx="648901" cy="51480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9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 2 ОБЪЕКТА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606249" y="2083203"/>
            <a:ext cx="5181600" cy="398274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20"/>
          </p:nvPr>
        </p:nvSpPr>
        <p:spPr>
          <a:xfrm>
            <a:off x="6436749" y="2083203"/>
            <a:ext cx="5181600" cy="398274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0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Номер слайда 5">
            <a:extLst>
              <a:ext uri="{FF2B5EF4-FFF2-40B4-BE49-F238E27FC236}">
                <a16:creationId xmlns:a16="http://schemas.microsoft.com/office/drawing/2014/main" id="{C85B21A2-E990-DA45-A3E9-EE3DC95F4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70FDADEC-AE0A-2846-A5A2-EEF6A7E0B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62" y="2581638"/>
            <a:ext cx="575231" cy="576000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B14573E3-4F40-C649-9396-B2C0B22E1E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62" y="1915428"/>
            <a:ext cx="576000" cy="576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6313735C-5774-4345-AE8A-353EE4C815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9" y="1915428"/>
            <a:ext cx="572650" cy="576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5082C79D-D194-D443-8210-9C4CF64B569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31" y="5167081"/>
            <a:ext cx="572650" cy="576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527F096A-BDCD-384C-B4A7-BAEC6F408F2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0" y="3194178"/>
            <a:ext cx="576000" cy="576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788404F0-BC8D-F045-A283-5EADB8E6D5C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9" y="4521483"/>
            <a:ext cx="576000" cy="576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CFC0BE8-9268-6C42-B3BE-0DD30F37DE2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1" y="2548580"/>
            <a:ext cx="579369" cy="576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AA7B8E41-A913-6D41-BFB3-B21833BA221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253" y="5142556"/>
            <a:ext cx="576000" cy="576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DCB46393-419C-2747-8C4F-48994D44AE1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111" y="3877427"/>
            <a:ext cx="576000" cy="576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A6BA896A-3651-0D49-B273-C2F438DB83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29" y="1882370"/>
            <a:ext cx="572650" cy="57600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1F7B45A2-DBA0-224F-A3E3-F564DFE1E2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721" y="5177584"/>
            <a:ext cx="572650" cy="5760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2A4ED84E-70F9-1045-B545-95F2D665997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783" y="3206657"/>
            <a:ext cx="576000" cy="576000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EA4A69BF-9BFA-7342-AF4D-75209E6D423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111" y="3220039"/>
            <a:ext cx="576000" cy="576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279D8209-B0FC-9441-982E-462700C26AB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20" y="4554395"/>
            <a:ext cx="576000" cy="576000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D6A4A321-6FD6-DC41-97EE-DB567ED3E72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75" y="4518604"/>
            <a:ext cx="576000" cy="576000"/>
          </a:xfrm>
          <a:prstGeom prst="rect">
            <a:avLst/>
          </a:prstGeom>
        </p:spPr>
      </p:pic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C4DD7415-E70F-9E42-AC37-83736FB4C65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28" y="2561962"/>
            <a:ext cx="579369" cy="576000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DF1EC193-B24F-6744-834B-AAAF4A87B57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286" y="3909701"/>
            <a:ext cx="576000" cy="576000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4EB2E800-BC74-6D4D-BA81-FE181557189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2" y="1903539"/>
            <a:ext cx="572650" cy="576000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C6F1BB1A-B6CC-D246-AD10-400F56F06C55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046" y="5174309"/>
            <a:ext cx="572650" cy="576000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40BDD9B3-E6DC-C14E-AA8C-54A4DE9C3AE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0" y="3243492"/>
            <a:ext cx="576000" cy="576000"/>
          </a:xfrm>
          <a:prstGeom prst="rect">
            <a:avLst/>
          </a:prstGeom>
        </p:spPr>
      </p:pic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D771FD95-53EF-424B-84E1-A2A6065C27D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13" y="4524611"/>
            <a:ext cx="576000" cy="576000"/>
          </a:xfrm>
          <a:prstGeom prst="rect">
            <a:avLst/>
          </a:prstGeom>
        </p:spPr>
      </p:pic>
      <p:pic>
        <p:nvPicPr>
          <p:cNvPr id="111" name="Рисунок 110">
            <a:extLst>
              <a:ext uri="{FF2B5EF4-FFF2-40B4-BE49-F238E27FC236}">
                <a16:creationId xmlns:a16="http://schemas.microsoft.com/office/drawing/2014/main" id="{3FFF0A3C-FD4C-934A-95C1-CB5165113D13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1" y="2569861"/>
            <a:ext cx="579369" cy="576000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33BAAA10-9E16-0D48-9291-1397E858E01C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101" y="3364810"/>
            <a:ext cx="576000" cy="576000"/>
          </a:xfrm>
          <a:prstGeom prst="rect">
            <a:avLst/>
          </a:prstGeom>
        </p:spPr>
      </p:pic>
      <p:pic>
        <p:nvPicPr>
          <p:cNvPr id="113" name="Рисунок 112">
            <a:extLst>
              <a:ext uri="{FF2B5EF4-FFF2-40B4-BE49-F238E27FC236}">
                <a16:creationId xmlns:a16="http://schemas.microsoft.com/office/drawing/2014/main" id="{EED48108-09E1-F743-8C13-590BDCE80E2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502" y="2588729"/>
            <a:ext cx="575231" cy="576000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2BA9E137-A804-C548-B900-9A82BF45AF1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063" y="1868729"/>
            <a:ext cx="576000" cy="576000"/>
          </a:xfrm>
          <a:prstGeom prst="rect">
            <a:avLst/>
          </a:prstGeom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1B2D738C-6EB5-A548-B52B-64BC7D89D605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554" y="2621979"/>
            <a:ext cx="575231" cy="576000"/>
          </a:xfrm>
          <a:prstGeom prst="rect">
            <a:avLst/>
          </a:prstGeom>
        </p:spPr>
      </p:pic>
      <p:pic>
        <p:nvPicPr>
          <p:cNvPr id="116" name="Рисунок 115">
            <a:extLst>
              <a:ext uri="{FF2B5EF4-FFF2-40B4-BE49-F238E27FC236}">
                <a16:creationId xmlns:a16="http://schemas.microsoft.com/office/drawing/2014/main" id="{1B04B753-512B-804B-AFAF-8A244F80879B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66" y="3380107"/>
            <a:ext cx="576000" cy="576000"/>
          </a:xfrm>
          <a:prstGeom prst="rect">
            <a:avLst/>
          </a:prstGeom>
        </p:spPr>
      </p:pic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0C7E48C4-E489-FA47-B845-C322E2BDBDA2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919" y="4911220"/>
            <a:ext cx="575231" cy="576000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40423850-F80C-C243-806C-B719BDBDC67C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39" y="4155671"/>
            <a:ext cx="575231" cy="576000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008C2AB5-EC09-FD4B-8791-5A5676951179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50" y="4914682"/>
            <a:ext cx="576000" cy="576000"/>
          </a:xfrm>
          <a:prstGeom prst="rect">
            <a:avLst/>
          </a:prstGeom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46126291-2672-A242-87BF-B1AFB9365CC2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605" y="4167741"/>
            <a:ext cx="575231" cy="576000"/>
          </a:xfrm>
          <a:prstGeom prst="rect">
            <a:avLst/>
          </a:prstGeom>
        </p:spPr>
      </p:pic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8F0E14B9-B283-3447-BBFA-348321A68EE4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604" y="3401386"/>
            <a:ext cx="575231" cy="576000"/>
          </a:xfrm>
          <a:prstGeom prst="rect">
            <a:avLst/>
          </a:prstGeom>
        </p:spPr>
      </p:pic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7FBF7D2E-4005-CA48-891E-0AFA66D923B7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25" y="2631427"/>
            <a:ext cx="576000" cy="576000"/>
          </a:xfrm>
          <a:prstGeom prst="rect">
            <a:avLst/>
          </a:prstGeom>
        </p:spPr>
      </p:pic>
      <p:pic>
        <p:nvPicPr>
          <p:cNvPr id="123" name="Рисунок 122">
            <a:extLst>
              <a:ext uri="{FF2B5EF4-FFF2-40B4-BE49-F238E27FC236}">
                <a16:creationId xmlns:a16="http://schemas.microsoft.com/office/drawing/2014/main" id="{D37BAB9F-BE9A-3849-9FB0-EB42A0D38E9D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30" y="1877153"/>
            <a:ext cx="576000" cy="576000"/>
          </a:xfrm>
          <a:prstGeom prst="rect">
            <a:avLst/>
          </a:prstGeom>
        </p:spPr>
      </p:pic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CCE2A819-ABC2-1046-98C7-0BD3F0BD99E8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808" y="4890639"/>
            <a:ext cx="576000" cy="576000"/>
          </a:xfrm>
          <a:prstGeom prst="rect">
            <a:avLst/>
          </a:prstGeom>
        </p:spPr>
      </p:pic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E9685516-B919-0946-8E7C-60738D81092F}"/>
              </a:ext>
            </a:extLst>
          </p:cNvPr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44" y="4923247"/>
            <a:ext cx="576000" cy="576000"/>
          </a:xfrm>
          <a:prstGeom prst="rect">
            <a:avLst/>
          </a:prstGeom>
        </p:spPr>
      </p:pic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8D867CE0-AACF-C645-843D-C45E578E8E21}"/>
              </a:ext>
            </a:extLst>
          </p:cNvPr>
          <p:cNvPicPr>
            <a:picLocks noChangeAspect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926" y="4931186"/>
            <a:ext cx="576000" cy="576000"/>
          </a:xfrm>
          <a:prstGeom prst="rect">
            <a:avLst/>
          </a:prstGeom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1C40866F-CF1D-304E-AC86-98F315A5DB56}"/>
              </a:ext>
            </a:extLst>
          </p:cNvPr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280" y="4934151"/>
            <a:ext cx="576000" cy="576000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BB2203E2-1E08-5043-9902-544EFE612B36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71" y="4939124"/>
            <a:ext cx="576000" cy="576000"/>
          </a:xfrm>
          <a:prstGeom prst="rect">
            <a:avLst/>
          </a:prstGeom>
        </p:spPr>
      </p:pic>
      <p:pic>
        <p:nvPicPr>
          <p:cNvPr id="129" name="Рисунок 128">
            <a:extLst>
              <a:ext uri="{FF2B5EF4-FFF2-40B4-BE49-F238E27FC236}">
                <a16:creationId xmlns:a16="http://schemas.microsoft.com/office/drawing/2014/main" id="{E574EB0B-C2AA-0146-B362-776BB8D5BD7F}"/>
              </a:ext>
            </a:extLst>
          </p:cNvPr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606" y="4955526"/>
            <a:ext cx="576771" cy="576000"/>
          </a:xfrm>
          <a:prstGeom prst="rect">
            <a:avLst/>
          </a:prstGeom>
        </p:spPr>
      </p:pic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65C8C2FE-A851-B14D-BD5B-0CF58F75263C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217" y="4114558"/>
            <a:ext cx="576000" cy="576000"/>
          </a:xfrm>
          <a:prstGeom prst="rect">
            <a:avLst/>
          </a:prstGeom>
        </p:spPr>
      </p:pic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398583B9-84F8-6C46-8986-9E9DAB6B68E0}"/>
              </a:ext>
            </a:extLst>
          </p:cNvPr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923" y="4100107"/>
            <a:ext cx="576000" cy="576000"/>
          </a:xfrm>
          <a:prstGeom prst="rect">
            <a:avLst/>
          </a:prstGeom>
        </p:spPr>
      </p:pic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566AB10D-4E2D-F84E-8331-72F926C77D55}"/>
              </a:ext>
            </a:extLst>
          </p:cNvPr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280" y="4121386"/>
            <a:ext cx="576000" cy="576000"/>
          </a:xfrm>
          <a:prstGeom prst="rect">
            <a:avLst/>
          </a:prstGeom>
        </p:spPr>
      </p:pic>
      <p:pic>
        <p:nvPicPr>
          <p:cNvPr id="133" name="Рисунок 132">
            <a:extLst>
              <a:ext uri="{FF2B5EF4-FFF2-40B4-BE49-F238E27FC236}">
                <a16:creationId xmlns:a16="http://schemas.microsoft.com/office/drawing/2014/main" id="{A7AAADD6-EF94-734A-B549-06E7815A8460}"/>
              </a:ext>
            </a:extLst>
          </p:cNvPr>
          <p:cNvPicPr>
            <a:picLocks noChangeAspect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36" y="4140781"/>
            <a:ext cx="576771" cy="576000"/>
          </a:xfrm>
          <a:prstGeom prst="rect">
            <a:avLst/>
          </a:prstGeom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086BD2B5-1DF9-BB47-8251-DDC1C1FF511C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98" y="4167741"/>
            <a:ext cx="576000" cy="576000"/>
          </a:xfrm>
          <a:prstGeom prst="rect">
            <a:avLst/>
          </a:prstGeom>
        </p:spPr>
      </p:pic>
      <p:pic>
        <p:nvPicPr>
          <p:cNvPr id="135" name="Рисунок 134">
            <a:extLst>
              <a:ext uri="{FF2B5EF4-FFF2-40B4-BE49-F238E27FC236}">
                <a16:creationId xmlns:a16="http://schemas.microsoft.com/office/drawing/2014/main" id="{F13B11BC-8EF2-F746-AFBC-A65D6CFDCEAC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66" y="4160214"/>
            <a:ext cx="576000" cy="576000"/>
          </a:xfrm>
          <a:prstGeom prst="rect">
            <a:avLst/>
          </a:prstGeom>
        </p:spPr>
      </p:pic>
      <p:pic>
        <p:nvPicPr>
          <p:cNvPr id="136" name="Рисунок 135">
            <a:extLst>
              <a:ext uri="{FF2B5EF4-FFF2-40B4-BE49-F238E27FC236}">
                <a16:creationId xmlns:a16="http://schemas.microsoft.com/office/drawing/2014/main" id="{DD3E5CBD-9376-634C-9827-D311510F3486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992" y="3440214"/>
            <a:ext cx="576771" cy="576000"/>
          </a:xfrm>
          <a:prstGeom prst="rect">
            <a:avLst/>
          </a:prstGeom>
        </p:spPr>
      </p:pic>
      <p:pic>
        <p:nvPicPr>
          <p:cNvPr id="137" name="Рисунок 136">
            <a:extLst>
              <a:ext uri="{FF2B5EF4-FFF2-40B4-BE49-F238E27FC236}">
                <a16:creationId xmlns:a16="http://schemas.microsoft.com/office/drawing/2014/main" id="{8EFA0A26-C80B-4445-951F-FB3B7C85466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37" y="2654970"/>
            <a:ext cx="576000" cy="576000"/>
          </a:xfrm>
          <a:prstGeom prst="rect">
            <a:avLst/>
          </a:prstGeom>
        </p:spPr>
      </p:pic>
      <p:pic>
        <p:nvPicPr>
          <p:cNvPr id="138" name="Рисунок 137">
            <a:extLst>
              <a:ext uri="{FF2B5EF4-FFF2-40B4-BE49-F238E27FC236}">
                <a16:creationId xmlns:a16="http://schemas.microsoft.com/office/drawing/2014/main" id="{45C20E41-F897-8A44-AB62-0F0A6C489EDB}"/>
              </a:ext>
            </a:extLst>
          </p:cNvPr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524" y="3382078"/>
            <a:ext cx="576000" cy="576000"/>
          </a:xfrm>
          <a:prstGeom prst="rect">
            <a:avLst/>
          </a:prstGeom>
        </p:spPr>
      </p:pic>
      <p:pic>
        <p:nvPicPr>
          <p:cNvPr id="139" name="Рисунок 138">
            <a:extLst>
              <a:ext uri="{FF2B5EF4-FFF2-40B4-BE49-F238E27FC236}">
                <a16:creationId xmlns:a16="http://schemas.microsoft.com/office/drawing/2014/main" id="{E6E558C5-BDD5-B64A-82ED-9B1975EE880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98" y="3382078"/>
            <a:ext cx="576771" cy="576000"/>
          </a:xfrm>
          <a:prstGeom prst="rect">
            <a:avLst/>
          </a:prstGeom>
        </p:spPr>
      </p:pic>
      <p:pic>
        <p:nvPicPr>
          <p:cNvPr id="140" name="Рисунок 139">
            <a:extLst>
              <a:ext uri="{FF2B5EF4-FFF2-40B4-BE49-F238E27FC236}">
                <a16:creationId xmlns:a16="http://schemas.microsoft.com/office/drawing/2014/main" id="{030AE27A-4F88-1944-AF14-36CEF4A7F936}"/>
              </a:ext>
            </a:extLst>
          </p:cNvPr>
          <p:cNvPicPr>
            <a:picLocks noChangeAspect="1"/>
          </p:cNvPicPr>
          <p:nvPr userDrawn="1"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462" y="3394558"/>
            <a:ext cx="576771" cy="576000"/>
          </a:xfrm>
          <a:prstGeom prst="rect">
            <a:avLst/>
          </a:prstGeom>
        </p:spPr>
      </p:pic>
      <p:pic>
        <p:nvPicPr>
          <p:cNvPr id="141" name="Рисунок 140">
            <a:extLst>
              <a:ext uri="{FF2B5EF4-FFF2-40B4-BE49-F238E27FC236}">
                <a16:creationId xmlns:a16="http://schemas.microsoft.com/office/drawing/2014/main" id="{AFEF7C92-601B-FD42-8718-BC2CEDA6D650}"/>
              </a:ext>
            </a:extLst>
          </p:cNvPr>
          <p:cNvPicPr>
            <a:picLocks noChangeAspect="1"/>
          </p:cNvPicPr>
          <p:nvPr userDrawn="1"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522" y="3407629"/>
            <a:ext cx="576000" cy="576000"/>
          </a:xfrm>
          <a:prstGeom prst="rect">
            <a:avLst/>
          </a:prstGeom>
        </p:spPr>
      </p:pic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D758087A-E934-EF47-9C58-C73EE4074627}"/>
              </a:ext>
            </a:extLst>
          </p:cNvPr>
          <p:cNvPicPr>
            <a:picLocks noChangeAspect="1"/>
          </p:cNvPicPr>
          <p:nvPr userDrawn="1"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01" y="3407629"/>
            <a:ext cx="576771" cy="576000"/>
          </a:xfrm>
          <a:prstGeom prst="rect">
            <a:avLst/>
          </a:prstGeom>
        </p:spPr>
      </p:pic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ADB30C46-2CC6-BF4D-B027-4CDC9AE572A0}"/>
              </a:ext>
            </a:extLst>
          </p:cNvPr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923" y="2631427"/>
            <a:ext cx="576771" cy="576000"/>
          </a:xfrm>
          <a:prstGeom prst="rect">
            <a:avLst/>
          </a:prstGeom>
        </p:spPr>
      </p:pic>
      <p:pic>
        <p:nvPicPr>
          <p:cNvPr id="144" name="Рисунок 143">
            <a:extLst>
              <a:ext uri="{FF2B5EF4-FFF2-40B4-BE49-F238E27FC236}">
                <a16:creationId xmlns:a16="http://schemas.microsoft.com/office/drawing/2014/main" id="{E44AA641-7BCD-F440-A085-5B9D76CA9A41}"/>
              </a:ext>
            </a:extLst>
          </p:cNvPr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43" y="2631427"/>
            <a:ext cx="576771" cy="576000"/>
          </a:xfrm>
          <a:prstGeom prst="rect">
            <a:avLst/>
          </a:prstGeom>
        </p:spPr>
      </p:pic>
      <p:pic>
        <p:nvPicPr>
          <p:cNvPr id="145" name="Рисунок 144">
            <a:extLst>
              <a:ext uri="{FF2B5EF4-FFF2-40B4-BE49-F238E27FC236}">
                <a16:creationId xmlns:a16="http://schemas.microsoft.com/office/drawing/2014/main" id="{4E568EAA-ACB3-4941-BF2D-4F0CE639B69D}"/>
              </a:ext>
            </a:extLst>
          </p:cNvPr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257" y="2631427"/>
            <a:ext cx="576771" cy="576000"/>
          </a:xfrm>
          <a:prstGeom prst="rect">
            <a:avLst/>
          </a:prstGeom>
        </p:spPr>
      </p:pic>
      <p:pic>
        <p:nvPicPr>
          <p:cNvPr id="146" name="Рисунок 145">
            <a:extLst>
              <a:ext uri="{FF2B5EF4-FFF2-40B4-BE49-F238E27FC236}">
                <a16:creationId xmlns:a16="http://schemas.microsoft.com/office/drawing/2014/main" id="{11423305-518D-D941-913B-99E36BAA2E2C}"/>
              </a:ext>
            </a:extLst>
          </p:cNvPr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834" y="2631427"/>
            <a:ext cx="576000" cy="576000"/>
          </a:xfrm>
          <a:prstGeom prst="rect">
            <a:avLst/>
          </a:prstGeom>
        </p:spPr>
      </p:pic>
      <p:pic>
        <p:nvPicPr>
          <p:cNvPr id="147" name="Рисунок 146">
            <a:extLst>
              <a:ext uri="{FF2B5EF4-FFF2-40B4-BE49-F238E27FC236}">
                <a16:creationId xmlns:a16="http://schemas.microsoft.com/office/drawing/2014/main" id="{4C87AA34-F498-9D46-A588-DA7A127AE8D2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606" y="1855133"/>
            <a:ext cx="576000" cy="576000"/>
          </a:xfrm>
          <a:prstGeom prst="rect">
            <a:avLst/>
          </a:prstGeom>
        </p:spPr>
      </p:pic>
      <p:pic>
        <p:nvPicPr>
          <p:cNvPr id="148" name="Рисунок 147">
            <a:extLst>
              <a:ext uri="{FF2B5EF4-FFF2-40B4-BE49-F238E27FC236}">
                <a16:creationId xmlns:a16="http://schemas.microsoft.com/office/drawing/2014/main" id="{C187E859-2F8E-6748-B711-B19F4727627A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54" y="2662078"/>
            <a:ext cx="576771" cy="576000"/>
          </a:xfrm>
          <a:prstGeom prst="rect">
            <a:avLst/>
          </a:prstGeom>
        </p:spPr>
      </p:pic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9DA6941C-B4F1-D349-A184-C69E119B5268}"/>
              </a:ext>
            </a:extLst>
          </p:cNvPr>
          <p:cNvPicPr>
            <a:picLocks noChangeAspect="1"/>
          </p:cNvPicPr>
          <p:nvPr userDrawn="1"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15" y="1886732"/>
            <a:ext cx="576771" cy="576000"/>
          </a:xfrm>
          <a:prstGeom prst="rect">
            <a:avLst/>
          </a:prstGeom>
        </p:spPr>
      </p:pic>
      <p:pic>
        <p:nvPicPr>
          <p:cNvPr id="150" name="Рисунок 149">
            <a:extLst>
              <a:ext uri="{FF2B5EF4-FFF2-40B4-BE49-F238E27FC236}">
                <a16:creationId xmlns:a16="http://schemas.microsoft.com/office/drawing/2014/main" id="{1FC2F668-472E-AC40-91D9-46B0B4C47D64}"/>
              </a:ext>
            </a:extLst>
          </p:cNvPr>
          <p:cNvPicPr>
            <a:picLocks noChangeAspect="1"/>
          </p:cNvPicPr>
          <p:nvPr userDrawn="1"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986" y="1884836"/>
            <a:ext cx="576000" cy="576000"/>
          </a:xfrm>
          <a:prstGeom prst="rect">
            <a:avLst/>
          </a:prstGeom>
        </p:spPr>
      </p:pic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515D5A68-D48A-1F4E-B45B-2740FF217A22}"/>
              </a:ext>
            </a:extLst>
          </p:cNvPr>
          <p:cNvPicPr>
            <a:picLocks noChangeAspect="1"/>
          </p:cNvPicPr>
          <p:nvPr userDrawn="1"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366" y="1874870"/>
            <a:ext cx="576771" cy="576000"/>
          </a:xfrm>
          <a:prstGeom prst="rect">
            <a:avLst/>
          </a:prstGeom>
        </p:spPr>
      </p:pic>
      <p:pic>
        <p:nvPicPr>
          <p:cNvPr id="152" name="Рисунок 151">
            <a:extLst>
              <a:ext uri="{FF2B5EF4-FFF2-40B4-BE49-F238E27FC236}">
                <a16:creationId xmlns:a16="http://schemas.microsoft.com/office/drawing/2014/main" id="{760EE16D-8ECD-9D40-95F7-B7A3D7596184}"/>
              </a:ext>
            </a:extLst>
          </p:cNvPr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150" y="1873531"/>
            <a:ext cx="576000" cy="576000"/>
          </a:xfrm>
          <a:prstGeom prst="rect">
            <a:avLst/>
          </a:prstGeom>
        </p:spPr>
      </p:pic>
      <p:pic>
        <p:nvPicPr>
          <p:cNvPr id="153" name="Рисунок 152">
            <a:extLst>
              <a:ext uri="{FF2B5EF4-FFF2-40B4-BE49-F238E27FC236}">
                <a16:creationId xmlns:a16="http://schemas.microsoft.com/office/drawing/2014/main" id="{B6CE1977-C054-EC4C-B284-001BB349D429}"/>
              </a:ext>
            </a:extLst>
          </p:cNvPr>
          <p:cNvPicPr>
            <a:picLocks noChangeAspect="1"/>
          </p:cNvPicPr>
          <p:nvPr userDrawn="1"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15" y="1874870"/>
            <a:ext cx="576000" cy="576000"/>
          </a:xfrm>
          <a:prstGeom prst="rect">
            <a:avLst/>
          </a:prstGeom>
        </p:spPr>
      </p:pic>
      <p:pic>
        <p:nvPicPr>
          <p:cNvPr id="154" name="Рисунок 153">
            <a:extLst>
              <a:ext uri="{FF2B5EF4-FFF2-40B4-BE49-F238E27FC236}">
                <a16:creationId xmlns:a16="http://schemas.microsoft.com/office/drawing/2014/main" id="{03173AA5-E6A7-2742-BF0A-CC13BA429F1C}"/>
              </a:ext>
            </a:extLst>
          </p:cNvPr>
          <p:cNvPicPr>
            <a:picLocks noChangeAspect="1"/>
          </p:cNvPicPr>
          <p:nvPr userDrawn="1"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11" y="3866799"/>
            <a:ext cx="579369" cy="576000"/>
          </a:xfrm>
          <a:prstGeom prst="rect">
            <a:avLst/>
          </a:prstGeom>
        </p:spPr>
      </p:pic>
      <p:pic>
        <p:nvPicPr>
          <p:cNvPr id="155" name="Рисунок 154">
            <a:extLst>
              <a:ext uri="{FF2B5EF4-FFF2-40B4-BE49-F238E27FC236}">
                <a16:creationId xmlns:a16="http://schemas.microsoft.com/office/drawing/2014/main" id="{B5FB0D14-16C1-DA41-81C7-E70607A3374F}"/>
              </a:ext>
            </a:extLst>
          </p:cNvPr>
          <p:cNvPicPr>
            <a:picLocks noChangeAspect="1"/>
          </p:cNvPicPr>
          <p:nvPr userDrawn="1"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20" y="3839776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2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40EBDAB-CE95-1E4D-B498-003176A1A1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BDFB612-D026-3447-AC64-0EDA8118E1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10C878-CD30-EF4F-BDE2-B5F04167F0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388" y="1627631"/>
            <a:ext cx="5620962" cy="2587181"/>
          </a:xfrm>
          <a:noFill/>
        </p:spPr>
        <p:txBody>
          <a:bodyPr anchor="ctr" anchorCtr="0">
            <a:normAutofit/>
          </a:bodyPr>
          <a:lstStyle>
            <a:lvl1pPr algn="l">
              <a:defRPr sz="3600"/>
            </a:lvl1pPr>
          </a:lstStyle>
          <a:p>
            <a:r>
              <a:rPr lang="ru-RU" dirty="0"/>
              <a:t>НАЗВАНИЕ РАЗДЕЛА</a:t>
            </a:r>
          </a:p>
        </p:txBody>
      </p:sp>
      <p:sp>
        <p:nvSpPr>
          <p:cNvPr id="38" name="Текст 37">
            <a:extLst>
              <a:ext uri="{FF2B5EF4-FFF2-40B4-BE49-F238E27FC236}">
                <a16:creationId xmlns:a16="http://schemas.microsoft.com/office/drawing/2014/main" id="{46B8F562-0A8D-1A4D-828B-4FB4963BFA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97388" y="4214813"/>
            <a:ext cx="5620962" cy="1194677"/>
          </a:xfrm>
        </p:spPr>
        <p:txBody>
          <a:bodyPr/>
          <a:lstStyle>
            <a:lvl1pPr marL="0" indent="0" algn="l">
              <a:buNone/>
              <a:defRPr b="1"/>
            </a:lvl1pPr>
          </a:lstStyle>
          <a:p>
            <a:r>
              <a:rPr lang="ru-RU" dirty="0"/>
              <a:t>Описание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2DF8B3-5B43-A34A-AE64-CA950834BB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25" y="0"/>
            <a:ext cx="10960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9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паттер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СЛАЙД ПУСТОЙ ПАТТЕРН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E8A5EA-36FF-C045-9205-DB93CE175AEF}"/>
              </a:ext>
            </a:extLst>
          </p:cNvPr>
          <p:cNvSpPr/>
          <p:nvPr userDrawn="1"/>
        </p:nvSpPr>
        <p:spPr>
          <a:xfrm>
            <a:off x="533900" y="1061646"/>
            <a:ext cx="11107322" cy="728243"/>
          </a:xfrm>
          <a:prstGeom prst="rect">
            <a:avLst/>
          </a:prstGeom>
          <a:solidFill>
            <a:srgbClr val="FB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2359B8-8212-8F4C-BD9C-794C845F4B26}"/>
              </a:ext>
            </a:extLst>
          </p:cNvPr>
          <p:cNvGrpSpPr/>
          <p:nvPr userDrawn="1"/>
        </p:nvGrpSpPr>
        <p:grpSpPr>
          <a:xfrm>
            <a:off x="576000" y="1080000"/>
            <a:ext cx="11039121" cy="5004002"/>
            <a:chOff x="576000" y="1080000"/>
            <a:chExt cx="11039121" cy="500400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CC5E6D0-7ADF-4042-A211-E3F117C3833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5121" y="1080000"/>
              <a:ext cx="10980000" cy="500400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7832972-9AA6-7E4F-99E2-6B8D7C610A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H="1">
              <a:off x="576000" y="1080002"/>
              <a:ext cx="5256000" cy="5004000"/>
            </a:xfrm>
            <a:prstGeom prst="rect">
              <a:avLst/>
            </a:prstGeom>
          </p:spPr>
        </p:pic>
      </p:grp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30E9D62D-1974-F24E-9D24-6EFC1BFBB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01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яркий паттер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СЛАЙД ПУСТОЙ ПАТТЕРН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E8A5EA-36FF-C045-9205-DB93CE175AEF}"/>
              </a:ext>
            </a:extLst>
          </p:cNvPr>
          <p:cNvSpPr/>
          <p:nvPr userDrawn="1"/>
        </p:nvSpPr>
        <p:spPr>
          <a:xfrm>
            <a:off x="533900" y="1061646"/>
            <a:ext cx="11107322" cy="72824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30E9D62D-1974-F24E-9D24-6EFC1BFBB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0BE5B9-6418-EE4B-BCCD-1DC6F57B03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464" y="1084267"/>
            <a:ext cx="10972800" cy="5003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A8BF39-B7C4-B944-9ED0-CB836D6759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0977" y="1077289"/>
            <a:ext cx="5245100" cy="50038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90CCC3-BB59-EF4D-8830-A109740F6F6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E20DF2CD-78C4-E942-AC6A-DA2EA9E90E43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949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2F43FC3-E446-4C4D-BB46-B2C60E259A03}"/>
              </a:ext>
            </a:extLst>
          </p:cNvPr>
          <p:cNvSpPr/>
          <p:nvPr/>
        </p:nvSpPr>
        <p:spPr>
          <a:xfrm>
            <a:off x="533900" y="1791488"/>
            <a:ext cx="11107322" cy="4302401"/>
          </a:xfrm>
          <a:prstGeom prst="rect">
            <a:avLst/>
          </a:prstGeom>
          <a:solidFill>
            <a:srgbClr val="FB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4F4F4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CD7A9-D434-2A4D-817A-67518DCFC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11166437" cy="5137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/>
          <a:p>
            <a:pPr lv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dirty="0"/>
              <a:t>ЗАГОЛОВОК В ОДНУ СТРОКУ ПРОПИСНЫМИ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523348-96BE-3249-9CEA-9D0914E3B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8FE0B873-B289-6C4C-9223-62FFCF3AF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6249" y="1791487"/>
            <a:ext cx="5471160" cy="43389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dirty="0"/>
              <a:t>Пункт
Пункт
Пункт
Пункт</a:t>
            </a:r>
          </a:p>
          <a:p>
            <a:r>
              <a:rPr lang="ru-RU" dirty="0"/>
              <a:t>Пункт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69A2AD-FC1D-3048-B7B0-3A09DDA5089D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7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84" r:id="rId7"/>
    <p:sldLayoutId id="2147483703" r:id="rId8"/>
    <p:sldLayoutId id="2147483704" r:id="rId9"/>
    <p:sldLayoutId id="2147483683" r:id="rId10"/>
    <p:sldLayoutId id="2147483699" r:id="rId11"/>
    <p:sldLayoutId id="2147483700" r:id="rId12"/>
    <p:sldLayoutId id="2147483701" r:id="rId13"/>
    <p:sldLayoutId id="2147483702" r:id="rId14"/>
    <p:sldLayoutId id="2147483705" r:id="rId15"/>
    <p:sldLayoutId id="2147483706" r:id="rId16"/>
  </p:sldLayoutIdLst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3200" b="1" i="0" kern="1200" cap="all" baseline="0" dirty="0">
          <a:solidFill>
            <a:srgbClr val="063E70"/>
          </a:solidFill>
          <a:latin typeface="Arial Narrow" panose="020B0604020202020204" pitchFamily="34" charset="0"/>
          <a:ea typeface="Verdana" panose="020B0604030504040204" pitchFamily="34" charset="0"/>
          <a:cs typeface="Arial Narrow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63E70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tsoft.ru/" TargetMode="External"/><Relationship Id="rId2" Type="http://schemas.openxmlformats.org/officeDocument/2006/relationships/hyperlink" Target="mailto:rtsoft@rtsoft.ru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C567EC-0274-414C-9870-CAA7DEA15A0F}"/>
              </a:ext>
            </a:extLst>
          </p:cNvPr>
          <p:cNvSpPr/>
          <p:nvPr/>
        </p:nvSpPr>
        <p:spPr>
          <a:xfrm>
            <a:off x="5747183" y="6403818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</a:rPr>
              <a:t>202</a:t>
            </a:r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8CCF80-3321-4099-BB74-87B462FEA8E6}"/>
              </a:ext>
            </a:extLst>
          </p:cNvPr>
          <p:cNvSpPr txBox="1"/>
          <p:nvPr/>
        </p:nvSpPr>
        <p:spPr>
          <a:xfrm>
            <a:off x="792477" y="2397948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3200" b="1" cap="all" dirty="0">
                <a:solidFill>
                  <a:srgbClr val="063E70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Как реализовать изменение деловых процессов расчёта, передачи и выполнения уставок </a:t>
            </a:r>
            <a:r>
              <a:rPr lang="ru-RU" sz="3200" b="1" cap="all" dirty="0" err="1">
                <a:solidFill>
                  <a:srgbClr val="063E70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рза</a:t>
            </a:r>
            <a:r>
              <a:rPr lang="ru-RU" sz="3200" b="1" cap="all" dirty="0">
                <a:solidFill>
                  <a:srgbClr val="063E70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 в электросетевом комплексе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6DB5CE-5CEE-4D7F-A4B2-56DA7318A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26" y="918373"/>
            <a:ext cx="3369946" cy="107963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3E1148-FAC2-4917-98F9-C74511F7110C}"/>
              </a:ext>
            </a:extLst>
          </p:cNvPr>
          <p:cNvSpPr/>
          <p:nvPr/>
        </p:nvSpPr>
        <p:spPr>
          <a:xfrm>
            <a:off x="2653548" y="4642444"/>
            <a:ext cx="7582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И.С. Рыбин, начальник отдела аналитики и поддержки продаж</a:t>
            </a:r>
          </a:p>
          <a:p>
            <a:pPr algn="ctr"/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О.А. Федоров, заместитель Генерального директора</a:t>
            </a:r>
          </a:p>
        </p:txBody>
      </p:sp>
    </p:spTree>
    <p:extLst>
      <p:ext uri="{BB962C8B-B14F-4D97-AF65-F5344CB8AC3E}">
        <p14:creationId xmlns:p14="http://schemas.microsoft.com/office/powerpoint/2010/main" val="132419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F242B48-6551-4B03-BA56-F84113CDD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entury Gothic" panose="020B0502020202020204" pitchFamily="34" charset="0"/>
              </a:rPr>
              <a:t>Спасибо за внимание!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E24883-DA83-45BE-A050-0B5E8A36C4B8}"/>
              </a:ext>
            </a:extLst>
          </p:cNvPr>
          <p:cNvSpPr txBox="1"/>
          <p:nvPr/>
        </p:nvSpPr>
        <p:spPr>
          <a:xfrm>
            <a:off x="3021933" y="4844585"/>
            <a:ext cx="5561095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Группа компаний «</a:t>
            </a:r>
            <a:r>
              <a:rPr lang="ru-RU" sz="1900" b="1" kern="1200" dirty="0" err="1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РТСофт</a:t>
            </a:r>
            <a:r>
              <a:rPr lang="ru-RU" sz="19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»</a:t>
            </a:r>
          </a:p>
          <a:p>
            <a:pPr algn="ctr"/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105264, Москва, ул. Верхняя Первомайская, 51</a:t>
            </a:r>
          </a:p>
          <a:p>
            <a:pPr algn="ctr"/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Тел.: +7 495 967 15 05</a:t>
            </a:r>
          </a:p>
          <a:p>
            <a:pPr algn="ctr"/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  <a:hlinkClick r:id="rId2"/>
              </a:rPr>
              <a:t>rtsoft@rtsoft.ru</a:t>
            </a:r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 </a:t>
            </a:r>
            <a:r>
              <a:rPr lang="en-US" sz="18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| </a:t>
            </a:r>
            <a:r>
              <a:rPr lang="en-US" b="1" dirty="0">
                <a:solidFill>
                  <a:schemeClr val="accent1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www.rtsoft.ru</a:t>
            </a:r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</a:rPr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3F42F4-627A-42E7-AEB9-4B71335488C0}"/>
              </a:ext>
            </a:extLst>
          </p:cNvPr>
          <p:cNvSpPr txBox="1"/>
          <p:nvPr/>
        </p:nvSpPr>
        <p:spPr>
          <a:xfrm>
            <a:off x="3479898" y="3289918"/>
            <a:ext cx="465075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7F8593"/>
                </a:solidFill>
                <a:latin typeface="Century Gothic" panose="020B0502020202020204" pitchFamily="34" charset="0"/>
              </a:rPr>
              <a:t>ООО «РТСофт – Смарт </a:t>
            </a:r>
            <a:r>
              <a:rPr lang="ru-RU" sz="1900" b="1" dirty="0" err="1">
                <a:solidFill>
                  <a:srgbClr val="7F8593"/>
                </a:solidFill>
                <a:latin typeface="Century Gothic" panose="020B0502020202020204" pitchFamily="34" charset="0"/>
              </a:rPr>
              <a:t>Грид</a:t>
            </a:r>
            <a:r>
              <a:rPr lang="ru-RU" sz="1900" b="1" dirty="0">
                <a:solidFill>
                  <a:srgbClr val="7F8593"/>
                </a:solidFill>
                <a:latin typeface="Century Gothic" panose="020B0502020202020204" pitchFamily="34" charset="0"/>
              </a:rPr>
              <a:t>»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121205, </a:t>
            </a:r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Москва, Т</a:t>
            </a:r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ерритория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инновационного центра «Сколково»,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Большой бульвар, 42, стр. 1, оф. 68, 89</a:t>
            </a:r>
            <a:endParaRPr lang="en-US" sz="1800" kern="1200" dirty="0">
              <a:solidFill>
                <a:srgbClr val="7F8593"/>
              </a:solidFill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06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1057C-474A-4A1B-B083-6F6475698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36" y="210458"/>
            <a:ext cx="11166437" cy="513729"/>
          </a:xfr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/>
          <a:p>
            <a:r>
              <a:rPr lang="ru-RU" sz="3000" dirty="0">
                <a:latin typeface="Century Gothic" panose="020B0502020202020204" pitchFamily="34" charset="0"/>
              </a:rPr>
              <a:t>Актуальные проблемы при расчёте уставок </a:t>
            </a:r>
            <a:r>
              <a:rPr lang="ru-RU" sz="3000" dirty="0" err="1">
                <a:latin typeface="Century Gothic" panose="020B0502020202020204" pitchFamily="34" charset="0"/>
              </a:rPr>
              <a:t>рза</a:t>
            </a:r>
            <a:endParaRPr lang="ru-RU" sz="3000" dirty="0">
              <a:latin typeface="Century Gothic" panose="020B05020202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E28460FF-2EBA-4E46-B492-6DA2427A9063}"/>
              </a:ext>
            </a:extLst>
          </p:cNvPr>
          <p:cNvSpPr/>
          <p:nvPr/>
        </p:nvSpPr>
        <p:spPr>
          <a:xfrm>
            <a:off x="1076854" y="1140630"/>
            <a:ext cx="4848913" cy="43200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в эксплуатации большое количество типов УРЗА разных производителей со своими перечнями уставок и методиками расчёта</a:t>
            </a:r>
          </a:p>
        </p:txBody>
      </p:sp>
      <p:pic>
        <p:nvPicPr>
          <p:cNvPr id="7" name="Рисунок 6" descr="Справка со сплошной заливкой">
            <a:extLst>
              <a:ext uri="{FF2B5EF4-FFF2-40B4-BE49-F238E27FC236}">
                <a16:creationId xmlns:a16="http://schemas.microsoft.com/office/drawing/2014/main" id="{753F1C95-FD3A-4286-8925-EE497857F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0836" y="1048621"/>
            <a:ext cx="616018" cy="616018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D1F040E-F21D-4865-A3A3-F2599CF5E23C}"/>
              </a:ext>
            </a:extLst>
          </p:cNvPr>
          <p:cNvSpPr/>
          <p:nvPr/>
        </p:nvSpPr>
        <p:spPr>
          <a:xfrm>
            <a:off x="1036675" y="4822105"/>
            <a:ext cx="4889092" cy="842227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при замене устройства РЗА (и импортозамещении) нужно пересчитывать специфичные уставки даже если состав защитных функций и схемно-режимные условия не изменяются</a:t>
            </a:r>
          </a:p>
        </p:txBody>
      </p:sp>
      <p:pic>
        <p:nvPicPr>
          <p:cNvPr id="31" name="Рисунок 30" descr="Справка со сплошной заливкой">
            <a:extLst>
              <a:ext uri="{FF2B5EF4-FFF2-40B4-BE49-F238E27FC236}">
                <a16:creationId xmlns:a16="http://schemas.microsoft.com/office/drawing/2014/main" id="{168575E3-7297-4309-B30D-279AC9A2C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657" y="4937773"/>
            <a:ext cx="616018" cy="616018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18308DE-8E26-4FB4-B93B-53061C638EE1}"/>
              </a:ext>
            </a:extLst>
          </p:cNvPr>
          <p:cNvSpPr/>
          <p:nvPr/>
        </p:nvSpPr>
        <p:spPr>
          <a:xfrm>
            <a:off x="7127767" y="724187"/>
            <a:ext cx="4873733" cy="1367784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у РЗА всех производителей есть общие уставки, характерные для защитной функции (ток срабатывания ТЗНП, начальный ток срабатывания ДЗТ…)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75D63C3-BB79-4D36-B6EC-008770FEA6BD}"/>
              </a:ext>
            </a:extLst>
          </p:cNvPr>
          <p:cNvSpPr/>
          <p:nvPr/>
        </p:nvSpPr>
        <p:spPr>
          <a:xfrm>
            <a:off x="7101556" y="2248094"/>
            <a:ext cx="4777332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все особенности схемно-режимных условий знают</a:t>
            </a:r>
            <a:r>
              <a:rPr lang="ru-RU" sz="17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 специалисты-расчётчики ДЦ и субъектов энергетики</a:t>
            </a:r>
          </a:p>
        </p:txBody>
      </p:sp>
      <p:pic>
        <p:nvPicPr>
          <p:cNvPr id="35" name="Рисунок 34" descr="Справка со сплошной заливкой">
            <a:extLst>
              <a:ext uri="{FF2B5EF4-FFF2-40B4-BE49-F238E27FC236}">
                <a16:creationId xmlns:a16="http://schemas.microsoft.com/office/drawing/2014/main" id="{046124A8-6155-438B-80FD-CD92E2802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0836" y="2230038"/>
            <a:ext cx="616018" cy="616018"/>
          </a:xfrm>
          <a:prstGeom prst="rect">
            <a:avLst/>
          </a:prstGeom>
        </p:spPr>
      </p:pic>
      <p:pic>
        <p:nvPicPr>
          <p:cNvPr id="37" name="Рисунок 36" descr="Справка со сплошной заливкой">
            <a:extLst>
              <a:ext uri="{FF2B5EF4-FFF2-40B4-BE49-F238E27FC236}">
                <a16:creationId xmlns:a16="http://schemas.microsoft.com/office/drawing/2014/main" id="{1484F41D-72BC-485B-9873-55E0FB4B6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0836" y="3513083"/>
            <a:ext cx="616018" cy="61601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18B757E-5346-4F58-B5E0-6D68FC9E91E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166" y="1103844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65DB4C0-F2E4-4CD7-980D-A8BFEDFBA65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166" y="2285261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B3389C83-3768-4EE6-A585-45AAF964CD6B}"/>
              </a:ext>
            </a:extLst>
          </p:cNvPr>
          <p:cNvSpPr/>
          <p:nvPr/>
        </p:nvSpPr>
        <p:spPr>
          <a:xfrm>
            <a:off x="1076854" y="2005669"/>
            <a:ext cx="4848913" cy="1074032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производители УРЗА не знают, как и где будет применяться их функция</a:t>
            </a:r>
          </a:p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(как рассчитать уставки, зависящие от схемы и режима сети)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0D59A9FC-EA0C-4A22-926E-FD3960C82588}"/>
              </a:ext>
            </a:extLst>
          </p:cNvPr>
          <p:cNvSpPr/>
          <p:nvPr/>
        </p:nvSpPr>
        <p:spPr>
          <a:xfrm>
            <a:off x="1036676" y="3171709"/>
            <a:ext cx="4889092" cy="1293783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специалисты-расчётчики ДЦ и субъектов энергетики не знают все особенности функции в конкретном устройстве</a:t>
            </a:r>
          </a:p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(как рассчитать специфичные уставки конкретных УРЗА)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9585F56-BAC2-43ED-9E05-A5594931A9EC}"/>
              </a:ext>
            </a:extLst>
          </p:cNvPr>
          <p:cNvSpPr/>
          <p:nvPr/>
        </p:nvSpPr>
        <p:spPr>
          <a:xfrm>
            <a:off x="7101555" y="3516500"/>
            <a:ext cx="5163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производители УРЗА и те, кто непосредственно эксплуатирует устройство знают особенности конкретного устройства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7165B1C-B03C-4031-84E6-197A896222F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166" y="3553667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7749C6CD-6F99-456B-9238-571107E1AF24}"/>
              </a:ext>
            </a:extLst>
          </p:cNvPr>
          <p:cNvSpPr/>
          <p:nvPr/>
        </p:nvSpPr>
        <p:spPr>
          <a:xfrm>
            <a:off x="7101555" y="4941453"/>
            <a:ext cx="5163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не надо пересчитывать уставки, определяемые схемно-режимными условиями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A4166AC-A00D-4B60-91DC-32EF95ED26F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166" y="4978620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27EEFAF8-D584-4BE1-8EB8-E20D2F6C71B6}"/>
              </a:ext>
            </a:extLst>
          </p:cNvPr>
          <p:cNvSpPr/>
          <p:nvPr/>
        </p:nvSpPr>
        <p:spPr>
          <a:xfrm>
            <a:off x="5925767" y="1205994"/>
            <a:ext cx="433581" cy="31519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7" name="Стрелка: вправо 46">
            <a:extLst>
              <a:ext uri="{FF2B5EF4-FFF2-40B4-BE49-F238E27FC236}">
                <a16:creationId xmlns:a16="http://schemas.microsoft.com/office/drawing/2014/main" id="{2EDE8BA1-6D03-472B-AC84-6CCE866B3C7A}"/>
              </a:ext>
            </a:extLst>
          </p:cNvPr>
          <p:cNvSpPr/>
          <p:nvPr/>
        </p:nvSpPr>
        <p:spPr>
          <a:xfrm>
            <a:off x="5925768" y="2390759"/>
            <a:ext cx="433581" cy="31519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8" name="Стрелка: вправо 47">
            <a:extLst>
              <a:ext uri="{FF2B5EF4-FFF2-40B4-BE49-F238E27FC236}">
                <a16:creationId xmlns:a16="http://schemas.microsoft.com/office/drawing/2014/main" id="{D3F96953-5CCD-4B14-9904-E503AE9BD076}"/>
              </a:ext>
            </a:extLst>
          </p:cNvPr>
          <p:cNvSpPr/>
          <p:nvPr/>
        </p:nvSpPr>
        <p:spPr>
          <a:xfrm>
            <a:off x="5925766" y="3652273"/>
            <a:ext cx="433581" cy="31519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9" name="Стрелка: вправо 48">
            <a:extLst>
              <a:ext uri="{FF2B5EF4-FFF2-40B4-BE49-F238E27FC236}">
                <a16:creationId xmlns:a16="http://schemas.microsoft.com/office/drawing/2014/main" id="{941E6D13-D348-4C82-9F08-1D56571987D0}"/>
              </a:ext>
            </a:extLst>
          </p:cNvPr>
          <p:cNvSpPr/>
          <p:nvPr/>
        </p:nvSpPr>
        <p:spPr>
          <a:xfrm>
            <a:off x="5925765" y="5077226"/>
            <a:ext cx="433581" cy="31519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Номер слайда 2">
            <a:extLst>
              <a:ext uri="{FF2B5EF4-FFF2-40B4-BE49-F238E27FC236}">
                <a16:creationId xmlns:a16="http://schemas.microsoft.com/office/drawing/2014/main" id="{6AD7EA68-AE3A-498B-AE93-2B855800A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724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трелка: вправо 45">
            <a:extLst>
              <a:ext uri="{FF2B5EF4-FFF2-40B4-BE49-F238E27FC236}">
                <a16:creationId xmlns:a16="http://schemas.microsoft.com/office/drawing/2014/main" id="{5A14F6A2-59B4-49AA-BFA2-3C556FC94FF0}"/>
              </a:ext>
            </a:extLst>
          </p:cNvPr>
          <p:cNvSpPr/>
          <p:nvPr/>
        </p:nvSpPr>
        <p:spPr>
          <a:xfrm rot="16200000">
            <a:off x="9283645" y="2713592"/>
            <a:ext cx="1755867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12BBC-DD10-492B-AD8B-1F0015741686}"/>
              </a:ext>
            </a:extLst>
          </p:cNvPr>
          <p:cNvSpPr txBox="1"/>
          <p:nvPr/>
        </p:nvSpPr>
        <p:spPr>
          <a:xfrm>
            <a:off x="542609" y="1259786"/>
            <a:ext cx="262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Расчёт уставок неопределенного устройства РЗА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F5B925-3684-43B1-84C6-82D057086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5392627" cy="513729"/>
          </a:xfrm>
        </p:spPr>
        <p:txBody>
          <a:bodyPr/>
          <a:lstStyle/>
          <a:p>
            <a:r>
              <a:rPr lang="ru-RU" sz="2600" dirty="0">
                <a:latin typeface="Century Gothic" panose="020B0502020202020204" pitchFamily="34" charset="0"/>
              </a:rPr>
              <a:t>решение ПАО «</a:t>
            </a:r>
            <a:r>
              <a:rPr lang="ru-RU" sz="2600" dirty="0" err="1">
                <a:latin typeface="Century Gothic" panose="020B0502020202020204" pitchFamily="34" charset="0"/>
              </a:rPr>
              <a:t>Россети</a:t>
            </a:r>
            <a:r>
              <a:rPr lang="ru-RU" sz="2600" dirty="0">
                <a:latin typeface="Century Gothic" panose="020B0502020202020204" pitchFamily="34" charset="0"/>
              </a:rPr>
              <a:t>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79BB500-B558-426C-8E51-2A0CF5671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4737572-D624-4F8E-8485-BF08354BB1AE}"/>
              </a:ext>
            </a:extLst>
          </p:cNvPr>
          <p:cNvSpPr txBox="1">
            <a:spLocks/>
          </p:cNvSpPr>
          <p:nvPr/>
        </p:nvSpPr>
        <p:spPr>
          <a:xfrm>
            <a:off x="6096000" y="323178"/>
            <a:ext cx="5392627" cy="5137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b="1" i="0" kern="1200" cap="all" baseline="0">
                <a:solidFill>
                  <a:srgbClr val="063E7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ru-RU" sz="2600" dirty="0">
                <a:latin typeface="Century Gothic" panose="020B0502020202020204" pitchFamily="34" charset="0"/>
              </a:rPr>
              <a:t>предложение АО «СО ЕЭС»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9406E4-12B8-4433-9B22-8E2204AA076F}"/>
              </a:ext>
            </a:extLst>
          </p:cNvPr>
          <p:cNvSpPr/>
          <p:nvPr/>
        </p:nvSpPr>
        <p:spPr>
          <a:xfrm>
            <a:off x="542609" y="1179118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63C80D-E8CB-4AA7-B49A-4D8C172B52E8}"/>
              </a:ext>
            </a:extLst>
          </p:cNvPr>
          <p:cNvSpPr txBox="1"/>
          <p:nvPr/>
        </p:nvSpPr>
        <p:spPr>
          <a:xfrm>
            <a:off x="542609" y="4259280"/>
            <a:ext cx="525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Пересчёт уставок в проприетарный формат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4F6D15C-DCE4-45C9-A96A-2429AA120983}"/>
              </a:ext>
            </a:extLst>
          </p:cNvPr>
          <p:cNvSpPr/>
          <p:nvPr/>
        </p:nvSpPr>
        <p:spPr>
          <a:xfrm>
            <a:off x="542609" y="4086122"/>
            <a:ext cx="5256000" cy="72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ADC8B17-1224-4BFB-A478-867A2F5338FE}"/>
              </a:ext>
            </a:extLst>
          </p:cNvPr>
          <p:cNvSpPr/>
          <p:nvPr/>
        </p:nvSpPr>
        <p:spPr>
          <a:xfrm>
            <a:off x="542608" y="927118"/>
            <a:ext cx="5256001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A8D7FC-4D5A-4B5A-A58F-DD94B10C7BCC}"/>
              </a:ext>
            </a:extLst>
          </p:cNvPr>
          <p:cNvSpPr txBox="1"/>
          <p:nvPr/>
        </p:nvSpPr>
        <p:spPr>
          <a:xfrm>
            <a:off x="551817" y="897530"/>
            <a:ext cx="5246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ПТК сопровождения жизненного цикла РЗА (ПТКЭ)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739531-5051-4290-AD27-0BE246DEAC29}"/>
              </a:ext>
            </a:extLst>
          </p:cNvPr>
          <p:cNvSpPr/>
          <p:nvPr/>
        </p:nvSpPr>
        <p:spPr>
          <a:xfrm>
            <a:off x="542609" y="3832282"/>
            <a:ext cx="5256000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76ECE7-EF0C-4C3A-BEF2-1F15454240F7}"/>
              </a:ext>
            </a:extLst>
          </p:cNvPr>
          <p:cNvSpPr txBox="1"/>
          <p:nvPr/>
        </p:nvSpPr>
        <p:spPr>
          <a:xfrm>
            <a:off x="542608" y="3795982"/>
            <a:ext cx="5255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Модули производителей</a:t>
            </a:r>
            <a:r>
              <a:rPr lang="en-US" sz="1400" b="1" dirty="0"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latin typeface="Century Gothic" panose="020B0502020202020204" pitchFamily="34" charset="0"/>
              </a:rPr>
              <a:t>РЗА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C1858F-E8B9-44FD-B88A-53465FE015C9}"/>
              </a:ext>
            </a:extLst>
          </p:cNvPr>
          <p:cNvSpPr txBox="1"/>
          <p:nvPr/>
        </p:nvSpPr>
        <p:spPr>
          <a:xfrm>
            <a:off x="3170609" y="1259786"/>
            <a:ext cx="26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Хранение результатов расчёта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542F09-77BF-470C-92AE-56D0F7414F1E}"/>
              </a:ext>
            </a:extLst>
          </p:cNvPr>
          <p:cNvSpPr/>
          <p:nvPr/>
        </p:nvSpPr>
        <p:spPr>
          <a:xfrm>
            <a:off x="3170609" y="1178730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A83B1D11-E2FE-4A39-989A-05A63BD3FFEA}"/>
              </a:ext>
            </a:extLst>
          </p:cNvPr>
          <p:cNvSpPr/>
          <p:nvPr/>
        </p:nvSpPr>
        <p:spPr>
          <a:xfrm rot="5400000">
            <a:off x="980945" y="2715865"/>
            <a:ext cx="1751323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020133-4442-4CED-A7CF-A03DB8826062}"/>
              </a:ext>
            </a:extLst>
          </p:cNvPr>
          <p:cNvSpPr txBox="1"/>
          <p:nvPr/>
        </p:nvSpPr>
        <p:spPr>
          <a:xfrm>
            <a:off x="551817" y="2240175"/>
            <a:ext cx="2581572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- </a:t>
            </a:r>
            <a:r>
              <a:rPr lang="ru-RU" sz="1100" dirty="0">
                <a:latin typeface="Century Gothic" panose="020B0502020202020204" pitchFamily="34" charset="0"/>
              </a:rPr>
              <a:t>задание на расчёт</a:t>
            </a:r>
          </a:p>
          <a:p>
            <a:r>
              <a:rPr lang="en-US" sz="1100" dirty="0">
                <a:latin typeface="Century Gothic" panose="020B0502020202020204" pitchFamily="34" charset="0"/>
              </a:rPr>
              <a:t>- </a:t>
            </a:r>
            <a:r>
              <a:rPr lang="ru-RU" sz="1100" dirty="0">
                <a:latin typeface="Century Gothic" panose="020B0502020202020204" pitchFamily="34" charset="0"/>
              </a:rPr>
              <a:t>уставки неопределенного УРЗА</a:t>
            </a:r>
          </a:p>
          <a:p>
            <a:r>
              <a:rPr lang="en-US" sz="1100" dirty="0">
                <a:latin typeface="Century Gothic" panose="020B0502020202020204" pitchFamily="34" charset="0"/>
              </a:rPr>
              <a:t>- </a:t>
            </a:r>
            <a:r>
              <a:rPr lang="ru-RU" sz="1100" dirty="0">
                <a:latin typeface="Century Gothic" panose="020B0502020202020204" pitchFamily="34" charset="0"/>
              </a:rPr>
              <a:t>использованные </a:t>
            </a:r>
            <a:r>
              <a:rPr lang="ru-RU" sz="1100" dirty="0" err="1">
                <a:latin typeface="Century Gothic" panose="020B0502020202020204" pitchFamily="34" charset="0"/>
              </a:rPr>
              <a:t>подрежимы</a:t>
            </a:r>
            <a:endParaRPr lang="ru-RU" sz="1100" dirty="0">
              <a:latin typeface="Century Gothic" panose="020B0502020202020204" pitchFamily="34" charset="0"/>
            </a:endParaRPr>
          </a:p>
          <a:p>
            <a:r>
              <a:rPr lang="en-US" sz="1100" dirty="0">
                <a:latin typeface="Century Gothic" panose="020B0502020202020204" pitchFamily="34" charset="0"/>
              </a:rPr>
              <a:t>- </a:t>
            </a:r>
            <a:r>
              <a:rPr lang="ru-RU" sz="1100" dirty="0">
                <a:latin typeface="Century Gothic" panose="020B0502020202020204" pitchFamily="34" charset="0"/>
              </a:rPr>
              <a:t>результаты расчёта ТКЗ</a:t>
            </a:r>
          </a:p>
          <a:p>
            <a:r>
              <a:rPr lang="en-US" sz="1100" dirty="0">
                <a:latin typeface="Century Gothic" panose="020B0502020202020204" pitchFamily="34" charset="0"/>
              </a:rPr>
              <a:t>- </a:t>
            </a:r>
            <a:r>
              <a:rPr lang="ru-RU" sz="1100" dirty="0">
                <a:latin typeface="Century Gothic" panose="020B0502020202020204" pitchFamily="34" charset="0"/>
              </a:rPr>
              <a:t>схема участка сети в </a:t>
            </a:r>
            <a:r>
              <a:rPr lang="en-US" sz="1100" dirty="0">
                <a:latin typeface="Century Gothic" panose="020B0502020202020204" pitchFamily="34" charset="0"/>
              </a:rPr>
              <a:t>CIM</a:t>
            </a:r>
            <a:endParaRPr lang="ru-RU" sz="1100" dirty="0">
              <a:latin typeface="Century Gothic" panose="020B0502020202020204" pitchFamily="34" charset="0"/>
            </a:endParaRPr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3161D7E4-262F-495B-AB26-FB277A6CA42D}"/>
              </a:ext>
            </a:extLst>
          </p:cNvPr>
          <p:cNvSpPr/>
          <p:nvPr/>
        </p:nvSpPr>
        <p:spPr>
          <a:xfrm rot="16200000">
            <a:off x="3596901" y="2718812"/>
            <a:ext cx="1751323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A2B364-3D16-4610-9C5E-D5519121CFCA}"/>
              </a:ext>
            </a:extLst>
          </p:cNvPr>
          <p:cNvSpPr txBox="1"/>
          <p:nvPr/>
        </p:nvSpPr>
        <p:spPr>
          <a:xfrm>
            <a:off x="3219660" y="2509074"/>
            <a:ext cx="269722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tabLst>
                <a:tab pos="714375" algn="l"/>
              </a:tabLst>
            </a:pPr>
            <a:r>
              <a:rPr lang="ru-RU" sz="1100" dirty="0">
                <a:latin typeface="Century Gothic" panose="020B0502020202020204" pitchFamily="34" charset="0"/>
              </a:rPr>
              <a:t>- полные уставки в унифицированном формате</a:t>
            </a:r>
          </a:p>
          <a:p>
            <a:r>
              <a:rPr lang="ru-RU" sz="1100" dirty="0">
                <a:latin typeface="Century Gothic" panose="020B0502020202020204" pitchFamily="34" charset="0"/>
              </a:rPr>
              <a:t>- полные уставки в формате ПО производителя</a:t>
            </a:r>
          </a:p>
          <a:p>
            <a:r>
              <a:rPr lang="ru-RU" sz="1100" dirty="0">
                <a:latin typeface="Century Gothic" panose="020B0502020202020204" pitchFamily="34" charset="0"/>
              </a:rPr>
              <a:t>- полные уставки в виде бланка </a:t>
            </a:r>
            <a:r>
              <a:rPr lang="en-US" sz="1100" dirty="0">
                <a:latin typeface="Century Gothic" panose="020B0502020202020204" pitchFamily="34" charset="0"/>
              </a:rPr>
              <a:t>pdf</a:t>
            </a:r>
            <a:r>
              <a:rPr lang="ru-RU" sz="1100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E45CF8-0FC5-45E5-AB1C-312940379AC2}"/>
              </a:ext>
            </a:extLst>
          </p:cNvPr>
          <p:cNvSpPr txBox="1"/>
          <p:nvPr/>
        </p:nvSpPr>
        <p:spPr>
          <a:xfrm>
            <a:off x="542608" y="4922520"/>
            <a:ext cx="5255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u="sng" dirty="0">
                <a:latin typeface="Century Gothic" panose="020B0502020202020204" pitchFamily="34" charset="0"/>
              </a:rPr>
              <a:t>Термины: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latin typeface="Century Gothic" panose="020B0502020202020204" pitchFamily="34" charset="0"/>
              </a:rPr>
              <a:t>параметры срабатывания неопределенного устройства РЗА (обязательные параметры срабатывания устройства РЗА)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latin typeface="Century Gothic" panose="020B0502020202020204" pitchFamily="34" charset="0"/>
              </a:rPr>
              <a:t>параметры срабатывания в проприетарном формате производителей оборудования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312158-1006-472B-9F67-09D96F49D12C}"/>
              </a:ext>
            </a:extLst>
          </p:cNvPr>
          <p:cNvSpPr txBox="1"/>
          <p:nvPr/>
        </p:nvSpPr>
        <p:spPr>
          <a:xfrm>
            <a:off x="6152925" y="4925600"/>
            <a:ext cx="36378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u="sng" dirty="0">
                <a:latin typeface="Century Gothic" panose="020B0502020202020204" pitchFamily="34" charset="0"/>
              </a:rPr>
              <a:t>Термины: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latin typeface="Century Gothic" panose="020B0502020202020204" pitchFamily="34" charset="0"/>
              </a:rPr>
              <a:t>универсальный параметр настройки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latin typeface="Century Gothic" panose="020B0502020202020204" pitchFamily="34" charset="0"/>
              </a:rPr>
              <a:t>уникальный параметр настройки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latin typeface="Century Gothic" panose="020B0502020202020204" pitchFamily="34" charset="0"/>
              </a:rPr>
              <a:t>единый цифровой формат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B1BA0F-BE5B-4428-BF07-90919BC9B710}"/>
              </a:ext>
            </a:extLst>
          </p:cNvPr>
          <p:cNvSpPr txBox="1"/>
          <p:nvPr/>
        </p:nvSpPr>
        <p:spPr>
          <a:xfrm>
            <a:off x="6205252" y="1259084"/>
            <a:ext cx="262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Расчёт уставок</a:t>
            </a:r>
          </a:p>
          <a:p>
            <a:pPr algn="ctr"/>
            <a:r>
              <a:rPr lang="ru-RU" sz="1400" dirty="0">
                <a:latin typeface="Century Gothic" panose="020B0502020202020204" pitchFamily="34" charset="0"/>
              </a:rPr>
              <a:t>Формирование задания в формате ЕЦФ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474961D-B3FA-4435-9EFF-34D0DCAD3B91}"/>
              </a:ext>
            </a:extLst>
          </p:cNvPr>
          <p:cNvSpPr/>
          <p:nvPr/>
        </p:nvSpPr>
        <p:spPr>
          <a:xfrm>
            <a:off x="6214377" y="1176276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280D641-2789-43E8-BC73-95C95FF235B2}"/>
              </a:ext>
            </a:extLst>
          </p:cNvPr>
          <p:cNvSpPr/>
          <p:nvPr/>
        </p:nvSpPr>
        <p:spPr>
          <a:xfrm>
            <a:off x="6214376" y="924276"/>
            <a:ext cx="5256001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DF15D6-151F-4D10-A833-FA477DDE1A5F}"/>
              </a:ext>
            </a:extLst>
          </p:cNvPr>
          <p:cNvSpPr txBox="1"/>
          <p:nvPr/>
        </p:nvSpPr>
        <p:spPr>
          <a:xfrm>
            <a:off x="6223585" y="894688"/>
            <a:ext cx="5246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АО «СО ЕЭС»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BB3DB4-28A9-4516-BD10-64A2003FA0D4}"/>
              </a:ext>
            </a:extLst>
          </p:cNvPr>
          <p:cNvSpPr txBox="1"/>
          <p:nvPr/>
        </p:nvSpPr>
        <p:spPr>
          <a:xfrm>
            <a:off x="8842377" y="1331827"/>
            <a:ext cx="26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Хранение полного бланка уставок в ИС СРЗА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994109B-3B79-4743-AEBD-F95D01FA44F8}"/>
              </a:ext>
            </a:extLst>
          </p:cNvPr>
          <p:cNvSpPr/>
          <p:nvPr/>
        </p:nvSpPr>
        <p:spPr>
          <a:xfrm>
            <a:off x="8842377" y="1176539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89C373-033F-430B-ADD5-9FECA7B6E887}"/>
              </a:ext>
            </a:extLst>
          </p:cNvPr>
          <p:cNvSpPr txBox="1"/>
          <p:nvPr/>
        </p:nvSpPr>
        <p:spPr>
          <a:xfrm>
            <a:off x="6139503" y="4124260"/>
            <a:ext cx="530561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Century Gothic" panose="020B0502020202020204" pitchFamily="34" charset="0"/>
              </a:rPr>
              <a:t>Определение остальных параметров настройки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75E198AE-5247-47BA-B5D9-C86DA59FBF1F}"/>
              </a:ext>
            </a:extLst>
          </p:cNvPr>
          <p:cNvSpPr/>
          <p:nvPr/>
        </p:nvSpPr>
        <p:spPr>
          <a:xfrm>
            <a:off x="6196127" y="4086122"/>
            <a:ext cx="5274250" cy="72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EA8F007-286F-44DC-8831-BB2842707E28}"/>
              </a:ext>
            </a:extLst>
          </p:cNvPr>
          <p:cNvSpPr/>
          <p:nvPr/>
        </p:nvSpPr>
        <p:spPr>
          <a:xfrm>
            <a:off x="6196127" y="3834122"/>
            <a:ext cx="5274250" cy="25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4B6487-0F71-474F-8C1C-F520F6CC700A}"/>
              </a:ext>
            </a:extLst>
          </p:cNvPr>
          <p:cNvSpPr txBox="1"/>
          <p:nvPr/>
        </p:nvSpPr>
        <p:spPr>
          <a:xfrm>
            <a:off x="6183008" y="3825458"/>
            <a:ext cx="53056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Субъект</a:t>
            </a:r>
          </a:p>
        </p:txBody>
      </p:sp>
      <p:sp>
        <p:nvSpPr>
          <p:cNvPr id="44" name="Стрелка: вправо 43">
            <a:extLst>
              <a:ext uri="{FF2B5EF4-FFF2-40B4-BE49-F238E27FC236}">
                <a16:creationId xmlns:a16="http://schemas.microsoft.com/office/drawing/2014/main" id="{DA6DB8D3-E7C8-47F4-B623-0AFC7D16AFD3}"/>
              </a:ext>
            </a:extLst>
          </p:cNvPr>
          <p:cNvSpPr/>
          <p:nvPr/>
        </p:nvSpPr>
        <p:spPr>
          <a:xfrm rot="5400000">
            <a:off x="6195889" y="2697213"/>
            <a:ext cx="1719708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2502B86-0E7F-4F0C-A523-2846C5A6615C}"/>
              </a:ext>
            </a:extLst>
          </p:cNvPr>
          <p:cNvSpPr txBox="1"/>
          <p:nvPr/>
        </p:nvSpPr>
        <p:spPr>
          <a:xfrm>
            <a:off x="6152925" y="2344460"/>
            <a:ext cx="1856454" cy="938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Gothic" panose="020B0502020202020204" pitchFamily="34" charset="0"/>
              </a:rPr>
              <a:t>уставки, определяемые схемно-режимными условиями</a:t>
            </a:r>
          </a:p>
          <a:p>
            <a:pPr algn="ctr"/>
            <a:r>
              <a:rPr lang="ru-RU" sz="1100" dirty="0">
                <a:latin typeface="Century Gothic" panose="020B0502020202020204" pitchFamily="34" charset="0"/>
              </a:rPr>
              <a:t>(формат ЕЦФ </a:t>
            </a:r>
            <a:r>
              <a:rPr lang="en-US" sz="1100" dirty="0">
                <a:latin typeface="Century Gothic" panose="020B0502020202020204" pitchFamily="34" charset="0"/>
              </a:rPr>
              <a:t>XML</a:t>
            </a:r>
            <a:r>
              <a:rPr lang="ru-RU" sz="11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4754A6-4AF1-4DD5-B52C-607934E0F57F}"/>
              </a:ext>
            </a:extLst>
          </p:cNvPr>
          <p:cNvSpPr txBox="1"/>
          <p:nvPr/>
        </p:nvSpPr>
        <p:spPr>
          <a:xfrm>
            <a:off x="9277773" y="2717228"/>
            <a:ext cx="1757208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Gothic" panose="020B0502020202020204" pitchFamily="34" charset="0"/>
              </a:rPr>
              <a:t>подтверждение уставок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A19C2CF9-F418-44A3-92F7-F41ECBCF536F}"/>
              </a:ext>
            </a:extLst>
          </p:cNvPr>
          <p:cNvCxnSpPr>
            <a:cxnSpLocks/>
            <a:stCxn id="33" idx="1"/>
            <a:endCxn id="33" idx="3"/>
          </p:cNvCxnSpPr>
          <p:nvPr/>
        </p:nvCxnSpPr>
        <p:spPr>
          <a:xfrm>
            <a:off x="6196127" y="4446122"/>
            <a:ext cx="5274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84CDBDD-B236-4DC0-8AFA-BFA7C6965AF5}"/>
              </a:ext>
            </a:extLst>
          </p:cNvPr>
          <p:cNvSpPr txBox="1"/>
          <p:nvPr/>
        </p:nvSpPr>
        <p:spPr>
          <a:xfrm>
            <a:off x="6183008" y="4479947"/>
            <a:ext cx="5305619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latin typeface="Century Gothic" panose="020B0502020202020204" pitchFamily="34" charset="0"/>
              </a:rPr>
              <a:t>Формирование файла конфигурации</a:t>
            </a:r>
          </a:p>
        </p:txBody>
      </p:sp>
    </p:spTree>
    <p:extLst>
      <p:ext uri="{BB962C8B-B14F-4D97-AF65-F5344CB8AC3E}">
        <p14:creationId xmlns:p14="http://schemas.microsoft.com/office/powerpoint/2010/main" val="372650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F5FF61-6778-4664-88A1-0E36B0439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11166437" cy="513729"/>
          </a:xfrm>
        </p:spPr>
        <p:txBody>
          <a:bodyPr/>
          <a:lstStyle/>
          <a:p>
            <a:r>
              <a:rPr lang="ru-RU" sz="3000" dirty="0">
                <a:latin typeface="Century Gothic" panose="020B0502020202020204" pitchFamily="34" charset="0"/>
              </a:rPr>
              <a:t>«Разрыв» автоматизации на стыке двух процессов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3D49BB4-7B19-4266-8DCF-683795FA7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3589CC2-5CB3-4F57-AEC0-90853D9535CB}"/>
              </a:ext>
            </a:extLst>
          </p:cNvPr>
          <p:cNvSpPr txBox="1">
            <a:spLocks/>
          </p:cNvSpPr>
          <p:nvPr/>
        </p:nvSpPr>
        <p:spPr>
          <a:xfrm>
            <a:off x="1615696" y="996509"/>
            <a:ext cx="4036960" cy="65772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b="1" i="0" kern="1200" cap="all" baseline="0">
                <a:solidFill>
                  <a:srgbClr val="063E7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ru-RU" sz="2000" dirty="0">
                <a:latin typeface="Century Gothic" panose="020B0502020202020204" pitchFamily="34" charset="0"/>
              </a:rPr>
              <a:t>Для КСЗ тупиковых ЛЭП (Считают </a:t>
            </a:r>
            <a:r>
              <a:rPr lang="ru-RU" sz="2000" dirty="0" err="1">
                <a:latin typeface="Century Gothic" panose="020B0502020202020204" pitchFamily="34" charset="0"/>
              </a:rPr>
              <a:t>Россети</a:t>
            </a:r>
            <a:r>
              <a:rPr lang="ru-RU" sz="20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9C44BC-1200-4F25-B9C2-DC42A677A0CE}"/>
              </a:ext>
            </a:extLst>
          </p:cNvPr>
          <p:cNvSpPr txBox="1"/>
          <p:nvPr/>
        </p:nvSpPr>
        <p:spPr>
          <a:xfrm>
            <a:off x="505389" y="2115674"/>
            <a:ext cx="262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Расчёт уставок ДЗ, ТЗНП без «привязки» к устройству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CBD3B81-8094-43F7-ABBA-4355DF6FFE84}"/>
              </a:ext>
            </a:extLst>
          </p:cNvPr>
          <p:cNvSpPr/>
          <p:nvPr/>
        </p:nvSpPr>
        <p:spPr>
          <a:xfrm>
            <a:off x="505389" y="2035006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94E1C7-2687-4D62-B2C6-484EFB7C3BEC}"/>
              </a:ext>
            </a:extLst>
          </p:cNvPr>
          <p:cNvSpPr txBox="1"/>
          <p:nvPr/>
        </p:nvSpPr>
        <p:spPr>
          <a:xfrm>
            <a:off x="505389" y="5115168"/>
            <a:ext cx="525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Пересчёт уставок в проприетарный формат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C315145-36DE-41DA-B196-C79D03C3712A}"/>
              </a:ext>
            </a:extLst>
          </p:cNvPr>
          <p:cNvSpPr/>
          <p:nvPr/>
        </p:nvSpPr>
        <p:spPr>
          <a:xfrm>
            <a:off x="505389" y="4942010"/>
            <a:ext cx="5256000" cy="72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9CD6D7E-94AA-4392-983F-682094D6E191}"/>
              </a:ext>
            </a:extLst>
          </p:cNvPr>
          <p:cNvSpPr/>
          <p:nvPr/>
        </p:nvSpPr>
        <p:spPr>
          <a:xfrm>
            <a:off x="505388" y="1783006"/>
            <a:ext cx="5256001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22E86A-5A81-437C-BE1D-938CF1F9B14D}"/>
              </a:ext>
            </a:extLst>
          </p:cNvPr>
          <p:cNvSpPr txBox="1"/>
          <p:nvPr/>
        </p:nvSpPr>
        <p:spPr>
          <a:xfrm>
            <a:off x="514597" y="1753418"/>
            <a:ext cx="5246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ПТК сопровождения жизненного цикла РЗА (ПТКЭ)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239D4FF-6819-46D1-BE12-7C8240784149}"/>
              </a:ext>
            </a:extLst>
          </p:cNvPr>
          <p:cNvSpPr/>
          <p:nvPr/>
        </p:nvSpPr>
        <p:spPr>
          <a:xfrm>
            <a:off x="505389" y="4688170"/>
            <a:ext cx="5256000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52694B-9E71-47CC-A438-3ACE293AEBF2}"/>
              </a:ext>
            </a:extLst>
          </p:cNvPr>
          <p:cNvSpPr txBox="1"/>
          <p:nvPr/>
        </p:nvSpPr>
        <p:spPr>
          <a:xfrm>
            <a:off x="505388" y="4651870"/>
            <a:ext cx="5255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Модуль производителя РЗА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A80F68-0023-45A8-AC02-6C7155CBFBA4}"/>
              </a:ext>
            </a:extLst>
          </p:cNvPr>
          <p:cNvSpPr txBox="1"/>
          <p:nvPr/>
        </p:nvSpPr>
        <p:spPr>
          <a:xfrm>
            <a:off x="3133389" y="2115674"/>
            <a:ext cx="26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Хранение результатов расчёта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208CE62-3BB8-4C88-9C26-E856BAEC4854}"/>
              </a:ext>
            </a:extLst>
          </p:cNvPr>
          <p:cNvSpPr/>
          <p:nvPr/>
        </p:nvSpPr>
        <p:spPr>
          <a:xfrm>
            <a:off x="3133389" y="2033306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7341D8B5-6960-4A4F-9111-282495B2D888}"/>
              </a:ext>
            </a:extLst>
          </p:cNvPr>
          <p:cNvSpPr/>
          <p:nvPr/>
        </p:nvSpPr>
        <p:spPr>
          <a:xfrm rot="5400000">
            <a:off x="943725" y="3571753"/>
            <a:ext cx="1751323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9" name="Стрелка: вправо 28">
            <a:extLst>
              <a:ext uri="{FF2B5EF4-FFF2-40B4-BE49-F238E27FC236}">
                <a16:creationId xmlns:a16="http://schemas.microsoft.com/office/drawing/2014/main" id="{AD4FD7E9-0448-42A8-8AD5-DACB9D221ABE}"/>
              </a:ext>
            </a:extLst>
          </p:cNvPr>
          <p:cNvSpPr/>
          <p:nvPr/>
        </p:nvSpPr>
        <p:spPr>
          <a:xfrm rot="16200000">
            <a:off x="3559681" y="3574700"/>
            <a:ext cx="1751323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id="{A88114CB-CCED-4BE1-81C5-AD2A947B339D}"/>
              </a:ext>
            </a:extLst>
          </p:cNvPr>
          <p:cNvSpPr txBox="1">
            <a:spLocks/>
          </p:cNvSpPr>
          <p:nvPr/>
        </p:nvSpPr>
        <p:spPr>
          <a:xfrm>
            <a:off x="7021739" y="996509"/>
            <a:ext cx="4036960" cy="65772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b="1" i="0" kern="1200" cap="all" baseline="0">
                <a:solidFill>
                  <a:srgbClr val="063E7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ru-RU" sz="2000" dirty="0">
                <a:latin typeface="Century Gothic" panose="020B0502020202020204" pitchFamily="34" charset="0"/>
              </a:rPr>
              <a:t>Для КСЗ транзитных ЛЭП (Считают ДЦ)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2414BDE-CDEC-43D8-83BF-1A2FB0A355C0}"/>
              </a:ext>
            </a:extLst>
          </p:cNvPr>
          <p:cNvSpPr txBox="1"/>
          <p:nvPr/>
        </p:nvSpPr>
        <p:spPr>
          <a:xfrm>
            <a:off x="6362349" y="2100760"/>
            <a:ext cx="262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Расчёт и выдача параметров настройки в формате ЕЦФ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2BA769A-0EFF-4EC1-9EDF-8D74B1859AA8}"/>
              </a:ext>
            </a:extLst>
          </p:cNvPr>
          <p:cNvSpPr/>
          <p:nvPr/>
        </p:nvSpPr>
        <p:spPr>
          <a:xfrm>
            <a:off x="6362350" y="2023087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D6D9B1B8-F98E-436B-922E-0E0C57109CDB}"/>
              </a:ext>
            </a:extLst>
          </p:cNvPr>
          <p:cNvSpPr/>
          <p:nvPr/>
        </p:nvSpPr>
        <p:spPr>
          <a:xfrm>
            <a:off x="6362349" y="1771087"/>
            <a:ext cx="5256001" cy="25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80DA34-028E-423C-8E5A-BC0A78FF3455}"/>
              </a:ext>
            </a:extLst>
          </p:cNvPr>
          <p:cNvSpPr txBox="1"/>
          <p:nvPr/>
        </p:nvSpPr>
        <p:spPr>
          <a:xfrm>
            <a:off x="6371558" y="1741499"/>
            <a:ext cx="5246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АО «СО ЕЭС»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DCDC00-84E9-4C54-9B73-8FD9730B0D4D}"/>
              </a:ext>
            </a:extLst>
          </p:cNvPr>
          <p:cNvSpPr txBox="1"/>
          <p:nvPr/>
        </p:nvSpPr>
        <p:spPr>
          <a:xfrm>
            <a:off x="8990350" y="2103755"/>
            <a:ext cx="262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Хранение полного бланка уставок в формате ИС СРЗА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46630861-DCC1-4F78-B428-4559A98AC311}"/>
              </a:ext>
            </a:extLst>
          </p:cNvPr>
          <p:cNvSpPr/>
          <p:nvPr/>
        </p:nvSpPr>
        <p:spPr>
          <a:xfrm>
            <a:off x="8990350" y="2021387"/>
            <a:ext cx="2628000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8" name="Стрелка: вправо 37">
            <a:extLst>
              <a:ext uri="{FF2B5EF4-FFF2-40B4-BE49-F238E27FC236}">
                <a16:creationId xmlns:a16="http://schemas.microsoft.com/office/drawing/2014/main" id="{6E6B3148-85B7-4858-A46B-86CE6ED51B1D}"/>
              </a:ext>
            </a:extLst>
          </p:cNvPr>
          <p:cNvSpPr/>
          <p:nvPr/>
        </p:nvSpPr>
        <p:spPr>
          <a:xfrm rot="5400000">
            <a:off x="7198841" y="3176805"/>
            <a:ext cx="973429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CA60DE5-D132-4641-9B02-7B79CB4932CD}"/>
              </a:ext>
            </a:extLst>
          </p:cNvPr>
          <p:cNvSpPr txBox="1"/>
          <p:nvPr/>
        </p:nvSpPr>
        <p:spPr>
          <a:xfrm>
            <a:off x="6504115" y="4175731"/>
            <a:ext cx="2706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Century Gothic" panose="020B0502020202020204" pitchFamily="34" charset="0"/>
              </a:rPr>
              <a:t>Определение остальных параметров настройки</a:t>
            </a:r>
          </a:p>
          <a:p>
            <a:pPr algn="ctr"/>
            <a:r>
              <a:rPr lang="ru-RU" sz="1400" dirty="0">
                <a:latin typeface="Century Gothic" panose="020B0502020202020204" pitchFamily="34" charset="0"/>
              </a:rPr>
              <a:t>Формирование файла конфигурации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D27E79E0-D5FF-400F-8C4A-E68D2FDCFF5F}"/>
              </a:ext>
            </a:extLst>
          </p:cNvPr>
          <p:cNvSpPr/>
          <p:nvPr/>
        </p:nvSpPr>
        <p:spPr>
          <a:xfrm>
            <a:off x="6553734" y="4178515"/>
            <a:ext cx="2706787" cy="900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86031022-D251-41BF-A6DE-3D73499CFEF8}"/>
              </a:ext>
            </a:extLst>
          </p:cNvPr>
          <p:cNvSpPr/>
          <p:nvPr/>
        </p:nvSpPr>
        <p:spPr>
          <a:xfrm>
            <a:off x="6553733" y="3926515"/>
            <a:ext cx="2699631" cy="25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48058A-DE72-460B-916F-CCB46256159A}"/>
              </a:ext>
            </a:extLst>
          </p:cNvPr>
          <p:cNvSpPr txBox="1"/>
          <p:nvPr/>
        </p:nvSpPr>
        <p:spPr>
          <a:xfrm>
            <a:off x="6547661" y="3894815"/>
            <a:ext cx="2706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Субъект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47609B59-570B-4466-84BD-4619EBEE3E52}"/>
              </a:ext>
            </a:extLst>
          </p:cNvPr>
          <p:cNvCxnSpPr>
            <a:stCxn id="40" idx="1"/>
            <a:endCxn id="40" idx="3"/>
          </p:cNvCxnSpPr>
          <p:nvPr/>
        </p:nvCxnSpPr>
        <p:spPr>
          <a:xfrm>
            <a:off x="6553734" y="4628515"/>
            <a:ext cx="27067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трелка: вправо 46">
            <a:extLst>
              <a:ext uri="{FF2B5EF4-FFF2-40B4-BE49-F238E27FC236}">
                <a16:creationId xmlns:a16="http://schemas.microsoft.com/office/drawing/2014/main" id="{299CD49C-DAF6-4C5E-B9EC-CEFDCDFEB0DC}"/>
              </a:ext>
            </a:extLst>
          </p:cNvPr>
          <p:cNvSpPr/>
          <p:nvPr/>
        </p:nvSpPr>
        <p:spPr>
          <a:xfrm rot="5400000">
            <a:off x="7472629" y="5046612"/>
            <a:ext cx="425854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3F00DEFE-611F-4D61-9385-B7C2CFDF4A06}"/>
              </a:ext>
            </a:extLst>
          </p:cNvPr>
          <p:cNvSpPr/>
          <p:nvPr/>
        </p:nvSpPr>
        <p:spPr>
          <a:xfrm>
            <a:off x="6815343" y="5529837"/>
            <a:ext cx="1780013" cy="25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619D83C-ABBC-45BD-AD46-9C6FEBAA72CD}"/>
              </a:ext>
            </a:extLst>
          </p:cNvPr>
          <p:cNvSpPr txBox="1"/>
          <p:nvPr/>
        </p:nvSpPr>
        <p:spPr>
          <a:xfrm>
            <a:off x="6809271" y="5474060"/>
            <a:ext cx="178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Подстанция</a:t>
            </a:r>
          </a:p>
        </p:txBody>
      </p:sp>
      <p:sp>
        <p:nvSpPr>
          <p:cNvPr id="53" name="Правая фигурная скобка 52">
            <a:extLst>
              <a:ext uri="{FF2B5EF4-FFF2-40B4-BE49-F238E27FC236}">
                <a16:creationId xmlns:a16="http://schemas.microsoft.com/office/drawing/2014/main" id="{99357AB9-A1CD-4ECE-954B-6473ABF96A66}"/>
              </a:ext>
            </a:extLst>
          </p:cNvPr>
          <p:cNvSpPr/>
          <p:nvPr/>
        </p:nvSpPr>
        <p:spPr>
          <a:xfrm>
            <a:off x="9272605" y="3814683"/>
            <a:ext cx="203728" cy="13618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4CD4FA8-900E-4789-8F9F-04732B181FB7}"/>
              </a:ext>
            </a:extLst>
          </p:cNvPr>
          <p:cNvSpPr txBox="1"/>
          <p:nvPr/>
        </p:nvSpPr>
        <p:spPr>
          <a:xfrm>
            <a:off x="9532027" y="4048703"/>
            <a:ext cx="229715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Как прочитать заданные уставки?</a:t>
            </a:r>
          </a:p>
          <a:p>
            <a:pPr algn="ctr"/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Как дополнить их до полного бланка?</a:t>
            </a:r>
          </a:p>
          <a:p>
            <a:pPr algn="ctr"/>
            <a:endParaRPr lang="ru-RU" sz="1300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Вручную в формате </a:t>
            </a:r>
            <a:endParaRPr lang="en-US" sz="1300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US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doc </a:t>
            </a:r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и </a:t>
            </a:r>
            <a:r>
              <a:rPr lang="en-US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pdf</a:t>
            </a:r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?</a:t>
            </a:r>
            <a:endParaRPr lang="ru-RU" sz="14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B4659B1-D07F-49F3-8FB7-F8A41404BADD}"/>
              </a:ext>
            </a:extLst>
          </p:cNvPr>
          <p:cNvSpPr txBox="1"/>
          <p:nvPr/>
        </p:nvSpPr>
        <p:spPr>
          <a:xfrm>
            <a:off x="6378106" y="5801574"/>
            <a:ext cx="53651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(приказ Минэнерго России от 13.02.2019 № 100)</a:t>
            </a:r>
          </a:p>
        </p:txBody>
      </p:sp>
      <p:sp>
        <p:nvSpPr>
          <p:cNvPr id="57" name="Стрелка: вправо 56">
            <a:extLst>
              <a:ext uri="{FF2B5EF4-FFF2-40B4-BE49-F238E27FC236}">
                <a16:creationId xmlns:a16="http://schemas.microsoft.com/office/drawing/2014/main" id="{E0F8A12E-AA81-4D4E-9699-4F8ED1F36866}"/>
              </a:ext>
            </a:extLst>
          </p:cNvPr>
          <p:cNvSpPr/>
          <p:nvPr/>
        </p:nvSpPr>
        <p:spPr>
          <a:xfrm rot="18421381">
            <a:off x="8667116" y="3187725"/>
            <a:ext cx="1186807" cy="477833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B9D81A9-E89F-4670-9CF6-F153545DA59F}"/>
              </a:ext>
            </a:extLst>
          </p:cNvPr>
          <p:cNvSpPr txBox="1"/>
          <p:nvPr/>
        </p:nvSpPr>
        <p:spPr>
          <a:xfrm>
            <a:off x="8332297" y="3307637"/>
            <a:ext cx="1757208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Gothic" panose="020B0502020202020204" pitchFamily="34" charset="0"/>
              </a:rPr>
              <a:t>подтверждение уставок</a:t>
            </a:r>
          </a:p>
        </p:txBody>
      </p:sp>
      <p:sp>
        <p:nvSpPr>
          <p:cNvPr id="59" name="Правая фигурная скобка 58">
            <a:extLst>
              <a:ext uri="{FF2B5EF4-FFF2-40B4-BE49-F238E27FC236}">
                <a16:creationId xmlns:a16="http://schemas.microsoft.com/office/drawing/2014/main" id="{207CCE07-57F4-466B-83CB-2241082B7DD2}"/>
              </a:ext>
            </a:extLst>
          </p:cNvPr>
          <p:cNvSpPr/>
          <p:nvPr/>
        </p:nvSpPr>
        <p:spPr>
          <a:xfrm>
            <a:off x="10089505" y="3208713"/>
            <a:ext cx="175869" cy="6059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B40B3F1-28BB-42B0-98B7-E6885BB4311F}"/>
              </a:ext>
            </a:extLst>
          </p:cNvPr>
          <p:cNvSpPr txBox="1"/>
          <p:nvPr/>
        </p:nvSpPr>
        <p:spPr>
          <a:xfrm>
            <a:off x="10280628" y="3065422"/>
            <a:ext cx="1193729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solidFill>
                  <a:srgbClr val="FF0000"/>
                </a:solidFill>
                <a:latin typeface="Century Gothic" panose="020B0502020202020204" pitchFamily="34" charset="0"/>
              </a:rPr>
              <a:t>Как перевести в формат СО ЕЭС?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1D98BC-4695-4213-B319-BC4C4E086644}"/>
              </a:ext>
            </a:extLst>
          </p:cNvPr>
          <p:cNvSpPr txBox="1"/>
          <p:nvPr/>
        </p:nvSpPr>
        <p:spPr>
          <a:xfrm>
            <a:off x="958459" y="3487512"/>
            <a:ext cx="175720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Gothic" panose="020B0502020202020204" pitchFamily="34" charset="0"/>
              </a:rPr>
              <a:t>формат ПТКЭ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498C74-AF4F-402C-8410-0B4DEA107214}"/>
              </a:ext>
            </a:extLst>
          </p:cNvPr>
          <p:cNvSpPr txBox="1"/>
          <p:nvPr/>
        </p:nvSpPr>
        <p:spPr>
          <a:xfrm>
            <a:off x="3568785" y="3748329"/>
            <a:ext cx="175720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Gothic" panose="020B0502020202020204" pitchFamily="34" charset="0"/>
              </a:rPr>
              <a:t>формат ПТКЭ 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7F1FDBA-436A-4B68-A40B-6F35BD884D1C}"/>
              </a:ext>
            </a:extLst>
          </p:cNvPr>
          <p:cNvSpPr txBox="1"/>
          <p:nvPr/>
        </p:nvSpPr>
        <p:spPr>
          <a:xfrm>
            <a:off x="505388" y="5781837"/>
            <a:ext cx="524679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Весь обмен данными в одном цифровом машиночитаемом формате</a:t>
            </a:r>
          </a:p>
        </p:txBody>
      </p:sp>
    </p:spTree>
    <p:extLst>
      <p:ext uri="{BB962C8B-B14F-4D97-AF65-F5344CB8AC3E}">
        <p14:creationId xmlns:p14="http://schemas.microsoft.com/office/powerpoint/2010/main" val="165757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3134A-161D-416F-94BB-EC9C882A4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249" y="374444"/>
            <a:ext cx="11166437" cy="513729"/>
          </a:xfrm>
        </p:spPr>
        <p:txBody>
          <a:bodyPr>
            <a:noAutofit/>
          </a:bodyPr>
          <a:lstStyle/>
          <a:p>
            <a:r>
              <a:rPr lang="ru-RU" sz="3000" dirty="0">
                <a:latin typeface="Century Gothic" panose="020B0502020202020204" pitchFamily="34" charset="0"/>
              </a:rPr>
              <a:t>Предлагаемая структура взаимодействия</a:t>
            </a:r>
          </a:p>
        </p:txBody>
      </p:sp>
      <p:sp>
        <p:nvSpPr>
          <p:cNvPr id="44" name="Номер слайда 2">
            <a:extLst>
              <a:ext uri="{FF2B5EF4-FFF2-40B4-BE49-F238E27FC236}">
                <a16:creationId xmlns:a16="http://schemas.microsoft.com/office/drawing/2014/main" id="{27830883-A673-44E4-86AB-DA0F9EA4F8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1DB8A114-B9AE-4E44-9DCA-0B9A6321A4DF}"/>
              </a:ext>
            </a:extLst>
          </p:cNvPr>
          <p:cNvSpPr/>
          <p:nvPr/>
        </p:nvSpPr>
        <p:spPr>
          <a:xfrm>
            <a:off x="1060364" y="5547331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большой объём задач ложится на ПО Расчёта уставок на стороне субъекта энергетики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1DE0BF2-02B7-4368-8D32-55666E59B189}"/>
              </a:ext>
            </a:extLst>
          </p:cNvPr>
          <p:cNvGrpSpPr/>
          <p:nvPr/>
        </p:nvGrpSpPr>
        <p:grpSpPr>
          <a:xfrm>
            <a:off x="532607" y="5563702"/>
            <a:ext cx="468000" cy="553998"/>
            <a:chOff x="518462" y="5011350"/>
            <a:chExt cx="468000" cy="553998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78FF0B4B-33DB-491D-BBBE-7A1AD95B3E78}"/>
                </a:ext>
              </a:extLst>
            </p:cNvPr>
            <p:cNvSpPr/>
            <p:nvPr/>
          </p:nvSpPr>
          <p:spPr>
            <a:xfrm>
              <a:off x="518462" y="5054349"/>
              <a:ext cx="468000" cy="468000"/>
            </a:xfrm>
            <a:prstGeom prst="ellipse">
              <a:avLst/>
            </a:prstGeom>
            <a:solidFill>
              <a:srgbClr val="3E991C"/>
            </a:solidFill>
            <a:ln>
              <a:solidFill>
                <a:srgbClr val="3E991C"/>
              </a:solidFill>
            </a:ln>
          </p:spPr>
          <p:txBody>
            <a:bodyPr wrap="none" rtlCol="0" anchor="ctr">
              <a:spAutoFit/>
            </a:bodyPr>
            <a:lstStyle/>
            <a:p>
              <a:pPr algn="l"/>
              <a:endParaRPr lang="ru-RU" sz="3200" b="1" i="0" dirty="0"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4276E1F-7445-4FF3-BB58-7A7DAFCAABBE}"/>
                </a:ext>
              </a:extLst>
            </p:cNvPr>
            <p:cNvSpPr txBox="1"/>
            <p:nvPr/>
          </p:nvSpPr>
          <p:spPr>
            <a:xfrm>
              <a:off x="615632" y="5011350"/>
              <a:ext cx="29862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!</a:t>
              </a: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C9803A-2E43-4290-9151-D10ED4929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07" y="1052701"/>
            <a:ext cx="11128814" cy="391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4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B69AAB4D-866E-4E0B-A991-91909B5FE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249" y="374444"/>
            <a:ext cx="11166437" cy="513729"/>
          </a:xfrm>
        </p:spPr>
        <p:txBody>
          <a:bodyPr>
            <a:noAutofit/>
          </a:bodyPr>
          <a:lstStyle/>
          <a:p>
            <a:r>
              <a:rPr lang="ru-RU" sz="3000" dirty="0">
                <a:latin typeface="Century Gothic" panose="020B0502020202020204" pitchFamily="34" charset="0"/>
              </a:rPr>
              <a:t>Конвертер 1 (из ЕЦФ в </a:t>
            </a:r>
            <a:r>
              <a:rPr lang="ru-RU" sz="3200" b="1" dirty="0">
                <a:latin typeface="Century Gothic" panose="020B0502020202020204" pitchFamily="34" charset="0"/>
              </a:rPr>
              <a:t>ПТКЭ</a:t>
            </a:r>
            <a:r>
              <a:rPr lang="ru-RU" sz="30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9C8F7900-71EB-4AF7-9553-692A741E1958}"/>
              </a:ext>
            </a:extLst>
          </p:cNvPr>
          <p:cNvSpPr/>
          <p:nvPr/>
        </p:nvSpPr>
        <p:spPr>
          <a:xfrm>
            <a:off x="7578522" y="5276453"/>
            <a:ext cx="4364009" cy="810015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(на месте ПТКЭ здесь может быть любая другая система субъекта энергетики)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F2341C-2B86-4159-A872-56B0F31692BC}"/>
              </a:ext>
            </a:extLst>
          </p:cNvPr>
          <p:cNvSpPr/>
          <p:nvPr/>
        </p:nvSpPr>
        <p:spPr>
          <a:xfrm>
            <a:off x="2901315" y="1618580"/>
            <a:ext cx="1953491" cy="163760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82709325-6C57-4A21-A66F-773E818D5A7E}"/>
              </a:ext>
            </a:extLst>
          </p:cNvPr>
          <p:cNvSpPr/>
          <p:nvPr/>
        </p:nvSpPr>
        <p:spPr>
          <a:xfrm>
            <a:off x="497624" y="1647937"/>
            <a:ext cx="2394066" cy="1504604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37047E-EB7F-4689-9EE8-F4AC4A593368}"/>
              </a:ext>
            </a:extLst>
          </p:cNvPr>
          <p:cNvSpPr txBox="1"/>
          <p:nvPr/>
        </p:nvSpPr>
        <p:spPr>
          <a:xfrm>
            <a:off x="623627" y="2240086"/>
            <a:ext cx="1812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entury Gothic" panose="020B0502020202020204" pitchFamily="34" charset="0"/>
              </a:rPr>
              <a:t>Уставки ЕЦБУ </a:t>
            </a:r>
            <a:r>
              <a:rPr lang="en-US" sz="1400" dirty="0">
                <a:latin typeface="Century Gothic" panose="020B0502020202020204" pitchFamily="34" charset="0"/>
              </a:rPr>
              <a:t>XML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62" name="Стрелка: вправо 61">
            <a:extLst>
              <a:ext uri="{FF2B5EF4-FFF2-40B4-BE49-F238E27FC236}">
                <a16:creationId xmlns:a16="http://schemas.microsoft.com/office/drawing/2014/main" id="{05536397-5C27-4A51-977F-D09CA99C5236}"/>
              </a:ext>
            </a:extLst>
          </p:cNvPr>
          <p:cNvSpPr/>
          <p:nvPr/>
        </p:nvSpPr>
        <p:spPr>
          <a:xfrm>
            <a:off x="4854806" y="1647937"/>
            <a:ext cx="2394066" cy="1504604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A28C1BD-9D5A-46FD-8F38-E5BEC624789A}"/>
              </a:ext>
            </a:extLst>
          </p:cNvPr>
          <p:cNvSpPr txBox="1"/>
          <p:nvPr/>
        </p:nvSpPr>
        <p:spPr>
          <a:xfrm>
            <a:off x="4971184" y="3047305"/>
            <a:ext cx="18121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entury Gothic" panose="020B0502020202020204" pitchFamily="34" charset="0"/>
              </a:rPr>
              <a:t>≈ уставки неопределенного УРЗА ПТКЭ</a:t>
            </a:r>
            <a:r>
              <a:rPr lang="en-US" sz="1400" dirty="0">
                <a:latin typeface="Century Gothic" panose="020B0502020202020204" pitchFamily="34" charset="0"/>
              </a:rPr>
              <a:t> XML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3EDB108-CF40-4DE8-8CC1-2AB5C019AD81}"/>
              </a:ext>
            </a:extLst>
          </p:cNvPr>
          <p:cNvSpPr txBox="1"/>
          <p:nvPr/>
        </p:nvSpPr>
        <p:spPr>
          <a:xfrm>
            <a:off x="2897159" y="2209309"/>
            <a:ext cx="195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Конвертер 1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4544E7A2-BE51-48BC-BC05-7B0952220419}"/>
              </a:ext>
            </a:extLst>
          </p:cNvPr>
          <p:cNvSpPr/>
          <p:nvPr/>
        </p:nvSpPr>
        <p:spPr>
          <a:xfrm>
            <a:off x="7578522" y="1452599"/>
            <a:ext cx="4571914" cy="3823854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Тре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бования: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гибкость (правила конвертации для новых функций и устройств может создавать </a:t>
            </a:r>
            <a:r>
              <a:rPr lang="ru-RU" sz="1600" cap="none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релейщик</a:t>
            </a: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 без участия программистов)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поддержка конвертаций параметров по формулам (например из первичной уставки в </a:t>
            </a:r>
            <a:r>
              <a:rPr lang="ru-RU" sz="1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о.е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.)</a:t>
            </a:r>
            <a:endParaRPr lang="ru-RU" sz="1600" cap="none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соответствует требованиям к форматам как ГОСТ ЕЦФ (СО ЕЭС), так и СТО </a:t>
            </a:r>
            <a:r>
              <a:rPr lang="ru-RU" sz="1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Россети</a:t>
            </a:r>
            <a:endParaRPr lang="ru-RU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возможность изменения формата на входе (уставки задаёт не ДЦ, а смежный собственник) или на выходе (уставки реализуют не </a:t>
            </a:r>
            <a:r>
              <a:rPr lang="ru-RU" sz="1600" cap="none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Россети</a:t>
            </a: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id="{946EB4A2-E897-4AE8-B828-C7F8CA065E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07249" y="6281795"/>
            <a:ext cx="616018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84349-F55D-48F5-B8E2-F402E11195BE}"/>
              </a:ext>
            </a:extLst>
          </p:cNvPr>
          <p:cNvSpPr txBox="1"/>
          <p:nvPr/>
        </p:nvSpPr>
        <p:spPr>
          <a:xfrm>
            <a:off x="4854806" y="2240086"/>
            <a:ext cx="1812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entury Gothic" panose="020B0502020202020204" pitchFamily="34" charset="0"/>
              </a:rPr>
              <a:t>Уставки ПТКЭ</a:t>
            </a:r>
            <a:r>
              <a:rPr lang="en-US" sz="1400" dirty="0">
                <a:latin typeface="Century Gothic" panose="020B0502020202020204" pitchFamily="34" charset="0"/>
              </a:rPr>
              <a:t> XML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2" name="Левая круглая скобка 1">
            <a:extLst>
              <a:ext uri="{FF2B5EF4-FFF2-40B4-BE49-F238E27FC236}">
                <a16:creationId xmlns:a16="http://schemas.microsoft.com/office/drawing/2014/main" id="{6346FBF7-52B0-42C5-9CC2-B998605BC27D}"/>
              </a:ext>
            </a:extLst>
          </p:cNvPr>
          <p:cNvSpPr/>
          <p:nvPr/>
        </p:nvSpPr>
        <p:spPr>
          <a:xfrm>
            <a:off x="4971184" y="2972258"/>
            <a:ext cx="45719" cy="771013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авая круглая скобка 2">
            <a:extLst>
              <a:ext uri="{FF2B5EF4-FFF2-40B4-BE49-F238E27FC236}">
                <a16:creationId xmlns:a16="http://schemas.microsoft.com/office/drawing/2014/main" id="{AC3777D3-3A66-49CB-9485-752F3B73DA83}"/>
              </a:ext>
            </a:extLst>
          </p:cNvPr>
          <p:cNvSpPr/>
          <p:nvPr/>
        </p:nvSpPr>
        <p:spPr>
          <a:xfrm>
            <a:off x="6783359" y="2972258"/>
            <a:ext cx="45719" cy="81371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652F51-039D-4C75-81A6-8A043B8420F8}"/>
              </a:ext>
            </a:extLst>
          </p:cNvPr>
          <p:cNvSpPr txBox="1"/>
          <p:nvPr/>
        </p:nvSpPr>
        <p:spPr>
          <a:xfrm>
            <a:off x="507249" y="938495"/>
            <a:ext cx="11435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Позволит Субъекту работать с заданными ДЦ уставками в своём цифровом бизнес-процессе</a:t>
            </a:r>
            <a:endParaRPr lang="ru-RU" sz="1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7CAEA6-299C-48B5-8DFF-2345CCEED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62" y="3872184"/>
            <a:ext cx="6946722" cy="244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12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B69AAB4D-866E-4E0B-A991-91909B5FE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250" y="374444"/>
            <a:ext cx="11047442" cy="513729"/>
          </a:xfrm>
        </p:spPr>
        <p:txBody>
          <a:bodyPr>
            <a:noAutofit/>
          </a:bodyPr>
          <a:lstStyle/>
          <a:p>
            <a:r>
              <a:rPr lang="ru-RU" sz="3000" dirty="0">
                <a:latin typeface="Century Gothic" panose="020B0502020202020204" pitchFamily="34" charset="0"/>
              </a:rPr>
              <a:t>Конвертер 2 (из </a:t>
            </a:r>
            <a:r>
              <a:rPr lang="ru-RU" sz="3000" dirty="0" err="1">
                <a:latin typeface="Century Gothic" panose="020B0502020202020204" pitchFamily="34" charset="0"/>
              </a:rPr>
              <a:t>пткэ</a:t>
            </a:r>
            <a:r>
              <a:rPr lang="ru-RU" sz="3000" dirty="0">
                <a:latin typeface="Century Gothic" panose="020B0502020202020204" pitchFamily="34" charset="0"/>
              </a:rPr>
              <a:t> в файл конфигурации)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9C8F7900-71EB-4AF7-9553-692A741E1958}"/>
              </a:ext>
            </a:extLst>
          </p:cNvPr>
          <p:cNvSpPr/>
          <p:nvPr/>
        </p:nvSpPr>
        <p:spPr>
          <a:xfrm>
            <a:off x="7169682" y="5654223"/>
            <a:ext cx="4951442" cy="43200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(на месте ПТК Эксплуатация здесь может быть любая другая система субъекта энергетики)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F2341C-2B86-4159-A872-56B0F31692BC}"/>
              </a:ext>
            </a:extLst>
          </p:cNvPr>
          <p:cNvSpPr/>
          <p:nvPr/>
        </p:nvSpPr>
        <p:spPr>
          <a:xfrm>
            <a:off x="3061209" y="1517292"/>
            <a:ext cx="1704109" cy="163760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82709325-6C57-4A21-A66F-773E818D5A7E}"/>
              </a:ext>
            </a:extLst>
          </p:cNvPr>
          <p:cNvSpPr/>
          <p:nvPr/>
        </p:nvSpPr>
        <p:spPr>
          <a:xfrm>
            <a:off x="536125" y="1546649"/>
            <a:ext cx="2497972" cy="1504604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37047E-EB7F-4689-9EE8-F4AC4A593368}"/>
              </a:ext>
            </a:extLst>
          </p:cNvPr>
          <p:cNvSpPr txBox="1"/>
          <p:nvPr/>
        </p:nvSpPr>
        <p:spPr>
          <a:xfrm>
            <a:off x="536125" y="1929619"/>
            <a:ext cx="240141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Century Gothic" panose="020B0502020202020204" pitchFamily="34" charset="0"/>
              </a:rPr>
              <a:t>Полный перечень уставок в проприетарном формате ПТКЭ </a:t>
            </a:r>
            <a:r>
              <a:rPr lang="en-US" sz="1300" dirty="0">
                <a:latin typeface="Century Gothic" panose="020B0502020202020204" pitchFamily="34" charset="0"/>
              </a:rPr>
              <a:t>XML</a:t>
            </a:r>
            <a:endParaRPr lang="ru-RU" sz="1300" dirty="0">
              <a:latin typeface="Century Gothic" panose="020B0502020202020204" pitchFamily="34" charset="0"/>
            </a:endParaRPr>
          </a:p>
        </p:txBody>
      </p:sp>
      <p:sp>
        <p:nvSpPr>
          <p:cNvPr id="62" name="Стрелка: вправо 61">
            <a:extLst>
              <a:ext uri="{FF2B5EF4-FFF2-40B4-BE49-F238E27FC236}">
                <a16:creationId xmlns:a16="http://schemas.microsoft.com/office/drawing/2014/main" id="{05536397-5C27-4A51-977F-D09CA99C5236}"/>
              </a:ext>
            </a:extLst>
          </p:cNvPr>
          <p:cNvSpPr/>
          <p:nvPr/>
        </p:nvSpPr>
        <p:spPr>
          <a:xfrm>
            <a:off x="4765318" y="1540385"/>
            <a:ext cx="2404365" cy="1504604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A28C1BD-9D5A-46FD-8F38-E5BEC624789A}"/>
              </a:ext>
            </a:extLst>
          </p:cNvPr>
          <p:cNvSpPr txBox="1"/>
          <p:nvPr/>
        </p:nvSpPr>
        <p:spPr>
          <a:xfrm>
            <a:off x="4881696" y="1923355"/>
            <a:ext cx="21423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entury Gothic" panose="020B0502020202020204" pitchFamily="34" charset="0"/>
              </a:rPr>
              <a:t>Файл конфигурации УРЗА</a:t>
            </a:r>
            <a:r>
              <a:rPr lang="en-US" sz="1400" dirty="0">
                <a:latin typeface="Century Gothic" panose="020B0502020202020204" pitchFamily="34" charset="0"/>
              </a:rPr>
              <a:t> XML</a:t>
            </a:r>
            <a:r>
              <a:rPr lang="ru-RU" sz="1400" dirty="0">
                <a:latin typeface="Century Gothic" panose="020B0502020202020204" pitchFamily="34" charset="0"/>
              </a:rPr>
              <a:t>;</a:t>
            </a:r>
          </a:p>
          <a:p>
            <a:r>
              <a:rPr lang="ru-RU" sz="1400" dirty="0">
                <a:latin typeface="Century Gothic" panose="020B0502020202020204" pitchFamily="34" charset="0"/>
              </a:rPr>
              <a:t>Файл </a:t>
            </a:r>
            <a:r>
              <a:rPr lang="en-US" sz="1400" dirty="0">
                <a:latin typeface="Century Gothic" panose="020B0502020202020204" pitchFamily="34" charset="0"/>
              </a:rPr>
              <a:t>SCL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3EDB108-CF40-4DE8-8CC1-2AB5C019AD81}"/>
              </a:ext>
            </a:extLst>
          </p:cNvPr>
          <p:cNvSpPr txBox="1"/>
          <p:nvPr/>
        </p:nvSpPr>
        <p:spPr>
          <a:xfrm>
            <a:off x="3057053" y="2108021"/>
            <a:ext cx="170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Конвертер 2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4544E7A2-BE51-48BC-BC05-7B0952220419}"/>
              </a:ext>
            </a:extLst>
          </p:cNvPr>
          <p:cNvSpPr/>
          <p:nvPr/>
        </p:nvSpPr>
        <p:spPr>
          <a:xfrm>
            <a:off x="7169683" y="1714876"/>
            <a:ext cx="4951442" cy="1330113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Тре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бования: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гибкость (правила конвертации для новых функций и версий устройств может создавать </a:t>
            </a:r>
            <a:r>
              <a:rPr lang="ru-RU" sz="1600" cap="none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релейщик</a:t>
            </a: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 без участия программистов)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возможность изменения формата на входе (уставки не из ПТКЭ) или на выходе (новый производитель УРЗА)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C2AFC56-FB66-498D-A2CB-6818B7FFFD22}"/>
              </a:ext>
            </a:extLst>
          </p:cNvPr>
          <p:cNvSpPr/>
          <p:nvPr/>
        </p:nvSpPr>
        <p:spPr>
          <a:xfrm>
            <a:off x="7169682" y="3743206"/>
            <a:ext cx="4951442" cy="1330113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Особенности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по СТО </a:t>
            </a:r>
            <a:r>
              <a:rPr lang="ru-RU" sz="1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Россети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 эту функцию выполняют модули производителей – конвертер может встраиваться в эти модули или 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их заменять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Конвертер сможет сформировать конфигурацию в </a:t>
            </a:r>
            <a:r>
              <a:rPr lang="en-US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xml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, дальше через инженерное ПО производителя</a:t>
            </a:r>
          </a:p>
        </p:txBody>
      </p:sp>
      <p:sp>
        <p:nvSpPr>
          <p:cNvPr id="13" name="Номер слайда 2">
            <a:extLst>
              <a:ext uri="{FF2B5EF4-FFF2-40B4-BE49-F238E27FC236}">
                <a16:creationId xmlns:a16="http://schemas.microsoft.com/office/drawing/2014/main" id="{EFC218C0-C6B9-4BE3-B14F-14DB1C4646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8796" y="6300993"/>
            <a:ext cx="289349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975B12-F1AC-48FF-AEB7-B2B2B21148FE}"/>
              </a:ext>
            </a:extLst>
          </p:cNvPr>
          <p:cNvSpPr txBox="1"/>
          <p:nvPr/>
        </p:nvSpPr>
        <p:spPr>
          <a:xfrm>
            <a:off x="507249" y="938495"/>
            <a:ext cx="11435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Позволит Субъекту сформировать файл конфигурации автоматически</a:t>
            </a:r>
            <a:endParaRPr lang="ru-RU" sz="1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3D9813-0E37-4DBA-AE58-0E1CFC2DA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96" y="3813842"/>
            <a:ext cx="6455215" cy="22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87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B69AAB4D-866E-4E0B-A991-91909B5FE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249" y="374444"/>
            <a:ext cx="11684751" cy="513729"/>
          </a:xfrm>
        </p:spPr>
        <p:txBody>
          <a:bodyPr>
            <a:noAutofit/>
          </a:bodyPr>
          <a:lstStyle/>
          <a:p>
            <a:r>
              <a:rPr lang="ru-RU" sz="2900" dirty="0">
                <a:latin typeface="Century Gothic" panose="020B0502020202020204" pitchFamily="34" charset="0"/>
              </a:rPr>
              <a:t>Конвертеры 3 и 4 (из файла конфигурации в БД уставок)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F2341C-2B86-4159-A872-56B0F31692BC}"/>
              </a:ext>
            </a:extLst>
          </p:cNvPr>
          <p:cNvSpPr/>
          <p:nvPr/>
        </p:nvSpPr>
        <p:spPr>
          <a:xfrm>
            <a:off x="2637937" y="1403231"/>
            <a:ext cx="1521054" cy="108000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82709325-6C57-4A21-A66F-773E818D5A7E}"/>
              </a:ext>
            </a:extLst>
          </p:cNvPr>
          <p:cNvSpPr/>
          <p:nvPr/>
        </p:nvSpPr>
        <p:spPr>
          <a:xfrm>
            <a:off x="471432" y="1272982"/>
            <a:ext cx="2137695" cy="1337061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37047E-EB7F-4689-9EE8-F4AC4A593368}"/>
              </a:ext>
            </a:extLst>
          </p:cNvPr>
          <p:cNvSpPr txBox="1"/>
          <p:nvPr/>
        </p:nvSpPr>
        <p:spPr>
          <a:xfrm>
            <a:off x="4138209" y="1676082"/>
            <a:ext cx="2178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Century Gothic" panose="020B0502020202020204" pitchFamily="34" charset="0"/>
              </a:rPr>
              <a:t>Параметры настройки в формате ПТКЭ</a:t>
            </a:r>
            <a:r>
              <a:rPr lang="en-US" sz="1300" dirty="0">
                <a:latin typeface="Century Gothic" panose="020B0502020202020204" pitchFamily="34" charset="0"/>
              </a:rPr>
              <a:t> XML</a:t>
            </a:r>
            <a:endParaRPr lang="ru-RU" sz="1300" dirty="0">
              <a:latin typeface="Century Gothic" panose="020B0502020202020204" pitchFamily="34" charset="0"/>
            </a:endParaRPr>
          </a:p>
        </p:txBody>
      </p:sp>
      <p:sp>
        <p:nvSpPr>
          <p:cNvPr id="62" name="Стрелка: вправо 61">
            <a:extLst>
              <a:ext uri="{FF2B5EF4-FFF2-40B4-BE49-F238E27FC236}">
                <a16:creationId xmlns:a16="http://schemas.microsoft.com/office/drawing/2014/main" id="{05536397-5C27-4A51-977F-D09CA99C5236}"/>
              </a:ext>
            </a:extLst>
          </p:cNvPr>
          <p:cNvSpPr/>
          <p:nvPr/>
        </p:nvSpPr>
        <p:spPr>
          <a:xfrm>
            <a:off x="4150678" y="1275034"/>
            <a:ext cx="2269372" cy="1304447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A28C1BD-9D5A-46FD-8F38-E5BEC624789A}"/>
              </a:ext>
            </a:extLst>
          </p:cNvPr>
          <p:cNvSpPr txBox="1"/>
          <p:nvPr/>
        </p:nvSpPr>
        <p:spPr>
          <a:xfrm>
            <a:off x="471432" y="1569087"/>
            <a:ext cx="215403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Century Gothic" panose="020B0502020202020204" pitchFamily="34" charset="0"/>
              </a:rPr>
              <a:t>Файл конфигурации УРЗА</a:t>
            </a:r>
            <a:r>
              <a:rPr lang="en-US" sz="1300" dirty="0">
                <a:latin typeface="Century Gothic" panose="020B0502020202020204" pitchFamily="34" charset="0"/>
              </a:rPr>
              <a:t> XML;</a:t>
            </a:r>
          </a:p>
          <a:p>
            <a:r>
              <a:rPr lang="ru-RU" sz="1300" dirty="0">
                <a:latin typeface="Century Gothic" panose="020B0502020202020204" pitchFamily="34" charset="0"/>
              </a:rPr>
              <a:t>Файл </a:t>
            </a:r>
            <a:r>
              <a:rPr lang="en-US" sz="1300" dirty="0">
                <a:latin typeface="Century Gothic" panose="020B0502020202020204" pitchFamily="34" charset="0"/>
              </a:rPr>
              <a:t>SCL</a:t>
            </a:r>
            <a:endParaRPr lang="ru-RU" sz="1300" dirty="0">
              <a:latin typeface="Century Gothic" panose="020B0502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3EDB108-CF40-4DE8-8CC1-2AB5C019AD81}"/>
              </a:ext>
            </a:extLst>
          </p:cNvPr>
          <p:cNvSpPr txBox="1"/>
          <p:nvPr/>
        </p:nvSpPr>
        <p:spPr>
          <a:xfrm>
            <a:off x="2608837" y="1613691"/>
            <a:ext cx="1525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Конвертер 3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4544E7A2-BE51-48BC-BC05-7B0952220419}"/>
              </a:ext>
            </a:extLst>
          </p:cNvPr>
          <p:cNvSpPr/>
          <p:nvPr/>
        </p:nvSpPr>
        <p:spPr>
          <a:xfrm>
            <a:off x="6420051" y="1242701"/>
            <a:ext cx="5841222" cy="1695848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Тре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бования: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гибкость (правила конвертации для новых функций и версий устройств может создавать </a:t>
            </a:r>
            <a:r>
              <a:rPr lang="ru-RU" sz="1600" cap="none" dirty="0" err="1">
                <a:solidFill>
                  <a:schemeClr val="tx1"/>
                </a:solidFill>
                <a:latin typeface="Century Gothic" panose="020B0502020202020204" pitchFamily="34" charset="0"/>
              </a:rPr>
              <a:t>релейщик</a:t>
            </a: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 без участия программистов)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возможность изменения формата на входе (новый производитель УРЗА) или на выходе (в какую-либо другую систему)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C2AFC56-FB66-498D-A2CB-6818B7FFFD22}"/>
              </a:ext>
            </a:extLst>
          </p:cNvPr>
          <p:cNvSpPr/>
          <p:nvPr/>
        </p:nvSpPr>
        <p:spPr>
          <a:xfrm>
            <a:off x="6420050" y="2938549"/>
            <a:ext cx="5841222" cy="1088219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Особенности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Конвертер сможет сформировать конфигурацию из </a:t>
            </a:r>
            <a:r>
              <a:rPr lang="en-US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xml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, который надо получить через инженерное ПО производителя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6F1469A-4C30-431F-945A-171D1F5D3E1A}"/>
              </a:ext>
            </a:extLst>
          </p:cNvPr>
          <p:cNvSpPr/>
          <p:nvPr/>
        </p:nvSpPr>
        <p:spPr>
          <a:xfrm>
            <a:off x="2608837" y="2842129"/>
            <a:ext cx="1521054" cy="108000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417B1358-127E-4FD5-9535-CB2F02A41404}"/>
              </a:ext>
            </a:extLst>
          </p:cNvPr>
          <p:cNvSpPr/>
          <p:nvPr/>
        </p:nvSpPr>
        <p:spPr>
          <a:xfrm>
            <a:off x="507250" y="2753591"/>
            <a:ext cx="2076639" cy="1275494"/>
          </a:xfrm>
          <a:prstGeom prst="rightArrow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7D5D46-C69C-4C20-96F0-C126E9610766}"/>
              </a:ext>
            </a:extLst>
          </p:cNvPr>
          <p:cNvSpPr txBox="1"/>
          <p:nvPr/>
        </p:nvSpPr>
        <p:spPr>
          <a:xfrm>
            <a:off x="4121571" y="3110964"/>
            <a:ext cx="228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Century Gothic" panose="020B0502020202020204" pitchFamily="34" charset="0"/>
              </a:rPr>
              <a:t>Параметры настройки в формате ЕЦФ</a:t>
            </a:r>
            <a:r>
              <a:rPr lang="en-US" sz="1300" dirty="0">
                <a:latin typeface="Century Gothic" panose="020B0502020202020204" pitchFamily="34" charset="0"/>
              </a:rPr>
              <a:t> XML</a:t>
            </a:r>
            <a:endParaRPr lang="ru-RU" sz="1300" dirty="0">
              <a:latin typeface="Century Gothic" panose="020B0502020202020204" pitchFamily="34" charset="0"/>
            </a:endParaRPr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3C1BA5BE-6782-458A-878C-E00EC62C8D24}"/>
              </a:ext>
            </a:extLst>
          </p:cNvPr>
          <p:cNvSpPr/>
          <p:nvPr/>
        </p:nvSpPr>
        <p:spPr>
          <a:xfrm>
            <a:off x="4121571" y="2662885"/>
            <a:ext cx="2269372" cy="1390469"/>
          </a:xfrm>
          <a:prstGeom prst="rightArrow">
            <a:avLst>
              <a:gd name="adj1" fmla="val 50000"/>
              <a:gd name="adj2" fmla="val 44242"/>
            </a:avLst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5232F0-051E-4E6D-B917-F0B1F4FB542B}"/>
              </a:ext>
            </a:extLst>
          </p:cNvPr>
          <p:cNvSpPr txBox="1"/>
          <p:nvPr/>
        </p:nvSpPr>
        <p:spPr>
          <a:xfrm>
            <a:off x="471433" y="3026326"/>
            <a:ext cx="213324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Century Gothic" panose="020B0502020202020204" pitchFamily="34" charset="0"/>
              </a:rPr>
              <a:t>Файл конфигурации УРЗА</a:t>
            </a:r>
            <a:r>
              <a:rPr lang="en-US" sz="1300" dirty="0">
                <a:latin typeface="Century Gothic" panose="020B0502020202020204" pitchFamily="34" charset="0"/>
              </a:rPr>
              <a:t> XML;</a:t>
            </a:r>
          </a:p>
          <a:p>
            <a:r>
              <a:rPr lang="ru-RU" sz="1300" dirty="0">
                <a:latin typeface="Century Gothic" panose="020B0502020202020204" pitchFamily="34" charset="0"/>
              </a:rPr>
              <a:t>Файл </a:t>
            </a:r>
            <a:r>
              <a:rPr lang="en-US" sz="1300" dirty="0">
                <a:latin typeface="Century Gothic" panose="020B0502020202020204" pitchFamily="34" charset="0"/>
              </a:rPr>
              <a:t>SCL</a:t>
            </a:r>
            <a:endParaRPr lang="ru-RU" sz="1300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600416-1D39-47AD-A4AB-480EB71FEE1E}"/>
              </a:ext>
            </a:extLst>
          </p:cNvPr>
          <p:cNvSpPr txBox="1"/>
          <p:nvPr/>
        </p:nvSpPr>
        <p:spPr>
          <a:xfrm>
            <a:off x="2600519" y="3058683"/>
            <a:ext cx="1525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Конвертер 4</a:t>
            </a:r>
          </a:p>
        </p:txBody>
      </p:sp>
      <p:sp>
        <p:nvSpPr>
          <p:cNvPr id="19" name="Номер слайда 2">
            <a:extLst>
              <a:ext uri="{FF2B5EF4-FFF2-40B4-BE49-F238E27FC236}">
                <a16:creationId xmlns:a16="http://schemas.microsoft.com/office/drawing/2014/main" id="{E1AF9937-B472-4D75-84FB-367634D8EF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2A3BDD-6286-4BE6-9E46-F548FC4D5F8E}"/>
              </a:ext>
            </a:extLst>
          </p:cNvPr>
          <p:cNvSpPr txBox="1"/>
          <p:nvPr/>
        </p:nvSpPr>
        <p:spPr>
          <a:xfrm>
            <a:off x="507249" y="840920"/>
            <a:ext cx="11435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Позволят Субъекту и ДЦ контролировать корректность реализованных уставок</a:t>
            </a:r>
            <a:endParaRPr lang="ru-RU" sz="1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86AEEF-020B-47C2-B7B7-80DEA16B1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74" y="4196361"/>
            <a:ext cx="6921340" cy="243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3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F5FF61-6778-4664-88A1-0E36B0439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11166437" cy="513729"/>
          </a:xfrm>
        </p:spPr>
        <p:txBody>
          <a:bodyPr/>
          <a:lstStyle/>
          <a:p>
            <a:r>
              <a:rPr lang="ru-RU" sz="3000" dirty="0">
                <a:latin typeface="Century Gothic" panose="020B0502020202020204" pitchFamily="34" charset="0"/>
              </a:rPr>
              <a:t>результаты внедрения такой структуры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3D49BB4-7B19-4266-8DCF-683795FA7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8BDE85D-4ECF-47EA-9779-2B636B645ED8}"/>
              </a:ext>
            </a:extLst>
          </p:cNvPr>
          <p:cNvSpPr/>
          <p:nvPr/>
        </p:nvSpPr>
        <p:spPr>
          <a:xfrm>
            <a:off x="1150851" y="1169048"/>
            <a:ext cx="10507836" cy="638264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снижение трудозатрат и увеличение скорости расчёта уставок (автоматизированный расчёт и дополнение бланка до полного)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43722D-F05F-4A67-AC8A-36EED3B4D5AF}"/>
              </a:ext>
            </a:extLst>
          </p:cNvPr>
          <p:cNvSpPr/>
          <p:nvPr/>
        </p:nvSpPr>
        <p:spPr>
          <a:xfrm>
            <a:off x="1150851" y="1913509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снижение количества ошибок за счёт типизации (правила конвертации разрабатываются и проверяются один раз)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018DB87-F95A-4B82-AEC5-4EDEF4C3287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1231977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09E444-9281-4A71-87DD-B3632F8B9D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1977425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F3EA777-9934-485C-9830-2083461986B5}"/>
              </a:ext>
            </a:extLst>
          </p:cNvPr>
          <p:cNvSpPr/>
          <p:nvPr/>
        </p:nvSpPr>
        <p:spPr>
          <a:xfrm>
            <a:off x="1150851" y="2685706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более качественный и с меньшими трудозатратами контроль правильности реализации уставок (автоматически сверяются реализованные и заданные уставки)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E3FE17A-FA3D-4682-BC34-9F08E379ABA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2722873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ED7D4A0-D3D1-4A19-B1F1-C25BD5C1BC65}"/>
              </a:ext>
            </a:extLst>
          </p:cNvPr>
          <p:cNvSpPr/>
          <p:nvPr/>
        </p:nvSpPr>
        <p:spPr>
          <a:xfrm>
            <a:off x="1150851" y="3451420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меньший объём пересчёта уставок при замене устройства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B1E9B95-E995-4BA2-945F-5183FEAAF93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3488587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FBF75ED-F408-4EE1-B518-441430AF0A6F}"/>
              </a:ext>
            </a:extLst>
          </p:cNvPr>
          <p:cNvSpPr/>
          <p:nvPr/>
        </p:nvSpPr>
        <p:spPr>
          <a:xfrm>
            <a:off x="1150851" y="4232995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снижение трудозатрат на реализацию уставок (конфигурация частично формируется автоматически)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835A22B-2CCB-48E2-9B75-9156D10934F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4270162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011B3A0-EAE7-42A3-BA6F-DE49B3627A38}"/>
              </a:ext>
            </a:extLst>
          </p:cNvPr>
          <p:cNvSpPr/>
          <p:nvPr/>
        </p:nvSpPr>
        <p:spPr>
          <a:xfrm>
            <a:off x="1150851" y="5014570"/>
            <a:ext cx="10536293" cy="5867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cap="none" dirty="0">
                <a:solidFill>
                  <a:schemeClr val="tx1"/>
                </a:solidFill>
                <a:latin typeface="Century Gothic" panose="020B0502020202020204" pitchFamily="34" charset="0"/>
              </a:rPr>
              <a:t>повышение эффективности информационного обмена (обмен в электронном формате)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69BE9DC-63EF-44FB-B18A-7C4F890B680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2" y="5051737"/>
            <a:ext cx="548783" cy="51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66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10000"/>
    </mc:Choice>
    <mc:Fallback>
      <p:transition advTm="10000"/>
    </mc:Fallback>
  </mc:AlternateContent>
</p:sld>
</file>

<file path=ppt/theme/theme1.xml><?xml version="1.0" encoding="utf-8"?>
<a:theme xmlns:a="http://schemas.openxmlformats.org/drawingml/2006/main" name="Шаблон презентации ГК РТСофт">
  <a:themeElements>
    <a:clrScheme name="rtsoft">
      <a:dk1>
        <a:srgbClr val="063E70"/>
      </a:dk1>
      <a:lt1>
        <a:srgbClr val="FFFFFF"/>
      </a:lt1>
      <a:dk2>
        <a:srgbClr val="666E7D"/>
      </a:dk2>
      <a:lt2>
        <a:srgbClr val="FDFDFD"/>
      </a:lt2>
      <a:accent1>
        <a:srgbClr val="053D70"/>
      </a:accent1>
      <a:accent2>
        <a:srgbClr val="45A834"/>
      </a:accent2>
      <a:accent3>
        <a:srgbClr val="09797C"/>
      </a:accent3>
      <a:accent4>
        <a:srgbClr val="467C98"/>
      </a:accent4>
      <a:accent5>
        <a:srgbClr val="37ADE4"/>
      </a:accent5>
      <a:accent6>
        <a:srgbClr val="9B2B83"/>
      </a:accent6>
      <a:hlink>
        <a:srgbClr val="E6007E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sz="3200" b="1" i="0" dirty="0" smtClean="0">
            <a:latin typeface="Arial Narrow" panose="020B0604020202020204" pitchFamily="34" charset="0"/>
            <a:cs typeface="Arial Narrow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tsoft" id="{95E0C2C3-B9A2-4F48-BB7B-93DA81648D7C}" vid="{63ACF93B-633C-D04B-9446-C018BEE4BCC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ГК РТСофт</Template>
  <TotalTime>15639</TotalTime>
  <Words>975</Words>
  <Application>Microsoft Office PowerPoint</Application>
  <PresentationFormat>Широкоэкранный</PresentationFormat>
  <Paragraphs>144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Century Gothic</vt:lpstr>
      <vt:lpstr>Wingdings</vt:lpstr>
      <vt:lpstr>Шаблон презентации ГК РТСофт</vt:lpstr>
      <vt:lpstr>Презентация PowerPoint</vt:lpstr>
      <vt:lpstr>Актуальные проблемы при расчёте уставок рза</vt:lpstr>
      <vt:lpstr>решение ПАО «Россети»</vt:lpstr>
      <vt:lpstr>«Разрыв» автоматизации на стыке двух процессов</vt:lpstr>
      <vt:lpstr>Предлагаемая структура взаимодействия</vt:lpstr>
      <vt:lpstr>Конвертер 1 (из ЕЦФ в ПТКЭ)</vt:lpstr>
      <vt:lpstr>Конвертер 2 (из пткэ в файл конфигурации)</vt:lpstr>
      <vt:lpstr>Конвертеры 3 и 4 (из файла конфигурации в БД уставок)</vt:lpstr>
      <vt:lpstr>результаты внедрения такой структуры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artemiipavlovfransh@mail.ru</cp:lastModifiedBy>
  <cp:revision>134</cp:revision>
  <cp:lastPrinted>2019-06-14T07:50:40Z</cp:lastPrinted>
  <dcterms:created xsi:type="dcterms:W3CDTF">2019-06-28T09:00:06Z</dcterms:created>
  <dcterms:modified xsi:type="dcterms:W3CDTF">2024-04-24T13:53:08Z</dcterms:modified>
</cp:coreProperties>
</file>