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6" r:id="rId3"/>
    <p:sldId id="267" r:id="rId4"/>
    <p:sldId id="275" r:id="rId5"/>
    <p:sldId id="276" r:id="rId6"/>
    <p:sldId id="268" r:id="rId7"/>
    <p:sldId id="269" r:id="rId8"/>
    <p:sldId id="259" r:id="rId9"/>
    <p:sldId id="260" r:id="rId10"/>
    <p:sldId id="264" r:id="rId11"/>
    <p:sldId id="261" r:id="rId12"/>
    <p:sldId id="273" r:id="rId13"/>
    <p:sldId id="263" r:id="rId14"/>
    <p:sldId id="274" r:id="rId15"/>
    <p:sldId id="270" r:id="rId16"/>
    <p:sldId id="277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3C022-CDA5-4547-AE1F-324DCD9683F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91B25-8C9F-481B-BFF3-9B8C2C65D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4412" cy="3429000"/>
          </a:xfrm>
          <a:ln/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274415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687602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79329"/>
      </p:ext>
    </p:extLst>
  </p:cSld>
  <p:clrMapOvr>
    <a:masterClrMapping/>
  </p:clrMapOvr>
  <p:transition spd="slow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8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9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7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18" name="Полилиния 17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Полилиния 18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Полилиния 19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Полилиния 20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Полилиния 21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 22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25" name="Овал 2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6" name="Полилиния 155"/>
          <p:cNvSpPr/>
          <p:nvPr/>
        </p:nvSpPr>
        <p:spPr>
          <a:xfrm>
            <a:off x="2812999" y="735546"/>
            <a:ext cx="5215386" cy="265681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7" name="Полилиния 156"/>
          <p:cNvSpPr/>
          <p:nvPr/>
        </p:nvSpPr>
        <p:spPr>
          <a:xfrm>
            <a:off x="2777339" y="735546"/>
            <a:ext cx="5215386" cy="324036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8" name="Полилиния 157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9" name="Полилиния 158"/>
          <p:cNvSpPr/>
          <p:nvPr/>
        </p:nvSpPr>
        <p:spPr>
          <a:xfrm>
            <a:off x="2777339" y="735546"/>
            <a:ext cx="5215386" cy="1512168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0" name="Полилиния 159"/>
          <p:cNvSpPr/>
          <p:nvPr/>
        </p:nvSpPr>
        <p:spPr>
          <a:xfrm>
            <a:off x="2812999" y="735546"/>
            <a:ext cx="5215386" cy="2092733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61" name="Группа 183"/>
          <p:cNvGrpSpPr>
            <a:grpSpLocks/>
          </p:cNvGrpSpPr>
          <p:nvPr/>
        </p:nvGrpSpPr>
        <p:grpSpPr bwMode="auto">
          <a:xfrm>
            <a:off x="7880351" y="1869281"/>
            <a:ext cx="1276760" cy="648891"/>
            <a:chOff x="4953000" y="1700808"/>
            <a:chExt cx="1381591" cy="864096"/>
          </a:xfrm>
        </p:grpSpPr>
        <p:pic>
          <p:nvPicPr>
            <p:cNvPr id="162" name="Рисунок 161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3" name="Прямоугольник 185"/>
            <p:cNvSpPr>
              <a:spLocks noChangeArrowheads="1"/>
            </p:cNvSpPr>
            <p:nvPr userDrawn="1"/>
          </p:nvSpPr>
          <p:spPr bwMode="auto">
            <a:xfrm>
              <a:off x="5208474" y="2204864"/>
              <a:ext cx="1126117" cy="245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600" b="1">
                  <a:solidFill>
                    <a:srgbClr val="000000"/>
                  </a:solidFill>
                  <a:latin typeface="Georgia" pitchFamily="18" charset="0"/>
                </a:rPr>
                <a:t>ПРОЕКТИРОВАНИЕ</a:t>
              </a:r>
            </a:p>
          </p:txBody>
        </p:sp>
      </p:grpSp>
      <p:grpSp>
        <p:nvGrpSpPr>
          <p:cNvPr id="164" name="Группа 186"/>
          <p:cNvGrpSpPr>
            <a:grpSpLocks/>
          </p:cNvGrpSpPr>
          <p:nvPr/>
        </p:nvGrpSpPr>
        <p:grpSpPr bwMode="auto">
          <a:xfrm>
            <a:off x="7896226" y="2463404"/>
            <a:ext cx="1290213" cy="648890"/>
            <a:chOff x="4953000" y="1700808"/>
            <a:chExt cx="1399318" cy="864096"/>
          </a:xfrm>
        </p:grpSpPr>
        <p:pic>
          <p:nvPicPr>
            <p:cNvPr id="165" name="Рисунок 164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6" name="Прямоугольник 188"/>
            <p:cNvSpPr>
              <a:spLocks noChangeArrowheads="1"/>
            </p:cNvSpPr>
            <p:nvPr userDrawn="1"/>
          </p:nvSpPr>
          <p:spPr bwMode="auto">
            <a:xfrm>
              <a:off x="5241032" y="2204864"/>
              <a:ext cx="1111286" cy="26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ПРОИЗВОДСТВО</a:t>
              </a:r>
            </a:p>
          </p:txBody>
        </p:sp>
      </p:grpSp>
      <p:grpSp>
        <p:nvGrpSpPr>
          <p:cNvPr id="167" name="Группа 189"/>
          <p:cNvGrpSpPr>
            <a:grpSpLocks/>
          </p:cNvGrpSpPr>
          <p:nvPr/>
        </p:nvGrpSpPr>
        <p:grpSpPr bwMode="auto">
          <a:xfrm>
            <a:off x="7896225" y="3057525"/>
            <a:ext cx="1318288" cy="648891"/>
            <a:chOff x="4953000" y="1700808"/>
            <a:chExt cx="1429106" cy="864096"/>
          </a:xfrm>
        </p:grpSpPr>
        <p:pic>
          <p:nvPicPr>
            <p:cNvPr id="168" name="Рисунок 167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9" name="Прямоугольник 191"/>
            <p:cNvSpPr>
              <a:spLocks noChangeArrowheads="1"/>
            </p:cNvSpPr>
            <p:nvPr userDrawn="1"/>
          </p:nvSpPr>
          <p:spPr bwMode="auto">
            <a:xfrm>
              <a:off x="5313040" y="2204864"/>
              <a:ext cx="1069066" cy="266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ИНЖИНИРИНГ</a:t>
              </a:r>
            </a:p>
          </p:txBody>
        </p:sp>
      </p:grpSp>
      <p:grpSp>
        <p:nvGrpSpPr>
          <p:cNvPr id="170" name="Группа 192"/>
          <p:cNvGrpSpPr>
            <a:grpSpLocks/>
          </p:cNvGrpSpPr>
          <p:nvPr/>
        </p:nvGrpSpPr>
        <p:grpSpPr bwMode="auto">
          <a:xfrm>
            <a:off x="7896226" y="3651647"/>
            <a:ext cx="1262063" cy="647700"/>
            <a:chOff x="4953000" y="1700808"/>
            <a:chExt cx="1368152" cy="864096"/>
          </a:xfrm>
        </p:grpSpPr>
        <p:pic>
          <p:nvPicPr>
            <p:cNvPr id="171" name="Рисунок 170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72" name="Прямоугольник 194"/>
            <p:cNvSpPr>
              <a:spLocks noChangeArrowheads="1"/>
            </p:cNvSpPr>
            <p:nvPr userDrawn="1"/>
          </p:nvSpPr>
          <p:spPr bwMode="auto">
            <a:xfrm>
              <a:off x="5513045" y="2204864"/>
              <a:ext cx="797975" cy="26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СМР и ПНР</a:t>
              </a:r>
            </a:p>
          </p:txBody>
        </p:sp>
      </p:grpSp>
      <p:grpSp>
        <p:nvGrpSpPr>
          <p:cNvPr id="173" name="Группа 195"/>
          <p:cNvGrpSpPr>
            <a:grpSpLocks/>
          </p:cNvGrpSpPr>
          <p:nvPr/>
        </p:nvGrpSpPr>
        <p:grpSpPr bwMode="auto">
          <a:xfrm>
            <a:off x="7896226" y="4299348"/>
            <a:ext cx="1350725" cy="648890"/>
            <a:chOff x="4953000" y="1700808"/>
            <a:chExt cx="1464825" cy="864096"/>
          </a:xfrm>
        </p:grpSpPr>
        <p:pic>
          <p:nvPicPr>
            <p:cNvPr id="174" name="Рисунок 173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75" name="Прямоугольник 197"/>
            <p:cNvSpPr>
              <a:spLocks noChangeArrowheads="1"/>
            </p:cNvSpPr>
            <p:nvPr userDrawn="1"/>
          </p:nvSpPr>
          <p:spPr bwMode="auto">
            <a:xfrm>
              <a:off x="5025008" y="2204864"/>
              <a:ext cx="1392817" cy="26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ГАРАНТИИ И СЕРВИС</a:t>
              </a:r>
            </a:p>
          </p:txBody>
        </p:sp>
      </p:grp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99238"/>
            <a:ext cx="2392881" cy="35233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2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6" name="Date Placeholder 3"/>
          <p:cNvSpPr>
            <a:spLocks noGrp="1"/>
          </p:cNvSpPr>
          <p:nvPr>
            <p:ph type="dt" sz="half" idx="14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77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78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080687"/>
      </p:ext>
    </p:extLst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8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9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7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18" name="Полилиния 17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Полилиния 18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Полилиния 19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Полилиния 20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Полилиния 21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 22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25" name="Овал 2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6" name="Полилиния 155"/>
          <p:cNvSpPr/>
          <p:nvPr/>
        </p:nvSpPr>
        <p:spPr>
          <a:xfrm>
            <a:off x="2812999" y="735546"/>
            <a:ext cx="5215386" cy="265681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7" name="Полилиния 156"/>
          <p:cNvSpPr/>
          <p:nvPr/>
        </p:nvSpPr>
        <p:spPr>
          <a:xfrm>
            <a:off x="2777339" y="735546"/>
            <a:ext cx="5215386" cy="324036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8" name="Полилиния 157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9" name="Полилиния 158"/>
          <p:cNvSpPr/>
          <p:nvPr/>
        </p:nvSpPr>
        <p:spPr>
          <a:xfrm>
            <a:off x="2777339" y="735546"/>
            <a:ext cx="5215386" cy="1512168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0" name="Полилиния 159"/>
          <p:cNvSpPr/>
          <p:nvPr/>
        </p:nvSpPr>
        <p:spPr>
          <a:xfrm>
            <a:off x="2812999" y="735546"/>
            <a:ext cx="5215386" cy="2092733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161" name="Группа 166"/>
          <p:cNvGrpSpPr>
            <a:grpSpLocks/>
          </p:cNvGrpSpPr>
          <p:nvPr/>
        </p:nvGrpSpPr>
        <p:grpSpPr bwMode="auto">
          <a:xfrm>
            <a:off x="7880351" y="1869281"/>
            <a:ext cx="1276760" cy="648891"/>
            <a:chOff x="4953000" y="1700808"/>
            <a:chExt cx="1381591" cy="864096"/>
          </a:xfrm>
        </p:grpSpPr>
        <p:pic>
          <p:nvPicPr>
            <p:cNvPr id="162" name="Рисунок 161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3" name="Прямоугольник 185"/>
            <p:cNvSpPr>
              <a:spLocks noChangeArrowheads="1"/>
            </p:cNvSpPr>
            <p:nvPr userDrawn="1"/>
          </p:nvSpPr>
          <p:spPr bwMode="auto">
            <a:xfrm>
              <a:off x="5208474" y="2204864"/>
              <a:ext cx="1126117" cy="245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600" b="1">
                  <a:solidFill>
                    <a:srgbClr val="000000"/>
                  </a:solidFill>
                  <a:latin typeface="Georgia" pitchFamily="18" charset="0"/>
                </a:rPr>
                <a:t>ПРОЕКТИРОВАНИЕ</a:t>
              </a:r>
            </a:p>
          </p:txBody>
        </p:sp>
      </p:grpSp>
      <p:grpSp>
        <p:nvGrpSpPr>
          <p:cNvPr id="164" name="Группа 167"/>
          <p:cNvGrpSpPr>
            <a:grpSpLocks/>
          </p:cNvGrpSpPr>
          <p:nvPr/>
        </p:nvGrpSpPr>
        <p:grpSpPr bwMode="auto">
          <a:xfrm>
            <a:off x="7896226" y="2463404"/>
            <a:ext cx="1290213" cy="648890"/>
            <a:chOff x="4953000" y="1700808"/>
            <a:chExt cx="1399318" cy="864096"/>
          </a:xfrm>
        </p:grpSpPr>
        <p:pic>
          <p:nvPicPr>
            <p:cNvPr id="165" name="Рисунок 164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6" name="Прямоугольник 188"/>
            <p:cNvSpPr>
              <a:spLocks noChangeArrowheads="1"/>
            </p:cNvSpPr>
            <p:nvPr userDrawn="1"/>
          </p:nvSpPr>
          <p:spPr bwMode="auto">
            <a:xfrm>
              <a:off x="5241032" y="2204864"/>
              <a:ext cx="1111286" cy="26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ПРОИЗВОДСТВО</a:t>
              </a:r>
            </a:p>
          </p:txBody>
        </p:sp>
      </p:grpSp>
      <p:grpSp>
        <p:nvGrpSpPr>
          <p:cNvPr id="167" name="Группа 170"/>
          <p:cNvGrpSpPr>
            <a:grpSpLocks/>
          </p:cNvGrpSpPr>
          <p:nvPr/>
        </p:nvGrpSpPr>
        <p:grpSpPr bwMode="auto">
          <a:xfrm>
            <a:off x="7896225" y="3057525"/>
            <a:ext cx="1318288" cy="648891"/>
            <a:chOff x="4953000" y="1700808"/>
            <a:chExt cx="1429106" cy="864096"/>
          </a:xfrm>
        </p:grpSpPr>
        <p:pic>
          <p:nvPicPr>
            <p:cNvPr id="168" name="Рисунок 167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69" name="Прямоугольник 191"/>
            <p:cNvSpPr>
              <a:spLocks noChangeArrowheads="1"/>
            </p:cNvSpPr>
            <p:nvPr userDrawn="1"/>
          </p:nvSpPr>
          <p:spPr bwMode="auto">
            <a:xfrm>
              <a:off x="5313040" y="2204864"/>
              <a:ext cx="1069066" cy="266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ИНЖИНИРИНГ</a:t>
              </a:r>
            </a:p>
          </p:txBody>
        </p:sp>
      </p:grpSp>
      <p:grpSp>
        <p:nvGrpSpPr>
          <p:cNvPr id="170" name="Группа 173"/>
          <p:cNvGrpSpPr>
            <a:grpSpLocks/>
          </p:cNvGrpSpPr>
          <p:nvPr/>
        </p:nvGrpSpPr>
        <p:grpSpPr bwMode="auto">
          <a:xfrm>
            <a:off x="7896226" y="3651647"/>
            <a:ext cx="1262063" cy="647700"/>
            <a:chOff x="4953000" y="1700808"/>
            <a:chExt cx="1368152" cy="864096"/>
          </a:xfrm>
        </p:grpSpPr>
        <p:pic>
          <p:nvPicPr>
            <p:cNvPr id="171" name="Рисунок 170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72" name="Прямоугольник 194"/>
            <p:cNvSpPr>
              <a:spLocks noChangeArrowheads="1"/>
            </p:cNvSpPr>
            <p:nvPr userDrawn="1"/>
          </p:nvSpPr>
          <p:spPr bwMode="auto">
            <a:xfrm>
              <a:off x="5513045" y="2204864"/>
              <a:ext cx="797975" cy="26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СМР и ПНР</a:t>
              </a:r>
            </a:p>
          </p:txBody>
        </p:sp>
      </p:grpSp>
      <p:grpSp>
        <p:nvGrpSpPr>
          <p:cNvPr id="173" name="Группа 179"/>
          <p:cNvGrpSpPr>
            <a:grpSpLocks/>
          </p:cNvGrpSpPr>
          <p:nvPr/>
        </p:nvGrpSpPr>
        <p:grpSpPr bwMode="auto">
          <a:xfrm>
            <a:off x="7896226" y="4299348"/>
            <a:ext cx="1350725" cy="648890"/>
            <a:chOff x="4953000" y="1700808"/>
            <a:chExt cx="1464825" cy="864096"/>
          </a:xfrm>
        </p:grpSpPr>
        <p:pic>
          <p:nvPicPr>
            <p:cNvPr id="174" name="Рисунок 173" descr="MC900431588.PNG"/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953000" y="1700808"/>
              <a:ext cx="1368152" cy="864096"/>
            </a:xfrm>
            <a:prstGeom prst="rect">
              <a:avLst/>
            </a:prstGeom>
          </p:spPr>
        </p:pic>
        <p:sp>
          <p:nvSpPr>
            <p:cNvPr id="175" name="Прямоугольник 197"/>
            <p:cNvSpPr>
              <a:spLocks noChangeArrowheads="1"/>
            </p:cNvSpPr>
            <p:nvPr userDrawn="1"/>
          </p:nvSpPr>
          <p:spPr bwMode="auto">
            <a:xfrm>
              <a:off x="5025008" y="2204864"/>
              <a:ext cx="1392817" cy="26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700" b="1">
                  <a:solidFill>
                    <a:srgbClr val="000000"/>
                  </a:solidFill>
                  <a:latin typeface="Georgia" pitchFamily="18" charset="0"/>
                </a:rPr>
                <a:t>ГАРАНТИИ И СЕРВИС</a:t>
              </a:r>
            </a:p>
          </p:txBody>
        </p:sp>
      </p:grpSp>
      <p:grpSp>
        <p:nvGrpSpPr>
          <p:cNvPr id="176" name="Группа 198"/>
          <p:cNvGrpSpPr>
            <a:grpSpLocks/>
          </p:cNvGrpSpPr>
          <p:nvPr/>
        </p:nvGrpSpPr>
        <p:grpSpPr bwMode="auto">
          <a:xfrm>
            <a:off x="185739" y="411957"/>
            <a:ext cx="5051425" cy="364331"/>
            <a:chOff x="0" y="17335"/>
            <a:chExt cx="5472608" cy="486720"/>
          </a:xfrm>
        </p:grpSpPr>
        <p:sp>
          <p:nvSpPr>
            <p:cNvPr id="177" name="Скругленный прямоугольник 176"/>
            <p:cNvSpPr/>
            <p:nvPr userDrawn="1"/>
          </p:nvSpPr>
          <p:spPr>
            <a:xfrm>
              <a:off x="0" y="17335"/>
              <a:ext cx="5472608" cy="48672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8" name="Скругленный прямоугольник 4"/>
            <p:cNvSpPr/>
            <p:nvPr userDrawn="1"/>
          </p:nvSpPr>
          <p:spPr>
            <a:xfrm>
              <a:off x="24078" y="41194"/>
              <a:ext cx="5424452" cy="439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99238"/>
            <a:ext cx="2392881" cy="35233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2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9" name="Date Placeholder 3"/>
          <p:cNvSpPr>
            <a:spLocks noGrp="1"/>
          </p:cNvSpPr>
          <p:nvPr>
            <p:ph type="dt" sz="half" idx="14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80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81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849146"/>
      </p:ext>
    </p:extLst>
  </p:cSld>
  <p:clrMapOvr>
    <a:masterClrMapping/>
  </p:clrMapOvr>
  <p:transition spd="slow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4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6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3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24" name="Полилиния 23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24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25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27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28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6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7" name="Овал 15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9" name="Овал 15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0" name="Овал 15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Овал 16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2" name="Полилиния 161"/>
          <p:cNvSpPr/>
          <p:nvPr/>
        </p:nvSpPr>
        <p:spPr>
          <a:xfrm>
            <a:off x="2812999" y="735546"/>
            <a:ext cx="5215386" cy="319687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3" name="Полилиния 162"/>
          <p:cNvSpPr/>
          <p:nvPr/>
        </p:nvSpPr>
        <p:spPr>
          <a:xfrm>
            <a:off x="2777339" y="735546"/>
            <a:ext cx="5215386" cy="3564396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4" name="Полилиния 163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5" name="Полилиния 164"/>
          <p:cNvSpPr/>
          <p:nvPr/>
        </p:nvSpPr>
        <p:spPr>
          <a:xfrm>
            <a:off x="2798106" y="735546"/>
            <a:ext cx="5215386" cy="243027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6" name="Полилиния 165"/>
          <p:cNvSpPr/>
          <p:nvPr/>
        </p:nvSpPr>
        <p:spPr>
          <a:xfrm>
            <a:off x="2812999" y="735546"/>
            <a:ext cx="5215386" cy="2794811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Picture Placeholder 11"/>
          <p:cNvSpPr>
            <a:spLocks noGrp="1" noChangeAspect="1"/>
          </p:cNvSpPr>
          <p:nvPr>
            <p:ph type="pic" sz="quarter" idx="16"/>
          </p:nvPr>
        </p:nvSpPr>
        <p:spPr>
          <a:xfrm>
            <a:off x="8040327" y="4515966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3" name="Picture Placeholder 11"/>
          <p:cNvSpPr>
            <a:spLocks noGrp="1" noChangeAspect="1"/>
          </p:cNvSpPr>
          <p:nvPr>
            <p:ph type="pic" sz="quarter" idx="17"/>
          </p:nvPr>
        </p:nvSpPr>
        <p:spPr>
          <a:xfrm>
            <a:off x="8040327" y="4137924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4" name="Picture Placeholder 11"/>
          <p:cNvSpPr>
            <a:spLocks noGrp="1" noChangeAspect="1"/>
          </p:cNvSpPr>
          <p:nvPr>
            <p:ph type="pic" sz="quarter" idx="18"/>
          </p:nvPr>
        </p:nvSpPr>
        <p:spPr>
          <a:xfrm>
            <a:off x="8040327" y="3759882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5" name="Picture Placeholder 11"/>
          <p:cNvSpPr>
            <a:spLocks noGrp="1" noChangeAspect="1"/>
          </p:cNvSpPr>
          <p:nvPr>
            <p:ph type="pic" sz="quarter" idx="19"/>
          </p:nvPr>
        </p:nvSpPr>
        <p:spPr>
          <a:xfrm>
            <a:off x="8028384" y="3381840"/>
            <a:ext cx="1051560" cy="2983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6" name="Picture Placeholder 11"/>
          <p:cNvSpPr>
            <a:spLocks noGrp="1" noChangeAspect="1"/>
          </p:cNvSpPr>
          <p:nvPr>
            <p:ph type="pic" sz="quarter" idx="20"/>
          </p:nvPr>
        </p:nvSpPr>
        <p:spPr>
          <a:xfrm>
            <a:off x="8028384" y="3003798"/>
            <a:ext cx="1051560" cy="29832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Autofit/>
          </a:bodyPr>
          <a:lstStyle>
            <a:lvl1pPr marL="0" indent="0" algn="ctr">
              <a:buNone/>
              <a:tabLst/>
              <a:defRPr sz="7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45232"/>
            <a:ext cx="2392881" cy="460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7" name="Date Placeholder 3"/>
          <p:cNvSpPr>
            <a:spLocks noGrp="1"/>
          </p:cNvSpPr>
          <p:nvPr>
            <p:ph type="dt" sz="half" idx="21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68" name="Footer Placeholder 4"/>
          <p:cNvSpPr>
            <a:spLocks noGrp="1"/>
          </p:cNvSpPr>
          <p:nvPr>
            <p:ph type="ftr" sz="quarter" idx="22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69" name="Slide Number Placeholder 5"/>
          <p:cNvSpPr>
            <a:spLocks noGrp="1"/>
          </p:cNvSpPr>
          <p:nvPr>
            <p:ph type="sldNum" sz="quarter" idx="23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594507"/>
      </p:ext>
    </p:extLst>
  </p:cSld>
  <p:clrMapOvr>
    <a:masterClrMapping/>
  </p:clrMapOvr>
  <p:transition spd="slow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4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6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3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24" name="Полилиния 23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24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25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27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28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6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7" name="Овал 15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9" name="Овал 15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0" name="Овал 15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Овал 16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2" name="Полилиния 161"/>
          <p:cNvSpPr/>
          <p:nvPr/>
        </p:nvSpPr>
        <p:spPr>
          <a:xfrm>
            <a:off x="2812999" y="735546"/>
            <a:ext cx="5215386" cy="319687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3" name="Полилиния 162"/>
          <p:cNvSpPr/>
          <p:nvPr/>
        </p:nvSpPr>
        <p:spPr>
          <a:xfrm>
            <a:off x="2777339" y="735546"/>
            <a:ext cx="5215386" cy="3564396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4" name="Полилиния 163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5" name="Полилиния 164"/>
          <p:cNvSpPr/>
          <p:nvPr/>
        </p:nvSpPr>
        <p:spPr>
          <a:xfrm>
            <a:off x="2798106" y="735546"/>
            <a:ext cx="5215386" cy="243027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6" name="Полилиния 165"/>
          <p:cNvSpPr/>
          <p:nvPr/>
        </p:nvSpPr>
        <p:spPr>
          <a:xfrm>
            <a:off x="2812999" y="735546"/>
            <a:ext cx="5215386" cy="2794811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Picture Placeholder 11"/>
          <p:cNvSpPr>
            <a:spLocks noGrp="1" noChangeAspect="1"/>
          </p:cNvSpPr>
          <p:nvPr>
            <p:ph type="pic" sz="quarter" idx="16"/>
          </p:nvPr>
        </p:nvSpPr>
        <p:spPr>
          <a:xfrm>
            <a:off x="8040327" y="4515966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3" name="Picture Placeholder 11"/>
          <p:cNvSpPr>
            <a:spLocks noGrp="1" noChangeAspect="1"/>
          </p:cNvSpPr>
          <p:nvPr>
            <p:ph type="pic" sz="quarter" idx="17"/>
          </p:nvPr>
        </p:nvSpPr>
        <p:spPr>
          <a:xfrm>
            <a:off x="8040327" y="4137924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4" name="Picture Placeholder 11"/>
          <p:cNvSpPr>
            <a:spLocks noGrp="1" noChangeAspect="1"/>
          </p:cNvSpPr>
          <p:nvPr>
            <p:ph type="pic" sz="quarter" idx="18"/>
          </p:nvPr>
        </p:nvSpPr>
        <p:spPr>
          <a:xfrm>
            <a:off x="8040327" y="3759882"/>
            <a:ext cx="1051560" cy="2983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5" name="Picture Placeholder 11"/>
          <p:cNvSpPr>
            <a:spLocks noGrp="1" noChangeAspect="1"/>
          </p:cNvSpPr>
          <p:nvPr>
            <p:ph type="pic" sz="quarter" idx="19"/>
          </p:nvPr>
        </p:nvSpPr>
        <p:spPr>
          <a:xfrm>
            <a:off x="8028384" y="3381840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6" name="Picture Placeholder 11"/>
          <p:cNvSpPr>
            <a:spLocks noGrp="1" noChangeAspect="1"/>
          </p:cNvSpPr>
          <p:nvPr>
            <p:ph type="pic" sz="quarter" idx="20"/>
          </p:nvPr>
        </p:nvSpPr>
        <p:spPr>
          <a:xfrm>
            <a:off x="8028384" y="3003798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45232"/>
            <a:ext cx="2392881" cy="460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7" name="Date Placeholder 3"/>
          <p:cNvSpPr>
            <a:spLocks noGrp="1"/>
          </p:cNvSpPr>
          <p:nvPr>
            <p:ph type="dt" sz="half" idx="21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68" name="Footer Placeholder 4"/>
          <p:cNvSpPr>
            <a:spLocks noGrp="1"/>
          </p:cNvSpPr>
          <p:nvPr>
            <p:ph type="ftr" sz="quarter" idx="22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69" name="Slide Number Placeholder 5"/>
          <p:cNvSpPr>
            <a:spLocks noGrp="1"/>
          </p:cNvSpPr>
          <p:nvPr>
            <p:ph type="sldNum" sz="quarter" idx="23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297303"/>
      </p:ext>
    </p:extLst>
  </p:cSld>
  <p:clrMapOvr>
    <a:masterClrMapping/>
  </p:clrMapOvr>
  <p:transition spd="slow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4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6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3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24" name="Полилиния 23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24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25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27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28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6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7" name="Овал 15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9" name="Овал 15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0" name="Овал 15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Овал 16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2" name="Полилиния 161"/>
          <p:cNvSpPr/>
          <p:nvPr/>
        </p:nvSpPr>
        <p:spPr>
          <a:xfrm>
            <a:off x="2812999" y="735546"/>
            <a:ext cx="5215386" cy="319687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3" name="Полилиния 162"/>
          <p:cNvSpPr/>
          <p:nvPr/>
        </p:nvSpPr>
        <p:spPr>
          <a:xfrm>
            <a:off x="2777339" y="735546"/>
            <a:ext cx="5215386" cy="3564396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4" name="Полилиния 163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5" name="Полилиния 164"/>
          <p:cNvSpPr/>
          <p:nvPr/>
        </p:nvSpPr>
        <p:spPr>
          <a:xfrm>
            <a:off x="2798106" y="735546"/>
            <a:ext cx="5215386" cy="243027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6" name="Полилиния 165"/>
          <p:cNvSpPr/>
          <p:nvPr/>
        </p:nvSpPr>
        <p:spPr>
          <a:xfrm>
            <a:off x="2812999" y="735546"/>
            <a:ext cx="5215386" cy="2794811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Picture Placeholder 11"/>
          <p:cNvSpPr>
            <a:spLocks noGrp="1" noChangeAspect="1"/>
          </p:cNvSpPr>
          <p:nvPr>
            <p:ph type="pic" sz="quarter" idx="16"/>
          </p:nvPr>
        </p:nvSpPr>
        <p:spPr>
          <a:xfrm>
            <a:off x="8040327" y="4515966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3" name="Picture Placeholder 11"/>
          <p:cNvSpPr>
            <a:spLocks noGrp="1" noChangeAspect="1"/>
          </p:cNvSpPr>
          <p:nvPr>
            <p:ph type="pic" sz="quarter" idx="17"/>
          </p:nvPr>
        </p:nvSpPr>
        <p:spPr>
          <a:xfrm>
            <a:off x="8040327" y="4137924"/>
            <a:ext cx="1051560" cy="2983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4" name="Picture Placeholder 11"/>
          <p:cNvSpPr>
            <a:spLocks noGrp="1" noChangeAspect="1"/>
          </p:cNvSpPr>
          <p:nvPr>
            <p:ph type="pic" sz="quarter" idx="18"/>
          </p:nvPr>
        </p:nvSpPr>
        <p:spPr>
          <a:xfrm>
            <a:off x="8040327" y="3759882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5" name="Picture Placeholder 11"/>
          <p:cNvSpPr>
            <a:spLocks noGrp="1" noChangeAspect="1"/>
          </p:cNvSpPr>
          <p:nvPr>
            <p:ph type="pic" sz="quarter" idx="19"/>
          </p:nvPr>
        </p:nvSpPr>
        <p:spPr>
          <a:xfrm>
            <a:off x="8028384" y="3381840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6" name="Picture Placeholder 11"/>
          <p:cNvSpPr>
            <a:spLocks noGrp="1" noChangeAspect="1"/>
          </p:cNvSpPr>
          <p:nvPr>
            <p:ph type="pic" sz="quarter" idx="20"/>
          </p:nvPr>
        </p:nvSpPr>
        <p:spPr>
          <a:xfrm>
            <a:off x="8028384" y="3003798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45232"/>
            <a:ext cx="2392881" cy="460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7" name="Date Placeholder 3"/>
          <p:cNvSpPr>
            <a:spLocks noGrp="1"/>
          </p:cNvSpPr>
          <p:nvPr>
            <p:ph type="dt" sz="half" idx="21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68" name="Footer Placeholder 4"/>
          <p:cNvSpPr>
            <a:spLocks noGrp="1"/>
          </p:cNvSpPr>
          <p:nvPr>
            <p:ph type="ftr" sz="quarter" idx="22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69" name="Slide Number Placeholder 5"/>
          <p:cNvSpPr>
            <a:spLocks noGrp="1"/>
          </p:cNvSpPr>
          <p:nvPr>
            <p:ph type="sldNum" sz="quarter" idx="23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72883"/>
      </p:ext>
    </p:extLst>
  </p:cSld>
  <p:clrMapOvr>
    <a:masterClrMapping/>
  </p:clrMapOvr>
  <p:transition spd="slow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4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6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3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24" name="Полилиния 23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24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25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27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28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Группа 33"/>
          <p:cNvGrpSpPr>
            <a:grpSpLocks/>
          </p:cNvGrpSpPr>
          <p:nvPr/>
        </p:nvGrpSpPr>
        <p:grpSpPr bwMode="auto">
          <a:xfrm>
            <a:off x="66675" y="4286251"/>
            <a:ext cx="165100" cy="241697"/>
            <a:chOff x="642910" y="5500702"/>
            <a:chExt cx="178876" cy="321752"/>
          </a:xfrm>
        </p:grpSpPr>
        <p:sp>
          <p:nvSpPr>
            <p:cNvPr id="31" name="Овал 3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Группа 39"/>
          <p:cNvGrpSpPr>
            <a:grpSpLocks/>
          </p:cNvGrpSpPr>
          <p:nvPr/>
        </p:nvGrpSpPr>
        <p:grpSpPr bwMode="auto">
          <a:xfrm>
            <a:off x="263525" y="4286251"/>
            <a:ext cx="165100" cy="241697"/>
            <a:chOff x="642910" y="5500702"/>
            <a:chExt cx="178876" cy="321752"/>
          </a:xfrm>
        </p:grpSpPr>
        <p:sp>
          <p:nvSpPr>
            <p:cNvPr id="37" name="Овал 3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Группа 45"/>
          <p:cNvGrpSpPr>
            <a:grpSpLocks/>
          </p:cNvGrpSpPr>
          <p:nvPr/>
        </p:nvGrpSpPr>
        <p:grpSpPr bwMode="auto">
          <a:xfrm>
            <a:off x="461963" y="4286251"/>
            <a:ext cx="165100" cy="241697"/>
            <a:chOff x="642910" y="5500702"/>
            <a:chExt cx="178876" cy="321752"/>
          </a:xfrm>
        </p:grpSpPr>
        <p:sp>
          <p:nvSpPr>
            <p:cNvPr id="43" name="Овал 4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6" name="Овал 4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Овал 4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Группа 51"/>
          <p:cNvGrpSpPr>
            <a:grpSpLocks/>
          </p:cNvGrpSpPr>
          <p:nvPr/>
        </p:nvGrpSpPr>
        <p:grpSpPr bwMode="auto">
          <a:xfrm>
            <a:off x="658813" y="4286251"/>
            <a:ext cx="165100" cy="241697"/>
            <a:chOff x="642910" y="5500702"/>
            <a:chExt cx="178876" cy="321752"/>
          </a:xfrm>
        </p:grpSpPr>
        <p:sp>
          <p:nvSpPr>
            <p:cNvPr id="49" name="Овал 4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Овал 4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1" name="Овал 5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2" name="Овал 5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3" name="Овал 5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57"/>
          <p:cNvGrpSpPr>
            <a:grpSpLocks/>
          </p:cNvGrpSpPr>
          <p:nvPr/>
        </p:nvGrpSpPr>
        <p:grpSpPr bwMode="auto">
          <a:xfrm>
            <a:off x="857250" y="4286251"/>
            <a:ext cx="165100" cy="241697"/>
            <a:chOff x="642910" y="5500702"/>
            <a:chExt cx="178876" cy="321752"/>
          </a:xfrm>
        </p:grpSpPr>
        <p:sp>
          <p:nvSpPr>
            <p:cNvPr id="55" name="Овал 5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6" name="Овал 5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7" name="Овал 5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Овал 5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9" name="Овал 5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Группа 63"/>
          <p:cNvGrpSpPr>
            <a:grpSpLocks/>
          </p:cNvGrpSpPr>
          <p:nvPr/>
        </p:nvGrpSpPr>
        <p:grpSpPr bwMode="auto">
          <a:xfrm>
            <a:off x="1055688" y="4286251"/>
            <a:ext cx="165100" cy="241697"/>
            <a:chOff x="642910" y="5500702"/>
            <a:chExt cx="178876" cy="321752"/>
          </a:xfrm>
        </p:grpSpPr>
        <p:sp>
          <p:nvSpPr>
            <p:cNvPr id="61" name="Овал 6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Овал 6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Овал 6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Овал 6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Овал 6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Группа 69"/>
          <p:cNvGrpSpPr>
            <a:grpSpLocks/>
          </p:cNvGrpSpPr>
          <p:nvPr/>
        </p:nvGrpSpPr>
        <p:grpSpPr bwMode="auto">
          <a:xfrm>
            <a:off x="1252538" y="4286251"/>
            <a:ext cx="165100" cy="241697"/>
            <a:chOff x="642910" y="5500702"/>
            <a:chExt cx="178876" cy="321752"/>
          </a:xfrm>
        </p:grpSpPr>
        <p:sp>
          <p:nvSpPr>
            <p:cNvPr id="67" name="Овал 6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Овал 6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9" name="Овал 6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0" name="Овал 6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1" name="Овал 7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Группа 75"/>
          <p:cNvGrpSpPr>
            <a:grpSpLocks/>
          </p:cNvGrpSpPr>
          <p:nvPr/>
        </p:nvGrpSpPr>
        <p:grpSpPr bwMode="auto">
          <a:xfrm>
            <a:off x="1450975" y="4286251"/>
            <a:ext cx="165100" cy="241697"/>
            <a:chOff x="642910" y="5500702"/>
            <a:chExt cx="178876" cy="321752"/>
          </a:xfrm>
        </p:grpSpPr>
        <p:sp>
          <p:nvSpPr>
            <p:cNvPr id="73" name="Овал 7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4" name="Овал 7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5" name="Овал 7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Овал 7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7" name="Овал 7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78" name="Группа 81"/>
          <p:cNvGrpSpPr>
            <a:grpSpLocks/>
          </p:cNvGrpSpPr>
          <p:nvPr/>
        </p:nvGrpSpPr>
        <p:grpSpPr bwMode="auto">
          <a:xfrm>
            <a:off x="1647825" y="4286251"/>
            <a:ext cx="165100" cy="241697"/>
            <a:chOff x="642910" y="5500702"/>
            <a:chExt cx="178876" cy="321752"/>
          </a:xfrm>
        </p:grpSpPr>
        <p:sp>
          <p:nvSpPr>
            <p:cNvPr id="79" name="Овал 7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Овал 7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1" name="Овал 8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Овал 8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Овал 8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Группа 87"/>
          <p:cNvGrpSpPr>
            <a:grpSpLocks/>
          </p:cNvGrpSpPr>
          <p:nvPr/>
        </p:nvGrpSpPr>
        <p:grpSpPr bwMode="auto">
          <a:xfrm>
            <a:off x="1846263" y="4286251"/>
            <a:ext cx="165100" cy="241697"/>
            <a:chOff x="642910" y="5500702"/>
            <a:chExt cx="178876" cy="321752"/>
          </a:xfrm>
        </p:grpSpPr>
        <p:sp>
          <p:nvSpPr>
            <p:cNvPr id="85" name="Овал 8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Овал 8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7" name="Овал 8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8" name="Овал 8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Овал 8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Группа 93"/>
          <p:cNvGrpSpPr>
            <a:grpSpLocks/>
          </p:cNvGrpSpPr>
          <p:nvPr/>
        </p:nvGrpSpPr>
        <p:grpSpPr bwMode="auto">
          <a:xfrm>
            <a:off x="2044700" y="4286251"/>
            <a:ext cx="165100" cy="241697"/>
            <a:chOff x="642910" y="5500702"/>
            <a:chExt cx="178876" cy="321752"/>
          </a:xfrm>
        </p:grpSpPr>
        <p:sp>
          <p:nvSpPr>
            <p:cNvPr id="91" name="Овал 9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2" name="Овал 9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3" name="Овал 9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4" name="Овал 9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Овал 9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96" name="Группа 99"/>
          <p:cNvGrpSpPr>
            <a:grpSpLocks/>
          </p:cNvGrpSpPr>
          <p:nvPr/>
        </p:nvGrpSpPr>
        <p:grpSpPr bwMode="auto">
          <a:xfrm>
            <a:off x="2241550" y="4286251"/>
            <a:ext cx="165100" cy="241697"/>
            <a:chOff x="642910" y="5500702"/>
            <a:chExt cx="178876" cy="321752"/>
          </a:xfrm>
        </p:grpSpPr>
        <p:sp>
          <p:nvSpPr>
            <p:cNvPr id="97" name="Овал 9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8" name="Овал 9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9" name="Овал 9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0" name="Овал 9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Группа 105"/>
          <p:cNvGrpSpPr>
            <a:grpSpLocks/>
          </p:cNvGrpSpPr>
          <p:nvPr/>
        </p:nvGrpSpPr>
        <p:grpSpPr bwMode="auto">
          <a:xfrm>
            <a:off x="2439988" y="4286251"/>
            <a:ext cx="165100" cy="241697"/>
            <a:chOff x="642910" y="5500702"/>
            <a:chExt cx="178876" cy="321752"/>
          </a:xfrm>
        </p:grpSpPr>
        <p:sp>
          <p:nvSpPr>
            <p:cNvPr id="103" name="Овал 102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4" name="Овал 10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5" name="Овал 104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6" name="Овал 10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Группа 111"/>
          <p:cNvGrpSpPr>
            <a:grpSpLocks/>
          </p:cNvGrpSpPr>
          <p:nvPr/>
        </p:nvGrpSpPr>
        <p:grpSpPr bwMode="auto">
          <a:xfrm>
            <a:off x="2638425" y="4286251"/>
            <a:ext cx="165100" cy="241697"/>
            <a:chOff x="642910" y="5500702"/>
            <a:chExt cx="178876" cy="321752"/>
          </a:xfrm>
        </p:grpSpPr>
        <p:sp>
          <p:nvSpPr>
            <p:cNvPr id="109" name="Овал 108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Овал 10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1" name="Овал 110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Овал 11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Группа 117"/>
          <p:cNvGrpSpPr>
            <a:grpSpLocks/>
          </p:cNvGrpSpPr>
          <p:nvPr/>
        </p:nvGrpSpPr>
        <p:grpSpPr bwMode="auto">
          <a:xfrm>
            <a:off x="2835275" y="4286251"/>
            <a:ext cx="165100" cy="241697"/>
            <a:chOff x="642910" y="5500702"/>
            <a:chExt cx="178876" cy="321752"/>
          </a:xfrm>
        </p:grpSpPr>
        <p:sp>
          <p:nvSpPr>
            <p:cNvPr id="115" name="Овал 114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Овал 11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Группа 123"/>
          <p:cNvGrpSpPr>
            <a:grpSpLocks/>
          </p:cNvGrpSpPr>
          <p:nvPr/>
        </p:nvGrpSpPr>
        <p:grpSpPr bwMode="auto">
          <a:xfrm>
            <a:off x="3033713" y="4286251"/>
            <a:ext cx="165100" cy="241697"/>
            <a:chOff x="642910" y="5500702"/>
            <a:chExt cx="178876" cy="321752"/>
          </a:xfrm>
        </p:grpSpPr>
        <p:sp>
          <p:nvSpPr>
            <p:cNvPr id="121" name="Овал 120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3" name="Овал 122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4" name="Овал 12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29"/>
          <p:cNvGrpSpPr>
            <a:grpSpLocks/>
          </p:cNvGrpSpPr>
          <p:nvPr/>
        </p:nvGrpSpPr>
        <p:grpSpPr bwMode="auto">
          <a:xfrm>
            <a:off x="3230563" y="4286251"/>
            <a:ext cx="165100" cy="241697"/>
            <a:chOff x="642910" y="5500702"/>
            <a:chExt cx="178876" cy="321752"/>
          </a:xfrm>
        </p:grpSpPr>
        <p:sp>
          <p:nvSpPr>
            <p:cNvPr id="127" name="Овал 126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Овал 12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9" name="Овал 128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0" name="Овал 12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1" name="Овал 130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2" name="Группа 135"/>
          <p:cNvGrpSpPr>
            <a:grpSpLocks/>
          </p:cNvGrpSpPr>
          <p:nvPr/>
        </p:nvGrpSpPr>
        <p:grpSpPr bwMode="auto">
          <a:xfrm>
            <a:off x="3429000" y="4286251"/>
            <a:ext cx="165100" cy="241697"/>
            <a:chOff x="642910" y="5500702"/>
            <a:chExt cx="178876" cy="321752"/>
          </a:xfrm>
        </p:grpSpPr>
        <p:sp>
          <p:nvSpPr>
            <p:cNvPr id="133" name="Овал 132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4" name="Овал 133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Овал 134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Группа 141"/>
          <p:cNvGrpSpPr>
            <a:grpSpLocks/>
          </p:cNvGrpSpPr>
          <p:nvPr/>
        </p:nvGrpSpPr>
        <p:grpSpPr bwMode="auto">
          <a:xfrm>
            <a:off x="3627438" y="4286251"/>
            <a:ext cx="165100" cy="241697"/>
            <a:chOff x="642910" y="5500702"/>
            <a:chExt cx="178876" cy="321752"/>
          </a:xfrm>
        </p:grpSpPr>
        <p:sp>
          <p:nvSpPr>
            <p:cNvPr id="139" name="Овал 138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Овал 141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44" name="Группа 147"/>
          <p:cNvGrpSpPr>
            <a:grpSpLocks/>
          </p:cNvGrpSpPr>
          <p:nvPr/>
        </p:nvGrpSpPr>
        <p:grpSpPr bwMode="auto">
          <a:xfrm>
            <a:off x="3824288" y="4286251"/>
            <a:ext cx="165100" cy="241697"/>
            <a:chOff x="642910" y="5500702"/>
            <a:chExt cx="178876" cy="321752"/>
          </a:xfrm>
        </p:grpSpPr>
        <p:sp>
          <p:nvSpPr>
            <p:cNvPr id="145" name="Овал 144"/>
            <p:cNvSpPr/>
            <p:nvPr/>
          </p:nvSpPr>
          <p:spPr>
            <a:xfrm>
              <a:off x="642910" y="5500702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Овал 145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Овал 146"/>
            <p:cNvSpPr/>
            <p:nvPr/>
          </p:nvSpPr>
          <p:spPr>
            <a:xfrm>
              <a:off x="785666" y="5643350"/>
              <a:ext cx="36120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8" name="Овал 147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9" name="Овал 148"/>
            <p:cNvSpPr/>
            <p:nvPr/>
          </p:nvSpPr>
          <p:spPr>
            <a:xfrm>
              <a:off x="642910" y="5785999"/>
              <a:ext cx="36119" cy="3645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Группа 153"/>
          <p:cNvGrpSpPr>
            <a:grpSpLocks/>
          </p:cNvGrpSpPr>
          <p:nvPr/>
        </p:nvGrpSpPr>
        <p:grpSpPr bwMode="auto">
          <a:xfrm>
            <a:off x="4022725" y="4286251"/>
            <a:ext cx="165100" cy="241697"/>
            <a:chOff x="642910" y="5500702"/>
            <a:chExt cx="178876" cy="321752"/>
          </a:xfrm>
        </p:grpSpPr>
        <p:sp>
          <p:nvSpPr>
            <p:cNvPr id="151" name="Овал 150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2" name="Овал 151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Овал 152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Овал 153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Овал 154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56" name="Группа 159"/>
          <p:cNvGrpSpPr>
            <a:grpSpLocks/>
          </p:cNvGrpSpPr>
          <p:nvPr/>
        </p:nvGrpSpPr>
        <p:grpSpPr bwMode="auto">
          <a:xfrm>
            <a:off x="4219575" y="4286251"/>
            <a:ext cx="165100" cy="241697"/>
            <a:chOff x="642910" y="5500702"/>
            <a:chExt cx="178876" cy="321752"/>
          </a:xfrm>
        </p:grpSpPr>
        <p:sp>
          <p:nvSpPr>
            <p:cNvPr id="157" name="Овал 156"/>
            <p:cNvSpPr/>
            <p:nvPr/>
          </p:nvSpPr>
          <p:spPr>
            <a:xfrm>
              <a:off x="642910" y="5500702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8" name="Овал 157"/>
            <p:cNvSpPr/>
            <p:nvPr/>
          </p:nvSpPr>
          <p:spPr>
            <a:xfrm>
              <a:off x="715148" y="5572027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9" name="Овал 158"/>
            <p:cNvSpPr/>
            <p:nvPr/>
          </p:nvSpPr>
          <p:spPr>
            <a:xfrm>
              <a:off x="785667" y="5643350"/>
              <a:ext cx="36119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0" name="Овал 159"/>
            <p:cNvSpPr/>
            <p:nvPr/>
          </p:nvSpPr>
          <p:spPr>
            <a:xfrm>
              <a:off x="715148" y="5714675"/>
              <a:ext cx="34399" cy="3645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Овал 160"/>
            <p:cNvSpPr/>
            <p:nvPr/>
          </p:nvSpPr>
          <p:spPr>
            <a:xfrm>
              <a:off x="642910" y="5785999"/>
              <a:ext cx="36120" cy="364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62" name="Полилиния 161"/>
          <p:cNvSpPr/>
          <p:nvPr/>
        </p:nvSpPr>
        <p:spPr>
          <a:xfrm>
            <a:off x="2812999" y="735546"/>
            <a:ext cx="5215386" cy="3196877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3" name="Полилиния 162"/>
          <p:cNvSpPr/>
          <p:nvPr/>
        </p:nvSpPr>
        <p:spPr>
          <a:xfrm>
            <a:off x="2777339" y="735546"/>
            <a:ext cx="5215386" cy="3564396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4" name="Полилиния 163"/>
          <p:cNvSpPr/>
          <p:nvPr/>
        </p:nvSpPr>
        <p:spPr>
          <a:xfrm>
            <a:off x="2812999" y="735547"/>
            <a:ext cx="5215386" cy="3942439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5" name="Полилиния 164"/>
          <p:cNvSpPr/>
          <p:nvPr/>
        </p:nvSpPr>
        <p:spPr>
          <a:xfrm>
            <a:off x="2798106" y="735546"/>
            <a:ext cx="5215386" cy="2430270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66" name="Полилиния 165"/>
          <p:cNvSpPr/>
          <p:nvPr/>
        </p:nvSpPr>
        <p:spPr>
          <a:xfrm>
            <a:off x="2812999" y="735546"/>
            <a:ext cx="5215386" cy="2794811"/>
          </a:xfrm>
          <a:custGeom>
            <a:avLst/>
            <a:gdLst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  <a:gd name="connsiteX0" fmla="*/ 5444836 w 5444836"/>
              <a:gd name="connsiteY0" fmla="*/ 0 h 6816436"/>
              <a:gd name="connsiteX1" fmla="*/ 592282 w 5444836"/>
              <a:gd name="connsiteY1" fmla="*/ 1122218 h 6816436"/>
              <a:gd name="connsiteX2" fmla="*/ 1891145 w 5444836"/>
              <a:gd name="connsiteY2" fmla="*/ 4727863 h 6816436"/>
              <a:gd name="connsiteX3" fmla="*/ 5444836 w 5444836"/>
              <a:gd name="connsiteY3" fmla="*/ 6816436 h 6816436"/>
              <a:gd name="connsiteX4" fmla="*/ 5444836 w 5444836"/>
              <a:gd name="connsiteY4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4836" h="6816436">
                <a:moveTo>
                  <a:pt x="5444836" y="0"/>
                </a:moveTo>
                <a:cubicBezTo>
                  <a:pt x="3314700" y="167120"/>
                  <a:pt x="1184564" y="334241"/>
                  <a:pt x="592282" y="1122218"/>
                </a:cubicBezTo>
                <a:cubicBezTo>
                  <a:pt x="0" y="1910195"/>
                  <a:pt x="1003305" y="3862888"/>
                  <a:pt x="1891145" y="4727863"/>
                </a:cubicBezTo>
                <a:cubicBezTo>
                  <a:pt x="2835457" y="5618404"/>
                  <a:pt x="5444836" y="6816436"/>
                  <a:pt x="5444836" y="6816436"/>
                </a:cubicBezTo>
                <a:lnTo>
                  <a:pt x="5444836" y="6816436"/>
                </a:lnTo>
              </a:path>
            </a:pathLst>
          </a:custGeom>
          <a:ln w="28575">
            <a:gradFill>
              <a:gsLst>
                <a:gs pos="0">
                  <a:schemeClr val="bg1">
                    <a:alpha val="34000"/>
                  </a:schemeClr>
                </a:gs>
                <a:gs pos="38000">
                  <a:srgbClr val="0070C0">
                    <a:alpha val="38000"/>
                  </a:srgbClr>
                </a:gs>
                <a:gs pos="82000">
                  <a:srgbClr val="00B050">
                    <a:alpha val="42000"/>
                  </a:srgbClr>
                </a:gs>
                <a:gs pos="82000">
                  <a:srgbClr val="FFC000">
                    <a:alpha val="62000"/>
                  </a:srgbClr>
                </a:gs>
              </a:gsLst>
              <a:lin ang="5400000" scaled="0"/>
            </a:gradFill>
          </a:ln>
          <a:effectLst>
            <a:outerShdw blurRad="317500" dist="203200" sx="103000" sy="103000" algn="ctr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Picture Placeholder 11"/>
          <p:cNvSpPr>
            <a:spLocks noGrp="1" noChangeAspect="1"/>
          </p:cNvSpPr>
          <p:nvPr>
            <p:ph type="pic" sz="quarter" idx="16"/>
          </p:nvPr>
        </p:nvSpPr>
        <p:spPr>
          <a:xfrm>
            <a:off x="8040327" y="4515966"/>
            <a:ext cx="1051560" cy="2983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3" name="Picture Placeholder 11"/>
          <p:cNvSpPr>
            <a:spLocks noGrp="1" noChangeAspect="1"/>
          </p:cNvSpPr>
          <p:nvPr>
            <p:ph type="pic" sz="quarter" idx="17"/>
          </p:nvPr>
        </p:nvSpPr>
        <p:spPr>
          <a:xfrm>
            <a:off x="8040327" y="4137924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4" name="Picture Placeholder 11"/>
          <p:cNvSpPr>
            <a:spLocks noGrp="1" noChangeAspect="1"/>
          </p:cNvSpPr>
          <p:nvPr>
            <p:ph type="pic" sz="quarter" idx="18"/>
          </p:nvPr>
        </p:nvSpPr>
        <p:spPr>
          <a:xfrm>
            <a:off x="8040327" y="3759882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5" name="Picture Placeholder 11"/>
          <p:cNvSpPr>
            <a:spLocks noGrp="1" noChangeAspect="1"/>
          </p:cNvSpPr>
          <p:nvPr>
            <p:ph type="pic" sz="quarter" idx="19"/>
          </p:nvPr>
        </p:nvSpPr>
        <p:spPr>
          <a:xfrm>
            <a:off x="8028384" y="3381840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6" name="Picture Placeholder 11"/>
          <p:cNvSpPr>
            <a:spLocks noGrp="1" noChangeAspect="1"/>
          </p:cNvSpPr>
          <p:nvPr>
            <p:ph type="pic" sz="quarter" idx="20"/>
          </p:nvPr>
        </p:nvSpPr>
        <p:spPr>
          <a:xfrm>
            <a:off x="8028384" y="3003798"/>
            <a:ext cx="1051560" cy="298326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tabLst/>
              <a:defRPr kumimoji="0" lang="ru-RU" sz="7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6632538" y="545232"/>
            <a:ext cx="2392881" cy="4603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7" name="Date Placeholder 3"/>
          <p:cNvSpPr>
            <a:spLocks noGrp="1"/>
          </p:cNvSpPr>
          <p:nvPr>
            <p:ph type="dt" sz="half" idx="21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68" name="Footer Placeholder 4"/>
          <p:cNvSpPr>
            <a:spLocks noGrp="1"/>
          </p:cNvSpPr>
          <p:nvPr>
            <p:ph type="ftr" sz="quarter" idx="22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169" name="Slide Number Placeholder 5"/>
          <p:cNvSpPr>
            <a:spLocks noGrp="1"/>
          </p:cNvSpPr>
          <p:nvPr>
            <p:ph type="sldNum" sz="quarter" idx="23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883888"/>
      </p:ext>
    </p:extLst>
  </p:cSld>
  <p:clrMapOvr>
    <a:masterClrMapping/>
  </p:clrMapOvr>
  <p:transition spd="slow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7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18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25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26" name="Полилиния 25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27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28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Полилиния 29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Полилиния 30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3"/>
          </p:nvPr>
        </p:nvSpPr>
        <p:spPr>
          <a:xfrm>
            <a:off x="7973858" y="545232"/>
            <a:ext cx="1051560" cy="514350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>
              <a:defRPr sz="10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3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7991526" y="1193304"/>
            <a:ext cx="1051560" cy="514350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>
              <a:defRPr sz="10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4" name="Picture Placeholder 11"/>
          <p:cNvSpPr>
            <a:spLocks noGrp="1" noChangeAspect="1"/>
          </p:cNvSpPr>
          <p:nvPr>
            <p:ph type="pic" sz="quarter" idx="15"/>
          </p:nvPr>
        </p:nvSpPr>
        <p:spPr>
          <a:xfrm>
            <a:off x="7991856" y="1841376"/>
            <a:ext cx="1051560" cy="514350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>
              <a:defRPr sz="10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15" name="Picture Placeholder 11"/>
          <p:cNvSpPr>
            <a:spLocks noGrp="1" noChangeAspect="1"/>
          </p:cNvSpPr>
          <p:nvPr>
            <p:ph type="pic" sz="quarter" idx="16"/>
          </p:nvPr>
        </p:nvSpPr>
        <p:spPr>
          <a:xfrm>
            <a:off x="7991856" y="2489448"/>
            <a:ext cx="1051560" cy="514350"/>
          </a:xfrm>
          <a:prstGeom prst="round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>
              <a:defRPr sz="10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2" name="Date Placeholder 3"/>
          <p:cNvSpPr>
            <a:spLocks noGrp="1"/>
          </p:cNvSpPr>
          <p:nvPr>
            <p:ph type="dt" sz="half" idx="17"/>
          </p:nvPr>
        </p:nvSpPr>
        <p:spPr>
          <a:xfrm>
            <a:off x="7070725" y="4929188"/>
            <a:ext cx="957263" cy="180975"/>
          </a:xfrm>
        </p:spPr>
        <p:txBody>
          <a:bodyPr/>
          <a:lstStyle>
            <a:lvl1pPr>
              <a:defRPr sz="800">
                <a:solidFill>
                  <a:srgbClr val="9FB8CD"/>
                </a:solidFill>
              </a:defRPr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4173539" y="4929188"/>
            <a:ext cx="2409825" cy="180975"/>
          </a:xfrm>
        </p:spPr>
        <p:txBody>
          <a:bodyPr/>
          <a:lstStyle>
            <a:lvl1pPr algn="r">
              <a:defRPr sz="800">
                <a:solidFill>
                  <a:srgbClr val="9FB8CD"/>
                </a:solidFill>
              </a:defRPr>
            </a:lvl1pPr>
          </a:lstStyle>
          <a:p>
            <a:endParaRPr lang="ru-RU"/>
          </a:p>
        </p:txBody>
      </p:sp>
      <p:sp>
        <p:nvSpPr>
          <p:cNvPr id="34" name="Slide Number Placeholder 5"/>
          <p:cNvSpPr>
            <a:spLocks noGrp="1"/>
          </p:cNvSpPr>
          <p:nvPr>
            <p:ph type="sldNum" sz="quarter" idx="19"/>
          </p:nvPr>
        </p:nvSpPr>
        <p:spPr>
          <a:xfrm>
            <a:off x="8174038" y="1191"/>
            <a:ext cx="762000" cy="275034"/>
          </a:xfrm>
        </p:spPr>
        <p:txBody>
          <a:bodyPr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897655"/>
      </p:ext>
    </p:extLst>
  </p:cSld>
  <p:clrMapOvr>
    <a:masterClrMapping/>
  </p:clrMapOvr>
  <p:transition spd="slow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7"/>
          <p:cNvSpPr/>
          <p:nvPr/>
        </p:nvSpPr>
        <p:spPr>
          <a:xfrm>
            <a:off x="0" y="275035"/>
            <a:ext cx="9144000" cy="63103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Rectangle 28"/>
          <p:cNvSpPr/>
          <p:nvPr/>
        </p:nvSpPr>
        <p:spPr>
          <a:xfrm>
            <a:off x="0" y="0"/>
            <a:ext cx="9144000" cy="2333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Rectangle 29"/>
          <p:cNvSpPr/>
          <p:nvPr/>
        </p:nvSpPr>
        <p:spPr>
          <a:xfrm>
            <a:off x="0" y="230982"/>
            <a:ext cx="9144000" cy="69056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Rectangle 30"/>
          <p:cNvSpPr/>
          <p:nvPr/>
        </p:nvSpPr>
        <p:spPr>
          <a:xfrm flipV="1">
            <a:off x="5410200" y="270273"/>
            <a:ext cx="3733800" cy="6786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Rectangle 31"/>
          <p:cNvSpPr/>
          <p:nvPr/>
        </p:nvSpPr>
        <p:spPr>
          <a:xfrm flipV="1">
            <a:off x="5410200" y="329804"/>
            <a:ext cx="3733800" cy="135731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20" name="Rounded Rectangle 32"/>
          <p:cNvSpPr/>
          <p:nvPr/>
        </p:nvSpPr>
        <p:spPr bwMode="white">
          <a:xfrm>
            <a:off x="5407026" y="372667"/>
            <a:ext cx="3063875" cy="21431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 useBgFill="1">
        <p:nvSpPr>
          <p:cNvPr id="21" name="Rounded Rectangle 33"/>
          <p:cNvSpPr/>
          <p:nvPr/>
        </p:nvSpPr>
        <p:spPr bwMode="white">
          <a:xfrm>
            <a:off x="7373938" y="441722"/>
            <a:ext cx="1600200" cy="2738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Rectangle 34"/>
          <p:cNvSpPr/>
          <p:nvPr/>
        </p:nvSpPr>
        <p:spPr bwMode="invGray">
          <a:xfrm>
            <a:off x="9085263" y="-1191"/>
            <a:ext cx="57150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Rectangle 35"/>
          <p:cNvSpPr/>
          <p:nvPr/>
        </p:nvSpPr>
        <p:spPr bwMode="invGray">
          <a:xfrm>
            <a:off x="9043989" y="-1191"/>
            <a:ext cx="28575" cy="465535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8" name="Rectangle 36"/>
          <p:cNvSpPr/>
          <p:nvPr/>
        </p:nvSpPr>
        <p:spPr bwMode="invGray">
          <a:xfrm>
            <a:off x="9024939" y="-1191"/>
            <a:ext cx="9525" cy="465535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Rectangle 37"/>
          <p:cNvSpPr/>
          <p:nvPr/>
        </p:nvSpPr>
        <p:spPr bwMode="invGray">
          <a:xfrm>
            <a:off x="8975725" y="-1191"/>
            <a:ext cx="26988" cy="465535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Rectangle 38"/>
          <p:cNvSpPr/>
          <p:nvPr/>
        </p:nvSpPr>
        <p:spPr bwMode="invGray">
          <a:xfrm>
            <a:off x="8915401" y="0"/>
            <a:ext cx="55563" cy="439341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Rectangle 39"/>
          <p:cNvSpPr/>
          <p:nvPr/>
        </p:nvSpPr>
        <p:spPr bwMode="invGray">
          <a:xfrm>
            <a:off x="8874125" y="0"/>
            <a:ext cx="7938" cy="439341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32" name="Группа 57"/>
          <p:cNvGrpSpPr>
            <a:grpSpLocks/>
          </p:cNvGrpSpPr>
          <p:nvPr/>
        </p:nvGrpSpPr>
        <p:grpSpPr bwMode="auto">
          <a:xfrm>
            <a:off x="0" y="750094"/>
            <a:ext cx="9144000" cy="2571750"/>
            <a:chOff x="0" y="1000108"/>
            <a:chExt cx="9250325" cy="3429024"/>
          </a:xfrm>
        </p:grpSpPr>
        <p:sp>
          <p:nvSpPr>
            <p:cNvPr id="33" name="Полилиния 32"/>
            <p:cNvSpPr/>
            <p:nvPr userDrawn="1"/>
          </p:nvSpPr>
          <p:spPr>
            <a:xfrm>
              <a:off x="0" y="1000108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4" name="Полилиния 33"/>
            <p:cNvSpPr/>
            <p:nvPr userDrawn="1"/>
          </p:nvSpPr>
          <p:spPr>
            <a:xfrm>
              <a:off x="0" y="114298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5" name="Полилиния 34"/>
            <p:cNvSpPr/>
            <p:nvPr userDrawn="1"/>
          </p:nvSpPr>
          <p:spPr>
            <a:xfrm>
              <a:off x="0" y="1285860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6" name="Полилиния 35"/>
            <p:cNvSpPr/>
            <p:nvPr userDrawn="1"/>
          </p:nvSpPr>
          <p:spPr>
            <a:xfrm>
              <a:off x="0" y="1428736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7" name="Полилиния 36"/>
            <p:cNvSpPr/>
            <p:nvPr userDrawn="1"/>
          </p:nvSpPr>
          <p:spPr>
            <a:xfrm>
              <a:off x="0" y="1571612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8" name="Полилиния 37"/>
            <p:cNvSpPr/>
            <p:nvPr userDrawn="1"/>
          </p:nvSpPr>
          <p:spPr>
            <a:xfrm>
              <a:off x="0" y="1857364"/>
              <a:ext cx="9250325" cy="2571768"/>
            </a:xfrm>
            <a:custGeom>
              <a:avLst/>
              <a:gdLst>
                <a:gd name="connsiteX0" fmla="*/ 0 w 9250325"/>
                <a:gd name="connsiteY0" fmla="*/ 841745 h 841745"/>
                <a:gd name="connsiteX1" fmla="*/ 1637414 w 9250325"/>
                <a:gd name="connsiteY1" fmla="*/ 12405 h 841745"/>
                <a:gd name="connsiteX2" fmla="*/ 3965945 w 9250325"/>
                <a:gd name="connsiteY2" fmla="*/ 767317 h 841745"/>
                <a:gd name="connsiteX3" fmla="*/ 6592186 w 9250325"/>
                <a:gd name="connsiteY3" fmla="*/ 416443 h 841745"/>
                <a:gd name="connsiteX4" fmla="*/ 8516680 w 9250325"/>
                <a:gd name="connsiteY4" fmla="*/ 660991 h 841745"/>
                <a:gd name="connsiteX5" fmla="*/ 9144000 w 9250325"/>
                <a:gd name="connsiteY5" fmla="*/ 660991 h 841745"/>
                <a:gd name="connsiteX6" fmla="*/ 9154633 w 9250325"/>
                <a:gd name="connsiteY6" fmla="*/ 671624 h 84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0325" h="841745">
                  <a:moveTo>
                    <a:pt x="0" y="841745"/>
                  </a:moveTo>
                  <a:cubicBezTo>
                    <a:pt x="488211" y="433277"/>
                    <a:pt x="976423" y="24810"/>
                    <a:pt x="1637414" y="12405"/>
                  </a:cubicBezTo>
                  <a:cubicBezTo>
                    <a:pt x="2298405" y="0"/>
                    <a:pt x="3140150" y="699977"/>
                    <a:pt x="3965945" y="767317"/>
                  </a:cubicBezTo>
                  <a:cubicBezTo>
                    <a:pt x="4791740" y="834657"/>
                    <a:pt x="5833730" y="434164"/>
                    <a:pt x="6592186" y="416443"/>
                  </a:cubicBezTo>
                  <a:cubicBezTo>
                    <a:pt x="7350642" y="398722"/>
                    <a:pt x="8091378" y="620233"/>
                    <a:pt x="8516680" y="660991"/>
                  </a:cubicBezTo>
                  <a:cubicBezTo>
                    <a:pt x="8941982" y="701749"/>
                    <a:pt x="9037675" y="659219"/>
                    <a:pt x="9144000" y="660991"/>
                  </a:cubicBezTo>
                  <a:cubicBezTo>
                    <a:pt x="9250325" y="662763"/>
                    <a:pt x="9154633" y="671624"/>
                    <a:pt x="9154633" y="671624"/>
                  </a:cubicBezTo>
                </a:path>
              </a:pathLst>
            </a:custGeom>
            <a:ln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8100000" scaled="1"/>
                <a:tileRect/>
              </a:gradFill>
            </a:ln>
            <a:effectLst>
              <a:outerShdw blurRad="1143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943350"/>
            <a:ext cx="6019800" cy="5078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b">
            <a:noAutofit/>
          </a:bodyPr>
          <a:lstStyle>
            <a:lvl1pPr algn="l">
              <a:defRPr sz="3600" b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465178"/>
            <a:ext cx="6019800" cy="406908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04800" y="2647580"/>
            <a:ext cx="5943600" cy="307777"/>
          </a:xfrm>
        </p:spPr>
        <p:txBody>
          <a:bodyPr anchor="ctr">
            <a:spAutoFit/>
          </a:bodyPr>
          <a:lstStyle>
            <a:lvl1pPr>
              <a:buNone/>
              <a:defRPr sz="14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04800" y="2876180"/>
            <a:ext cx="5943600" cy="307777"/>
          </a:xfrm>
        </p:spPr>
        <p:txBody>
          <a:bodyPr anchor="ctr">
            <a:spAutoFit/>
          </a:bodyPr>
          <a:lstStyle>
            <a:lvl1pPr>
              <a:buNone/>
              <a:defRPr sz="14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04800" y="3102547"/>
            <a:ext cx="5943600" cy="307777"/>
          </a:xfrm>
        </p:spPr>
        <p:txBody>
          <a:bodyPr anchor="ctr">
            <a:spAutoFit/>
          </a:bodyPr>
          <a:lstStyle>
            <a:lvl1pPr>
              <a:buNone/>
              <a:defRPr sz="14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4800" y="3331147"/>
            <a:ext cx="5943600" cy="307777"/>
          </a:xfrm>
        </p:spPr>
        <p:txBody>
          <a:bodyPr anchor="ctr">
            <a:spAutoFit/>
          </a:bodyPr>
          <a:lstStyle>
            <a:lvl1pPr>
              <a:buNone/>
              <a:defRPr sz="1400"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Picture Placeholder 18"/>
          <p:cNvSpPr>
            <a:spLocks noGrp="1" noChangeAspect="1"/>
          </p:cNvSpPr>
          <p:nvPr>
            <p:ph type="pic" sz="quarter" idx="14"/>
          </p:nvPr>
        </p:nvSpPr>
        <p:spPr>
          <a:xfrm>
            <a:off x="6781800" y="228600"/>
            <a:ext cx="2057400" cy="1028700"/>
          </a:xfrm>
          <a:prstGeom prst="roundRect">
            <a:avLst/>
          </a:prstGeom>
          <a:noFill/>
          <a:ln w="19050" cap="flat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5" name="Picture Placeholder 18"/>
          <p:cNvSpPr>
            <a:spLocks noGrp="1" noChangeAspect="1"/>
          </p:cNvSpPr>
          <p:nvPr>
            <p:ph type="pic" sz="quarter" idx="15"/>
          </p:nvPr>
        </p:nvSpPr>
        <p:spPr>
          <a:xfrm>
            <a:off x="6781800" y="1453896"/>
            <a:ext cx="2057400" cy="1028700"/>
          </a:xfrm>
          <a:prstGeom prst="roundRect">
            <a:avLst/>
          </a:prstGeom>
          <a:noFill/>
          <a:ln w="19050" cap="flat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6" name="Picture Placeholder 18"/>
          <p:cNvSpPr>
            <a:spLocks noGrp="1" noChangeAspect="1"/>
          </p:cNvSpPr>
          <p:nvPr>
            <p:ph type="pic" sz="quarter" idx="16"/>
          </p:nvPr>
        </p:nvSpPr>
        <p:spPr>
          <a:xfrm>
            <a:off x="6781800" y="2667762"/>
            <a:ext cx="2057400" cy="1028700"/>
          </a:xfrm>
          <a:prstGeom prst="roundRect">
            <a:avLst/>
          </a:prstGeom>
          <a:noFill/>
          <a:ln w="19050" cap="flat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7" name="Picture Placeholder 18"/>
          <p:cNvSpPr>
            <a:spLocks noGrp="1" noChangeAspect="1"/>
          </p:cNvSpPr>
          <p:nvPr>
            <p:ph type="pic" sz="quarter" idx="17"/>
          </p:nvPr>
        </p:nvSpPr>
        <p:spPr>
          <a:xfrm>
            <a:off x="6781800" y="3886200"/>
            <a:ext cx="2057400" cy="1028700"/>
          </a:xfrm>
          <a:prstGeom prst="roundRect">
            <a:avLst/>
          </a:prstGeom>
          <a:noFill/>
          <a:ln w="19050" cap="flat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9067237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392845"/>
      </p:ext>
    </p:extLst>
  </p:cSld>
  <p:clrMapOvr>
    <a:masterClrMapping/>
  </p:clrMapOvr>
  <p:transition spd="slow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93333" y="128965"/>
            <a:ext cx="8447944" cy="400050"/>
          </a:xfrm>
          <a:effectLst>
            <a:outerShdw blurRad="12700" dist="25400" dir="18900000" algn="bl" rotWithShape="0">
              <a:srgbClr val="006600"/>
            </a:outerShdw>
          </a:effectLst>
        </p:spPr>
        <p:txBody>
          <a:bodyPr/>
          <a:lstStyle>
            <a:lvl1pPr algn="ctr">
              <a:defRPr b="0" baseline="0">
                <a:solidFill>
                  <a:srgbClr val="0000CC"/>
                </a:solidFill>
                <a:effectLst/>
              </a:defRPr>
            </a:lvl1pPr>
          </a:lstStyle>
          <a:p>
            <a:r>
              <a:rPr lang="sl-SI" dirty="0" smtClean="0"/>
              <a:t>Kliknite, če želite urediti slog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339425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93333" y="128965"/>
            <a:ext cx="8447944" cy="400050"/>
          </a:xfrm>
          <a:effectLst>
            <a:outerShdw blurRad="12700" dist="25400" dir="18900000" algn="bl" rotWithShape="0">
              <a:srgbClr val="006600"/>
            </a:outerShdw>
          </a:effectLst>
        </p:spPr>
        <p:txBody>
          <a:bodyPr/>
          <a:lstStyle>
            <a:lvl1pPr algn="ctr">
              <a:defRPr b="0" baseline="0">
                <a:solidFill>
                  <a:srgbClr val="0000CC"/>
                </a:solidFill>
                <a:effectLst/>
              </a:defRPr>
            </a:lvl1pPr>
          </a:lstStyle>
          <a:p>
            <a:r>
              <a:rPr lang="sl-SI" dirty="0" smtClean="0"/>
              <a:t>Kliknite, če želite urediti slog naslova matrice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567637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43985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77135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663473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11584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252405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862303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507403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EC1994A-3EBB-4210-879F-F75407AA554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8F241AF-2EA8-4C93-ABD5-8B14A231D03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1" r:id="rId20"/>
    <p:sldLayoutId id="2147483682" r:id="rId21"/>
  </p:sldLayoutIdLst>
  <p:transition spd="slow">
    <p:split orient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5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3.jpg"/><Relationship Id="rId5" Type="http://schemas.openxmlformats.org/officeDocument/2006/relationships/image" Target="../media/image31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nlab.ru/news/statja-modelirovanie-mikroseti-s-podkljucheniem-silovogo-oborudovanija-v-realnom-masshtabe-vremeni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99887322"/>
          <p:cNvPicPr>
            <a:picLocks noChangeAspect="1"/>
          </p:cNvPicPr>
          <p:nvPr/>
        </p:nvPicPr>
        <p:blipFill rotWithShape="1">
          <a:blip r:embed="rId2"/>
          <a:srcRect l="16325" t="5312" r="9752" b="5255"/>
          <a:stretch/>
        </p:blipFill>
        <p:spPr bwMode="auto">
          <a:xfrm>
            <a:off x="5811923" y="1635646"/>
            <a:ext cx="3193497" cy="32193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7495"/>
            <a:ext cx="7141364" cy="2304256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Мощные </a:t>
            </a:r>
            <a:r>
              <a:rPr lang="ru-RU" sz="3600" dirty="0"/>
              <a:t>четырехквадрантные усилители </a:t>
            </a:r>
            <a:r>
              <a:rPr lang="ru-RU" sz="3600" dirty="0" smtClean="0"/>
              <a:t>для </a:t>
            </a:r>
            <a:r>
              <a:rPr lang="ru-RU" sz="3600" dirty="0"/>
              <a:t>исследований в электроэнергетике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787774"/>
            <a:ext cx="5328592" cy="720080"/>
          </a:xfrm>
        </p:spPr>
        <p:txBody>
          <a:bodyPr/>
          <a:lstStyle/>
          <a:p>
            <a:pPr algn="l"/>
            <a:r>
              <a:rPr lang="ru-RU" sz="2000" b="1" dirty="0" smtClean="0"/>
              <a:t>Иванов </a:t>
            </a:r>
            <a:r>
              <a:rPr lang="ru-RU" sz="2000" b="1" dirty="0"/>
              <a:t>Ф.А</a:t>
            </a:r>
            <a:r>
              <a:rPr lang="ru-RU" sz="2000" dirty="0"/>
              <a:t>., Шамис М.А</a:t>
            </a:r>
            <a:r>
              <a:rPr lang="ru-RU" sz="2000" dirty="0" smtClean="0"/>
              <a:t>.</a:t>
            </a:r>
            <a:r>
              <a:rPr lang="en-US" sz="2000" dirty="0" smtClean="0"/>
              <a:t> </a:t>
            </a:r>
            <a:r>
              <a:rPr lang="ru-RU" sz="2000" dirty="0" smtClean="0"/>
              <a:t>ЗАО </a:t>
            </a:r>
            <a:r>
              <a:rPr lang="ru-RU" sz="2000" dirty="0"/>
              <a:t>"ЭнЛАБ",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/>
              <a:t>Jennifer</a:t>
            </a:r>
            <a:r>
              <a:rPr lang="ru-RU" sz="2000" dirty="0" smtClean="0"/>
              <a:t> </a:t>
            </a:r>
            <a:r>
              <a:rPr lang="ru-RU" sz="2000" dirty="0" err="1"/>
              <a:t>Liu</a:t>
            </a:r>
            <a:r>
              <a:rPr lang="ru-RU" sz="2000" dirty="0"/>
              <a:t> </a:t>
            </a:r>
            <a:r>
              <a:rPr lang="en-US" sz="2000" dirty="0" smtClean="0"/>
              <a:t>“</a:t>
            </a:r>
            <a:r>
              <a:rPr lang="ru-RU" sz="2000" dirty="0" smtClean="0"/>
              <a:t>PONOVO </a:t>
            </a:r>
            <a:r>
              <a:rPr lang="ru-RU" sz="2000" dirty="0" err="1"/>
              <a:t>Power</a:t>
            </a:r>
            <a:r>
              <a:rPr lang="ru-RU" sz="2000" dirty="0"/>
              <a:t> </a:t>
            </a:r>
            <a:r>
              <a:rPr lang="ru-RU" sz="2000" dirty="0" err="1" smtClean="0"/>
              <a:t>Co.LTD</a:t>
            </a:r>
            <a:r>
              <a:rPr lang="en-US" sz="2000" dirty="0" smtClean="0"/>
              <a:t>”</a:t>
            </a:r>
            <a:r>
              <a:rPr lang="ru-RU" sz="2000" dirty="0" smtClean="0"/>
              <a:t> </a:t>
            </a:r>
            <a:r>
              <a:rPr lang="ru-RU" sz="2000" dirty="0"/>
              <a:t>(КНР)</a:t>
            </a:r>
          </a:p>
        </p:txBody>
      </p:sp>
    </p:spTree>
    <p:extLst>
      <p:ext uri="{BB962C8B-B14F-4D97-AF65-F5344CB8AC3E}">
        <p14:creationId xmlns:p14="http://schemas.microsoft.com/office/powerpoint/2010/main" val="1528765508"/>
      </p:ext>
    </p:extLst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Форма выходного сигнала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923678"/>
            <a:ext cx="4101759" cy="2061642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916" y="1728957"/>
            <a:ext cx="4622672" cy="26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18294" r="43223" b="19318"/>
          <a:stretch/>
        </p:blipFill>
        <p:spPr bwMode="auto">
          <a:xfrm>
            <a:off x="6660233" y="2962798"/>
            <a:ext cx="2073939" cy="2045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3215072" y="1082626"/>
            <a:ext cx="551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Сигнал напряжения амплитудой 40 В и частотой 1000 Гц на выходе усилителя </a:t>
            </a:r>
            <a:r>
              <a:rPr lang="en-US" dirty="0" smtClean="0"/>
              <a:t>PAS120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9" y="1347688"/>
            <a:ext cx="2876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Принцип работы импульсного усилителя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315346"/>
            <a:ext cx="6562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Фрагмент осциллограммы, на котором видна внутренняя частота переключений усилителя </a:t>
            </a:r>
            <a:r>
              <a:rPr lang="en-US" dirty="0" smtClean="0"/>
              <a:t>~100 </a:t>
            </a:r>
            <a:r>
              <a:rPr lang="ru-RU" dirty="0" smtClean="0"/>
              <a:t>кГц	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93637" y="2643758"/>
            <a:ext cx="415918" cy="4542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477272">
            <a:off x="6254645" y="2929577"/>
            <a:ext cx="616125" cy="198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580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Выходные параметры </a:t>
            </a:r>
            <a:r>
              <a:rPr lang="en-US" sz="3600" dirty="0" smtClean="0"/>
              <a:t>PAS</a:t>
            </a:r>
            <a:r>
              <a:rPr lang="ru-RU" sz="3600" dirty="0" smtClean="0"/>
              <a:t>12</a:t>
            </a:r>
            <a:r>
              <a:rPr lang="en-US" sz="3600" dirty="0" smtClean="0"/>
              <a:t>0 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553316"/>
              </p:ext>
            </p:extLst>
          </p:nvPr>
        </p:nvGraphicFramePr>
        <p:xfrm>
          <a:off x="174704" y="1996700"/>
          <a:ext cx="4032448" cy="18446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786106"/>
                <a:gridCol w="1086102"/>
                <a:gridCol w="1080120"/>
                <a:gridCol w="1080120"/>
              </a:tblGrid>
              <a:tr h="16700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Номинальная мощность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Выходное напряжение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Выходной ток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3</a:t>
                      </a:r>
                      <a:r>
                        <a:rPr lang="en-US" sz="1050" kern="100" dirty="0" smtClean="0">
                          <a:effectLst/>
                        </a:rPr>
                        <a:t>-</a:t>
                      </a:r>
                      <a:r>
                        <a:rPr lang="ru-RU" sz="1050" kern="100" dirty="0">
                          <a:effectLst/>
                        </a:rPr>
                        <a:t>фазный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AC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3</a:t>
                      </a:r>
                      <a:r>
                        <a:rPr lang="en-US" sz="1050" kern="100" dirty="0" smtClean="0">
                          <a:effectLst/>
                        </a:rPr>
                        <a:t>x40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270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150A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3</a:t>
                      </a:r>
                      <a:r>
                        <a:rPr lang="en-US" sz="1050" kern="100" dirty="0" smtClean="0">
                          <a:effectLst/>
                        </a:rPr>
                        <a:t>x40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390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100A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1</a:t>
                      </a:r>
                      <a:r>
                        <a:rPr lang="en-US" sz="1050" kern="100" dirty="0">
                          <a:effectLst/>
                        </a:rPr>
                        <a:t>-</a:t>
                      </a:r>
                      <a:r>
                        <a:rPr lang="ru-RU" sz="1050" kern="100" dirty="0">
                          <a:effectLst/>
                        </a:rPr>
                        <a:t>фазный с </a:t>
                      </a:r>
                      <a:r>
                        <a:rPr lang="ru-RU" sz="1050" kern="100" dirty="0" smtClean="0">
                          <a:effectLst/>
                        </a:rPr>
                        <a:t>увеличенным напряжением за счет 2 каналов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00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AC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</a:t>
                      </a:r>
                      <a:r>
                        <a:rPr lang="ru-RU" sz="1050" kern="100" dirty="0" smtClean="0">
                          <a:effectLst/>
                        </a:rPr>
                        <a:t>80кВА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54</a:t>
                      </a:r>
                      <a:r>
                        <a:rPr lang="ru-RU" sz="1050" kern="100" dirty="0" smtClean="0">
                          <a:effectLst/>
                        </a:rPr>
                        <a:t>0В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15</a:t>
                      </a:r>
                      <a:r>
                        <a:rPr lang="en-US" sz="1050" kern="100" dirty="0" smtClean="0">
                          <a:effectLst/>
                        </a:rPr>
                        <a:t>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</a:t>
                      </a:r>
                      <a:r>
                        <a:rPr lang="ru-RU" sz="1050" kern="100" dirty="0" smtClean="0">
                          <a:effectLst/>
                        </a:rPr>
                        <a:t>8</a:t>
                      </a:r>
                      <a:r>
                        <a:rPr lang="en-US" sz="1050" kern="100" dirty="0" smtClean="0">
                          <a:effectLst/>
                        </a:rPr>
                        <a:t>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780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100</a:t>
                      </a:r>
                      <a:r>
                        <a:rPr lang="en-US" sz="1050" kern="100" dirty="0" smtClean="0">
                          <a:effectLst/>
                        </a:rPr>
                        <a:t>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1</a:t>
                      </a:r>
                      <a:r>
                        <a:rPr lang="en-US" sz="1050" kern="100" dirty="0">
                          <a:effectLst/>
                        </a:rPr>
                        <a:t>-</a:t>
                      </a:r>
                      <a:r>
                        <a:rPr lang="ru-RU" sz="1050" kern="100" dirty="0">
                          <a:effectLst/>
                        </a:rPr>
                        <a:t>фазный с </a:t>
                      </a:r>
                      <a:r>
                        <a:rPr lang="ru-RU" sz="1050" kern="100" dirty="0" smtClean="0">
                          <a:effectLst/>
                        </a:rPr>
                        <a:t>увеличенным током за счет 3 каналов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00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AC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</a:t>
                      </a:r>
                      <a:r>
                        <a:rPr lang="ru-RU" sz="1050" kern="100" dirty="0" smtClean="0">
                          <a:effectLst/>
                        </a:rPr>
                        <a:t>12</a:t>
                      </a:r>
                      <a:r>
                        <a:rPr lang="en-US" sz="1050" kern="100" dirty="0" smtClean="0">
                          <a:effectLst/>
                        </a:rPr>
                        <a:t>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270В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430A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DC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</a:t>
                      </a:r>
                      <a:r>
                        <a:rPr lang="ru-RU" sz="1050" kern="100" dirty="0" smtClean="0">
                          <a:effectLst/>
                        </a:rPr>
                        <a:t>12</a:t>
                      </a:r>
                      <a:r>
                        <a:rPr lang="en-US" sz="1050" kern="100" dirty="0" smtClean="0">
                          <a:effectLst/>
                        </a:rPr>
                        <a:t>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39</a:t>
                      </a:r>
                      <a:r>
                        <a:rPr lang="ru-RU" sz="1050" kern="100" dirty="0" smtClean="0">
                          <a:effectLst/>
                        </a:rPr>
                        <a:t>0В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 smtClean="0">
                          <a:effectLst/>
                        </a:rPr>
                        <a:t>29</a:t>
                      </a:r>
                      <a:r>
                        <a:rPr lang="en-US" sz="1050" kern="100" dirty="0" smtClean="0">
                          <a:effectLst/>
                        </a:rPr>
                        <a:t>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139952" y="1718082"/>
            <a:ext cx="4824536" cy="2197491"/>
            <a:chOff x="0" y="0"/>
            <a:chExt cx="6394295" cy="2903517"/>
          </a:xfrm>
        </p:grpSpPr>
        <p:sp>
          <p:nvSpPr>
            <p:cNvPr id="7" name="Поле 80"/>
            <p:cNvSpPr txBox="1"/>
            <p:nvPr/>
          </p:nvSpPr>
          <p:spPr>
            <a:xfrm>
              <a:off x="0" y="41563"/>
              <a:ext cx="1224280" cy="29400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600" dirty="0">
                  <a:effectLst/>
                  <a:ea typeface="Calibri"/>
                  <a:cs typeface="Times New Roman"/>
                </a:rPr>
                <a:t>Выходы усилителя</a:t>
              </a: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73" r="49577"/>
            <a:stretch>
              <a:fillRect/>
            </a:stretch>
          </p:blipFill>
          <p:spPr bwMode="auto">
            <a:xfrm>
              <a:off x="89065" y="368135"/>
              <a:ext cx="2505694" cy="25353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12"/>
            <a:stretch>
              <a:fillRect/>
            </a:stretch>
          </p:blipFill>
          <p:spPr bwMode="auto">
            <a:xfrm>
              <a:off x="2594759" y="368135"/>
              <a:ext cx="3728852" cy="25294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Поле 81"/>
            <p:cNvSpPr txBox="1"/>
            <p:nvPr/>
          </p:nvSpPr>
          <p:spPr>
            <a:xfrm>
              <a:off x="1330037" y="5937"/>
              <a:ext cx="1224280" cy="42100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600">
                  <a:effectLst/>
                  <a:ea typeface="Calibri"/>
                  <a:cs typeface="Times New Roman"/>
                </a:rPr>
                <a:t>А. 3 фазы </a:t>
              </a:r>
              <a:br>
                <a:rPr lang="ru-RU" sz="600">
                  <a:effectLst/>
                  <a:ea typeface="Calibri"/>
                  <a:cs typeface="Times New Roman"/>
                </a:rPr>
              </a:br>
              <a:r>
                <a:rPr lang="ru-RU" sz="600">
                  <a:effectLst/>
                  <a:ea typeface="Calibri"/>
                  <a:cs typeface="Times New Roman"/>
                </a:rPr>
                <a:t>«Звезда»</a:t>
              </a:r>
            </a:p>
          </p:txBody>
        </p:sp>
        <p:sp>
          <p:nvSpPr>
            <p:cNvPr id="11" name="Поле 82"/>
            <p:cNvSpPr txBox="1"/>
            <p:nvPr/>
          </p:nvSpPr>
          <p:spPr>
            <a:xfrm>
              <a:off x="2594759" y="0"/>
              <a:ext cx="1120775" cy="436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600">
                  <a:effectLst/>
                  <a:ea typeface="Calibri"/>
                  <a:cs typeface="Times New Roman"/>
                </a:rPr>
                <a:t>А. 3 фазы </a:t>
              </a:r>
              <a:br>
                <a:rPr lang="ru-RU" sz="600">
                  <a:effectLst/>
                  <a:ea typeface="Calibri"/>
                  <a:cs typeface="Times New Roman"/>
                </a:rPr>
              </a:br>
              <a:r>
                <a:rPr lang="ru-RU" sz="600">
                  <a:effectLst/>
                  <a:ea typeface="Calibri"/>
                  <a:cs typeface="Times New Roman"/>
                </a:rPr>
                <a:t>«Треугольник»</a:t>
              </a:r>
            </a:p>
          </p:txBody>
        </p:sp>
        <p:sp>
          <p:nvSpPr>
            <p:cNvPr id="12" name="Поле 83"/>
            <p:cNvSpPr txBox="1"/>
            <p:nvPr/>
          </p:nvSpPr>
          <p:spPr>
            <a:xfrm>
              <a:off x="3716977" y="0"/>
              <a:ext cx="1637969" cy="436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600" dirty="0">
                  <a:effectLst/>
                  <a:ea typeface="Calibri"/>
                  <a:cs typeface="Times New Roman"/>
                </a:rPr>
                <a:t>Б.1 фаза с </a:t>
              </a:r>
              <a:r>
                <a:rPr lang="ru-RU" sz="600" dirty="0" smtClean="0">
                  <a:effectLst/>
                  <a:ea typeface="Calibri"/>
                  <a:cs typeface="Times New Roman"/>
                </a:rPr>
                <a:t>увеличенным </a:t>
              </a:r>
              <a:r>
                <a:rPr lang="ru-RU" sz="600" dirty="0">
                  <a:effectLst/>
                  <a:ea typeface="Calibri"/>
                  <a:cs typeface="Times New Roman"/>
                </a:rPr>
                <a:t>напряжением</a:t>
              </a:r>
            </a:p>
          </p:txBody>
        </p:sp>
        <p:sp>
          <p:nvSpPr>
            <p:cNvPr id="13" name="Поле 84"/>
            <p:cNvSpPr txBox="1"/>
            <p:nvPr/>
          </p:nvSpPr>
          <p:spPr>
            <a:xfrm>
              <a:off x="5153891" y="0"/>
              <a:ext cx="1240404" cy="436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600">
                  <a:effectLst/>
                  <a:ea typeface="Calibri"/>
                  <a:cs typeface="Times New Roman"/>
                </a:rPr>
                <a:t>В.1 фаза с увеличенным током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197257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Выходные параметры </a:t>
            </a:r>
            <a:r>
              <a:rPr lang="en-US" sz="3600" dirty="0" smtClean="0"/>
              <a:t>PAS240 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888713"/>
              </p:ext>
            </p:extLst>
          </p:nvPr>
        </p:nvGraphicFramePr>
        <p:xfrm>
          <a:off x="241709" y="1275606"/>
          <a:ext cx="4680520" cy="273630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946239"/>
                <a:gridCol w="1295820"/>
                <a:gridCol w="1296144"/>
                <a:gridCol w="1142317"/>
              </a:tblGrid>
              <a:tr h="1670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Номинальная мощность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Выходное напряжение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Выходной ток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6-</a:t>
                      </a:r>
                      <a:r>
                        <a:rPr lang="ru-RU" sz="1050" kern="100" dirty="0">
                          <a:effectLst/>
                        </a:rPr>
                        <a:t>фазный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AC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6x40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270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150A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6x40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390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100A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3-</a:t>
                      </a:r>
                      <a:r>
                        <a:rPr lang="ru-RU" sz="1050" kern="100" dirty="0">
                          <a:effectLst/>
                        </a:rPr>
                        <a:t>фазный с </a:t>
                      </a:r>
                      <a:r>
                        <a:rPr lang="ru-RU" sz="1050" kern="100" dirty="0" smtClean="0">
                          <a:effectLst/>
                        </a:rPr>
                        <a:t>увеличенным напряжением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3x80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540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150A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3x80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780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100A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3-</a:t>
                      </a:r>
                      <a:r>
                        <a:rPr lang="ru-RU" sz="1050" kern="100" dirty="0">
                          <a:effectLst/>
                        </a:rPr>
                        <a:t>фазный с </a:t>
                      </a:r>
                      <a:r>
                        <a:rPr lang="ru-RU" sz="1050" kern="100" dirty="0" smtClean="0">
                          <a:effectLst/>
                        </a:rPr>
                        <a:t>увеличенным током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0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3x80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270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300A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3x80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390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200A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1</a:t>
                      </a:r>
                      <a:r>
                        <a:rPr lang="en-US" sz="1050" kern="100" dirty="0">
                          <a:effectLst/>
                        </a:rPr>
                        <a:t>-</a:t>
                      </a:r>
                      <a:r>
                        <a:rPr lang="ru-RU" sz="1050" kern="100" dirty="0">
                          <a:effectLst/>
                        </a:rPr>
                        <a:t>фазный с </a:t>
                      </a:r>
                      <a:r>
                        <a:rPr lang="ru-RU" sz="1050" kern="100" dirty="0" smtClean="0">
                          <a:effectLst/>
                        </a:rPr>
                        <a:t>увеличенным напряжением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0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1x240</a:t>
                      </a:r>
                      <a:r>
                        <a:rPr lang="ru-RU" sz="1050" kern="100" dirty="0" err="1" smtClean="0">
                          <a:effectLst/>
                        </a:rPr>
                        <a:t>кВА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540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430A</a:t>
                      </a:r>
                      <a:endParaRPr lang="ru-RU" sz="1050" kern="10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DC</a:t>
                      </a:r>
                      <a:endParaRPr lang="ru-RU" sz="105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1x240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780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290A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  <a:tr h="167005">
                <a:tc gridSpan="4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050" kern="100" dirty="0">
                          <a:effectLst/>
                        </a:rPr>
                        <a:t>1</a:t>
                      </a:r>
                      <a:r>
                        <a:rPr lang="en-US" sz="1050" kern="100" dirty="0">
                          <a:effectLst/>
                        </a:rPr>
                        <a:t>-</a:t>
                      </a:r>
                      <a:r>
                        <a:rPr lang="ru-RU" sz="1050" kern="100" dirty="0">
                          <a:effectLst/>
                        </a:rPr>
                        <a:t>фазный с повышенным током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019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DC</a:t>
                      </a:r>
                      <a:endParaRPr lang="ru-RU" sz="105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1x240</a:t>
                      </a:r>
                      <a:r>
                        <a:rPr lang="ru-RU" sz="1050" kern="100" dirty="0" smtClean="0">
                          <a:effectLst/>
                        </a:rPr>
                        <a:t>кВт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390</a:t>
                      </a:r>
                      <a:r>
                        <a:rPr lang="ru-RU" sz="1050" kern="100" dirty="0" smtClean="0">
                          <a:effectLst/>
                        </a:rPr>
                        <a:t>В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580A</a:t>
                      </a:r>
                      <a:endParaRPr lang="ru-RU" sz="1050" kern="100" dirty="0">
                        <a:effectLst/>
                        <a:latin typeface="Times New Roman"/>
                        <a:ea typeface="经典等线简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图片 56377387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203598"/>
            <a:ext cx="4097353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788785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" t="2103"/>
          <a:stretch>
            <a:fillRect/>
          </a:stretch>
        </p:blipFill>
        <p:spPr bwMode="auto">
          <a:xfrm>
            <a:off x="827584" y="1088812"/>
            <a:ext cx="6408712" cy="241904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Испытание усилителя </a:t>
            </a:r>
            <a:r>
              <a:rPr lang="en-US" sz="3600" dirty="0" smtClean="0"/>
              <a:t>PAS120</a:t>
            </a:r>
            <a:endParaRPr lang="ru-RU" sz="3600" dirty="0"/>
          </a:p>
        </p:txBody>
      </p:sp>
      <p:pic>
        <p:nvPicPr>
          <p:cNvPr id="5" name="图片 3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46" b="91753" l="13566" r="93411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01" r="1427" b="4824"/>
          <a:stretch/>
        </p:blipFill>
        <p:spPr bwMode="auto">
          <a:xfrm>
            <a:off x="6386006" y="2812388"/>
            <a:ext cx="956275" cy="76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81" b="93084" l="23462" r="73077">
                        <a14:foregroundMark x1="56923" y1="10951" x2="68846" y2="20173"/>
                        <a14:backgroundMark x1="27692" y1="48991" x2="28077" y2="53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9" t="7134" r="24692" b="6488"/>
          <a:stretch/>
        </p:blipFill>
        <p:spPr bwMode="auto">
          <a:xfrm>
            <a:off x="1979712" y="3579862"/>
            <a:ext cx="720080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513" b="74359" l="7308" r="78462">
                        <a14:foregroundMark x1="9615" y1="42051" x2="10000" y2="33846"/>
                        <a14:foregroundMark x1="10000" y1="33846" x2="21923" y2="25641"/>
                        <a14:foregroundMark x1="21923" y1="25128" x2="64615" y2="26667"/>
                        <a14:foregroundMark x1="64231" y1="27179" x2="74615" y2="36923"/>
                        <a14:foregroundMark x1="74231" y1="37436" x2="73077" y2="43590"/>
                        <a14:foregroundMark x1="73077" y1="42564" x2="9615" y2="41538"/>
                        <a14:foregroundMark x1="70000" y1="37436" x2="11923" y2="35897"/>
                        <a14:backgroundMark x1="18077" y1="25641" x2="22692" y2="22564"/>
                        <a14:backgroundMark x1="22692" y1="22564" x2="39615" y2="23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0" r="16563"/>
          <a:stretch/>
        </p:blipFill>
        <p:spPr bwMode="auto">
          <a:xfrm>
            <a:off x="2699792" y="3537277"/>
            <a:ext cx="1224136" cy="1338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8"/>
          <p:cNvPicPr>
            <a:picLocks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231" b="99385" l="12240" r="84988">
                        <a14:foregroundMark x1="50808" y1="32308" x2="58430" y2="36308"/>
                        <a14:foregroundMark x1="33718" y1="30154" x2="35335" y2="32615"/>
                        <a14:backgroundMark x1="79215" y1="18154" x2="76905" y2="63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75" r="13537"/>
          <a:stretch/>
        </p:blipFill>
        <p:spPr bwMode="auto">
          <a:xfrm>
            <a:off x="3923928" y="3545911"/>
            <a:ext cx="1080120" cy="1162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299887322"/>
          <p:cNvPicPr>
            <a:picLocks noChangeAspect="1"/>
          </p:cNvPicPr>
          <p:nvPr/>
        </p:nvPicPr>
        <p:blipFill rotWithShape="1">
          <a:blip r:embed="rId11"/>
          <a:srcRect l="16325" t="5312" r="9752" b="5255"/>
          <a:stretch/>
        </p:blipFill>
        <p:spPr bwMode="auto">
          <a:xfrm>
            <a:off x="5004048" y="3474713"/>
            <a:ext cx="1224136" cy="12340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4697978"/>
      </p:ext>
    </p:extLst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ИЛЦС(ФИЦ), Санкт-Петербург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1" r="16880"/>
          <a:stretch/>
        </p:blipFill>
        <p:spPr>
          <a:xfrm>
            <a:off x="323528" y="1275606"/>
            <a:ext cx="4850297" cy="28486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20073" y="1338322"/>
            <a:ext cx="3744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марте 2024 г введена в эксплуатацию Испытательная  Лаборатория Цифровых Сетей (ИЛЦС) в </a:t>
            </a:r>
            <a:r>
              <a:rPr lang="ru-RU" dirty="0" err="1" smtClean="0"/>
              <a:t>г.Санкт</a:t>
            </a:r>
            <a:r>
              <a:rPr lang="ru-RU" dirty="0" smtClean="0"/>
              <a:t>-Петербург.</a:t>
            </a:r>
          </a:p>
          <a:p>
            <a:r>
              <a:rPr lang="ru-RU" dirty="0" smtClean="0"/>
              <a:t>Подразделение испытаний систем релейной защиты наряду с симулятором ЦДЭС оснащено традиционными усилителями тока и напряжения и 4-</a:t>
            </a:r>
            <a:r>
              <a:rPr lang="en-US" dirty="0" smtClean="0"/>
              <a:t>Q </a:t>
            </a:r>
            <a:r>
              <a:rPr lang="ru-RU" dirty="0" smtClean="0"/>
              <a:t>усилителем </a:t>
            </a:r>
            <a:r>
              <a:rPr lang="en-US" dirty="0" smtClean="0"/>
              <a:t>PAS120.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429360"/>
      </p:ext>
    </p:extLst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395288" y="276226"/>
            <a:ext cx="8540750" cy="720080"/>
          </a:xfrm>
        </p:spPr>
        <p:txBody>
          <a:bodyPr/>
          <a:lstStyle/>
          <a:p>
            <a:pPr algn="ctr" eaLnBrk="1" hangingPunct="1"/>
            <a:r>
              <a:rPr lang="ru-RU" sz="4400" i="1" dirty="0">
                <a:solidFill>
                  <a:srgbClr val="007D9E"/>
                </a:solidFill>
                <a:latin typeface="Georgia" pitchFamily="18" charset="0"/>
              </a:rPr>
              <a:t>Спасибо за </a:t>
            </a:r>
            <a:r>
              <a:rPr lang="ru-RU" sz="4400" i="1" dirty="0" smtClean="0">
                <a:solidFill>
                  <a:srgbClr val="007D9E"/>
                </a:solidFill>
                <a:latin typeface="Georgia" pitchFamily="18" charset="0"/>
              </a:rPr>
              <a:t>внимание!</a:t>
            </a:r>
            <a:endParaRPr lang="ru-RU" b="0" dirty="0">
              <a:solidFill>
                <a:srgbClr val="FF0000"/>
              </a:solidFill>
            </a:endParaRPr>
          </a:p>
        </p:txBody>
      </p:sp>
      <p:sp>
        <p:nvSpPr>
          <p:cNvPr id="53251" name="Номер слайда 1"/>
          <p:cNvSpPr txBox="1">
            <a:spLocks noGrp="1"/>
          </p:cNvSpPr>
          <p:nvPr/>
        </p:nvSpPr>
        <p:spPr bwMode="auto">
          <a:xfrm>
            <a:off x="8174038" y="1191"/>
            <a:ext cx="762000" cy="27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A2FC9C02-DB55-4AFF-8CA1-00C487FD2697}" type="slidenum">
              <a:rPr lang="ru-RU">
                <a:solidFill>
                  <a:srgbClr val="FFFFFF"/>
                </a:solidFill>
              </a:rPr>
              <a:pPr algn="r" eaLnBrk="1" hangingPunct="1"/>
              <a:t>15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395288" y="843559"/>
            <a:ext cx="8540750" cy="198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2800" b="0" kern="0" dirty="0" smtClean="0">
                <a:solidFill>
                  <a:srgbClr val="007D9E"/>
                </a:solidFill>
              </a:rPr>
              <a:t>С уважением, технический директор ЗАО «ЭнЛАБ» </a:t>
            </a:r>
            <a:br>
              <a:rPr lang="ru-RU" sz="2800" b="0" kern="0" dirty="0" smtClean="0">
                <a:solidFill>
                  <a:srgbClr val="007D9E"/>
                </a:solidFill>
              </a:rPr>
            </a:br>
            <a:r>
              <a:rPr lang="ru-RU" sz="3600" b="0" kern="0" dirty="0" smtClean="0">
                <a:solidFill>
                  <a:schemeClr val="tx1"/>
                </a:solidFill>
              </a:rPr>
              <a:t>Федор Анатольевич Иванов</a:t>
            </a:r>
            <a:br>
              <a:rPr lang="ru-RU" sz="3600" b="0" kern="0" dirty="0" smtClean="0">
                <a:solidFill>
                  <a:schemeClr val="tx1"/>
                </a:solidFill>
              </a:rPr>
            </a:br>
            <a:endParaRPr lang="ru-RU" b="0" kern="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395288" y="3147814"/>
            <a:ext cx="854075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ru-RU" sz="2800" b="0" kern="0" dirty="0" smtClean="0">
                <a:solidFill>
                  <a:srgbClr val="007D9E"/>
                </a:solidFill>
              </a:rPr>
              <a:t/>
            </a:r>
            <a:br>
              <a:rPr lang="ru-RU" sz="2800" b="0" kern="0" dirty="0" smtClean="0">
                <a:solidFill>
                  <a:srgbClr val="007D9E"/>
                </a:solidFill>
              </a:rPr>
            </a:br>
            <a:r>
              <a:rPr lang="ru-RU" sz="2400" b="0" kern="0" dirty="0" smtClean="0">
                <a:solidFill>
                  <a:srgbClr val="007D9E"/>
                </a:solidFill>
              </a:rPr>
              <a:t>Сайт: </a:t>
            </a:r>
            <a:r>
              <a:rPr lang="en-US" sz="2400" b="0" u="sng" kern="0" dirty="0" smtClean="0">
                <a:solidFill>
                  <a:srgbClr val="00B0F0"/>
                </a:solidFill>
              </a:rPr>
              <a:t>www.ennlab.ru</a:t>
            </a:r>
            <a:r>
              <a:rPr lang="ru-RU" sz="2400" b="0" kern="0" dirty="0" smtClean="0">
                <a:solidFill>
                  <a:srgbClr val="00B0F0"/>
                </a:solidFill>
              </a:rPr>
              <a:t>  </a:t>
            </a:r>
            <a:r>
              <a:rPr lang="ru-RU" sz="2400" b="0" kern="0" dirty="0" smtClean="0">
                <a:solidFill>
                  <a:srgbClr val="007D9E"/>
                </a:solidFill>
              </a:rPr>
              <a:t> </a:t>
            </a:r>
          </a:p>
          <a:p>
            <a:pPr algn="r"/>
            <a:r>
              <a:rPr lang="ru-RU" sz="2400" b="0" kern="0" dirty="0" smtClean="0">
                <a:solidFill>
                  <a:srgbClr val="007D9E"/>
                </a:solidFill>
              </a:rPr>
              <a:t>Эл-почта: </a:t>
            </a:r>
            <a:r>
              <a:rPr lang="en-US" sz="2400" b="0" u="sng" kern="0" dirty="0" smtClean="0">
                <a:solidFill>
                  <a:srgbClr val="00B0F0"/>
                </a:solidFill>
              </a:rPr>
              <a:t>mail@ennlab.ru</a:t>
            </a:r>
            <a:r>
              <a:rPr lang="ru-RU" sz="2400" b="0" u="sng" kern="0" dirty="0" smtClean="0">
                <a:solidFill>
                  <a:srgbClr val="00B0F0"/>
                </a:solidFill>
              </a:rPr>
              <a:t/>
            </a:r>
            <a:br>
              <a:rPr lang="ru-RU" sz="2400" b="0" u="sng" kern="0" dirty="0" smtClean="0">
                <a:solidFill>
                  <a:srgbClr val="00B0F0"/>
                </a:solidFill>
              </a:rPr>
            </a:br>
            <a:r>
              <a:rPr lang="ru-RU" sz="2400" b="0" kern="0" dirty="0" smtClean="0">
                <a:solidFill>
                  <a:srgbClr val="007D9E"/>
                </a:solidFill>
              </a:rPr>
              <a:t>Телефон:</a:t>
            </a:r>
            <a:r>
              <a:rPr lang="ru-RU" sz="2400" b="0" kern="0" dirty="0" smtClean="0">
                <a:solidFill>
                  <a:srgbClr val="00B0F0"/>
                </a:solidFill>
              </a:rPr>
              <a:t> </a:t>
            </a:r>
            <a:r>
              <a:rPr lang="ru-RU" sz="2400" b="0" kern="0" dirty="0" smtClean="0">
                <a:solidFill>
                  <a:srgbClr val="00B0F0"/>
                </a:solidFill>
              </a:rPr>
              <a:t>+7</a:t>
            </a:r>
            <a:r>
              <a:rPr lang="ru-RU" sz="2400" b="0" u="sng" kern="0" dirty="0" smtClean="0">
                <a:solidFill>
                  <a:srgbClr val="00B0F0"/>
                </a:solidFill>
              </a:rPr>
              <a:t>(8352</a:t>
            </a:r>
            <a:r>
              <a:rPr lang="ru-RU" sz="2400" b="0" u="sng" kern="0" dirty="0" smtClean="0">
                <a:solidFill>
                  <a:srgbClr val="00B0F0"/>
                </a:solidFill>
              </a:rPr>
              <a:t>) 40-66-26</a:t>
            </a:r>
            <a:r>
              <a:rPr lang="en-US" sz="2800" b="0" kern="0" dirty="0" smtClean="0">
                <a:solidFill>
                  <a:srgbClr val="007D9E"/>
                </a:solidFill>
              </a:rPr>
              <a:t/>
            </a:r>
            <a:br>
              <a:rPr lang="en-US" sz="2800" b="0" kern="0" dirty="0" smtClean="0">
                <a:solidFill>
                  <a:srgbClr val="007D9E"/>
                </a:solidFill>
              </a:rPr>
            </a:br>
            <a:endParaRPr lang="ru-RU" sz="2800" b="0" kern="0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://qrcoder.ru/code/?BEGIN%3AVCARD%0AN%3A%C8%E2%E0%ED%EE%E2%3B%D4%E5%E4%EE%F0+%C0%ED%E0%F2%EE%EB%FC%E5%E2%E8%F7%0AORG%3A%C7%C0%CE+%DD%ED%CB%C0%C1%0ATITLE%3A%F2%E5%F5%ED%E8%F7%E5%F1%EA%E8%E9+%E4%E8%F0%E5%EA%F2%EE%F0%0ATEL%3A%2B79061356284%0AURL%3Ahttps%3A%2F%2Fennlab.ru%2F%0AEMAIL%3Aivanov%40ennlab.ru%0AEND%3AVCARD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9743"/>
            <a:ext cx="24765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002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4"/>
          <a:stretch/>
        </p:blipFill>
        <p:spPr bwMode="auto">
          <a:xfrm>
            <a:off x="281754" y="1190114"/>
            <a:ext cx="2588446" cy="3600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041346" y="987574"/>
            <a:ext cx="5976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Законьшек </a:t>
            </a:r>
            <a:r>
              <a:rPr lang="ru-RU" dirty="0"/>
              <a:t>Я.В., </a:t>
            </a:r>
            <a:r>
              <a:rPr lang="ru-RU" dirty="0" smtClean="0"/>
              <a:t>Иванов </a:t>
            </a:r>
            <a:r>
              <a:rPr lang="ru-RU" dirty="0"/>
              <a:t>Ф.А., </a:t>
            </a:r>
            <a:r>
              <a:rPr lang="ru-RU" dirty="0" smtClean="0"/>
              <a:t>Шамис </a:t>
            </a:r>
            <a:r>
              <a:rPr lang="ru-RU" dirty="0"/>
              <a:t>М.А.</a:t>
            </a:r>
          </a:p>
          <a:p>
            <a:r>
              <a:rPr lang="ru-RU" b="1" dirty="0"/>
              <a:t>«</a:t>
            </a:r>
            <a:r>
              <a:rPr lang="ru-RU" b="1" dirty="0">
                <a:hlinkClick r:id="rId3"/>
              </a:rPr>
              <a:t>Моделирование микросети с подключением силового оборудования в реальном масштабе времени</a:t>
            </a:r>
            <a:r>
              <a:rPr lang="ru-RU" b="1" dirty="0"/>
              <a:t>» </a:t>
            </a:r>
            <a:r>
              <a:rPr lang="ru-RU" dirty="0" smtClean="0"/>
              <a:t>журнал </a:t>
            </a:r>
            <a:r>
              <a:rPr lang="ru-RU" b="1" dirty="0" smtClean="0"/>
              <a:t>«ЭНЕРГИЯ </a:t>
            </a:r>
            <a:r>
              <a:rPr lang="ru-RU" b="1" dirty="0"/>
              <a:t>ЕДИНОЙ СЕТИ»</a:t>
            </a:r>
            <a:r>
              <a:rPr lang="en-US" b="1" dirty="0"/>
              <a:t> № 1 (43)</a:t>
            </a:r>
            <a:r>
              <a:rPr lang="ru-RU" b="1" dirty="0"/>
              <a:t> ФЕВРАЛЬ — МАРТ 2019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z="3600" dirty="0" smtClean="0"/>
              <a:t>Наши публикации по теме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90314"/>
            <a:ext cx="19431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4123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7504" y="4986"/>
            <a:ext cx="8712968" cy="857250"/>
          </a:xfrm>
        </p:spPr>
        <p:txBody>
          <a:bodyPr/>
          <a:lstStyle/>
          <a:p>
            <a:r>
              <a:rPr lang="ru-RU" sz="3600" dirty="0" smtClean="0"/>
              <a:t>Полунатурное моделирование ЭС</a:t>
            </a:r>
            <a:endParaRPr lang="en-GB" sz="36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71550"/>
            <a:ext cx="4071609" cy="418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grada vsebine 2"/>
          <p:cNvSpPr>
            <a:spLocks noGrp="1"/>
          </p:cNvSpPr>
          <p:nvPr>
            <p:ph sz="half" idx="1"/>
          </p:nvPr>
        </p:nvSpPr>
        <p:spPr>
          <a:xfrm>
            <a:off x="4716016" y="1059583"/>
            <a:ext cx="4327226" cy="3096344"/>
          </a:xfrm>
        </p:spPr>
        <p:txBody>
          <a:bodyPr/>
          <a:lstStyle/>
          <a:p>
            <a:r>
              <a:rPr lang="ru-RU" sz="1800" dirty="0" smtClean="0"/>
              <a:t>Управление «</a:t>
            </a:r>
            <a:r>
              <a:rPr lang="ru-RU" sz="1800" dirty="0" smtClean="0"/>
              <a:t>умными(цифровыми) </a:t>
            </a:r>
            <a:r>
              <a:rPr lang="ru-RU" sz="1800" dirty="0" smtClean="0"/>
              <a:t>сетями» </a:t>
            </a:r>
          </a:p>
          <a:p>
            <a:r>
              <a:rPr lang="ru-RU" sz="1800" dirty="0" smtClean="0"/>
              <a:t>Распределенная и альтернативная генерация</a:t>
            </a:r>
            <a:endParaRPr lang="en-US" sz="1800" dirty="0" smtClean="0"/>
          </a:p>
          <a:p>
            <a:r>
              <a:rPr lang="ru-RU" sz="1800" dirty="0" smtClean="0"/>
              <a:t>Разнообразные задачи:</a:t>
            </a:r>
            <a:endParaRPr lang="en-US" sz="1800" dirty="0" smtClean="0"/>
          </a:p>
          <a:p>
            <a:pPr lvl="1"/>
            <a:r>
              <a:rPr lang="ru-RU" sz="1600" dirty="0" smtClean="0"/>
              <a:t>Сети </a:t>
            </a:r>
            <a:r>
              <a:rPr lang="en-US" sz="1600" dirty="0" err="1" smtClean="0"/>
              <a:t>Microgrids</a:t>
            </a:r>
            <a:endParaRPr lang="en-US" sz="1600" dirty="0" smtClean="0"/>
          </a:p>
          <a:p>
            <a:pPr lvl="1"/>
            <a:r>
              <a:rPr lang="ru-RU" sz="1600" dirty="0" smtClean="0"/>
              <a:t>Электрические суда и корабельные энергоустановки</a:t>
            </a:r>
          </a:p>
          <a:p>
            <a:pPr lvl="1"/>
            <a:r>
              <a:rPr lang="ru-RU" sz="1600" dirty="0" smtClean="0"/>
              <a:t>Двигатели на высокотемпературных сверхпроводниках</a:t>
            </a:r>
          </a:p>
          <a:p>
            <a:pPr lvl="1"/>
            <a:r>
              <a:rPr lang="ru-RU" sz="1600" dirty="0" smtClean="0"/>
              <a:t>Зарядные станции электромобилей</a:t>
            </a:r>
          </a:p>
          <a:p>
            <a:pPr lvl="1"/>
            <a:r>
              <a:rPr lang="ru-RU" sz="1600" dirty="0" smtClean="0"/>
              <a:t>Накопители ЭЭ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36987032"/>
      </p:ext>
    </p:extLst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z="3600" dirty="0" smtClean="0"/>
              <a:t>Четыре квадранта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1992" y="1275606"/>
            <a:ext cx="43019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Особенностью четырехквадрантного (</a:t>
            </a:r>
            <a:r>
              <a:rPr lang="en-US" dirty="0" smtClean="0"/>
              <a:t>4-Q</a:t>
            </a:r>
            <a:r>
              <a:rPr lang="ru-RU" dirty="0" smtClean="0"/>
              <a:t>) усилителя является возможность длительной работы в любом из 4 квадрантов</a:t>
            </a:r>
            <a:r>
              <a:rPr lang="en-US" dirty="0" smtClean="0"/>
              <a:t> U&amp;I </a:t>
            </a:r>
            <a:r>
              <a:rPr lang="ru-RU" dirty="0" smtClean="0"/>
              <a:t>и подключение как к потребителю, так и к источнику электрической энергии.</a:t>
            </a:r>
          </a:p>
          <a:p>
            <a:pPr algn="just"/>
            <a:r>
              <a:rPr lang="en-US" dirty="0" smtClean="0"/>
              <a:t>4-Q</a:t>
            </a:r>
            <a:r>
              <a:rPr lang="ru-RU" dirty="0" smtClean="0"/>
              <a:t> </a:t>
            </a:r>
            <a:r>
              <a:rPr lang="ru-RU" dirty="0" smtClean="0"/>
              <a:t>усилители являются неотъемлемой частью технологии полунатурных испытаний с включением силового оборудования в цепь обратной связи (</a:t>
            </a:r>
            <a:r>
              <a:rPr lang="en-US" dirty="0" smtClean="0"/>
              <a:t>PHIL</a:t>
            </a:r>
            <a:r>
              <a:rPr lang="ru-RU" dirty="0" smtClean="0"/>
              <a:t>).</a:t>
            </a:r>
            <a:endParaRPr lang="en-US" dirty="0" smtClean="0"/>
          </a:p>
          <a:p>
            <a:pPr algn="just"/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31590"/>
            <a:ext cx="3948113" cy="333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572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93332" y="128965"/>
            <a:ext cx="8696251" cy="400050"/>
          </a:xfrm>
          <a:effectLst/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Моделирование </a:t>
            </a:r>
            <a:r>
              <a:rPr lang="en-US" sz="3200" dirty="0" smtClean="0">
                <a:solidFill>
                  <a:schemeClr val="tx1"/>
                </a:solidFill>
              </a:rPr>
              <a:t>CHIL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3851" y="752590"/>
            <a:ext cx="8688629" cy="12291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tabLst>
                <a:tab pos="240665" algn="l"/>
                <a:tab pos="241300" algn="l"/>
              </a:tabLst>
            </a:pPr>
            <a:r>
              <a:rPr lang="ru-RU" sz="1600" spc="-5" dirty="0" smtClean="0">
                <a:cs typeface="Segoe UI"/>
              </a:rPr>
              <a:t>Для моделирования </a:t>
            </a:r>
            <a:r>
              <a:rPr sz="1600" b="1" dirty="0" smtClean="0">
                <a:cs typeface="Segoe UI"/>
              </a:rPr>
              <a:t>CHIL</a:t>
            </a:r>
            <a:r>
              <a:rPr lang="ru-RU" sz="1600" spc="-5" dirty="0" smtClean="0">
                <a:cs typeface="Segoe UI"/>
              </a:rPr>
              <a:t> характерно:</a:t>
            </a:r>
            <a:endParaRPr sz="1600" dirty="0">
              <a:cs typeface="Segoe UI"/>
            </a:endParaRPr>
          </a:p>
          <a:p>
            <a:pPr marL="0" lvl="1" indent="-228600">
              <a:spcBef>
                <a:spcPts val="6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lang="ru-RU" sz="1600" spc="-10" dirty="0">
                <a:cs typeface="Segoe UI"/>
              </a:rPr>
              <a:t>Симуляция </a:t>
            </a:r>
            <a:r>
              <a:rPr lang="ru-RU" sz="1600" spc="-10" dirty="0" smtClean="0">
                <a:cs typeface="Segoe UI"/>
              </a:rPr>
              <a:t>энергосистемы в мгновенных значениях с шагом 30-150 мкс</a:t>
            </a:r>
            <a:endParaRPr sz="1600" dirty="0" smtClean="0">
              <a:cs typeface="Segoe UI"/>
            </a:endParaRPr>
          </a:p>
          <a:p>
            <a:pPr marL="0" lvl="1" indent="-2286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lang="ru-RU" sz="1600" spc="-5" dirty="0" smtClean="0">
                <a:cs typeface="Segoe UI"/>
              </a:rPr>
              <a:t>Формирование аналоговых сигналов тока и напряжения с уровнями принятыми для РЗА</a:t>
            </a:r>
            <a:endParaRPr sz="1600" dirty="0" smtClean="0">
              <a:cs typeface="Segoe UI"/>
            </a:endParaRPr>
          </a:p>
          <a:p>
            <a:pPr marL="0" lvl="1" indent="-2286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lang="ru-RU" sz="1600" dirty="0" smtClean="0">
                <a:cs typeface="Segoe UI"/>
              </a:rPr>
              <a:t>Оперативное изменение схемы модели по изменениям дискретных сигналов от РЗА</a:t>
            </a:r>
            <a:endParaRPr sz="1600" dirty="0">
              <a:cs typeface="Segoe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9552" y="3298038"/>
            <a:ext cx="2365499" cy="8079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5" name="object 5"/>
          <p:cNvSpPr/>
          <p:nvPr/>
        </p:nvSpPr>
        <p:spPr>
          <a:xfrm>
            <a:off x="3421039" y="2426579"/>
            <a:ext cx="1294977" cy="9309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6" name="object 6"/>
          <p:cNvSpPr/>
          <p:nvPr/>
        </p:nvSpPr>
        <p:spPr>
          <a:xfrm>
            <a:off x="2220809" y="2760175"/>
            <a:ext cx="830580" cy="414814"/>
          </a:xfrm>
          <a:custGeom>
            <a:avLst/>
            <a:gdLst/>
            <a:ahLst/>
            <a:cxnLst/>
            <a:rect l="l" t="t" r="r" b="b"/>
            <a:pathLst>
              <a:path w="830579" h="553085">
                <a:moveTo>
                  <a:pt x="0" y="552551"/>
                </a:moveTo>
                <a:lnTo>
                  <a:pt x="0" y="0"/>
                </a:lnTo>
                <a:lnTo>
                  <a:pt x="830008" y="0"/>
                </a:lnTo>
              </a:path>
            </a:pathLst>
          </a:custGeom>
          <a:ln w="126492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" name="object 7"/>
          <p:cNvSpPr/>
          <p:nvPr/>
        </p:nvSpPr>
        <p:spPr>
          <a:xfrm>
            <a:off x="3019853" y="2617776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0" y="0"/>
                </a:moveTo>
                <a:lnTo>
                  <a:pt x="0" y="379476"/>
                </a:lnTo>
                <a:lnTo>
                  <a:pt x="379476" y="18973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" name="object 8"/>
          <p:cNvSpPr/>
          <p:nvPr/>
        </p:nvSpPr>
        <p:spPr>
          <a:xfrm>
            <a:off x="1341178" y="4342060"/>
            <a:ext cx="2344957" cy="252889"/>
          </a:xfrm>
          <a:custGeom>
            <a:avLst/>
            <a:gdLst/>
            <a:ahLst/>
            <a:cxnLst/>
            <a:rect l="l" t="t" r="r" b="b"/>
            <a:pathLst>
              <a:path w="2748279" h="337185">
                <a:moveTo>
                  <a:pt x="2747886" y="336956"/>
                </a:moveTo>
                <a:lnTo>
                  <a:pt x="0" y="336956"/>
                </a:lnTo>
                <a:lnTo>
                  <a:pt x="0" y="0"/>
                </a:lnTo>
              </a:path>
            </a:pathLst>
          </a:custGeom>
          <a:ln w="126492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" name="object 9"/>
          <p:cNvSpPr/>
          <p:nvPr/>
        </p:nvSpPr>
        <p:spPr>
          <a:xfrm>
            <a:off x="1151314" y="4165537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189738" y="0"/>
                </a:moveTo>
                <a:lnTo>
                  <a:pt x="0" y="379476"/>
                </a:lnTo>
                <a:lnTo>
                  <a:pt x="379476" y="379476"/>
                </a:lnTo>
                <a:lnTo>
                  <a:pt x="189738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" name="object 10"/>
          <p:cNvSpPr/>
          <p:nvPr/>
        </p:nvSpPr>
        <p:spPr>
          <a:xfrm>
            <a:off x="5016587" y="2852386"/>
            <a:ext cx="857250" cy="1429"/>
          </a:xfrm>
          <a:custGeom>
            <a:avLst/>
            <a:gdLst/>
            <a:ahLst/>
            <a:cxnLst/>
            <a:rect l="l" t="t" r="r" b="b"/>
            <a:pathLst>
              <a:path w="857250" h="1904">
                <a:moveTo>
                  <a:pt x="-63246" y="939"/>
                </a:moveTo>
                <a:lnTo>
                  <a:pt x="920381" y="939"/>
                </a:lnTo>
              </a:path>
            </a:pathLst>
          </a:custGeom>
          <a:ln w="128371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" name="object 11"/>
          <p:cNvSpPr/>
          <p:nvPr/>
        </p:nvSpPr>
        <p:spPr>
          <a:xfrm>
            <a:off x="5873837" y="2701525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12" y="0"/>
                </a:moveTo>
                <a:lnTo>
                  <a:pt x="0" y="379476"/>
                </a:lnTo>
                <a:lnTo>
                  <a:pt x="379475" y="189750"/>
                </a:lnTo>
                <a:lnTo>
                  <a:pt x="12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" name="object 12"/>
          <p:cNvSpPr/>
          <p:nvPr/>
        </p:nvSpPr>
        <p:spPr>
          <a:xfrm>
            <a:off x="5580112" y="4165537"/>
            <a:ext cx="1195832" cy="59175"/>
          </a:xfrm>
          <a:custGeom>
            <a:avLst/>
            <a:gdLst/>
            <a:ahLst/>
            <a:cxnLst/>
            <a:rect l="l" t="t" r="r" b="b"/>
            <a:pathLst>
              <a:path w="2114550" h="662939">
                <a:moveTo>
                  <a:pt x="2114042" y="0"/>
                </a:moveTo>
                <a:lnTo>
                  <a:pt x="2114042" y="662622"/>
                </a:lnTo>
                <a:lnTo>
                  <a:pt x="0" y="662622"/>
                </a:lnTo>
              </a:path>
            </a:pathLst>
          </a:custGeom>
          <a:ln w="126492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" name="object 13"/>
          <p:cNvSpPr/>
          <p:nvPr/>
        </p:nvSpPr>
        <p:spPr>
          <a:xfrm>
            <a:off x="5286333" y="4083918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379475" y="0"/>
                </a:moveTo>
                <a:lnTo>
                  <a:pt x="0" y="189738"/>
                </a:lnTo>
                <a:lnTo>
                  <a:pt x="379475" y="379476"/>
                </a:lnTo>
                <a:lnTo>
                  <a:pt x="379475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" name="object 14"/>
          <p:cNvSpPr txBox="1"/>
          <p:nvPr/>
        </p:nvSpPr>
        <p:spPr>
          <a:xfrm>
            <a:off x="3903718" y="2157446"/>
            <a:ext cx="1676394" cy="310341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lang="ru-RU" sz="1400" spc="-5" dirty="0" smtClean="0">
                <a:cs typeface="Segoe UI"/>
              </a:rPr>
              <a:t>Модуль </a:t>
            </a:r>
            <a:r>
              <a:rPr lang="ru-RU" sz="1400" spc="-5" dirty="0" smtClean="0">
                <a:cs typeface="Segoe UI"/>
              </a:rPr>
              <a:t>ЦАП</a:t>
            </a:r>
            <a:endParaRPr sz="1400" dirty="0"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13151" y="3540183"/>
            <a:ext cx="2791336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1400" spc="-5" dirty="0" smtClean="0">
                <a:cs typeface="Segoe UI"/>
              </a:rPr>
              <a:t>Модуль </a:t>
            </a:r>
            <a:r>
              <a:rPr lang="ru-RU" sz="1400" spc="-5" dirty="0" smtClean="0">
                <a:cs typeface="Segoe UI"/>
              </a:rPr>
              <a:t>ввода дискретных </a:t>
            </a:r>
            <a:r>
              <a:rPr lang="ru-RU" sz="1400" spc="-5" dirty="0" smtClean="0">
                <a:cs typeface="Segoe UI"/>
              </a:rPr>
              <a:t>сигналов</a:t>
            </a: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endParaRPr sz="1400" dirty="0"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008856" y="2157446"/>
            <a:ext cx="2427411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ru-RU" sz="1400" dirty="0" smtClean="0">
                <a:cs typeface="Segoe UI"/>
              </a:rPr>
              <a:t>Традиционный усилитель</a:t>
            </a:r>
            <a:endParaRPr sz="1400" dirty="0">
              <a:cs typeface="Segoe U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127318" y="3919266"/>
            <a:ext cx="1862266" cy="6955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1" name="object 21"/>
          <p:cNvSpPr/>
          <p:nvPr/>
        </p:nvSpPr>
        <p:spPr>
          <a:xfrm>
            <a:off x="8155733" y="2727240"/>
            <a:ext cx="321290" cy="772726"/>
          </a:xfrm>
          <a:custGeom>
            <a:avLst/>
            <a:gdLst/>
            <a:ahLst/>
            <a:cxnLst/>
            <a:rect l="l" t="t" r="r" b="b"/>
            <a:pathLst>
              <a:path w="1134745" h="502285">
                <a:moveTo>
                  <a:pt x="0" y="0"/>
                </a:moveTo>
                <a:lnTo>
                  <a:pt x="1134516" y="0"/>
                </a:lnTo>
                <a:lnTo>
                  <a:pt x="1134516" y="501942"/>
                </a:lnTo>
              </a:path>
            </a:pathLst>
          </a:custGeom>
          <a:ln w="126492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2" name="object 22"/>
          <p:cNvSpPr/>
          <p:nvPr/>
        </p:nvSpPr>
        <p:spPr>
          <a:xfrm>
            <a:off x="8263286" y="3483653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379475" y="0"/>
                </a:moveTo>
                <a:lnTo>
                  <a:pt x="0" y="0"/>
                </a:lnTo>
                <a:lnTo>
                  <a:pt x="189737" y="379476"/>
                </a:lnTo>
                <a:lnTo>
                  <a:pt x="379475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3" name="object 23"/>
          <p:cNvSpPr/>
          <p:nvPr/>
        </p:nvSpPr>
        <p:spPr>
          <a:xfrm>
            <a:off x="3961396" y="3996718"/>
            <a:ext cx="1321509" cy="10097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14"/>
          <p:cNvSpPr txBox="1"/>
          <p:nvPr/>
        </p:nvSpPr>
        <p:spPr>
          <a:xfrm>
            <a:off x="270599" y="2698717"/>
            <a:ext cx="2141161" cy="310341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lang="ru-RU" sz="1400" spc="-5" dirty="0" smtClean="0">
                <a:cs typeface="Segoe UI"/>
              </a:rPr>
              <a:t>Симулятор </a:t>
            </a:r>
            <a:r>
              <a:rPr lang="ru-RU" sz="1400" spc="-40" dirty="0" smtClean="0">
                <a:cs typeface="Segoe UI"/>
              </a:rPr>
              <a:t>ЭС</a:t>
            </a:r>
            <a:endParaRPr sz="1400" dirty="0">
              <a:cs typeface="Segoe UI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03" b="91336" l="5962" r="93767">
                        <a14:foregroundMark x1="10027" y1="23105" x2="63415" y2="18773"/>
                        <a14:foregroundMark x1="63415" y1="18773" x2="88889" y2="238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247" y="2258280"/>
            <a:ext cx="1759838" cy="126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bject 17"/>
          <p:cNvSpPr txBox="1"/>
          <p:nvPr/>
        </p:nvSpPr>
        <p:spPr>
          <a:xfrm>
            <a:off x="6222915" y="3439644"/>
            <a:ext cx="2230236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indent="11113" algn="ctr">
              <a:lnSpc>
                <a:spcPct val="125000"/>
              </a:lnSpc>
              <a:spcBef>
                <a:spcPts val="100"/>
              </a:spcBef>
            </a:pPr>
            <a:r>
              <a:rPr lang="ru-RU" sz="1400" spc="-5" dirty="0" smtClean="0">
                <a:cs typeface="Segoe UI"/>
              </a:rPr>
              <a:t>Испытуемое устройство РЗА</a:t>
            </a:r>
            <a:endParaRPr sz="1400" dirty="0">
              <a:cs typeface="Segoe UI"/>
            </a:endParaRPr>
          </a:p>
        </p:txBody>
      </p:sp>
      <p:sp>
        <p:nvSpPr>
          <p:cNvPr id="25" name="object 7"/>
          <p:cNvSpPr/>
          <p:nvPr/>
        </p:nvSpPr>
        <p:spPr>
          <a:xfrm>
            <a:off x="3586421" y="4452550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0" y="0"/>
                </a:moveTo>
                <a:lnTo>
                  <a:pt x="0" y="379476"/>
                </a:lnTo>
                <a:lnTo>
                  <a:pt x="379476" y="18973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7" name="object 7"/>
          <p:cNvSpPr/>
          <p:nvPr/>
        </p:nvSpPr>
        <p:spPr>
          <a:xfrm>
            <a:off x="6775944" y="4082313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0" y="0"/>
                </a:moveTo>
                <a:lnTo>
                  <a:pt x="0" y="379476"/>
                </a:lnTo>
                <a:lnTo>
                  <a:pt x="379476" y="18973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062623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bject 4"/>
          <p:cNvSpPr/>
          <p:nvPr/>
        </p:nvSpPr>
        <p:spPr>
          <a:xfrm>
            <a:off x="285811" y="3312194"/>
            <a:ext cx="2391199" cy="7015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5" name="object 24"/>
          <p:cNvSpPr txBox="1">
            <a:spLocks/>
          </p:cNvSpPr>
          <p:nvPr/>
        </p:nvSpPr>
        <p:spPr>
          <a:xfrm>
            <a:off x="285811" y="699542"/>
            <a:ext cx="8648373" cy="16446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lvl="0">
              <a:spcBef>
                <a:spcPts val="300"/>
              </a:spcBef>
              <a:buClr>
                <a:schemeClr val="accent1"/>
              </a:buClr>
              <a:buSzPct val="80000"/>
              <a:tabLst>
                <a:tab pos="240665" algn="l"/>
                <a:tab pos="241300" algn="l"/>
              </a:tabLst>
              <a:defRPr/>
            </a:pPr>
            <a:r>
              <a:rPr kumimoji="1" lang="ru-RU" sz="1600" b="0" u="none" strike="noStrike" kern="0" cap="none" spc="-5" normalizeH="0" baseline="0" noProof="0" dirty="0" smtClean="0">
                <a:ln>
                  <a:noFill/>
                </a:ln>
                <a:effectLst/>
                <a:uLnTx/>
                <a:uFillTx/>
              </a:rPr>
              <a:t>Для </a:t>
            </a:r>
            <a:r>
              <a:rPr kumimoji="1" lang="ru-RU" sz="16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моделирования </a:t>
            </a:r>
            <a:r>
              <a:rPr kumimoji="1" lang="en-GB" sz="1600" b="1" kern="0" dirty="0"/>
              <a:t>PHIL</a:t>
            </a:r>
            <a:r>
              <a:rPr kumimoji="1" lang="ru-RU" sz="16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1" lang="ru-RU" sz="1600" kern="0" spc="-5" dirty="0" smtClean="0"/>
              <a:t>характерно:</a:t>
            </a:r>
            <a:endParaRPr kumimoji="1" lang="en-GB" sz="16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0" lvl="1" indent="-228600">
              <a:spcBef>
                <a:spcPts val="600"/>
              </a:spcBef>
              <a:buFont typeface="Arial"/>
              <a:buChar char="•"/>
              <a:tabLst>
                <a:tab pos="697865" algn="l"/>
                <a:tab pos="698500" algn="l"/>
              </a:tabLst>
            </a:pPr>
            <a:r>
              <a:rPr lang="ru-RU" sz="1600" spc="-10" dirty="0" smtClean="0">
                <a:cs typeface="Segoe UI"/>
              </a:rPr>
              <a:t>Симуляция </a:t>
            </a:r>
            <a:r>
              <a:rPr lang="ru-RU" sz="1600" spc="-10" dirty="0">
                <a:cs typeface="Segoe UI"/>
              </a:rPr>
              <a:t>энергосистемы в мгновенных значениях с шагом </a:t>
            </a:r>
            <a:r>
              <a:rPr lang="ru-RU" sz="1600" spc="-10" dirty="0" smtClean="0">
                <a:cs typeface="Segoe UI"/>
              </a:rPr>
              <a:t>2-50 мкс </a:t>
            </a:r>
          </a:p>
          <a:p>
            <a:pPr marL="241300" indent="-228600" algn="l" eaLnBrk="1" hangingPunct="1">
              <a:spcBef>
                <a:spcPts val="300"/>
              </a:spcBef>
              <a:buSzPct val="80000"/>
              <a:buFont typeface="Arial"/>
              <a:buChar char="•"/>
              <a:tabLst>
                <a:tab pos="697865" algn="l"/>
                <a:tab pos="698500" algn="l"/>
              </a:tabLst>
              <a:defRPr/>
            </a:pPr>
            <a:r>
              <a:rPr kumimoji="1" lang="ru-RU" sz="1600" b="0" u="none" strike="noStrike" kern="0" cap="none" spc="-25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Segoe UI"/>
              </a:rPr>
              <a:t>Использование </a:t>
            </a:r>
            <a:r>
              <a:rPr kumimoji="1" lang="ru-RU" sz="1600" b="0" u="none" strike="noStrike" kern="0" cap="none" spc="-25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Segoe UI"/>
              </a:rPr>
              <a:t>четырехквадратного</a:t>
            </a:r>
            <a:r>
              <a:rPr kumimoji="1" lang="ru-RU" sz="1600" b="0" u="none" strike="noStrike" kern="0" cap="none" spc="-25" normalizeH="0" noProof="0" dirty="0" smtClean="0">
                <a:ln>
                  <a:noFill/>
                </a:ln>
                <a:effectLst/>
                <a:uLnTx/>
                <a:uFillTx/>
                <a:cs typeface="Segoe UI"/>
              </a:rPr>
              <a:t> </a:t>
            </a:r>
            <a:r>
              <a:rPr kumimoji="1" lang="ru-RU" sz="1600" b="0" u="none" strike="noStrike" kern="0" cap="none" spc="-25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Segoe UI"/>
              </a:rPr>
              <a:t>усилителя </a:t>
            </a:r>
            <a:r>
              <a:rPr kumimoji="1" lang="ru-RU" sz="1600" b="0" u="none" strike="noStrike" kern="0" cap="none" spc="-25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Segoe UI"/>
              </a:rPr>
              <a:t> с </a:t>
            </a:r>
            <a:r>
              <a:rPr lang="ru-RU" sz="1600" spc="-5" noProof="0" dirty="0" smtClean="0">
                <a:cs typeface="Segoe UI"/>
              </a:rPr>
              <a:t>у</a:t>
            </a:r>
            <a:r>
              <a:rPr lang="ru-RU" sz="1600" spc="-5" dirty="0" smtClean="0">
                <a:cs typeface="Segoe UI"/>
              </a:rPr>
              <a:t>ровнями </a:t>
            </a:r>
            <a:r>
              <a:rPr lang="ru-RU" sz="1600" spc="-5" dirty="0" smtClean="0">
                <a:cs typeface="Segoe UI"/>
              </a:rPr>
              <a:t>напряжения и </a:t>
            </a:r>
            <a:r>
              <a:rPr lang="ru-RU" sz="1600" spc="-5" dirty="0" smtClean="0">
                <a:cs typeface="Segoe UI"/>
              </a:rPr>
              <a:t>мощности соответствующими испытуемому силовому оборудованию (электродвигатели, инверторы, динамическая нагрузка)</a:t>
            </a:r>
          </a:p>
          <a:p>
            <a:pPr marL="241300" indent="-228600" algn="l" eaLnBrk="1" hangingPunct="1">
              <a:spcBef>
                <a:spcPts val="300"/>
              </a:spcBef>
              <a:buSzPct val="80000"/>
              <a:buFont typeface="Arial"/>
              <a:buChar char="•"/>
              <a:tabLst>
                <a:tab pos="697865" algn="l"/>
                <a:tab pos="698500" algn="l"/>
              </a:tabLst>
              <a:defRPr/>
            </a:pPr>
            <a:r>
              <a:rPr kumimoji="1" lang="ru-RU" sz="1600" kern="0" spc="-5" dirty="0" smtClean="0">
                <a:cs typeface="Segoe UI"/>
              </a:rPr>
              <a:t>Наличие обратной связи по выходному напряжением и току 4-</a:t>
            </a:r>
            <a:r>
              <a:rPr kumimoji="1" lang="en-US" sz="1600" kern="0" spc="-5" dirty="0" smtClean="0">
                <a:cs typeface="Segoe UI"/>
              </a:rPr>
              <a:t>Q </a:t>
            </a:r>
            <a:r>
              <a:rPr kumimoji="1" lang="ru-RU" sz="1600" kern="0" spc="-5" dirty="0" smtClean="0">
                <a:cs typeface="Segoe UI"/>
              </a:rPr>
              <a:t>усилителя</a:t>
            </a:r>
            <a:endParaRPr kumimoji="1" lang="en-GB" sz="16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Segoe UI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04402" y="128965"/>
            <a:ext cx="8760085" cy="400050"/>
          </a:xfrm>
          <a:effectLst/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Моделирование </a:t>
            </a:r>
            <a:r>
              <a:rPr lang="sl-SI" sz="3200" dirty="0" smtClean="0">
                <a:solidFill>
                  <a:schemeClr val="tx1"/>
                </a:solidFill>
              </a:rPr>
              <a:t>P</a:t>
            </a:r>
            <a:r>
              <a:rPr lang="en-US" sz="3200" dirty="0" smtClean="0">
                <a:solidFill>
                  <a:schemeClr val="tx1"/>
                </a:solidFill>
              </a:rPr>
              <a:t>HIL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25" name="object 4"/>
          <p:cNvSpPr/>
          <p:nvPr/>
        </p:nvSpPr>
        <p:spPr>
          <a:xfrm>
            <a:off x="3118694" y="2668597"/>
            <a:ext cx="993359" cy="682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26" name="object 5"/>
          <p:cNvSpPr/>
          <p:nvPr/>
        </p:nvSpPr>
        <p:spPr>
          <a:xfrm>
            <a:off x="3144645" y="4092672"/>
            <a:ext cx="993360" cy="6515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28" name="object 7"/>
          <p:cNvSpPr/>
          <p:nvPr/>
        </p:nvSpPr>
        <p:spPr>
          <a:xfrm>
            <a:off x="1640840" y="2989085"/>
            <a:ext cx="1164354" cy="256699"/>
          </a:xfrm>
          <a:custGeom>
            <a:avLst/>
            <a:gdLst/>
            <a:ahLst/>
            <a:cxnLst/>
            <a:rect l="l" t="t" r="r" b="b"/>
            <a:pathLst>
              <a:path w="1397635" h="342264">
                <a:moveTo>
                  <a:pt x="0" y="342226"/>
                </a:moveTo>
                <a:lnTo>
                  <a:pt x="0" y="0"/>
                </a:lnTo>
                <a:lnTo>
                  <a:pt x="1397368" y="0"/>
                </a:lnTo>
              </a:path>
            </a:pathLst>
          </a:custGeom>
          <a:ln w="126491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29" name="object 8"/>
          <p:cNvSpPr/>
          <p:nvPr/>
        </p:nvSpPr>
        <p:spPr>
          <a:xfrm>
            <a:off x="2724982" y="2857505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0" y="0"/>
                </a:moveTo>
                <a:lnTo>
                  <a:pt x="0" y="379476"/>
                </a:lnTo>
                <a:lnTo>
                  <a:pt x="379476" y="18973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0" name="object 9"/>
          <p:cNvSpPr/>
          <p:nvPr/>
        </p:nvSpPr>
        <p:spPr>
          <a:xfrm>
            <a:off x="1571840" y="4279317"/>
            <a:ext cx="1572826" cy="220467"/>
          </a:xfrm>
          <a:custGeom>
            <a:avLst/>
            <a:gdLst/>
            <a:ahLst/>
            <a:cxnLst/>
            <a:rect l="l" t="t" r="r" b="b"/>
            <a:pathLst>
              <a:path w="1617979" h="226695">
                <a:moveTo>
                  <a:pt x="1617878" y="226314"/>
                </a:moveTo>
                <a:lnTo>
                  <a:pt x="0" y="226314"/>
                </a:lnTo>
                <a:lnTo>
                  <a:pt x="0" y="0"/>
                </a:lnTo>
              </a:path>
            </a:pathLst>
          </a:custGeom>
          <a:ln w="126492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1" name="object 10"/>
          <p:cNvSpPr/>
          <p:nvPr/>
        </p:nvSpPr>
        <p:spPr>
          <a:xfrm>
            <a:off x="1381975" y="4013760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30" h="379729">
                <a:moveTo>
                  <a:pt x="189738" y="0"/>
                </a:moveTo>
                <a:lnTo>
                  <a:pt x="0" y="379475"/>
                </a:lnTo>
                <a:lnTo>
                  <a:pt x="379476" y="379475"/>
                </a:lnTo>
                <a:lnTo>
                  <a:pt x="189738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6" name="object 15"/>
          <p:cNvSpPr/>
          <p:nvPr/>
        </p:nvSpPr>
        <p:spPr>
          <a:xfrm>
            <a:off x="7383138" y="3021464"/>
            <a:ext cx="1582797" cy="1508760"/>
          </a:xfrm>
          <a:custGeom>
            <a:avLst/>
            <a:gdLst/>
            <a:ahLst/>
            <a:cxnLst/>
            <a:rect l="l" t="t" r="r" b="b"/>
            <a:pathLst>
              <a:path w="1617345" h="2011679">
                <a:moveTo>
                  <a:pt x="0" y="0"/>
                </a:moveTo>
                <a:lnTo>
                  <a:pt x="1616964" y="0"/>
                </a:lnTo>
                <a:lnTo>
                  <a:pt x="1616964" y="2011680"/>
                </a:lnTo>
                <a:lnTo>
                  <a:pt x="0" y="2011680"/>
                </a:lnTo>
                <a:lnTo>
                  <a:pt x="0" y="0"/>
                </a:lnTo>
                <a:close/>
              </a:path>
            </a:pathLst>
          </a:custGeom>
          <a:ln w="441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7" name="object 16"/>
          <p:cNvSpPr/>
          <p:nvPr/>
        </p:nvSpPr>
        <p:spPr>
          <a:xfrm>
            <a:off x="7491955" y="3213382"/>
            <a:ext cx="1362267" cy="12015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8" name="object 17"/>
          <p:cNvSpPr/>
          <p:nvPr/>
        </p:nvSpPr>
        <p:spPr>
          <a:xfrm>
            <a:off x="6451442" y="3499924"/>
            <a:ext cx="510362" cy="67163"/>
          </a:xfrm>
          <a:custGeom>
            <a:avLst/>
            <a:gdLst/>
            <a:ahLst/>
            <a:cxnLst/>
            <a:rect l="l" t="t" r="r" b="b"/>
            <a:pathLst>
              <a:path w="563879" h="1904">
                <a:moveTo>
                  <a:pt x="-63246" y="762"/>
                </a:moveTo>
                <a:lnTo>
                  <a:pt x="626948" y="762"/>
                </a:lnTo>
              </a:path>
            </a:pathLst>
          </a:custGeom>
          <a:ln w="12801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39" name="object 18"/>
          <p:cNvSpPr/>
          <p:nvPr/>
        </p:nvSpPr>
        <p:spPr>
          <a:xfrm>
            <a:off x="6026339" y="3391106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379463" y="0"/>
                </a:moveTo>
                <a:lnTo>
                  <a:pt x="0" y="189750"/>
                </a:lnTo>
                <a:lnTo>
                  <a:pt x="379476" y="379476"/>
                </a:lnTo>
                <a:lnTo>
                  <a:pt x="37946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40" name="object 19"/>
          <p:cNvSpPr/>
          <p:nvPr/>
        </p:nvSpPr>
        <p:spPr>
          <a:xfrm>
            <a:off x="7007177" y="3391106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12" y="0"/>
                </a:moveTo>
                <a:lnTo>
                  <a:pt x="0" y="379475"/>
                </a:lnTo>
                <a:lnTo>
                  <a:pt x="379488" y="189750"/>
                </a:lnTo>
                <a:lnTo>
                  <a:pt x="1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43" name="object 22"/>
          <p:cNvSpPr/>
          <p:nvPr/>
        </p:nvSpPr>
        <p:spPr>
          <a:xfrm>
            <a:off x="4230268" y="4303176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379475" y="0"/>
                </a:moveTo>
                <a:lnTo>
                  <a:pt x="0" y="189737"/>
                </a:lnTo>
                <a:lnTo>
                  <a:pt x="379475" y="379475"/>
                </a:lnTo>
                <a:lnTo>
                  <a:pt x="379475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44" name="object 14"/>
          <p:cNvSpPr txBox="1"/>
          <p:nvPr/>
        </p:nvSpPr>
        <p:spPr>
          <a:xfrm>
            <a:off x="3104712" y="2346022"/>
            <a:ext cx="1879181" cy="310341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lang="ru-RU" sz="1400" spc="-5" dirty="0" smtClean="0">
                <a:cs typeface="Segoe UI"/>
              </a:rPr>
              <a:t>Модуль ЦАП </a:t>
            </a:r>
            <a:endParaRPr sz="1400" dirty="0">
              <a:cs typeface="Segoe UI"/>
            </a:endParaRPr>
          </a:p>
        </p:txBody>
      </p:sp>
      <p:sp>
        <p:nvSpPr>
          <p:cNvPr id="47" name="object 26"/>
          <p:cNvSpPr txBox="1"/>
          <p:nvPr/>
        </p:nvSpPr>
        <p:spPr>
          <a:xfrm>
            <a:off x="4685743" y="2422230"/>
            <a:ext cx="2276061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9850" algn="ctr">
              <a:spcBef>
                <a:spcPts val="100"/>
              </a:spcBef>
            </a:pPr>
            <a:r>
              <a:rPr lang="en-US" sz="1400" dirty="0" smtClean="0">
                <a:latin typeface="+mn-lt"/>
                <a:cs typeface="Segoe UI"/>
              </a:rPr>
              <a:t>4-Q </a:t>
            </a:r>
            <a:r>
              <a:rPr lang="ru-RU" sz="1400" dirty="0" smtClean="0">
                <a:latin typeface="+mn-lt"/>
                <a:cs typeface="Segoe UI"/>
              </a:rPr>
              <a:t>усилитель</a:t>
            </a:r>
            <a:endParaRPr sz="1400" dirty="0">
              <a:latin typeface="+mn-lt"/>
              <a:cs typeface="Segoe UI"/>
            </a:endParaRPr>
          </a:p>
        </p:txBody>
      </p:sp>
      <p:sp>
        <p:nvSpPr>
          <p:cNvPr id="48" name="object 27"/>
          <p:cNvSpPr txBox="1"/>
          <p:nvPr/>
        </p:nvSpPr>
        <p:spPr>
          <a:xfrm>
            <a:off x="7293166" y="2315881"/>
            <a:ext cx="1762739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5080" indent="-153035" algn="ctr"/>
            <a:r>
              <a:rPr lang="ru-RU" sz="1400" dirty="0" smtClean="0">
                <a:latin typeface="+mn-lt"/>
                <a:cs typeface="Segoe UI"/>
              </a:rPr>
              <a:t>Испытуемое </a:t>
            </a:r>
            <a:r>
              <a:rPr lang="ru-RU" sz="1400" dirty="0" smtClean="0">
                <a:solidFill>
                  <a:srgbClr val="FF0000"/>
                </a:solidFill>
                <a:latin typeface="+mn-lt"/>
                <a:cs typeface="Segoe UI"/>
              </a:rPr>
              <a:t>силовое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+mn-lt"/>
                <a:cs typeface="Segoe UI"/>
              </a:rPr>
              <a:t> </a:t>
            </a:r>
            <a:r>
              <a:rPr lang="ru-RU" sz="1400" dirty="0" smtClean="0">
                <a:latin typeface="+mn-lt"/>
                <a:cs typeface="Segoe UI"/>
              </a:rPr>
              <a:t>оборудование</a:t>
            </a:r>
            <a:endParaRPr sz="1400" dirty="0">
              <a:latin typeface="+mn-lt"/>
              <a:cs typeface="Segoe UI"/>
            </a:endParaRPr>
          </a:p>
        </p:txBody>
      </p:sp>
      <p:sp>
        <p:nvSpPr>
          <p:cNvPr id="50" name="object 14"/>
          <p:cNvSpPr txBox="1"/>
          <p:nvPr/>
        </p:nvSpPr>
        <p:spPr>
          <a:xfrm>
            <a:off x="2456902" y="3775844"/>
            <a:ext cx="2293819" cy="310341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lang="ru-RU" sz="1400" spc="-5" dirty="0" smtClean="0">
                <a:cs typeface="Segoe UI"/>
              </a:rPr>
              <a:t>Модуль </a:t>
            </a:r>
            <a:r>
              <a:rPr lang="ru-RU" sz="1400" spc="-5" dirty="0" smtClean="0">
                <a:cs typeface="Segoe UI"/>
              </a:rPr>
              <a:t>АЦП</a:t>
            </a:r>
            <a:endParaRPr sz="1400" dirty="0">
              <a:cs typeface="Segoe UI"/>
            </a:endParaRPr>
          </a:p>
        </p:txBody>
      </p:sp>
      <p:sp>
        <p:nvSpPr>
          <p:cNvPr id="51" name="object 14"/>
          <p:cNvSpPr txBox="1"/>
          <p:nvPr/>
        </p:nvSpPr>
        <p:spPr>
          <a:xfrm>
            <a:off x="18700" y="2884235"/>
            <a:ext cx="1640839" cy="310341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lang="ru-RU" sz="1400" spc="-5" dirty="0" smtClean="0">
                <a:cs typeface="Segoe UI"/>
              </a:rPr>
              <a:t>Симулятор</a:t>
            </a:r>
            <a:r>
              <a:rPr lang="en-US" sz="1400" spc="-5" dirty="0" smtClean="0">
                <a:cs typeface="Segoe UI"/>
              </a:rPr>
              <a:t> </a:t>
            </a:r>
            <a:r>
              <a:rPr lang="ru-RU" sz="1400" spc="-5" dirty="0" smtClean="0">
                <a:cs typeface="Segoe UI"/>
              </a:rPr>
              <a:t>ЭС</a:t>
            </a:r>
            <a:endParaRPr sz="1400" dirty="0">
              <a:cs typeface="Segoe UI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16" b="99825" l="498" r="98010">
                        <a14:foregroundMark x1="71642" y1="94415" x2="71642" y2="97382"/>
                        <a14:foregroundMark x1="43284" y1="14834" x2="36318" y2="90052"/>
                        <a14:foregroundMark x1="25373" y1="15881" x2="28358" y2="59162"/>
                        <a14:foregroundMark x1="59204" y1="59860" x2="61194" y2="87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515" y="2543506"/>
            <a:ext cx="785388" cy="223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bject 8"/>
          <p:cNvSpPr/>
          <p:nvPr/>
        </p:nvSpPr>
        <p:spPr>
          <a:xfrm>
            <a:off x="4787614" y="2909778"/>
            <a:ext cx="379730" cy="284798"/>
          </a:xfrm>
          <a:custGeom>
            <a:avLst/>
            <a:gdLst/>
            <a:ahLst/>
            <a:cxnLst/>
            <a:rect l="l" t="t" r="r" b="b"/>
            <a:pathLst>
              <a:path w="379729" h="379729">
                <a:moveTo>
                  <a:pt x="0" y="0"/>
                </a:moveTo>
                <a:lnTo>
                  <a:pt x="0" y="379476"/>
                </a:lnTo>
                <a:lnTo>
                  <a:pt x="379476" y="18973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41" name="object 7"/>
          <p:cNvSpPr/>
          <p:nvPr/>
        </p:nvSpPr>
        <p:spPr>
          <a:xfrm flipH="1">
            <a:off x="4230268" y="3048999"/>
            <a:ext cx="605826" cy="45719"/>
          </a:xfrm>
          <a:custGeom>
            <a:avLst/>
            <a:gdLst/>
            <a:ahLst/>
            <a:cxnLst/>
            <a:rect l="l" t="t" r="r" b="b"/>
            <a:pathLst>
              <a:path w="1397635" h="342264">
                <a:moveTo>
                  <a:pt x="0" y="342226"/>
                </a:moveTo>
                <a:lnTo>
                  <a:pt x="0" y="0"/>
                </a:lnTo>
                <a:lnTo>
                  <a:pt x="1397368" y="0"/>
                </a:lnTo>
              </a:path>
            </a:pathLst>
          </a:custGeom>
          <a:ln w="126491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  <p:sp>
        <p:nvSpPr>
          <p:cNvPr id="46" name="object 7"/>
          <p:cNvSpPr/>
          <p:nvPr/>
        </p:nvSpPr>
        <p:spPr>
          <a:xfrm>
            <a:off x="4484701" y="4443958"/>
            <a:ext cx="605826" cy="45719"/>
          </a:xfrm>
          <a:custGeom>
            <a:avLst/>
            <a:gdLst/>
            <a:ahLst/>
            <a:cxnLst/>
            <a:rect l="l" t="t" r="r" b="b"/>
            <a:pathLst>
              <a:path w="1397635" h="342264">
                <a:moveTo>
                  <a:pt x="0" y="342226"/>
                </a:moveTo>
                <a:lnTo>
                  <a:pt x="0" y="0"/>
                </a:lnTo>
                <a:lnTo>
                  <a:pt x="1397368" y="0"/>
                </a:lnTo>
              </a:path>
            </a:pathLst>
          </a:custGeom>
          <a:ln w="126491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 sz="18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17283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07504" y="237598"/>
            <a:ext cx="7632848" cy="533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dirty="0"/>
              <a:t>Лаборатория</a:t>
            </a:r>
            <a:r>
              <a:rPr lang="en-US" altLang="ru-RU" dirty="0"/>
              <a:t> </a:t>
            </a:r>
            <a:r>
              <a:rPr lang="ru-RU" altLang="ru-RU" dirty="0" smtClean="0"/>
              <a:t>НИУ  «МЭИ»</a:t>
            </a:r>
            <a:endParaRPr lang="ru-RU" alt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7" y="237598"/>
            <a:ext cx="1230395" cy="330428"/>
          </a:xfrm>
          <a:prstGeom prst="rect">
            <a:avLst/>
          </a:prstGeom>
        </p:spPr>
      </p:pic>
      <p:pic>
        <p:nvPicPr>
          <p:cNvPr id="8196" name="Picture 4" descr="http://nti.mpei.ru/wp-content/uploads/2020/12/DSC_0097-2-1-1024x6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76" y="932510"/>
            <a:ext cx="4330010" cy="289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МЭИ / ЗАО &quot;ЭнЛАБ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312" y="929185"/>
            <a:ext cx="3946029" cy="289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6C2A42D-9237-4443-ACA8-FB2C01AF2CCE}"/>
              </a:ext>
            </a:extLst>
          </p:cNvPr>
          <p:cNvSpPr txBox="1"/>
          <p:nvPr/>
        </p:nvSpPr>
        <p:spPr>
          <a:xfrm>
            <a:off x="290276" y="3829424"/>
            <a:ext cx="433001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dirty="0">
                <a:cs typeface="Times New Roman" panose="02020603050405020304" pitchFamily="18" charset="0"/>
              </a:rPr>
              <a:t>Операторская.</a:t>
            </a:r>
          </a:p>
          <a:p>
            <a:pPr algn="just"/>
            <a:r>
              <a:rPr lang="ru-RU" sz="1500" dirty="0">
                <a:cs typeface="Times New Roman" panose="02020603050405020304" pitchFamily="18" charset="0"/>
              </a:rPr>
              <a:t>Оборудование на фотографии: ПАК </a:t>
            </a:r>
            <a:r>
              <a:rPr lang="en-US" sz="1500" dirty="0">
                <a:cs typeface="Times New Roman" panose="02020603050405020304" pitchFamily="18" charset="0"/>
              </a:rPr>
              <a:t>RTDS, </a:t>
            </a:r>
            <a:r>
              <a:rPr lang="ru-RU" sz="1500" dirty="0">
                <a:cs typeface="Times New Roman" panose="02020603050405020304" pitchFamily="18" charset="0"/>
              </a:rPr>
              <a:t>традиционные и 4</a:t>
            </a:r>
            <a:r>
              <a:rPr lang="en-US" sz="1500" dirty="0">
                <a:cs typeface="Times New Roman" panose="02020603050405020304" pitchFamily="18" charset="0"/>
              </a:rPr>
              <a:t>Q </a:t>
            </a:r>
            <a:r>
              <a:rPr lang="ru-RU" sz="1500" dirty="0">
                <a:cs typeface="Times New Roman" panose="02020603050405020304" pitchFamily="18" charset="0"/>
              </a:rPr>
              <a:t>усилители </a:t>
            </a:r>
            <a:r>
              <a:rPr lang="en-US" sz="1500" dirty="0" err="1" smtClean="0">
                <a:cs typeface="Times New Roman" panose="02020603050405020304" pitchFamily="18" charset="0"/>
              </a:rPr>
              <a:t>Ponovo</a:t>
            </a:r>
            <a:r>
              <a:rPr lang="ru-RU" sz="1500" dirty="0" smtClean="0">
                <a:cs typeface="Times New Roman" panose="02020603050405020304" pitchFamily="18" charset="0"/>
              </a:rPr>
              <a:t> сери </a:t>
            </a:r>
            <a:r>
              <a:rPr lang="en-US" sz="1500" dirty="0" smtClean="0">
                <a:cs typeface="Times New Roman" panose="02020603050405020304" pitchFamily="18" charset="0"/>
              </a:rPr>
              <a:t>PAV,</a:t>
            </a:r>
            <a:r>
              <a:rPr lang="ru-RU" sz="1500" dirty="0" smtClean="0">
                <a:cs typeface="Times New Roman" panose="02020603050405020304" pitchFamily="18" charset="0"/>
              </a:rPr>
              <a:t> </a:t>
            </a:r>
            <a:r>
              <a:rPr lang="ru-RU" sz="1500" dirty="0">
                <a:cs typeface="Times New Roman" panose="02020603050405020304" pitchFamily="18" charset="0"/>
              </a:rPr>
              <a:t>стенд для тестирования технологий ЦПС.</a:t>
            </a:r>
            <a:endParaRPr lang="en-US" sz="1500" dirty="0"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6C2A42D-9237-4443-ACA8-FB2C01AF2CCE}"/>
              </a:ext>
            </a:extLst>
          </p:cNvPr>
          <p:cNvSpPr txBox="1"/>
          <p:nvPr/>
        </p:nvSpPr>
        <p:spPr>
          <a:xfrm>
            <a:off x="4820310" y="3829052"/>
            <a:ext cx="394603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dirty="0">
                <a:cs typeface="Times New Roman" panose="02020603050405020304" pitchFamily="18" charset="0"/>
              </a:rPr>
              <a:t>Машинный зал лаборатории. </a:t>
            </a:r>
          </a:p>
          <a:p>
            <a:pPr algn="just"/>
            <a:r>
              <a:rPr lang="ru-RU" sz="1500" dirty="0">
                <a:cs typeface="Times New Roman" panose="02020603050405020304" pitchFamily="18" charset="0"/>
              </a:rPr>
              <a:t>Оборудование на фотографии: 4</a:t>
            </a:r>
            <a:r>
              <a:rPr lang="en-US" sz="1500" dirty="0">
                <a:cs typeface="Times New Roman" panose="02020603050405020304" pitchFamily="18" charset="0"/>
              </a:rPr>
              <a:t>Q</a:t>
            </a:r>
            <a:r>
              <a:rPr lang="ru-RU" sz="1500" dirty="0">
                <a:cs typeface="Times New Roman" panose="02020603050405020304" pitchFamily="18" charset="0"/>
              </a:rPr>
              <a:t> усилители, </a:t>
            </a:r>
            <a:r>
              <a:rPr lang="ru-RU" sz="1500" dirty="0" smtClean="0">
                <a:cs typeface="Times New Roman" panose="02020603050405020304" pitchFamily="18" charset="0"/>
              </a:rPr>
              <a:t>электродвигатели</a:t>
            </a:r>
            <a:r>
              <a:rPr lang="ru-RU" sz="1500" dirty="0">
                <a:cs typeface="Times New Roman" panose="02020603050405020304" pitchFamily="18" charset="0"/>
              </a:rPr>
              <a:t>.</a:t>
            </a:r>
            <a:endParaRPr lang="en-US" sz="15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5894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7" y="237598"/>
            <a:ext cx="1230395" cy="3304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76" y="1066801"/>
            <a:ext cx="4186238" cy="27908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401" y="1066801"/>
            <a:ext cx="4186238" cy="279082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6C2A42D-9237-4443-ACA8-FB2C01AF2CCE}"/>
              </a:ext>
            </a:extLst>
          </p:cNvPr>
          <p:cNvSpPr txBox="1"/>
          <p:nvPr/>
        </p:nvSpPr>
        <p:spPr>
          <a:xfrm>
            <a:off x="290276" y="3829424"/>
            <a:ext cx="4186238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dirty="0">
                <a:cs typeface="Times New Roman" panose="02020603050405020304" pitchFamily="18" charset="0"/>
              </a:rPr>
              <a:t>Серверное помещение.</a:t>
            </a:r>
          </a:p>
          <a:p>
            <a:pPr algn="just"/>
            <a:r>
              <a:rPr lang="ru-RU" sz="1500" dirty="0">
                <a:cs typeface="Times New Roman" panose="02020603050405020304" pitchFamily="18" charset="0"/>
              </a:rPr>
              <a:t>Оборудование на фотографии: ПАК </a:t>
            </a:r>
            <a:r>
              <a:rPr lang="en-US" sz="1500" dirty="0">
                <a:cs typeface="Times New Roman" panose="02020603050405020304" pitchFamily="18" charset="0"/>
              </a:rPr>
              <a:t>RTDS, </a:t>
            </a:r>
            <a:r>
              <a:rPr lang="ru-RU" sz="1500" dirty="0">
                <a:cs typeface="Times New Roman" panose="02020603050405020304" pitchFamily="18" charset="0"/>
              </a:rPr>
              <a:t>традиционный усилитель </a:t>
            </a:r>
            <a:r>
              <a:rPr lang="en-US" sz="1500" dirty="0" err="1">
                <a:cs typeface="Times New Roman" panose="02020603050405020304" pitchFamily="18" charset="0"/>
              </a:rPr>
              <a:t>Ponovo</a:t>
            </a:r>
            <a:r>
              <a:rPr lang="en-US" sz="1500" dirty="0">
                <a:cs typeface="Times New Roman" panose="02020603050405020304" pitchFamily="18" charset="0"/>
              </a:rPr>
              <a:t>,</a:t>
            </a:r>
            <a:r>
              <a:rPr lang="ru-RU" sz="1500" dirty="0">
                <a:cs typeface="Times New Roman" panose="02020603050405020304" pitchFamily="18" charset="0"/>
              </a:rPr>
              <a:t> стенд для тестирования технологий ЦПС.</a:t>
            </a:r>
            <a:endParaRPr lang="en-US" sz="1500" dirty="0"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6C2A42D-9237-4443-ACA8-FB2C01AF2CCE}"/>
              </a:ext>
            </a:extLst>
          </p:cNvPr>
          <p:cNvSpPr txBox="1"/>
          <p:nvPr/>
        </p:nvSpPr>
        <p:spPr>
          <a:xfrm>
            <a:off x="4694401" y="3857627"/>
            <a:ext cx="4186238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dirty="0">
                <a:cs typeface="Times New Roman" panose="02020603050405020304" pitchFamily="18" charset="0"/>
              </a:rPr>
              <a:t>Отсек для высоковольтных испытаний.</a:t>
            </a:r>
          </a:p>
          <a:p>
            <a:pPr algn="just"/>
            <a:r>
              <a:rPr lang="ru-RU" sz="1500" dirty="0">
                <a:cs typeface="Times New Roman" panose="02020603050405020304" pitchFamily="18" charset="0"/>
              </a:rPr>
              <a:t>Оборудование на фотографии: 4</a:t>
            </a:r>
            <a:r>
              <a:rPr lang="en-US" sz="1500" dirty="0">
                <a:cs typeface="Times New Roman" panose="02020603050405020304" pitchFamily="18" charset="0"/>
              </a:rPr>
              <a:t>Q </a:t>
            </a:r>
            <a:r>
              <a:rPr lang="ru-RU" sz="1500" dirty="0">
                <a:cs typeface="Times New Roman" panose="02020603050405020304" pitchFamily="18" charset="0"/>
              </a:rPr>
              <a:t>усилитель </a:t>
            </a:r>
            <a:r>
              <a:rPr lang="en-US" sz="1500" dirty="0" err="1" smtClean="0">
                <a:cs typeface="Times New Roman" panose="02020603050405020304" pitchFamily="18" charset="0"/>
              </a:rPr>
              <a:t>Ponovo</a:t>
            </a:r>
            <a:r>
              <a:rPr lang="en-US" sz="1500" dirty="0" smtClean="0">
                <a:cs typeface="Times New Roman" panose="02020603050405020304" pitchFamily="18" charset="0"/>
              </a:rPr>
              <a:t> c</a:t>
            </a:r>
            <a:r>
              <a:rPr lang="ru-RU" sz="1500" dirty="0" err="1" smtClean="0">
                <a:cs typeface="Times New Roman" panose="02020603050405020304" pitchFamily="18" charset="0"/>
              </a:rPr>
              <a:t>ерии</a:t>
            </a:r>
            <a:r>
              <a:rPr lang="ru-RU" sz="1500" dirty="0"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cs typeface="Times New Roman" panose="02020603050405020304" pitchFamily="18" charset="0"/>
              </a:rPr>
              <a:t>PAV</a:t>
            </a:r>
            <a:r>
              <a:rPr lang="en-US" sz="1500" dirty="0" smtClean="0">
                <a:cs typeface="Times New Roman" panose="02020603050405020304" pitchFamily="18" charset="0"/>
              </a:rPr>
              <a:t>, </a:t>
            </a:r>
            <a:r>
              <a:rPr lang="ru-RU" sz="1500" dirty="0">
                <a:cs typeface="Times New Roman" panose="02020603050405020304" pitchFamily="18" charset="0"/>
              </a:rPr>
              <a:t>испытательный трансформатор.</a:t>
            </a:r>
            <a:endParaRPr lang="en-US" sz="1500" dirty="0"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7504" y="237598"/>
            <a:ext cx="7632848" cy="533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dirty="0" smtClean="0"/>
              <a:t>Лаборатория ИГЭУ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7382152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Усилитель </a:t>
            </a:r>
            <a:r>
              <a:rPr lang="en-US" sz="3600" dirty="0" smtClean="0"/>
              <a:t>PAS120</a:t>
            </a:r>
            <a:endParaRPr lang="ru-RU" sz="3600" dirty="0"/>
          </a:p>
        </p:txBody>
      </p:sp>
      <p:pic>
        <p:nvPicPr>
          <p:cNvPr id="5" name="图片 1" descr="1.2 .4 cabinets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96" t="7183" r="11401" b="4621"/>
          <a:stretch/>
        </p:blipFill>
        <p:spPr bwMode="auto">
          <a:xfrm>
            <a:off x="251520" y="1275606"/>
            <a:ext cx="3744416" cy="28117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139952" y="1491630"/>
            <a:ext cx="475906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Мощность: 3х40кВА или 1х 120кВА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Выходное напряжение 3х270В (1х540В)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Выходной ток 3х150А (1х430А)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Перегрузочная способность 120% (60с)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Полоса пропускания 0-2000Гц (</a:t>
            </a:r>
            <a:r>
              <a:rPr lang="en-US" dirty="0" smtClean="0"/>
              <a:t>&lt;</a:t>
            </a:r>
            <a:r>
              <a:rPr lang="ru-RU" dirty="0" smtClean="0"/>
              <a:t>3дБ)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Частота преобразователя 125кГц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КПД </a:t>
            </a:r>
            <a:r>
              <a:rPr lang="en-US" dirty="0" smtClean="0"/>
              <a:t>&gt;85%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Вес (4 шкафа) 1550 кг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Питание: 3х380В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Рабочая температура </a:t>
            </a:r>
            <a:r>
              <a:rPr lang="ru-RU" dirty="0" smtClean="0"/>
              <a:t>(</a:t>
            </a:r>
            <a:r>
              <a:rPr lang="en-US" dirty="0" smtClean="0"/>
              <a:t>0</a:t>
            </a:r>
            <a:r>
              <a:rPr lang="ru-RU" dirty="0" smtClean="0"/>
              <a:t>..</a:t>
            </a:r>
            <a:r>
              <a:rPr lang="ru-RU" dirty="0" smtClean="0"/>
              <a:t>40) </a:t>
            </a:r>
            <a:r>
              <a:rPr lang="ru-RU" dirty="0" smtClean="0">
                <a:latin typeface="Arial"/>
                <a:cs typeface="Arial"/>
              </a:rPr>
              <a:t>°С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/>
                <a:cs typeface="Arial"/>
              </a:rPr>
              <a:t>Охлаждение: воздушное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399749"/>
      </p:ext>
    </p:extLst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Структурная схема усилителя</a:t>
            </a:r>
            <a:endParaRPr lang="ru-RU" sz="3600" dirty="0"/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91458"/>
            <a:ext cx="3744416" cy="2352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03598"/>
            <a:ext cx="5665787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9912" y="1886112"/>
            <a:ext cx="1241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~</a:t>
            </a:r>
            <a:r>
              <a:rPr lang="ru-RU" sz="1200" dirty="0" smtClean="0"/>
              <a:t>270В, 150А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89224" y="3115301"/>
            <a:ext cx="50642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Независимая работа каналов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Гальваническая развязка между каналами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Перегрузочная способность 120%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Равная мощность в режиме источника и </a:t>
            </a:r>
            <a:br>
              <a:rPr lang="ru-RU" dirty="0" smtClean="0"/>
            </a:br>
            <a:r>
              <a:rPr lang="ru-RU" dirty="0" smtClean="0"/>
              <a:t>потребителя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Рекуперация энергии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20717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нЛАБ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ЭнЛАБ</Template>
  <TotalTime>6106</TotalTime>
  <Words>701</Words>
  <Application>Microsoft Office PowerPoint</Application>
  <PresentationFormat>Экран (16:9)</PresentationFormat>
  <Paragraphs>162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ЭнЛАБ</vt:lpstr>
      <vt:lpstr>Мощные четырехквадрантные усилители для исследований в электроэнергетике</vt:lpstr>
      <vt:lpstr>Полунатурное моделирование ЭС</vt:lpstr>
      <vt:lpstr>Четыре квадранта U &amp; I</vt:lpstr>
      <vt:lpstr>Моделирование CHIL</vt:lpstr>
      <vt:lpstr>Моделирование PHIL</vt:lpstr>
      <vt:lpstr>Презентация PowerPoint</vt:lpstr>
      <vt:lpstr>Презентация PowerPoint</vt:lpstr>
      <vt:lpstr>Усилитель PAS120</vt:lpstr>
      <vt:lpstr>Структурная схема усилителя</vt:lpstr>
      <vt:lpstr>Форма выходного сигнала </vt:lpstr>
      <vt:lpstr>Выходные параметры PAS120 </vt:lpstr>
      <vt:lpstr>Выходные параметры PAS240 </vt:lpstr>
      <vt:lpstr>Испытание усилителя PAS120</vt:lpstr>
      <vt:lpstr>ИЛЦС(ФИЦ), Санкт-Петербург</vt:lpstr>
      <vt:lpstr>Спасибо за внимание!</vt:lpstr>
      <vt:lpstr>Наши публикации по теме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: Мощные четырехквадрантные усилители серии PAS для исследований в электроэнергетике</dc:title>
  <dc:creator>IFASSD</dc:creator>
  <cp:lastModifiedBy>IFASSD</cp:lastModifiedBy>
  <cp:revision>33</cp:revision>
  <dcterms:created xsi:type="dcterms:W3CDTF">2024-04-03T07:22:02Z</dcterms:created>
  <dcterms:modified xsi:type="dcterms:W3CDTF">2024-04-23T20:24:35Z</dcterms:modified>
</cp:coreProperties>
</file>