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drawings/drawing2.xml" ContentType="application/vnd.openxmlformats-officedocument.drawingml.chartshapes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notesSlides/notesSlide3.xml" ContentType="application/vnd.openxmlformats-officedocument.presentationml.notesSlid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notesSlides/notesSlide4.xml" ContentType="application/vnd.openxmlformats-officedocument.presentationml.notesSlid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92" r:id="rId3"/>
    <p:sldId id="275" r:id="rId4"/>
    <p:sldId id="276" r:id="rId5"/>
    <p:sldId id="296" r:id="rId6"/>
    <p:sldId id="291" r:id="rId7"/>
    <p:sldId id="278" r:id="rId8"/>
    <p:sldId id="290" r:id="rId9"/>
    <p:sldId id="289" r:id="rId10"/>
    <p:sldId id="293" r:id="rId11"/>
    <p:sldId id="282" r:id="rId12"/>
    <p:sldId id="298" r:id="rId13"/>
    <p:sldId id="279" r:id="rId1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8064A2"/>
    <a:srgbClr val="9BBB59"/>
    <a:srgbClr val="1563AA"/>
    <a:srgbClr val="80B57E"/>
    <a:srgbClr val="C00000"/>
    <a:srgbClr val="4BACC6"/>
    <a:srgbClr val="626262"/>
    <a:srgbClr val="245C8F"/>
    <a:srgbClr val="6EA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930" autoAdjust="0"/>
  </p:normalViewPr>
  <p:slideViewPr>
    <p:cSldViewPr snapToGrid="0">
      <p:cViewPr varScale="1">
        <p:scale>
          <a:sx n="110" d="100"/>
          <a:sy n="110" d="100"/>
        </p:scale>
        <p:origin x="6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chartUserShapes" Target="../drawings/drawing1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\\HQ-FS-02.CORP.FSK-EES.LOCAL\HQ_DEP_BJ$\Common\8%20&#1054;&#1090;&#1076;&#1077;&#1083;%20&#1040;&#1057;&#1059;%20&#1058;&#1055;%20&#1080;%20&#1084;&#1077;&#1090;&#1088;&#1086;&#1083;&#1086;&#1075;&#1080;&#1080;\81%20&#1054;&#1090;&#1076;&#1077;&#1083;%20&#1040;&#1057;&#1059;%20&#1058;&#1055;\811%20&#1054;&#1090;&#1095;&#1077;&#1090;&#1099;\81191%20&#1043;&#1054;%20&#1056;&#1086;&#1089;&#1089;&#1077;&#1090;&#1080;\2023\&#1057;&#1074;&#1086;&#1076;%20&#1040;&#1057;&#1059;&#1058;&#1055;%203%20&#1056;&#1057;&#1050;%202023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\\HQ-FS-02.CORP.FSK-EES.LOCAL\HQ_DEP_BJ$\Common\8%20&#1054;&#1090;&#1076;&#1077;&#1083;%20&#1040;&#1057;&#1059;%20&#1058;&#1055;%20&#1080;%20&#1084;&#1077;&#1090;&#1088;&#1086;&#1083;&#1086;&#1075;&#1080;&#1080;\81%20&#1054;&#1090;&#1076;&#1077;&#1083;%20&#1040;&#1057;&#1059;%20&#1058;&#1055;\811%20&#1054;&#1090;&#1095;&#1077;&#1090;&#1099;\8119%20&#1057;&#1074;&#1086;&#1076;%20&#1043;&#1054;%20&#1052;&#1069;&#1057;\2023\&#1057;&#1042;&#1054;&#1044;%20&#1040;&#1057;&#1059;&#1058;&#1055;%203%202023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7.xlsx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chartUserShapes" Target="../drawings/drawing2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9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0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0;&#1072;&#1090;&#1072;&#1083;&#1086;&#1075;_&#1048;&#1055;_&#1056;&#1047;&#1040;\&#1082;&#1072;&#1090;&#1086;&#1083;&#1086;&#1075;_&#1048;&#1055;_&#1056;&#1047;&#1040;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7A3-45E1-8904-45A0A4D8BE88}"/>
              </c:ext>
            </c:extLst>
          </c:dPt>
          <c:dPt>
            <c:idx val="1"/>
            <c:bubble3D val="0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7A3-45E1-8904-45A0A4D8BE88}"/>
              </c:ext>
            </c:extLst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0.5901329725445178</c:v>
                </c:pt>
                <c:pt idx="1">
                  <c:v>0.4098670274554822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7A3-45E1-8904-45A0A4D8BE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57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97668163785571"/>
          <c:y val="6.4205295167414043E-3"/>
          <c:w val="0.72548681589128905"/>
          <c:h val="0.9935794704832585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156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DE1-49D3-A04B-4C988C3F1274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DE1-49D3-A04B-4C988C3F1274}"/>
              </c:ext>
            </c:extLst>
          </c:dPt>
          <c:dPt>
            <c:idx val="2"/>
            <c:bubble3D val="0"/>
            <c:spPr>
              <a:solidFill>
                <a:srgbClr val="9BBB5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DE1-49D3-A04B-4C988C3F12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DE1-49D3-A04B-4C988C3F127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DE1-49D3-A04B-4C988C3F1274}"/>
              </c:ext>
            </c:extLst>
          </c:dPt>
          <c:cat>
            <c:strRef>
              <c:f>Лист1!$A$2:$A$4</c:f>
              <c:strCache>
                <c:ptCount val="3"/>
                <c:pt idx="0">
                  <c:v>Ложное</c:v>
                </c:pt>
                <c:pt idx="1">
                  <c:v>Излишнее</c:v>
                </c:pt>
                <c:pt idx="2">
                  <c:v>Отказ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0.25522648083623695</c:v>
                </c:pt>
                <c:pt idx="1">
                  <c:v>0.26393728222996515</c:v>
                </c:pt>
                <c:pt idx="2">
                  <c:v>0.31881533101045295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DE1-49D3-A04B-4C988C3F12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5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97668163785571"/>
          <c:y val="6.4205295167414043E-3"/>
          <c:w val="0.72548681589128905"/>
          <c:h val="0.9935794704832585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C0504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E25-40A7-8512-DD0516B70F37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E25-40A7-8512-DD0516B70F3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E25-40A7-8512-DD0516B70F3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E25-40A7-8512-DD0516B70F3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E25-40A7-8512-DD0516B70F37}"/>
              </c:ext>
            </c:extLst>
          </c:dPt>
          <c:cat>
            <c:strRef>
              <c:f>Лист1!$A$2:$A$4</c:f>
              <c:strCache>
                <c:ptCount val="3"/>
                <c:pt idx="0">
                  <c:v>ЭМ</c:v>
                </c:pt>
                <c:pt idx="1">
                  <c:v>МП</c:v>
                </c:pt>
                <c:pt idx="2">
                  <c:v>МЭ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0.73533424283765347</c:v>
                </c:pt>
                <c:pt idx="1">
                  <c:v>0.21009549795361529</c:v>
                </c:pt>
                <c:pt idx="2">
                  <c:v>5.4570259208731244E-2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E25-40A7-8512-DD0516B70F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5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ЭМ</c:v>
                </c:pt>
                <c:pt idx="1">
                  <c:v>МЭ</c:v>
                </c:pt>
                <c:pt idx="2">
                  <c:v>МП</c:v>
                </c:pt>
                <c:pt idx="3">
                  <c:v>Всего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0.29775280898876405</c:v>
                </c:pt>
                <c:pt idx="1">
                  <c:v>0.17499999999999999</c:v>
                </c:pt>
                <c:pt idx="2">
                  <c:v>0.1038961038961039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0C-47CD-A886-5ACB566DEF2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ЭМ</c:v>
                </c:pt>
                <c:pt idx="1">
                  <c:v>МЭ</c:v>
                </c:pt>
                <c:pt idx="2">
                  <c:v>МП</c:v>
                </c:pt>
                <c:pt idx="3">
                  <c:v>Всего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0.27340823970037453</c:v>
                </c:pt>
                <c:pt idx="1">
                  <c:v>0.17499999999999999</c:v>
                </c:pt>
                <c:pt idx="2">
                  <c:v>0.19480519480519481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0C-47CD-A886-5ACB566DEF2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ЭМ</c:v>
                </c:pt>
                <c:pt idx="1">
                  <c:v>МЭ</c:v>
                </c:pt>
                <c:pt idx="2">
                  <c:v>МП</c:v>
                </c:pt>
                <c:pt idx="3">
                  <c:v>Всего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0.33520599250936328</c:v>
                </c:pt>
                <c:pt idx="1">
                  <c:v>0.52500000000000002</c:v>
                </c:pt>
                <c:pt idx="2">
                  <c:v>0.37012987012987014</c:v>
                </c:pt>
                <c:pt idx="3">
                  <c:v>0.35302197802197804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0C-47CD-A886-5ACB566DEF2A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ЭМ</c:v>
                </c:pt>
                <c:pt idx="1">
                  <c:v>МЭ</c:v>
                </c:pt>
                <c:pt idx="2">
                  <c:v>МП</c:v>
                </c:pt>
                <c:pt idx="3">
                  <c:v>Всего</c:v>
                </c:pt>
              </c:strCache>
            </c:strRef>
          </c:cat>
          <c:val>
            <c:numRef>
              <c:f>Лист1!$E$2:$E$5</c:f>
              <c:numCache>
                <c:formatCode>0%</c:formatCode>
                <c:ptCount val="4"/>
                <c:pt idx="0">
                  <c:v>9.3632958801498134E-2</c:v>
                </c:pt>
                <c:pt idx="1">
                  <c:v>0.125</c:v>
                </c:pt>
                <c:pt idx="2">
                  <c:v>0.33116883116883117</c:v>
                </c:pt>
                <c:pt idx="3">
                  <c:v>0.14560439560439561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0C-47CD-A886-5ACB566DEF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16349904"/>
        <c:axId val="616355152"/>
      </c:barChart>
      <c:catAx>
        <c:axId val="616349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616355152"/>
        <c:crosses val="autoZero"/>
        <c:auto val="1"/>
        <c:lblAlgn val="ctr"/>
        <c:lblOffset val="100"/>
        <c:noMultiLvlLbl val="0"/>
      </c:catAx>
      <c:valAx>
        <c:axId val="616355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616349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697971909846062"/>
          <c:y val="0.7843382576011968"/>
          <c:w val="0.50604056180307866"/>
          <c:h val="0.134780700637090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97668163785571"/>
          <c:y val="6.4205295167414043E-3"/>
          <c:w val="0.72548681589128905"/>
          <c:h val="0.9935794704832585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C0504D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9B0-42EF-BEC4-9F953317A0A5}"/>
              </c:ext>
            </c:extLst>
          </c:dPt>
          <c:dPt>
            <c:idx val="1"/>
            <c:bubble3D val="0"/>
            <c:spPr>
              <a:solidFill>
                <a:srgbClr val="31859C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9B0-42EF-BEC4-9F953317A0A5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9B0-42EF-BEC4-9F953317A0A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9B0-42EF-BEC4-9F953317A0A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9B0-42EF-BEC4-9F953317A0A5}"/>
              </c:ext>
            </c:extLst>
          </c:dPt>
          <c:cat>
            <c:strRef>
              <c:f>Лист1!$A$2:$A$4</c:f>
              <c:strCache>
                <c:ptCount val="3"/>
                <c:pt idx="0">
                  <c:v>ЭМ</c:v>
                </c:pt>
                <c:pt idx="1">
                  <c:v>МП</c:v>
                </c:pt>
                <c:pt idx="2">
                  <c:v>МЭ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0.50899928005759543</c:v>
                </c:pt>
                <c:pt idx="1">
                  <c:v>0.79704797047970477</c:v>
                </c:pt>
                <c:pt idx="2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9B0-42EF-BEC4-9F953317A0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5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33901613925383"/>
          <c:y val="8.6607560937540642E-2"/>
          <c:w val="0.79926816340808537"/>
          <c:h val="0.434976652532452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Лист1!$A$2:$A$16</c:f>
              <c:strCache>
                <c:ptCount val="15"/>
                <c:pt idx="0">
                  <c:v>«Россети Московский регион»</c:v>
                </c:pt>
                <c:pt idx="1">
                  <c:v>«Россети Янтарь»</c:v>
                </c:pt>
                <c:pt idx="2">
                  <c:v>«Россети Тюмень»</c:v>
                </c:pt>
                <c:pt idx="3">
                  <c:v>«Россети Ленэнерго»</c:v>
                </c:pt>
                <c:pt idx="4">
                  <c:v>«Россети ФСК ЕЭС»</c:v>
                </c:pt>
                <c:pt idx="5">
                  <c:v>«Россети Северного Кавказа»</c:v>
                </c:pt>
                <c:pt idx="6">
                  <c:v>«Россети Кубань»</c:v>
                </c:pt>
                <c:pt idx="7">
                  <c:v>«Россети Сибирь»</c:v>
                </c:pt>
                <c:pt idx="8">
                  <c:v>«Россети Урал»</c:v>
                </c:pt>
                <c:pt idx="9">
                  <c:v>«Россети Северо-Запад»</c:v>
                </c:pt>
                <c:pt idx="10">
                  <c:v>«Россети Юг»</c:v>
                </c:pt>
                <c:pt idx="11">
                  <c:v>«Россети Центр и Приволжье»</c:v>
                </c:pt>
                <c:pt idx="12">
                  <c:v>«Россети Волга»</c:v>
                </c:pt>
                <c:pt idx="13">
                  <c:v>«Россети Центр»</c:v>
                </c:pt>
                <c:pt idx="14">
                  <c:v>«Россети Томск»</c:v>
                </c:pt>
              </c:strCache>
            </c:strRef>
          </c:cat>
          <c:val>
            <c:numRef>
              <c:f>Лист1!$B$2:$B$16</c:f>
              <c:numCache>
                <c:formatCode>0.0%</c:formatCode>
                <c:ptCount val="15"/>
                <c:pt idx="0">
                  <c:v>0.97060000000000002</c:v>
                </c:pt>
                <c:pt idx="1">
                  <c:v>0.97070000000000001</c:v>
                </c:pt>
                <c:pt idx="2">
                  <c:v>0.98429999999999995</c:v>
                </c:pt>
                <c:pt idx="3">
                  <c:v>0.98460000000000003</c:v>
                </c:pt>
                <c:pt idx="4">
                  <c:v>0.98609999999999998</c:v>
                </c:pt>
                <c:pt idx="5">
                  <c:v>0.98778682457438938</c:v>
                </c:pt>
                <c:pt idx="6">
                  <c:v>0.99439999999999995</c:v>
                </c:pt>
                <c:pt idx="7">
                  <c:v>0.99460000000000004</c:v>
                </c:pt>
                <c:pt idx="8">
                  <c:v>0.99509999999999998</c:v>
                </c:pt>
                <c:pt idx="9">
                  <c:v>0.99560000000000004</c:v>
                </c:pt>
                <c:pt idx="10">
                  <c:v>0.99570000000000003</c:v>
                </c:pt>
                <c:pt idx="11">
                  <c:v>0.99609999999999999</c:v>
                </c:pt>
                <c:pt idx="12">
                  <c:v>0.99670000000000003</c:v>
                </c:pt>
                <c:pt idx="13">
                  <c:v>0.99750000000000005</c:v>
                </c:pt>
                <c:pt idx="14">
                  <c:v>0.99829999999999997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5D-4651-8583-496839893DD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Лист1!$A$2:$A$16</c:f>
              <c:strCache>
                <c:ptCount val="15"/>
                <c:pt idx="0">
                  <c:v>«Россети Московский регион»</c:v>
                </c:pt>
                <c:pt idx="1">
                  <c:v>«Россети Янтарь»</c:v>
                </c:pt>
                <c:pt idx="2">
                  <c:v>«Россети Тюмень»</c:v>
                </c:pt>
                <c:pt idx="3">
                  <c:v>«Россети Ленэнерго»</c:v>
                </c:pt>
                <c:pt idx="4">
                  <c:v>«Россети ФСК ЕЭС»</c:v>
                </c:pt>
                <c:pt idx="5">
                  <c:v>«Россети Северного Кавказа»</c:v>
                </c:pt>
                <c:pt idx="6">
                  <c:v>«Россети Кубань»</c:v>
                </c:pt>
                <c:pt idx="7">
                  <c:v>«Россети Сибирь»</c:v>
                </c:pt>
                <c:pt idx="8">
                  <c:v>«Россети Урал»</c:v>
                </c:pt>
                <c:pt idx="9">
                  <c:v>«Россети Северо-Запад»</c:v>
                </c:pt>
                <c:pt idx="10">
                  <c:v>«Россети Юг»</c:v>
                </c:pt>
                <c:pt idx="11">
                  <c:v>«Россети Центр и Приволжье»</c:v>
                </c:pt>
                <c:pt idx="12">
                  <c:v>«Россети Волга»</c:v>
                </c:pt>
                <c:pt idx="13">
                  <c:v>«Россети Центр»</c:v>
                </c:pt>
                <c:pt idx="14">
                  <c:v>«Россети Томск»</c:v>
                </c:pt>
              </c:strCache>
            </c:strRef>
          </c:cat>
          <c:val>
            <c:numRef>
              <c:f>Лист1!$C$2:$C$16</c:f>
              <c:numCache>
                <c:formatCode>0.0%</c:formatCode>
                <c:ptCount val="15"/>
                <c:pt idx="0">
                  <c:v>0.99199999999999999</c:v>
                </c:pt>
                <c:pt idx="1">
                  <c:v>0.996</c:v>
                </c:pt>
                <c:pt idx="2">
                  <c:v>0.996</c:v>
                </c:pt>
                <c:pt idx="3">
                  <c:v>0.99</c:v>
                </c:pt>
                <c:pt idx="4">
                  <c:v>0.99299999999999999</c:v>
                </c:pt>
                <c:pt idx="5">
                  <c:v>0.98399999999999999</c:v>
                </c:pt>
                <c:pt idx="6">
                  <c:v>0.98899999999999999</c:v>
                </c:pt>
                <c:pt idx="7">
                  <c:v>0.99399999999999999</c:v>
                </c:pt>
                <c:pt idx="8">
                  <c:v>0.996</c:v>
                </c:pt>
                <c:pt idx="9">
                  <c:v>0.997</c:v>
                </c:pt>
                <c:pt idx="10">
                  <c:v>0.996</c:v>
                </c:pt>
                <c:pt idx="11">
                  <c:v>0.999</c:v>
                </c:pt>
                <c:pt idx="12">
                  <c:v>0.998</c:v>
                </c:pt>
                <c:pt idx="13">
                  <c:v>0.999</c:v>
                </c:pt>
                <c:pt idx="14">
                  <c:v>0.996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5D-4651-8583-496839893D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overlap val="4"/>
        <c:axId val="704235184"/>
        <c:axId val="704235512"/>
      </c:barChart>
      <c:catAx>
        <c:axId val="704235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704235512"/>
        <c:crosses val="autoZero"/>
        <c:auto val="1"/>
        <c:lblAlgn val="ctr"/>
        <c:lblOffset val="100"/>
        <c:noMultiLvlLbl val="0"/>
      </c:catAx>
      <c:valAx>
        <c:axId val="704235512"/>
        <c:scaling>
          <c:orientation val="minMax"/>
          <c:max val="1"/>
          <c:min val="0.95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704235184"/>
        <c:crosses val="autoZero"/>
        <c:crossBetween val="between"/>
        <c:minorUnit val="1.0000000000000002E-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7A3-45E1-8904-45A0A4D8BE88}"/>
              </c:ext>
            </c:extLst>
          </c:dPt>
          <c:dPt>
            <c:idx val="1"/>
            <c:bubble3D val="0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7A3-45E1-8904-45A0A4D8BE88}"/>
              </c:ext>
            </c:extLst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0</c:formatCode>
                <c:ptCount val="2"/>
                <c:pt idx="0">
                  <c:v>341</c:v>
                </c:pt>
                <c:pt idx="1">
                  <c:v>291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7A3-45E1-8904-45A0A4D8BE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57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65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[Свод АСУТП 3 РСК 2023.xlsx]Лист1 (2)!Сводная таблица1</c:name>
    <c:fmtId val="-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Распределительные сети</a:t>
            </a:r>
            <a:endParaRPr lang="ru-RU" dirty="0"/>
          </a:p>
        </c:rich>
      </c:tx>
      <c:layout>
        <c:manualLayout>
          <c:xMode val="edge"/>
          <c:yMode val="edge"/>
          <c:x val="0.15430372898041461"/>
          <c:y val="2.84511030375669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3.3164402687674596E-3"/>
              <c:y val="-1.4011859628657529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4.6703815165820683E-3"/>
              <c:y val="-1.3434431807135671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8.3467807486513248E-3"/>
              <c:y val="2.0038884028385339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2.9394125056764085E-3"/>
              <c:y val="8.5181296782344835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3.3164402687674596E-3"/>
              <c:y val="-1.4011859628657529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4.6703815165820683E-3"/>
              <c:y val="-1.3434431807135671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8.3467807486513248E-3"/>
              <c:y val="2.0038884028385339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2.9394125056764085E-3"/>
              <c:y val="8.5181296782344835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3.3164402687674596E-3"/>
              <c:y val="-1.4011859628657529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4.6703815165820683E-3"/>
              <c:y val="-1.3434431807135671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8.3467807486513248E-3"/>
              <c:y val="2.0038884028385339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2.9394125056764085E-3"/>
              <c:y val="8.5181296782344835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1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5.9100169348175538E-2"/>
          <c:y val="0.13655043260047192"/>
          <c:w val="0.57577949969040731"/>
          <c:h val="0.86344956739952805"/>
        </c:manualLayout>
      </c:layout>
      <c:doughnutChart>
        <c:varyColors val="1"/>
        <c:ser>
          <c:idx val="0"/>
          <c:order val="0"/>
          <c:tx>
            <c:strRef>
              <c:f>'Лист1 (2)'!$B$3</c:f>
              <c:strCache>
                <c:ptCount val="1"/>
                <c:pt idx="0">
                  <c:v>Итог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94B-4404-A583-F9362AF43C6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94B-4404-A583-F9362AF43C6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94B-4404-A583-F9362AF43C6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94B-4404-A583-F9362AF43C6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94B-4404-A583-F9362AF43C6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94B-4404-A583-F9362AF43C6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94B-4404-A583-F9362AF43C65}"/>
              </c:ext>
            </c:extLst>
          </c:dPt>
          <c:dLbls>
            <c:dLbl>
              <c:idx val="0"/>
              <c:layout>
                <c:manualLayout>
                  <c:x val="3.3164402687674596E-3"/>
                  <c:y val="-1.40118596286575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94B-4404-A583-F9362AF43C65}"/>
                </c:ext>
              </c:extLst>
            </c:dLbl>
            <c:dLbl>
              <c:idx val="1"/>
              <c:layout>
                <c:manualLayout>
                  <c:x val="4.6703815165820683E-3"/>
                  <c:y val="-1.34344318071356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94B-4404-A583-F9362AF43C65}"/>
                </c:ext>
              </c:extLst>
            </c:dLbl>
            <c:dLbl>
              <c:idx val="3"/>
              <c:layout>
                <c:manualLayout>
                  <c:x val="-8.3467807486513248E-3"/>
                  <c:y val="2.00388840283853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94B-4404-A583-F9362AF43C65}"/>
                </c:ext>
              </c:extLst>
            </c:dLbl>
            <c:dLbl>
              <c:idx val="4"/>
              <c:layout>
                <c:manualLayout>
                  <c:x val="2.9394125056764085E-3"/>
                  <c:y val="8.51812967823448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E94B-4404-A583-F9362AF43C65}"/>
                </c:ext>
              </c:extLst>
            </c:dLbl>
            <c:dLbl>
              <c:idx val="6"/>
              <c:layout>
                <c:manualLayout>
                  <c:x val="9.178397657643228E-2"/>
                  <c:y val="-0.1065508071463350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E94B-4404-A583-F9362AF43C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'Лист1 (2)'!$A$4:$A$10</c:f>
              <c:strCache>
                <c:ptCount val="7"/>
                <c:pt idx="0">
                  <c:v>Количество АРМов </c:v>
                </c:pt>
                <c:pt idx="1">
                  <c:v>Количество серверов </c:v>
                </c:pt>
                <c:pt idx="2">
                  <c:v>Количество Серверов (Контроллеров) ТМ</c:v>
                </c:pt>
                <c:pt idx="3">
                  <c:v>Количество Коммутаторов (маршрутизаторов, МСЭ)</c:v>
                </c:pt>
                <c:pt idx="4">
                  <c:v>Количество  Систем единого времени (шт.)</c:v>
                </c:pt>
                <c:pt idx="5">
                  <c:v>Количество   (МИП). (шт.)</c:v>
                </c:pt>
                <c:pt idx="6">
                  <c:v>Количество контроллеров присоединений</c:v>
                </c:pt>
              </c:strCache>
            </c:strRef>
          </c:cat>
          <c:val>
            <c:numRef>
              <c:f>'Лист1 (2)'!$B$4:$B$10</c:f>
              <c:numCache>
                <c:formatCode>General</c:formatCode>
                <c:ptCount val="7"/>
                <c:pt idx="0">
                  <c:v>635</c:v>
                </c:pt>
                <c:pt idx="1">
                  <c:v>656</c:v>
                </c:pt>
                <c:pt idx="2">
                  <c:v>601</c:v>
                </c:pt>
                <c:pt idx="3">
                  <c:v>2654</c:v>
                </c:pt>
                <c:pt idx="4">
                  <c:v>535</c:v>
                </c:pt>
                <c:pt idx="5">
                  <c:v>1519</c:v>
                </c:pt>
                <c:pt idx="6">
                  <c:v>2394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94B-4404-A583-F9362AF43C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434089963532526"/>
          <c:y val="5.2732461889958435E-2"/>
          <c:w val="0.34077521227119928"/>
          <c:h val="0.898682946926851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[СВОД АСУТП 3 2023.xlsx]Лист1!Сводная таблица1</c:name>
    <c:fmtId val="10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aseline="0" dirty="0" smtClean="0"/>
              <a:t>Магистральные сети</a:t>
            </a:r>
            <a:endParaRPr lang="ru-RU" sz="1400" baseline="0" dirty="0"/>
          </a:p>
        </c:rich>
      </c:tx>
      <c:layout>
        <c:manualLayout>
          <c:xMode val="edge"/>
          <c:yMode val="edge"/>
          <c:x val="0.19629985934072341"/>
          <c:y val="2.17066930109576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1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3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3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3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3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</c:pivotFmts>
    <c:plotArea>
      <c:layout>
        <c:manualLayout>
          <c:layoutTarget val="inner"/>
          <c:xMode val="edge"/>
          <c:yMode val="edge"/>
          <c:x val="5.4787071655252775E-2"/>
          <c:y val="0.1303219142454588"/>
          <c:w val="0.58206197429911277"/>
          <c:h val="0.81902913539564004"/>
        </c:manualLayout>
      </c:layout>
      <c:doughnutChart>
        <c:varyColors val="1"/>
        <c:ser>
          <c:idx val="0"/>
          <c:order val="0"/>
          <c:tx>
            <c:strRef>
              <c:f>Лист1!$B$5</c:f>
              <c:strCache>
                <c:ptCount val="1"/>
                <c:pt idx="0">
                  <c:v>Итог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D5D-4A5A-8C06-ADCE7DF8D70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D5D-4A5A-8C06-ADCE7DF8D70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D5D-4A5A-8C06-ADCE7DF8D70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D5D-4A5A-8C06-ADCE7DF8D70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D5D-4A5A-8C06-ADCE7DF8D70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D5D-4A5A-8C06-ADCE7DF8D70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D5D-4A5A-8C06-ADCE7DF8D705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5D5D-4A5A-8C06-ADCE7DF8D7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Лист1!$A$6:$A$12</c:f>
              <c:strCache>
                <c:ptCount val="7"/>
                <c:pt idx="0">
                  <c:v>Количество АРМов </c:v>
                </c:pt>
                <c:pt idx="1">
                  <c:v>Количество серверов </c:v>
                </c:pt>
                <c:pt idx="2">
                  <c:v>Количество  Шлюз ТМ</c:v>
                </c:pt>
                <c:pt idx="3">
                  <c:v>Количество Коммутаторов и маршрутизаторы и межсетевые экраны</c:v>
                </c:pt>
                <c:pt idx="4">
                  <c:v>Количество контроллеров присоединений</c:v>
                </c:pt>
                <c:pt idx="5">
                  <c:v> Количество Систем единого времени (шт.)</c:v>
                </c:pt>
                <c:pt idx="6">
                  <c:v>Количество   (МИП). (шт.)</c:v>
                </c:pt>
              </c:strCache>
            </c:strRef>
          </c:cat>
          <c:val>
            <c:numRef>
              <c:f>Лист1!$B$6:$B$12</c:f>
              <c:numCache>
                <c:formatCode>General</c:formatCode>
                <c:ptCount val="7"/>
                <c:pt idx="0">
                  <c:v>1162</c:v>
                </c:pt>
                <c:pt idx="1">
                  <c:v>1415</c:v>
                </c:pt>
                <c:pt idx="2">
                  <c:v>1124</c:v>
                </c:pt>
                <c:pt idx="3">
                  <c:v>5934</c:v>
                </c:pt>
                <c:pt idx="4">
                  <c:v>4478</c:v>
                </c:pt>
                <c:pt idx="5">
                  <c:v>641</c:v>
                </c:pt>
                <c:pt idx="6">
                  <c:v>3555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D5D-4A5A-8C06-ADCE7DF8D7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210718447419592"/>
          <c:y val="6.1502296864379885E-2"/>
          <c:w val="0.32246645272204449"/>
          <c:h val="0.9384977031356200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97668163785571"/>
          <c:y val="6.4205295167414043E-3"/>
          <c:w val="0.72548681589128905"/>
          <c:h val="0.9935794704832585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156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DE1-49D3-A04B-4C988C3F1274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DE1-49D3-A04B-4C988C3F1274}"/>
              </c:ext>
            </c:extLst>
          </c:dPt>
          <c:dPt>
            <c:idx val="2"/>
            <c:bubble3D val="0"/>
            <c:spPr>
              <a:solidFill>
                <a:srgbClr val="9BBB5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DE1-49D3-A04B-4C988C3F12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DE1-49D3-A04B-4C988C3F127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DE1-49D3-A04B-4C988C3F1274}"/>
              </c:ext>
            </c:extLst>
          </c:dPt>
          <c:cat>
            <c:strRef>
              <c:f>Лист1!$A$2:$A$3</c:f>
              <c:strCache>
                <c:ptCount val="2"/>
                <c:pt idx="0">
                  <c:v>Отечественные</c:v>
                </c:pt>
                <c:pt idx="1">
                  <c:v>Импортные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0.83</c:v>
                </c:pt>
                <c:pt idx="1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DE1-49D3-A04B-4C988C3F12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5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350-46F8-8B00-6BA13F52421F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350-46F8-8B00-6BA13F52421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350-46F8-8B00-6BA13F52421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350-46F8-8B00-6BA13F52421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350-46F8-8B00-6BA13F52421F}"/>
              </c:ext>
            </c:extLst>
          </c:dPt>
          <c:cat>
            <c:strRef>
              <c:f>Лист1!$A$2:$A$6</c:f>
              <c:strCache>
                <c:ptCount val="4"/>
                <c:pt idx="0">
                  <c:v>РЗ</c:v>
                </c:pt>
                <c:pt idx="1">
                  <c:v>ТА</c:v>
                </c:pt>
                <c:pt idx="2">
                  <c:v>СА</c:v>
                </c:pt>
                <c:pt idx="3">
                  <c:v>др.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755</c:v>
                </c:pt>
                <c:pt idx="1">
                  <c:v>640</c:v>
                </c:pt>
                <c:pt idx="2">
                  <c:v>173</c:v>
                </c:pt>
                <c:pt idx="3">
                  <c:v>162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350-46F8-8B00-6BA13F5242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65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553299036667555"/>
          <c:y val="6.4205582643659005E-3"/>
          <c:w val="0.72548681589128905"/>
          <c:h val="0.9935794704832585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156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C3A-447F-A513-7B0BF2536E87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C3A-447F-A513-7B0BF2536E87}"/>
              </c:ext>
            </c:extLst>
          </c:dPt>
          <c:dPt>
            <c:idx val="2"/>
            <c:bubble3D val="0"/>
            <c:spPr>
              <a:solidFill>
                <a:srgbClr val="9BBB5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C3A-447F-A513-7B0BF2536E8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C3A-447F-A513-7B0BF2536E8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C3A-447F-A513-7B0BF2536E87}"/>
              </c:ext>
            </c:extLst>
          </c:dPt>
          <c:cat>
            <c:strRef>
              <c:f>Лист1!$A$2:$A$3</c:f>
              <c:strCache>
                <c:ptCount val="2"/>
                <c:pt idx="0">
                  <c:v>Отечественные</c:v>
                </c:pt>
                <c:pt idx="1">
                  <c:v>Импортные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36.200000000000003</c:v>
                </c:pt>
                <c:pt idx="1">
                  <c:v>17.3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C3A-447F-A513-7B0BF2536E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5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68062742257447"/>
          <c:y val="6.4205582643659005E-3"/>
          <c:w val="0.72548681589128905"/>
          <c:h val="0.9935794704832585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156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755-49D6-8086-9B4084281444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755-49D6-8086-9B4084281444}"/>
              </c:ext>
            </c:extLst>
          </c:dPt>
          <c:dPt>
            <c:idx val="2"/>
            <c:bubble3D val="0"/>
            <c:spPr>
              <a:solidFill>
                <a:srgbClr val="9BBB5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755-49D6-8086-9B408428144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755-49D6-8086-9B408428144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755-49D6-8086-9B4084281444}"/>
              </c:ext>
            </c:extLst>
          </c:dPt>
          <c:cat>
            <c:strRef>
              <c:f>Лист1!$A$2:$A$3</c:f>
              <c:strCache>
                <c:ptCount val="2"/>
                <c:pt idx="0">
                  <c:v>Отечественные</c:v>
                </c:pt>
                <c:pt idx="1">
                  <c:v>Импортные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188</c:v>
                </c:pt>
                <c:pt idx="1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755-49D6-8086-9B40842814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5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071271129326242"/>
          <c:y val="6.4202557679814056E-3"/>
          <c:w val="0.72548681589128905"/>
          <c:h val="0.9935794704832585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156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FE5-486F-9460-8F33E7E10F9B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FE5-486F-9460-8F33E7E10F9B}"/>
              </c:ext>
            </c:extLst>
          </c:dPt>
          <c:dPt>
            <c:idx val="2"/>
            <c:bubble3D val="0"/>
            <c:spPr>
              <a:solidFill>
                <a:srgbClr val="9BBB5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FE5-486F-9460-8F33E7E10F9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FE5-486F-9460-8F33E7E10F9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FE5-486F-9460-8F33E7E10F9B}"/>
              </c:ext>
            </c:extLst>
          </c:dPt>
          <c:cat>
            <c:strRef>
              <c:f>Лист1!$A$2:$A$6</c:f>
              <c:strCache>
                <c:ptCount val="2"/>
                <c:pt idx="0">
                  <c:v>Осталсь заменить</c:v>
                </c:pt>
                <c:pt idx="1">
                  <c:v>Заменено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0.67</c:v>
                </c:pt>
                <c:pt idx="1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FE5-486F-9460-8F33E7E10F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5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Тип элементной базы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A3B-45CF-9C46-2C918322BFB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A3B-45CF-9C46-2C918322BFB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A3B-45CF-9C46-2C918322BFB1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'Перечень ИП'!$M$1135:$M$1137</c:f>
              <c:numCache>
                <c:formatCode>General</c:formatCode>
                <c:ptCount val="3"/>
                <c:pt idx="0">
                  <c:v>685</c:v>
                </c:pt>
                <c:pt idx="1">
                  <c:v>115</c:v>
                </c:pt>
                <c:pt idx="2">
                  <c:v>197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A3B-45CF-9C46-2C918322BFB1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Статус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783-4C0B-86DD-6C17660C8D94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783-4C0B-86DD-6C17660C8D94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783-4C0B-86DD-6C17660C8D94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'Перечень ИП'!$L$1131:$L$1133</c:f>
              <c:numCache>
                <c:formatCode>General</c:formatCode>
                <c:ptCount val="3"/>
                <c:pt idx="0">
                  <c:v>155</c:v>
                </c:pt>
                <c:pt idx="1">
                  <c:v>541</c:v>
                </c:pt>
                <c:pt idx="2">
                  <c:v>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783-4C0B-86DD-6C17660C8D94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29939876141134"/>
          <c:y val="0"/>
          <c:w val="0.56388207946710778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156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F75-4379-96B1-9796CD232945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F75-4379-96B1-9796CD232945}"/>
              </c:ext>
            </c:extLst>
          </c:dPt>
          <c:dPt>
            <c:idx val="2"/>
            <c:bubble3D val="0"/>
            <c:spPr>
              <a:solidFill>
                <a:srgbClr val="8064A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F75-4379-96B1-9796CD23294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F75-4379-96B1-9796CD232945}"/>
              </c:ext>
            </c:extLst>
          </c:dPt>
          <c:cat>
            <c:strRef>
              <c:f>Лист1!$A$2:$A$5</c:f>
              <c:strCache>
                <c:ptCount val="4"/>
                <c:pt idx="0">
                  <c:v>3-20 кВ</c:v>
                </c:pt>
                <c:pt idx="1">
                  <c:v>110 кВ</c:v>
                </c:pt>
                <c:pt idx="2">
                  <c:v>до 1 кв</c:v>
                </c:pt>
                <c:pt idx="3">
                  <c:v>220 кв и выше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79000</c:v>
                </c:pt>
                <c:pt idx="1">
                  <c:v>160000</c:v>
                </c:pt>
                <c:pt idx="2">
                  <c:v>123000</c:v>
                </c:pt>
                <c:pt idx="3">
                  <c:v>191000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F75-4379-96B1-9796CD232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1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97668163785571"/>
          <c:y val="6.4205295167414043E-3"/>
          <c:w val="0.72548681589128905"/>
          <c:h val="0.9935794704832585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156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EA3-4A86-98AF-D2BF6925022A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EA3-4A86-98AF-D2BF6925022A}"/>
              </c:ext>
            </c:extLst>
          </c:dPt>
          <c:dPt>
            <c:idx val="2"/>
            <c:bubble3D val="0"/>
            <c:spPr>
              <a:solidFill>
                <a:srgbClr val="4BACC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EA3-4A86-98AF-D2BF6925022A}"/>
              </c:ext>
            </c:extLst>
          </c:dPt>
          <c:dPt>
            <c:idx val="3"/>
            <c:bubble3D val="0"/>
            <c:spPr>
              <a:solidFill>
                <a:srgbClr val="8064A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EA3-4A86-98AF-D2BF6925022A}"/>
              </c:ext>
            </c:extLst>
          </c:dPt>
          <c:cat>
            <c:strRef>
              <c:f>Лист1!$A$2:$A$5</c:f>
              <c:strCache>
                <c:ptCount val="4"/>
                <c:pt idx="0">
                  <c:v>3-20 кВ</c:v>
                </c:pt>
                <c:pt idx="1">
                  <c:v>110 кВ</c:v>
                </c:pt>
                <c:pt idx="2">
                  <c:v>220 кВ и выше</c:v>
                </c:pt>
                <c:pt idx="3">
                  <c:v>1 кВ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2212</c:v>
                </c:pt>
                <c:pt idx="1">
                  <c:v>488</c:v>
                </c:pt>
                <c:pt idx="2">
                  <c:v>6</c:v>
                </c:pt>
                <c:pt idx="3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EA3-4A86-98AF-D2BF692502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5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188089248565751"/>
          <c:y val="9.9330838412063138E-2"/>
          <c:w val="0.55403888433678361"/>
          <c:h val="0.76469306542558768"/>
        </c:manualLayout>
      </c:layout>
      <c:radarChart>
        <c:radarStyle val="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Старые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E073-4068-8159-6E1CB21C7628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E073-4068-8159-6E1CB21C7628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E073-4068-8159-6E1CB21C7628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E073-4068-8159-6E1CB21C7628}"/>
              </c:ext>
            </c:extLst>
          </c:dPt>
          <c:dLbls>
            <c:dLbl>
              <c:idx val="0"/>
              <c:layout>
                <c:manualLayout>
                  <c:x val="0.1499576010885442"/>
                  <c:y val="7.5349551144673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073-4068-8159-6E1CB21C7628}"/>
                </c:ext>
              </c:extLst>
            </c:dLbl>
            <c:dLbl>
              <c:idx val="1"/>
              <c:layout>
                <c:manualLayout>
                  <c:x val="0.10260256916584594"/>
                  <c:y val="-0.118406437513057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073-4068-8159-6E1CB21C7628}"/>
                </c:ext>
              </c:extLst>
            </c:dLbl>
            <c:dLbl>
              <c:idx val="2"/>
              <c:layout>
                <c:manualLayout>
                  <c:x val="-0.27623737548718352"/>
                  <c:y val="-2.690843503898216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212804005166794"/>
                      <c:h val="8.643669938453231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073-4068-8159-6E1CB21C76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ЭМ РЗА</c:v>
                </c:pt>
                <c:pt idx="1">
                  <c:v>МЭ РЗА</c:v>
                </c:pt>
                <c:pt idx="2">
                  <c:v>МП РЗА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0.71</c:v>
                </c:pt>
                <c:pt idx="1">
                  <c:v>0.46</c:v>
                </c:pt>
                <c:pt idx="2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073-4068-8159-6E1CB21C762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93304328"/>
        <c:axId val="93295472"/>
      </c:radarChart>
      <c:catAx>
        <c:axId val="93304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PF Din Text Cond Pro Light" panose="02000000000000000000" pitchFamily="2" charset="0"/>
                <a:ea typeface="+mn-ea"/>
                <a:cs typeface="+mn-cs"/>
              </a:defRPr>
            </a:pPr>
            <a:endParaRPr lang="ru-RU"/>
          </a:p>
        </c:txPr>
        <c:crossAx val="93295472"/>
        <c:crosses val="autoZero"/>
        <c:auto val="1"/>
        <c:lblAlgn val="ctr"/>
        <c:lblOffset val="100"/>
        <c:noMultiLvlLbl val="0"/>
      </c:catAx>
      <c:valAx>
        <c:axId val="932954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crossAx val="93304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29939876141134"/>
          <c:y val="0"/>
          <c:w val="0.56388207946710778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156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14-4B83-87E6-555EBA6F43D3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E14-4B83-87E6-555EBA6F43D3}"/>
              </c:ext>
            </c:extLst>
          </c:dPt>
          <c:dPt>
            <c:idx val="2"/>
            <c:bubble3D val="0"/>
            <c:spPr>
              <a:solidFill>
                <a:srgbClr val="9BBB5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E14-4B83-87E6-555EBA6F43D3}"/>
              </c:ext>
            </c:extLst>
          </c:dPt>
          <c:dPt>
            <c:idx val="3"/>
            <c:bubble3D val="0"/>
            <c:spPr>
              <a:solidFill>
                <a:srgbClr val="8064A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E14-4B83-87E6-555EBA6F43D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E14-4B83-87E6-555EBA6F43D3}"/>
              </c:ext>
            </c:extLst>
          </c:dPt>
          <c:cat>
            <c:strRef>
              <c:f>Лист1!$A$2:$A$6</c:f>
              <c:strCache>
                <c:ptCount val="4"/>
                <c:pt idx="0">
                  <c:v>Высшее</c:v>
                </c:pt>
                <c:pt idx="1">
                  <c:v>среднее</c:v>
                </c:pt>
                <c:pt idx="2">
                  <c:v>начальное</c:v>
                </c:pt>
                <c:pt idx="3">
                  <c:v>среденее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73</c:v>
                </c:pt>
                <c:pt idx="1">
                  <c:v>21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E14-4B83-87E6-555EBA6F43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4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29939876141134"/>
          <c:y val="0"/>
          <c:w val="0.56388207946710778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156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86C-480B-8092-03B164113DBF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86C-480B-8092-03B164113DBF}"/>
              </c:ext>
            </c:extLst>
          </c:dPt>
          <c:dPt>
            <c:idx val="2"/>
            <c:bubble3D val="0"/>
            <c:spPr>
              <a:solidFill>
                <a:srgbClr val="9BBB5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86C-480B-8092-03B164113DBF}"/>
              </c:ext>
            </c:extLst>
          </c:dPt>
          <c:dPt>
            <c:idx val="3"/>
            <c:bubble3D val="0"/>
            <c:spPr>
              <a:solidFill>
                <a:srgbClr val="8064A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86C-480B-8092-03B164113DB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86C-480B-8092-03B164113DBF}"/>
              </c:ext>
            </c:extLst>
          </c:dPt>
          <c:cat>
            <c:strRef>
              <c:f>Лист1!$A$2:$A$6</c:f>
              <c:strCache>
                <c:ptCount val="4"/>
                <c:pt idx="0">
                  <c:v>45 и более</c:v>
                </c:pt>
                <c:pt idx="1">
                  <c:v>25-35 лет</c:v>
                </c:pt>
                <c:pt idx="2">
                  <c:v>35-45 лет</c:v>
                </c:pt>
                <c:pt idx="3">
                  <c:v>до 25 лет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0.35</c:v>
                </c:pt>
                <c:pt idx="1">
                  <c:v>0.32</c:v>
                </c:pt>
                <c:pt idx="2">
                  <c:v>0.26</c:v>
                </c:pt>
                <c:pt idx="3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86C-480B-8092-03B164113D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1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97668163785571"/>
          <c:y val="6.4205295167414043E-3"/>
          <c:w val="0.72548681589128905"/>
          <c:h val="0.9935794704832585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4BACC6"/>
            </a:solidFill>
          </c:spPr>
          <c:dPt>
            <c:idx val="0"/>
            <c:bubble3D val="0"/>
            <c:spPr>
              <a:solidFill>
                <a:srgbClr val="156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144-4597-A5DA-76081E009587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144-4597-A5DA-76081E009587}"/>
              </c:ext>
            </c:extLst>
          </c:dPt>
          <c:dPt>
            <c:idx val="2"/>
            <c:bubble3D val="0"/>
            <c:spPr>
              <a:solidFill>
                <a:srgbClr val="80B57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144-4597-A5DA-76081E009587}"/>
              </c:ext>
            </c:extLst>
          </c:dPt>
          <c:dPt>
            <c:idx val="3"/>
            <c:bubble3D val="0"/>
            <c:spPr>
              <a:solidFill>
                <a:srgbClr val="8064A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144-4597-A5DA-76081E009587}"/>
              </c:ext>
            </c:extLst>
          </c:dPt>
          <c:dPt>
            <c:idx val="4"/>
            <c:bubble3D val="0"/>
            <c:spPr>
              <a:solidFill>
                <a:srgbClr val="4BACC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144-4597-A5DA-76081E009587}"/>
              </c:ext>
            </c:extLst>
          </c:dPt>
          <c:cat>
            <c:strRef>
              <c:f>Лист1!$A$2:$A$6</c:f>
              <c:strCache>
                <c:ptCount val="5"/>
                <c:pt idx="0">
                  <c:v>10 -20лет</c:v>
                </c:pt>
                <c:pt idx="1">
                  <c:v>более 20 лет</c:v>
                </c:pt>
                <c:pt idx="2">
                  <c:v>5-10 лет</c:v>
                </c:pt>
                <c:pt idx="3">
                  <c:v>до 3 лет</c:v>
                </c:pt>
                <c:pt idx="4">
                  <c:v>3-5 лет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0.26</c:v>
                </c:pt>
                <c:pt idx="1">
                  <c:v>0.25</c:v>
                </c:pt>
                <c:pt idx="2">
                  <c:v>0.23</c:v>
                </c:pt>
                <c:pt idx="3">
                  <c:v>0.15</c:v>
                </c:pt>
                <c:pt idx="4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144-4597-A5DA-76081E0095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5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97668163785571"/>
          <c:y val="6.4205295167414043E-3"/>
          <c:w val="0.72548681589128905"/>
          <c:h val="0.9935794704832585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1563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FE5-486F-9460-8F33E7E10F9B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FE5-486F-9460-8F33E7E10F9B}"/>
              </c:ext>
            </c:extLst>
          </c:dPt>
          <c:dPt>
            <c:idx val="2"/>
            <c:bubble3D val="0"/>
            <c:spPr>
              <a:solidFill>
                <a:srgbClr val="9BBB5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FE5-486F-9460-8F33E7E10F9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FE5-486F-9460-8F33E7E10F9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FE5-486F-9460-8F33E7E10F9B}"/>
              </c:ext>
            </c:extLst>
          </c:dPt>
          <c:cat>
            <c:strRef>
              <c:f>Лист1!$A$2:$A$6</c:f>
              <c:strCache>
                <c:ptCount val="3"/>
                <c:pt idx="0">
                  <c:v>Спец</c:v>
                </c:pt>
                <c:pt idx="1">
                  <c:v>Рабочие</c:v>
                </c:pt>
                <c:pt idx="2">
                  <c:v>Руковод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0.68</c:v>
                </c:pt>
                <c:pt idx="1">
                  <c:v>0.26</c:v>
                </c:pt>
                <c:pt idx="2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FE5-486F-9460-8F33E7E10F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5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0.14317</cdr:x>
      <cdr:y>0.16249</cdr:y>
    </cdr:from>
    <cdr:to>
      <cdr:x>1</cdr:x>
      <cdr:y>0.16249</cdr:y>
    </cdr:to>
    <cdr:cxnSp macro="">
      <cdr:nvCxnSpPr>
        <cdr:cNvPr id="3" name="Прямая соединительная линия 2">
          <a:extLst xmlns:a="http://schemas.openxmlformats.org/drawingml/2006/main">
            <a:ext uri="{FF2B5EF4-FFF2-40B4-BE49-F238E27FC236}">
              <a16:creationId xmlns:a16="http://schemas.microsoft.com/office/drawing/2014/main" id="{F45E9D0C-47C6-42A5-9107-8E5CBF02D06E}"/>
            </a:ext>
          </a:extLst>
        </cdr:cNvPr>
        <cdr:cNvCxnSpPr/>
      </cdr:nvCxnSpPr>
      <cdr:spPr>
        <a:xfrm xmlns:a="http://schemas.openxmlformats.org/drawingml/2006/main" flipV="1">
          <a:off x="673675" y="399770"/>
          <a:ext cx="4031747" cy="0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rgbClr val="009900"/>
          </a:solidFill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0.69124</cdr:x>
      <cdr:y>0.54367</cdr:y>
    </cdr:from>
    <cdr:to>
      <cdr:x>0.84317</cdr:x>
      <cdr:y>0.76427</cdr:y>
    </cdr:to>
    <cdr:sp macro="" textlink="">
      <cdr:nvSpPr>
        <cdr:cNvPr id="2" name="Овал 1"/>
        <cdr:cNvSpPr/>
      </cdr:nvSpPr>
      <cdr:spPr bwMode="auto">
        <a:xfrm xmlns:a="http://schemas.openxmlformats.org/drawingml/2006/main">
          <a:off x="1801690" y="975987"/>
          <a:ext cx="396002" cy="396015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C00000"/>
          </a:solidFill>
          <a:prstDash val="solid"/>
          <a:miter lim="0"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0" tIns="0" rIns="0" bIns="0" numCol="1" rtlCol="0" anchor="ctr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R="0" algn="ctr" defTabSz="825500" rtl="0" eaLnBrk="1" fontAlgn="base" latinLnBrk="0" hangingPunct="0">
            <a:lnSpc>
              <a:spcPct val="13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lang="ru-RU" sz="1300" b="1" dirty="0" smtClean="0">
              <a:solidFill>
                <a:srgbClr val="C00000"/>
              </a:solidFill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rPr>
            <a:t>32</a:t>
          </a:r>
          <a:r>
            <a:rPr kumimoji="0" lang="ru-RU" sz="13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rPr>
            <a:t>%</a:t>
          </a:r>
          <a:endParaRPr kumimoji="0" lang="ru-RU" sz="800" i="0" u="none" strike="noStrike" cap="none" normalizeH="0" baseline="0" dirty="0">
            <a:ln>
              <a:noFill/>
            </a:ln>
            <a:solidFill>
              <a:srgbClr val="C00000"/>
            </a:solidFill>
            <a:effectLst/>
            <a:latin typeface="Arial Narrow" panose="020B0606020202030204" pitchFamily="34" charset="0"/>
            <a:ea typeface="ＭＳ Ｐゴシック" charset="0"/>
            <a:cs typeface="Lato" charset="0"/>
            <a:sym typeface="Lato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87AFE-4609-4FB0-BAEE-41E0F5F0E582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5FB76-14EE-47F9-AC86-59CD778EBE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516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70691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50532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5FB76-14EE-47F9-AC86-59CD778EBEF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987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5FB76-14EE-47F9-AC86-59CD778EBEF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786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2605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5FB76-14EE-47F9-AC86-59CD778EBEF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000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256D7-2284-441F-BEF7-0BBDC7FD0298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AE5E-3E73-4772-A7E5-75F66B98D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415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256D7-2284-441F-BEF7-0BBDC7FD0298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AE5E-3E73-4772-A7E5-75F66B98D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81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256D7-2284-441F-BEF7-0BBDC7FD0298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AE5E-3E73-4772-A7E5-75F66B98D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060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ьный слайд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4303713" y="4437112"/>
            <a:ext cx="7299325" cy="764312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2400" b="1" baseline="0">
                <a:solidFill>
                  <a:schemeClr val="bg1"/>
                </a:solidFill>
              </a:defRPr>
            </a:lvl1pPr>
            <a:lvl2pPr>
              <a:defRPr sz="2400" b="1">
                <a:solidFill>
                  <a:schemeClr val="bg1"/>
                </a:solidFill>
              </a:defRPr>
            </a:lvl2pPr>
            <a:lvl3pPr>
              <a:defRPr sz="2000" b="1">
                <a:solidFill>
                  <a:schemeClr val="bg1"/>
                </a:solidFill>
              </a:defRPr>
            </a:lvl3pPr>
            <a:lvl4pPr>
              <a:defRPr sz="3200" b="1">
                <a:solidFill>
                  <a:schemeClr val="bg1"/>
                </a:solidFill>
              </a:defRPr>
            </a:lvl4pPr>
            <a:lvl5pPr>
              <a:defRPr sz="3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И.О. Фамилия докладчика</a:t>
            </a:r>
          </a:p>
          <a:p>
            <a:pPr lvl="0"/>
            <a:r>
              <a:rPr lang="ru-RU"/>
              <a:t>Должность докладчика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303713" y="2132856"/>
            <a:ext cx="7299325" cy="775597"/>
          </a:xfrm>
        </p:spPr>
        <p:txBody>
          <a:bodyPr wrap="square" anchor="ctr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br>
              <a:rPr lang="ru-RU"/>
            </a:br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4333530" y="5733256"/>
            <a:ext cx="2113612" cy="269875"/>
          </a:xfrm>
          <a:solidFill>
            <a:schemeClr val="bg1"/>
          </a:solidFill>
        </p:spPr>
        <p:txBody>
          <a:bodyPr anchor="ctr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/>
              <a:t>|</a:t>
            </a:r>
          </a:p>
        </p:txBody>
      </p:sp>
      <p:sp>
        <p:nvSpPr>
          <p:cNvPr id="16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4316351" y="5733256"/>
            <a:ext cx="1050671" cy="269875"/>
          </a:xfrm>
          <a:noFill/>
        </p:spPr>
        <p:txBody>
          <a:bodyPr lIns="36000" rIns="0" anchor="ctr"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/>
              <a:t>   МЕСЯЦ 2021</a:t>
            </a:r>
          </a:p>
        </p:txBody>
      </p:sp>
      <p:sp>
        <p:nvSpPr>
          <p:cNvPr id="17" name="Текст 13"/>
          <p:cNvSpPr>
            <a:spLocks noGrp="1"/>
          </p:cNvSpPr>
          <p:nvPr>
            <p:ph type="body" sz="quarter" idx="13" hasCustomPrompt="1"/>
          </p:nvPr>
        </p:nvSpPr>
        <p:spPr>
          <a:xfrm>
            <a:off x="5439030" y="5733256"/>
            <a:ext cx="648072" cy="269875"/>
          </a:xfrm>
          <a:solidFill>
            <a:schemeClr val="bg1"/>
          </a:solidFill>
        </p:spPr>
        <p:txBody>
          <a:bodyPr lIns="36000" rIns="0" anchor="ctr"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/>
              <a:t>  РЕГИОН</a:t>
            </a:r>
          </a:p>
        </p:txBody>
      </p:sp>
      <p:pic>
        <p:nvPicPr>
          <p:cNvPr id="11" name="Рисунок 9">
            <a:extLst>
              <a:ext uri="{FF2B5EF4-FFF2-40B4-BE49-F238E27FC236}">
                <a16:creationId xmlns:a16="http://schemas.microsoft.com/office/drawing/2014/main" id="{E9F1BC79-6DFA-3F42-B992-66A07451F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8905" y="999103"/>
            <a:ext cx="168048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754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1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2"/>
          <p:cNvSpPr>
            <a:spLocks noGrp="1"/>
          </p:cNvSpPr>
          <p:nvPr>
            <p:ph type="sldNum" sz="quarter" idx="4"/>
          </p:nvPr>
        </p:nvSpPr>
        <p:spPr>
          <a:xfrm>
            <a:off x="11407101" y="6406914"/>
            <a:ext cx="6506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PF Din Text Cond Pro Light" panose="02000000000000000000" pitchFamily="2" charset="0"/>
              </a:defRPr>
            </a:lvl1pPr>
          </a:lstStyle>
          <a:p>
            <a:fld id="{36C4B3AC-3E6F-419C-B436-76AA1A222BC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5" name="Изображение" descr="Изображение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2111" y="410709"/>
            <a:ext cx="1417013" cy="42294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4634248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256D7-2284-441F-BEF7-0BBDC7FD0298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AE5E-3E73-4772-A7E5-75F66B98D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08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256D7-2284-441F-BEF7-0BBDC7FD0298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AE5E-3E73-4772-A7E5-75F66B98D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070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256D7-2284-441F-BEF7-0BBDC7FD0298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AE5E-3E73-4772-A7E5-75F66B98D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100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256D7-2284-441F-BEF7-0BBDC7FD0298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AE5E-3E73-4772-A7E5-75F66B98D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770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256D7-2284-441F-BEF7-0BBDC7FD0298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AE5E-3E73-4772-A7E5-75F66B98D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539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256D7-2284-441F-BEF7-0BBDC7FD0298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AE5E-3E73-4772-A7E5-75F66B98D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169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256D7-2284-441F-BEF7-0BBDC7FD0298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AE5E-3E73-4772-A7E5-75F66B98D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001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256D7-2284-441F-BEF7-0BBDC7FD0298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AE5E-3E73-4772-A7E5-75F66B98D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793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256D7-2284-441F-BEF7-0BBDC7FD0298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AAE5E-3E73-4772-A7E5-75F66B98D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30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8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27"/>
          <p:cNvSpPr>
            <a:spLocks noGrp="1"/>
          </p:cNvSpPr>
          <p:nvPr>
            <p:ph type="body" sz="quarter" idx="10"/>
          </p:nvPr>
        </p:nvSpPr>
        <p:spPr>
          <a:xfrm>
            <a:off x="747858" y="4212463"/>
            <a:ext cx="7288729" cy="1572875"/>
          </a:xfrm>
        </p:spPr>
        <p:txBody>
          <a:bodyPr/>
          <a:lstStyle/>
          <a:p>
            <a:pPr marL="0" indent="0">
              <a:buNone/>
            </a:pPr>
            <a:r>
              <a:rPr lang="ru-RU" b="0" dirty="0" smtClean="0">
                <a:latin typeface="+mj-lt"/>
              </a:rPr>
              <a:t>Вергазов С.Ю.</a:t>
            </a:r>
            <a:endParaRPr lang="ru-RU" b="0" dirty="0">
              <a:latin typeface="+mj-lt"/>
            </a:endParaRPr>
          </a:p>
          <a:p>
            <a:pPr marL="0" indent="0" algn="just">
              <a:buNone/>
            </a:pPr>
            <a:r>
              <a:rPr lang="ru-RU" sz="2000" b="0" dirty="0" smtClean="0">
                <a:latin typeface="PF Din Text Cond Pro Light" panose="02000000000000000000" pitchFamily="2" charset="0"/>
              </a:rPr>
              <a:t>Заместитель начальника Департамента </a:t>
            </a:r>
            <a:r>
              <a:rPr lang="ru-RU" sz="2000" b="0" dirty="0">
                <a:latin typeface="PF Din Text Cond Pro Light" panose="02000000000000000000" pitchFamily="2" charset="0"/>
              </a:rPr>
              <a:t>РЗ, М и АСУ ТП </a:t>
            </a:r>
            <a:r>
              <a:rPr lang="ru-RU" sz="2000" b="0" dirty="0" smtClean="0">
                <a:latin typeface="PF Din Text Cond Pro Light" panose="02000000000000000000" pitchFamily="2" charset="0"/>
              </a:rPr>
              <a:t>–</a:t>
            </a:r>
          </a:p>
          <a:p>
            <a:pPr marL="0" indent="0" algn="just">
              <a:buNone/>
            </a:pPr>
            <a:r>
              <a:rPr lang="ru-RU" sz="2000" b="0" dirty="0" smtClean="0">
                <a:latin typeface="PF Din Text Cond Pro Light" panose="02000000000000000000" pitchFamily="2" charset="0"/>
              </a:rPr>
              <a:t>начальник управления эксплуатации РЗА</a:t>
            </a:r>
            <a:endParaRPr lang="ru-RU" sz="2000" b="0" dirty="0">
              <a:latin typeface="PF Din Text Cond Pro Light" panose="02000000000000000000" pitchFamily="2" charset="0"/>
            </a:endParaRPr>
          </a:p>
        </p:txBody>
      </p:sp>
      <p:sp>
        <p:nvSpPr>
          <p:cNvPr id="12" name="Заголовок 26"/>
          <p:cNvSpPr>
            <a:spLocks noGrp="1"/>
          </p:cNvSpPr>
          <p:nvPr>
            <p:ph type="title"/>
          </p:nvPr>
        </p:nvSpPr>
        <p:spPr>
          <a:xfrm>
            <a:off x="2002974" y="2390804"/>
            <a:ext cx="8879025" cy="1089529"/>
          </a:xfrm>
        </p:spPr>
        <p:txBody>
          <a:bodyPr/>
          <a:lstStyle/>
          <a:p>
            <a:r>
              <a:rPr lang="ru-RU" sz="3600" dirty="0">
                <a:ea typeface="PF Din Text Cond Pro" charset="0"/>
                <a:cs typeface="PF Din Text Cond Pro" charset="0"/>
              </a:rPr>
              <a:t>О текущем состоянии и планах развития РЗА и АСУ </a:t>
            </a:r>
            <a:r>
              <a:rPr lang="ru-RU" sz="3600" dirty="0" smtClean="0">
                <a:ea typeface="PF Din Text Cond Pro" charset="0"/>
                <a:cs typeface="PF Din Text Cond Pro" charset="0"/>
              </a:rPr>
              <a:t>ТП в </a:t>
            </a:r>
            <a:r>
              <a:rPr lang="ru-RU" sz="3600" dirty="0">
                <a:ea typeface="PF Din Text Cond Pro" charset="0"/>
                <a:cs typeface="PF Din Text Cond Pro" charset="0"/>
              </a:rPr>
              <a:t>группе компаний «Россети»</a:t>
            </a:r>
          </a:p>
        </p:txBody>
      </p:sp>
      <p:sp>
        <p:nvSpPr>
          <p:cNvPr id="15" name="Текст 6"/>
          <p:cNvSpPr>
            <a:spLocks noGrp="1"/>
          </p:cNvSpPr>
          <p:nvPr>
            <p:ph type="body" sz="quarter" idx="4294967295"/>
          </p:nvPr>
        </p:nvSpPr>
        <p:spPr>
          <a:xfrm>
            <a:off x="5020292" y="6160070"/>
            <a:ext cx="1856758" cy="38667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bg1"/>
                </a:solidFill>
                <a:latin typeface="PF Din Text Cond Pro Light" panose="02000000000000000000" pitchFamily="2" charset="0"/>
              </a:rPr>
              <a:t>2024 </a:t>
            </a:r>
            <a:endParaRPr lang="ru-RU" sz="2400" dirty="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79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TextBox 3"/>
          <p:cNvSpPr txBox="1"/>
          <p:nvPr/>
        </p:nvSpPr>
        <p:spPr>
          <a:xfrm>
            <a:off x="10346814" y="296571"/>
            <a:ext cx="47816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0" marR="0" lvl="0" indent="0" algn="l" defTabSz="10389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sym typeface="Arial Narrow"/>
              </a:rPr>
              <a:t>2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2578274" y="222242"/>
            <a:ext cx="9408690" cy="502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10389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kumimoji="0" lang="ru-RU" sz="2667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F Din Text Cond Pro Medium" panose="02000500000000020004" pitchFamily="2" charset="0"/>
                <a:ea typeface="PFDinTextCondPro-Medium"/>
                <a:cs typeface="PFDinTextCondPro-Medium"/>
                <a:sym typeface="PFDinTextCondPro-Medium"/>
              </a:rPr>
              <a:t> СЕРВИСНЫЕ СОГЛАШЕНИЯ С ЗАВОДАМИ ИЗГОТОВИТЕЛЯМИ </a:t>
            </a:r>
            <a:endParaRPr kumimoji="0" sz="26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 Din Text Cond Pro Medium" panose="02000500000000020004" pitchFamily="2" charset="0"/>
              <a:ea typeface="PFDinTextCondPro-Medium"/>
              <a:cs typeface="PFDinTextCondPro-Medium"/>
              <a:sym typeface="PFDinTextCondPro-Medium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426129" y="6390826"/>
            <a:ext cx="650632" cy="365125"/>
          </a:xfrm>
        </p:spPr>
        <p:txBody>
          <a:bodyPr/>
          <a:lstStyle/>
          <a:p>
            <a:pPr marL="0" marR="0" lvl="0" indent="0" algn="r" defTabSz="10389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C4B3AC-3E6F-419C-B436-76AA1A222BC5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F Din Text Cond Pro Light" panose="02000000000000000000" pitchFamily="2" charset="0"/>
                <a:ea typeface="+mn-ea"/>
                <a:cs typeface="Calibri"/>
                <a:sym typeface="Calibri"/>
              </a:rPr>
              <a:pPr marL="0" marR="0" lvl="0" indent="0" algn="r" defTabSz="10389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Calibri"/>
              <a:sym typeface="Calibri"/>
            </a:endParaRPr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2317F9DB-AB6D-483E-BCE2-0D9F391AE459}"/>
              </a:ext>
            </a:extLst>
          </p:cNvPr>
          <p:cNvSpPr/>
          <p:nvPr/>
        </p:nvSpPr>
        <p:spPr>
          <a:xfrm>
            <a:off x="221201" y="854043"/>
            <a:ext cx="11855561" cy="830997"/>
          </a:xfrm>
          <a:prstGeom prst="rect">
            <a:avLst/>
          </a:prstGeom>
          <a:solidFill>
            <a:srgbClr val="1F497D">
              <a:lumMod val="60000"/>
              <a:lumOff val="40000"/>
              <a:alpha val="80000"/>
            </a:srgbClr>
          </a:solidFill>
          <a:effectLst/>
        </p:spPr>
        <p:txBody>
          <a:bodyPr wrap="square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F DinText Pro Light " panose="02000000000000000000" pitchFamily="50" charset="0"/>
                <a:ea typeface="+mn-ea"/>
                <a:cs typeface="Helvetica"/>
                <a:sym typeface="Calibri"/>
              </a:rPr>
              <a:t>В настоящее время заключены сервисные соглашения со следующими заводами -изготовителями устройств РЗА и АСУТП:</a:t>
            </a:r>
            <a:endParaRPr kumimoji="0" lang="ru-RU" sz="1867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Text Pro Light " panose="02000000000000000000" pitchFamily="50" charset="0"/>
              <a:ea typeface="+mn-ea"/>
              <a:cs typeface="Helvetica"/>
              <a:sym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101" y="2000971"/>
            <a:ext cx="118555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449263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dirty="0">
                <a:latin typeface="Arial Narrow" panose="020B0606020202030204" pitchFamily="34" charset="0"/>
              </a:rPr>
              <a:t>ООО «НПП </a:t>
            </a:r>
            <a:r>
              <a:rPr lang="ru-RU" dirty="0" err="1">
                <a:latin typeface="Arial Narrow" panose="020B0606020202030204" pitchFamily="34" charset="0"/>
              </a:rPr>
              <a:t>Бреслер</a:t>
            </a:r>
            <a:r>
              <a:rPr lang="ru-RU" dirty="0">
                <a:latin typeface="Arial Narrow" panose="020B0606020202030204" pitchFamily="34" charset="0"/>
              </a:rPr>
              <a:t>»;</a:t>
            </a:r>
          </a:p>
          <a:p>
            <a:pPr marR="0" lvl="0" indent="449263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dirty="0">
                <a:latin typeface="Arial Narrow" panose="020B0606020202030204" pitchFamily="34" charset="0"/>
              </a:rPr>
              <a:t>ООО «ИНБРЭС»;</a:t>
            </a:r>
          </a:p>
          <a:p>
            <a:pPr marR="0" lvl="0" indent="449263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dirty="0">
                <a:latin typeface="Arial Narrow" panose="020B0606020202030204" pitchFamily="34" charset="0"/>
              </a:rPr>
              <a:t>ООО НПП «ЭКРА»;</a:t>
            </a:r>
          </a:p>
          <a:p>
            <a:pPr marR="0" lvl="0" indent="449263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dirty="0">
                <a:latin typeface="Arial Narrow" panose="020B0606020202030204" pitchFamily="34" charset="0"/>
              </a:rPr>
              <a:t>ООО «</a:t>
            </a:r>
            <a:r>
              <a:rPr lang="ru-RU" dirty="0" err="1">
                <a:latin typeface="Arial Narrow" panose="020B0606020202030204" pitchFamily="34" charset="0"/>
              </a:rPr>
              <a:t>Релематика</a:t>
            </a:r>
            <a:r>
              <a:rPr lang="ru-RU" dirty="0">
                <a:latin typeface="Arial Narrow" panose="020B0606020202030204" pitchFamily="34" charset="0"/>
              </a:rPr>
              <a:t>»;</a:t>
            </a:r>
          </a:p>
          <a:p>
            <a:pPr marR="0" lvl="0" indent="449263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dirty="0">
                <a:latin typeface="Arial Narrow" panose="020B0606020202030204" pitchFamily="34" charset="0"/>
              </a:rPr>
              <a:t>ООО «УРАЛЭНЕРГОСЕРВИС»;</a:t>
            </a:r>
          </a:p>
          <a:p>
            <a:pPr marR="0" lvl="0" indent="449263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dirty="0">
                <a:latin typeface="Arial Narrow" panose="020B0606020202030204" pitchFamily="34" charset="0"/>
              </a:rPr>
              <a:t>ООО «</a:t>
            </a:r>
            <a:r>
              <a:rPr lang="ru-RU" dirty="0" err="1">
                <a:latin typeface="Arial Narrow" panose="020B0606020202030204" pitchFamily="34" charset="0"/>
              </a:rPr>
              <a:t>Юнител</a:t>
            </a:r>
            <a:r>
              <a:rPr lang="ru-RU" dirty="0">
                <a:latin typeface="Arial Narrow" panose="020B0606020202030204" pitchFamily="34" charset="0"/>
              </a:rPr>
              <a:t> Инжиниринг»;</a:t>
            </a:r>
          </a:p>
          <a:p>
            <a:pPr marR="0" lvl="0" indent="449263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dirty="0">
                <a:latin typeface="Arial Narrow" panose="020B0606020202030204" pitchFamily="34" charset="0"/>
              </a:rPr>
              <a:t>ООО «</a:t>
            </a:r>
            <a:r>
              <a:rPr lang="ru-RU" dirty="0" smtClean="0">
                <a:latin typeface="Arial Narrow" panose="020B0606020202030204" pitchFamily="34" charset="0"/>
              </a:rPr>
              <a:t>ИЦ «</a:t>
            </a:r>
            <a:r>
              <a:rPr lang="ru-RU" dirty="0" err="1">
                <a:latin typeface="Arial Narrow" panose="020B0606020202030204" pitchFamily="34" charset="0"/>
              </a:rPr>
              <a:t>Энергопромавтоматизация</a:t>
            </a:r>
            <a:r>
              <a:rPr lang="ru-RU" dirty="0">
                <a:latin typeface="Arial Narrow" panose="020B0606020202030204" pitchFamily="34" charset="0"/>
              </a:rPr>
              <a:t>»;</a:t>
            </a:r>
          </a:p>
          <a:p>
            <a:pPr marR="0" lvl="0" indent="449263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dirty="0">
                <a:latin typeface="Arial Narrow" panose="020B0606020202030204" pitchFamily="34" charset="0"/>
              </a:rPr>
              <a:t>АО «РАДИУС Автоматика»;</a:t>
            </a:r>
          </a:p>
          <a:p>
            <a:pPr marR="0" lvl="0" indent="449263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dirty="0">
                <a:latin typeface="Arial Narrow" panose="020B0606020202030204" pitchFamily="34" charset="0"/>
              </a:rPr>
              <a:t>ООО «</a:t>
            </a:r>
            <a:r>
              <a:rPr lang="ru-RU" dirty="0" err="1">
                <a:latin typeface="Arial Narrow" panose="020B0606020202030204" pitchFamily="34" charset="0"/>
              </a:rPr>
              <a:t>Прософт</a:t>
            </a:r>
            <a:r>
              <a:rPr lang="ru-RU" dirty="0">
                <a:latin typeface="Arial Narrow" panose="020B0606020202030204" pitchFamily="34" charset="0"/>
              </a:rPr>
              <a:t>-Системы»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317F9DB-AB6D-483E-BCE2-0D9F391AE459}"/>
              </a:ext>
            </a:extLst>
          </p:cNvPr>
          <p:cNvSpPr/>
          <p:nvPr/>
        </p:nvSpPr>
        <p:spPr>
          <a:xfrm>
            <a:off x="221201" y="5096660"/>
            <a:ext cx="11855561" cy="830997"/>
          </a:xfrm>
          <a:prstGeom prst="rect">
            <a:avLst/>
          </a:prstGeom>
          <a:solidFill>
            <a:srgbClr val="1F497D">
              <a:lumMod val="60000"/>
              <a:lumOff val="40000"/>
              <a:alpha val="80000"/>
            </a:srgbClr>
          </a:solidFill>
          <a:effectLst/>
        </p:spPr>
        <p:txBody>
          <a:bodyPr wrap="square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F DinText Pro Light " panose="02000000000000000000" pitchFamily="50" charset="0"/>
                <a:ea typeface="+mn-ea"/>
                <a:cs typeface="Helvetica"/>
                <a:sym typeface="Calibri"/>
              </a:rPr>
              <a:t>В процессе заключения сервисного соглашения со следующими заводами изготовителями устройств РЗА и АСУТП</a:t>
            </a:r>
            <a:endParaRPr kumimoji="0" lang="ru-RU" sz="1867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Text Pro Light " panose="02000000000000000000" pitchFamily="50" charset="0"/>
              <a:ea typeface="+mn-ea"/>
              <a:cs typeface="Helvetica"/>
              <a:sym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1201" y="6044366"/>
            <a:ext cx="11855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Ø"/>
              <a:defRPr/>
            </a:pPr>
            <a:r>
              <a:rPr lang="ru-RU" dirty="0">
                <a:latin typeface="Arial Narrow" panose="020B0606020202030204" pitchFamily="34" charset="0"/>
              </a:rPr>
              <a:t>ООО «</a:t>
            </a:r>
            <a:r>
              <a:rPr lang="ru-RU" dirty="0" err="1">
                <a:latin typeface="Arial Narrow" panose="020B0606020202030204" pitchFamily="34" charset="0"/>
              </a:rPr>
              <a:t>ПиЭлСи</a:t>
            </a:r>
            <a:r>
              <a:rPr lang="ru-RU" dirty="0">
                <a:latin typeface="Arial Narrow" panose="020B0606020202030204" pitchFamily="34" charset="0"/>
              </a:rPr>
              <a:t> Технолоджи», АО «ЧЭАЗ</a:t>
            </a:r>
            <a:r>
              <a:rPr lang="ru-RU" dirty="0" smtClean="0">
                <a:latin typeface="Arial Narrow" panose="020B0606020202030204" pitchFamily="34" charset="0"/>
              </a:rPr>
              <a:t>»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4023"/>
          <a:stretch/>
        </p:blipFill>
        <p:spPr>
          <a:xfrm>
            <a:off x="5375111" y="2393519"/>
            <a:ext cx="5929064" cy="18002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20003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26305" y="346270"/>
            <a:ext cx="7775667" cy="52001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 algn="just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b="1">
                <a:latin typeface="PF Din Text Cond Pr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ru-RU" sz="2667" b="0" kern="0" dirty="0" smtClean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</a:rPr>
              <a:t>СОРЕВНОВАНИЯ ПЕРСОНАЛА РЗА И АСУ ТП</a:t>
            </a:r>
            <a:endParaRPr lang="ru-RU" sz="2667" b="0" kern="0" dirty="0">
              <a:solidFill>
                <a:srgbClr val="000000"/>
              </a:solidFill>
              <a:latin typeface="PF Din Text Cond Pro Medium" panose="02000500000000020004" pitchFamily="2" charset="0"/>
              <a:ea typeface="PFDinTextCondPro-Medium"/>
              <a:cs typeface="PFDinTextCondPro-Medium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5790" y="910773"/>
            <a:ext cx="10418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indent="449263" algn="just">
              <a:defRPr sz="1400" b="1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Приказом ПАО «Россети» от 20.02.2021 № 77/54 установлена трехлетняя периодичность проведения Межрегиональных соревнований профессионального мастерства персонала по обслуживанию устройств РЗА и АСУ ТП/ССПИ группы компаний «Россети»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8928" y="1522971"/>
            <a:ext cx="1119222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i="1" dirty="0">
                <a:latin typeface="Arial Narrow" panose="020B0606020202030204" pitchFamily="34" charset="0"/>
              </a:rPr>
              <a:t>Во исполнение пункта 1 приказа ПАО «Россети»/ПАО «ФСК ЕЭС» от 27.12.2021 № 652-кт/416-кт «Об итогах проведения соревнований по РЗА и АСУ ТП в 2021 году», в целях повышения квалификации, совершенствования профессионального мастерства персонала РЗА и АСУ ТП магистральных и распределительных электрических сетей, </a:t>
            </a:r>
            <a:r>
              <a:rPr lang="ru-RU" sz="1600" i="1" dirty="0" smtClean="0">
                <a:latin typeface="Arial Narrow" panose="020B0606020202030204" pitchFamily="34" charset="0"/>
              </a:rPr>
              <a:t>запланировано:</a:t>
            </a:r>
          </a:p>
          <a:p>
            <a:pPr indent="450215" algn="just">
              <a:spcAft>
                <a:spcPts val="0"/>
              </a:spcAft>
            </a:pPr>
            <a:endParaRPr lang="ru-RU" sz="1600" i="1" dirty="0" smtClean="0">
              <a:latin typeface="Arial Narrow" panose="020B060602020203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i="1" dirty="0" smtClean="0">
                <a:latin typeface="Arial Narrow" panose="020B0606020202030204" pitchFamily="34" charset="0"/>
              </a:rPr>
              <a:t>Провести </a:t>
            </a:r>
            <a:r>
              <a:rPr lang="ru-RU" sz="1600" b="1" i="1" dirty="0">
                <a:latin typeface="Arial Narrow" panose="020B0606020202030204" pitchFamily="34" charset="0"/>
              </a:rPr>
              <a:t>в октябре 2024 года первый этап </a:t>
            </a:r>
            <a:r>
              <a:rPr lang="ru-RU" sz="1600" i="1" dirty="0" smtClean="0">
                <a:latin typeface="Arial Narrow" panose="020B0606020202030204" pitchFamily="34" charset="0"/>
              </a:rPr>
              <a:t>соревнований по </a:t>
            </a:r>
            <a:r>
              <a:rPr lang="ru-RU" sz="1600" i="1" dirty="0">
                <a:latin typeface="Arial Narrow" panose="020B0606020202030204" pitchFamily="34" charset="0"/>
              </a:rPr>
              <a:t>обслуживанию устройств РЗА и АСУ ТП группы компаний «Россети» </a:t>
            </a:r>
            <a:r>
              <a:rPr lang="ru-RU" sz="1600" i="1" dirty="0" smtClean="0">
                <a:latin typeface="Arial Narrow" panose="020B0606020202030204" pitchFamily="34" charset="0"/>
              </a:rPr>
              <a:t>по </a:t>
            </a:r>
            <a:r>
              <a:rPr lang="ru-RU" sz="1600" i="1" dirty="0">
                <a:latin typeface="Arial Narrow" panose="020B0606020202030204" pitchFamily="34" charset="0"/>
              </a:rPr>
              <a:t>теме: «Анализ функционирования и диагностика РЗА и АСУ ТП» </a:t>
            </a:r>
            <a:r>
              <a:rPr lang="ru-RU" sz="1600" b="1" i="1" dirty="0">
                <a:latin typeface="Arial Narrow" panose="020B0606020202030204" pitchFamily="34" charset="0"/>
              </a:rPr>
              <a:t>в дистанционном формате </a:t>
            </a:r>
            <a:r>
              <a:rPr lang="ru-RU" sz="1600" i="1" dirty="0">
                <a:latin typeface="Arial Narrow" panose="020B0606020202030204" pitchFamily="34" charset="0"/>
              </a:rPr>
              <a:t>с участием команд </a:t>
            </a:r>
            <a:r>
              <a:rPr lang="ru-RU" sz="1600" i="1" dirty="0" smtClean="0">
                <a:latin typeface="Arial Narrow" panose="020B0606020202030204" pitchFamily="34" charset="0"/>
              </a:rPr>
              <a:t>всех филиалов </a:t>
            </a:r>
            <a:r>
              <a:rPr lang="ru-RU" sz="1600" i="1" dirty="0">
                <a:latin typeface="Arial Narrow" panose="020B0606020202030204" pitchFamily="34" charset="0"/>
              </a:rPr>
              <a:t>и </a:t>
            </a:r>
            <a:r>
              <a:rPr lang="ru-RU" sz="1600" i="1" dirty="0" smtClean="0">
                <a:latin typeface="Arial Narrow" panose="020B0606020202030204" pitchFamily="34" charset="0"/>
              </a:rPr>
              <a:t>дочерних </a:t>
            </a:r>
            <a:r>
              <a:rPr lang="ru-RU" sz="1600" i="1" dirty="0">
                <a:latin typeface="Arial Narrow" panose="020B0606020202030204" pitchFamily="34" charset="0"/>
              </a:rPr>
              <a:t>обществ ПАО «Россети».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i="1" dirty="0" smtClean="0">
                <a:latin typeface="Arial Narrow" panose="020B0606020202030204" pitchFamily="34" charset="0"/>
              </a:rPr>
              <a:t>Провести </a:t>
            </a:r>
            <a:r>
              <a:rPr lang="ru-RU" sz="1600" b="1" i="1" dirty="0">
                <a:latin typeface="Arial Narrow" panose="020B0606020202030204" pitchFamily="34" charset="0"/>
              </a:rPr>
              <a:t>второй этап </a:t>
            </a:r>
            <a:r>
              <a:rPr lang="ru-RU" sz="1600" i="1" dirty="0">
                <a:latin typeface="Arial Narrow" panose="020B0606020202030204" pitchFamily="34" charset="0"/>
              </a:rPr>
              <a:t>Соревнований </a:t>
            </a:r>
            <a:r>
              <a:rPr lang="ru-RU" sz="1600" b="1" i="1" dirty="0">
                <a:latin typeface="Arial Narrow" panose="020B0606020202030204" pitchFamily="34" charset="0"/>
              </a:rPr>
              <a:t>в </a:t>
            </a:r>
            <a:r>
              <a:rPr lang="ru-RU" sz="1600" b="1" i="1" dirty="0" smtClean="0">
                <a:latin typeface="Arial Narrow" panose="020B0606020202030204" pitchFamily="34" charset="0"/>
              </a:rPr>
              <a:t>2025 году </a:t>
            </a:r>
            <a:r>
              <a:rPr lang="ru-RU" sz="1600" b="1" i="1" dirty="0">
                <a:latin typeface="Arial Narrow" panose="020B0606020202030204" pitchFamily="34" charset="0"/>
              </a:rPr>
              <a:t>в очном формате </a:t>
            </a:r>
            <a:r>
              <a:rPr lang="ru-RU" sz="1600" i="1" dirty="0" smtClean="0">
                <a:latin typeface="Arial Narrow" panose="020B0606020202030204" pitchFamily="34" charset="0"/>
              </a:rPr>
              <a:t>с </a:t>
            </a:r>
            <a:r>
              <a:rPr lang="ru-RU" sz="1600" i="1" dirty="0">
                <a:latin typeface="Arial Narrow" panose="020B0606020202030204" pitchFamily="34" charset="0"/>
              </a:rPr>
              <a:t>участием команд </a:t>
            </a:r>
            <a:r>
              <a:rPr lang="ru-RU" sz="1600" i="1" dirty="0" smtClean="0">
                <a:latin typeface="Arial Narrow" panose="020B0606020202030204" pitchFamily="34" charset="0"/>
              </a:rPr>
              <a:t>всех филиалов </a:t>
            </a:r>
            <a:r>
              <a:rPr lang="ru-RU" sz="1600" i="1" dirty="0">
                <a:latin typeface="Arial Narrow" panose="020B0606020202030204" pitchFamily="34" charset="0"/>
              </a:rPr>
              <a:t>и дочерних обществ ПАО «Россети</a:t>
            </a:r>
            <a:r>
              <a:rPr lang="ru-RU" sz="1600" i="1" dirty="0" smtClean="0">
                <a:latin typeface="Arial Narrow" panose="020B0606020202030204" pitchFamily="34" charset="0"/>
              </a:rPr>
              <a:t>» (23 команды, 150 участников и судей).</a:t>
            </a:r>
            <a:endParaRPr lang="ru-RU" sz="1600" i="1" dirty="0">
              <a:latin typeface="Arial Narrow" panose="020B0606020202030204" pitchFamily="34" charset="0"/>
            </a:endParaRPr>
          </a:p>
          <a:p>
            <a:pPr indent="450215" algn="just">
              <a:spcAft>
                <a:spcPts val="0"/>
              </a:spcAft>
            </a:pPr>
            <a:endParaRPr lang="ru-RU" sz="1600" i="1" dirty="0"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706" y="3631223"/>
            <a:ext cx="4497266" cy="2998177"/>
          </a:xfrm>
          <a:prstGeom prst="rect">
            <a:avLst/>
          </a:prstGeom>
        </p:spPr>
      </p:pic>
      <p:pic>
        <p:nvPicPr>
          <p:cNvPr id="1026" name="C10A81B9-16AE-43BE-9383-C7E89D997DE0" descr="Смотреть недавние фото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21" y="3859823"/>
            <a:ext cx="4880208" cy="2769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426129" y="6476551"/>
            <a:ext cx="650632" cy="365125"/>
          </a:xfrm>
        </p:spPr>
        <p:txBody>
          <a:bodyPr/>
          <a:lstStyle/>
          <a:p>
            <a:pPr defTabSz="1038977" hangingPunct="0"/>
            <a:fld id="{36C4B3AC-3E6F-419C-B436-76AA1A222BC5}" type="slidenum">
              <a:rPr lang="ru-RU" kern="0">
                <a:solidFill>
                  <a:srgbClr val="000000"/>
                </a:solidFill>
                <a:cs typeface="Calibri"/>
                <a:sym typeface="Calibri"/>
              </a:rPr>
              <a:pPr defTabSz="1038977" hangingPunct="0"/>
              <a:t>11</a:t>
            </a:fld>
            <a:endParaRPr lang="ru-RU" kern="0" dirty="0">
              <a:solidFill>
                <a:srgbClr val="000000"/>
              </a:solidFill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1131795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2613444" y="362919"/>
            <a:ext cx="8693464" cy="502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10389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kumimoji="0" lang="ru-RU" sz="2667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F Din Text Cond Pro Medium" panose="02000500000000020004" pitchFamily="2" charset="0"/>
                <a:ea typeface="PFDinTextCondPro-Medium"/>
                <a:cs typeface="PFDinTextCondPro-Medium"/>
                <a:sym typeface="PFDinTextCondPro-Medium"/>
              </a:rPr>
              <a:t> ЗАМЕНА/РЕТРОФИТ</a:t>
            </a:r>
            <a:r>
              <a:rPr kumimoji="0" lang="ru-RU" sz="2667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F Din Text Cond Pro Medium" panose="02000500000000020004" pitchFamily="2" charset="0"/>
                <a:ea typeface="PFDinTextCondPro-Medium"/>
                <a:cs typeface="PFDinTextCondPro-Medium"/>
                <a:sym typeface="PFDinTextCondPro-Medium"/>
              </a:rPr>
              <a:t> МП РЗА ИНОСТРАННЫХ ПРОИЗВОДИТЕЛЕЙ</a:t>
            </a:r>
            <a:endParaRPr kumimoji="0" sz="26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 Din Text Cond Pro Medium" panose="02000500000000020004" pitchFamily="2" charset="0"/>
              <a:ea typeface="PFDinTextCondPro-Medium"/>
              <a:cs typeface="PFDinTextCondPro-Medium"/>
              <a:sym typeface="PFDinTextCondPro-Medium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970037" y="6141166"/>
            <a:ext cx="396000" cy="396000"/>
          </a:xfrm>
          <a:prstGeom prst="ellipse">
            <a:avLst/>
          </a:prstGeom>
          <a:solidFill>
            <a:srgbClr val="009900"/>
          </a:solidFill>
          <a:ln w="25400" cap="flat" cmpd="sng" algn="ctr">
            <a:solidFill>
              <a:srgbClr val="0099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!</a:t>
            </a:r>
            <a:endParaRPr kumimoji="0" lang="ru-RU" sz="12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42852" y="6169141"/>
            <a:ext cx="8507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Требуется разработка критериев замены МП РЗА иностранных производителей, прекративших деятельность на территории РФ </a:t>
            </a:r>
            <a:endParaRPr lang="ru-RU" sz="1400" b="1" dirty="0">
              <a:solidFill>
                <a:schemeClr val="tx2"/>
              </a:solidFill>
              <a:latin typeface="PF Din Text Cond Pr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0037" y="1125604"/>
            <a:ext cx="43514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kern="0" dirty="0" smtClean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</a:rPr>
              <a:t>1. Замена шкафа на шкаф</a:t>
            </a:r>
            <a:endParaRPr lang="ru-RU" sz="2000" kern="0" dirty="0">
              <a:solidFill>
                <a:srgbClr val="000000"/>
              </a:solidFill>
              <a:latin typeface="PF Din Text Cond Pro Medium" panose="02000500000000020004" pitchFamily="2" charset="0"/>
              <a:ea typeface="PFDinTextCondPro-Medium"/>
              <a:cs typeface="PFDinTextCondPro-Medium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87949" y="1125604"/>
            <a:ext cx="52381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kern="0" dirty="0" smtClean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</a:rPr>
              <a:t>2. Замена терминала в составе шкафа</a:t>
            </a:r>
            <a:endParaRPr lang="ru-RU" sz="2000" kern="0" dirty="0">
              <a:solidFill>
                <a:srgbClr val="000000"/>
              </a:solidFill>
              <a:latin typeface="PF Din Text Cond Pro Medium" panose="02000500000000020004" pitchFamily="2" charset="0"/>
              <a:ea typeface="PFDinTextCondPro-Medium"/>
              <a:cs typeface="PFDinTextCondPro-Medium"/>
            </a:endParaRPr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426129" y="6476551"/>
            <a:ext cx="650632" cy="365125"/>
          </a:xfrm>
        </p:spPr>
        <p:txBody>
          <a:bodyPr/>
          <a:lstStyle/>
          <a:p>
            <a:pPr defTabSz="1038977" hangingPunct="0"/>
            <a:fld id="{36C4B3AC-3E6F-419C-B436-76AA1A222BC5}" type="slidenum">
              <a:rPr lang="ru-RU" kern="0">
                <a:solidFill>
                  <a:srgbClr val="000000"/>
                </a:solidFill>
                <a:cs typeface="Calibri"/>
                <a:sym typeface="Calibri"/>
              </a:rPr>
              <a:pPr defTabSz="1038977" hangingPunct="0"/>
              <a:t>12</a:t>
            </a:fld>
            <a:endParaRPr lang="ru-RU" kern="0" dirty="0">
              <a:solidFill>
                <a:srgbClr val="000000"/>
              </a:solidFill>
              <a:cs typeface="Calibri"/>
              <a:sym typeface="Calibri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160" y="1916724"/>
            <a:ext cx="4559238" cy="3470396"/>
          </a:xfrm>
          <a:prstGeom prst="rect">
            <a:avLst/>
          </a:prstGeom>
        </p:spPr>
      </p:pic>
      <p:sp>
        <p:nvSpPr>
          <p:cNvPr id="16" name="Стрелка вправо 15"/>
          <p:cNvSpPr/>
          <p:nvPr/>
        </p:nvSpPr>
        <p:spPr>
          <a:xfrm>
            <a:off x="2606815" y="323323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431" y="1916724"/>
            <a:ext cx="4342363" cy="3503899"/>
          </a:xfrm>
          <a:prstGeom prst="rect">
            <a:avLst/>
          </a:prstGeom>
        </p:spPr>
      </p:pic>
      <p:sp>
        <p:nvSpPr>
          <p:cNvPr id="18" name="Стрелка вправо 17"/>
          <p:cNvSpPr/>
          <p:nvPr/>
        </p:nvSpPr>
        <p:spPr>
          <a:xfrm rot="10800000">
            <a:off x="8691091" y="323195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7342" y="4692681"/>
            <a:ext cx="1242284" cy="138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68287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7931" y="3084392"/>
            <a:ext cx="4955178" cy="502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67" kern="0" dirty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97103875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4"/>
          <p:cNvSpPr txBox="1"/>
          <p:nvPr/>
        </p:nvSpPr>
        <p:spPr>
          <a:xfrm>
            <a:off x="2668071" y="296571"/>
            <a:ext cx="9408690" cy="502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defTabSz="1038977" hangingPunct="0"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2667" kern="0" dirty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  <a:sym typeface="PFDinTextCondPro-Medium"/>
              </a:rPr>
              <a:t>СВЕДЕНИЯ О СОСТОЯНИИ УСТРОЙСТВ РЗА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426129" y="6476551"/>
            <a:ext cx="650632" cy="365125"/>
          </a:xfrm>
        </p:spPr>
        <p:txBody>
          <a:bodyPr/>
          <a:lstStyle/>
          <a:p>
            <a:pPr defTabSz="1038977" hangingPunct="0"/>
            <a:fld id="{36C4B3AC-3E6F-419C-B436-76AA1A222BC5}" type="slidenum">
              <a:rPr lang="ru-RU" kern="0">
                <a:solidFill>
                  <a:srgbClr val="000000"/>
                </a:solidFill>
                <a:cs typeface="Calibri"/>
                <a:sym typeface="Calibri"/>
              </a:rPr>
              <a:pPr defTabSz="1038977" hangingPunct="0"/>
              <a:t>2</a:t>
            </a:fld>
            <a:endParaRPr lang="ru-RU" kern="0" dirty="0">
              <a:solidFill>
                <a:srgbClr val="000000"/>
              </a:solidFill>
              <a:cs typeface="Calibri"/>
              <a:sym typeface="Calibri"/>
            </a:endParaRPr>
          </a:p>
        </p:txBody>
      </p:sp>
      <p:sp>
        <p:nvSpPr>
          <p:cNvPr id="9" name="TextBox 163"/>
          <p:cNvSpPr txBox="1">
            <a:spLocks noChangeArrowheads="1"/>
          </p:cNvSpPr>
          <p:nvPr/>
        </p:nvSpPr>
        <p:spPr bwMode="auto">
          <a:xfrm>
            <a:off x="5222792" y="5100422"/>
            <a:ext cx="2123877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РЗА </a:t>
            </a:r>
            <a:r>
              <a:rPr lang="ru-RU" altLang="ru-RU" sz="1300" dirty="0" smtClean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3-35 </a:t>
            </a:r>
            <a:r>
              <a:rPr lang="ru-RU" altLang="ru-RU" sz="1300" dirty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кВ;</a:t>
            </a:r>
          </a:p>
        </p:txBody>
      </p:sp>
      <p:sp>
        <p:nvSpPr>
          <p:cNvPr id="11" name="object 12"/>
          <p:cNvSpPr txBox="1"/>
          <p:nvPr/>
        </p:nvSpPr>
        <p:spPr>
          <a:xfrm>
            <a:off x="8772273" y="1180461"/>
            <a:ext cx="225850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spc="-25" dirty="0">
                <a:latin typeface="PF Din Text Cond Pro Light" panose="02000000000000000000" pitchFamily="2" charset="0"/>
                <a:cs typeface="PF Din Text Cond Pro Medium"/>
              </a:rPr>
              <a:t>«УСТАРЕВШИЕ» </a:t>
            </a:r>
            <a:r>
              <a:rPr lang="ru-RU" sz="1200" spc="-25" dirty="0">
                <a:latin typeface="PF Din Text Cond Pro Light" panose="02000000000000000000" pitchFamily="2" charset="0"/>
                <a:cs typeface="PF Din Text Cond Pro Medium"/>
              </a:rPr>
              <a:t>УСТРОЙСТВА РЗА</a:t>
            </a:r>
            <a:endParaRPr sz="1200" dirty="0">
              <a:latin typeface="PF Din Text Cond Pro Light" panose="02000000000000000000" pitchFamily="2" charset="0"/>
              <a:cs typeface="PF Din Text Cond Pro Medium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331147861"/>
              </p:ext>
            </p:extLst>
          </p:nvPr>
        </p:nvGraphicFramePr>
        <p:xfrm>
          <a:off x="8864977" y="1471855"/>
          <a:ext cx="2029460" cy="1352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Прямоугольник 13"/>
          <p:cNvSpPr/>
          <p:nvPr/>
        </p:nvSpPr>
        <p:spPr bwMode="auto">
          <a:xfrm>
            <a:off x="8921033" y="2992960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6" name="TextBox 163"/>
          <p:cNvSpPr txBox="1">
            <a:spLocks noChangeArrowheads="1"/>
          </p:cNvSpPr>
          <p:nvPr/>
        </p:nvSpPr>
        <p:spPr bwMode="auto">
          <a:xfrm>
            <a:off x="9005262" y="2910122"/>
            <a:ext cx="2420867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«не устаревшие» устройства РЗА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8925939" y="2829220"/>
            <a:ext cx="108000" cy="1080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8" name="TextBox 163"/>
          <p:cNvSpPr txBox="1">
            <a:spLocks noChangeArrowheads="1"/>
          </p:cNvSpPr>
          <p:nvPr/>
        </p:nvSpPr>
        <p:spPr bwMode="auto">
          <a:xfrm>
            <a:off x="9017795" y="2743556"/>
            <a:ext cx="2164520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«устаревшие» устройства РЗА</a:t>
            </a:r>
          </a:p>
        </p:txBody>
      </p:sp>
      <p:sp>
        <p:nvSpPr>
          <p:cNvPr id="19" name="Овал 18"/>
          <p:cNvSpPr/>
          <p:nvPr/>
        </p:nvSpPr>
        <p:spPr bwMode="auto">
          <a:xfrm>
            <a:off x="9694528" y="1742111"/>
            <a:ext cx="360000" cy="360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rgbClr val="C00000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58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</a:p>
        </p:txBody>
      </p:sp>
      <p:sp>
        <p:nvSpPr>
          <p:cNvPr id="20" name="Овал 19"/>
          <p:cNvSpPr/>
          <p:nvPr/>
        </p:nvSpPr>
        <p:spPr bwMode="auto">
          <a:xfrm>
            <a:off x="9694247" y="2246863"/>
            <a:ext cx="360000" cy="360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rgbClr val="1563AA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42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1563AA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33398" y="1032344"/>
            <a:ext cx="728838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i="1" dirty="0" smtClean="0">
                <a:latin typeface="PF Din Text Cond Pro Light" panose="02000000000000000000" pitchFamily="2" charset="0"/>
              </a:rPr>
              <a:t>В филиалах и ДО ПАО «Россети» в эксплуатации находятся </a:t>
            </a:r>
            <a:r>
              <a:rPr lang="ru-RU" sz="1400" b="1" i="1" dirty="0" smtClean="0">
                <a:latin typeface="PF Din Text Cond Pro Light" panose="02000000000000000000" pitchFamily="2" charset="0"/>
              </a:rPr>
              <a:t>1 млн. 760 тыс. </a:t>
            </a:r>
            <a:r>
              <a:rPr lang="ru-RU" sz="1400" i="1" dirty="0" smtClean="0">
                <a:latin typeface="PF Din Text Cond Pro Light" panose="02000000000000000000" pitchFamily="2" charset="0"/>
              </a:rPr>
              <a:t>устройств </a:t>
            </a:r>
            <a:r>
              <a:rPr lang="ru-RU" sz="1400" i="1" dirty="0">
                <a:latin typeface="PF Din Text Cond Pro Light" panose="02000000000000000000" pitchFamily="2" charset="0"/>
              </a:rPr>
              <a:t>релейной защиты и автоматики, в том числе </a:t>
            </a:r>
            <a:r>
              <a:rPr lang="ru-RU" sz="1400" i="1" dirty="0" smtClean="0">
                <a:latin typeface="PF Din Text Cond Pro Light" panose="02000000000000000000" pitchFamily="2" charset="0"/>
              </a:rPr>
              <a:t>из них: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i="1" dirty="0" smtClean="0">
                <a:latin typeface="PF Din Text Cond Pro Light" panose="02000000000000000000" pitchFamily="2" charset="0"/>
              </a:rPr>
              <a:t>1 млн. 389 тыс. устройств, выполненных на электромеханической элементной базе;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i="1" dirty="0" smtClean="0">
                <a:latin typeface="PF Din Text Cond Pro Light" panose="02000000000000000000" pitchFamily="2" charset="0"/>
              </a:rPr>
              <a:t>100 тыс. устройств, выполненных на микроэлектронной элементной базе;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i="1" dirty="0" smtClean="0">
                <a:latin typeface="PF Din Text Cond Pro Light" panose="02000000000000000000" pitchFamily="2" charset="0"/>
              </a:rPr>
              <a:t>271 тыс. устройств, выполненных на микропроцессорной элементной базе. </a:t>
            </a:r>
            <a:endParaRPr lang="ru-RU" sz="1400" i="1" dirty="0">
              <a:latin typeface="PF Din Text Cond Pro Light" panose="02000000000000000000" pitchFamily="2" charset="0"/>
            </a:endParaRPr>
          </a:p>
        </p:txBody>
      </p:sp>
      <p:graphicFrame>
        <p:nvGraphicFramePr>
          <p:cNvPr id="26" name="Диаграмма 25"/>
          <p:cNvGraphicFramePr/>
          <p:nvPr>
            <p:extLst/>
          </p:nvPr>
        </p:nvGraphicFramePr>
        <p:xfrm>
          <a:off x="73741" y="2811422"/>
          <a:ext cx="3205584" cy="2097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Прямоугольник 26"/>
          <p:cNvSpPr/>
          <p:nvPr/>
        </p:nvSpPr>
        <p:spPr bwMode="auto">
          <a:xfrm>
            <a:off x="633398" y="5156400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8" name="TextBox 163"/>
          <p:cNvSpPr txBox="1">
            <a:spLocks noChangeArrowheads="1"/>
          </p:cNvSpPr>
          <p:nvPr/>
        </p:nvSpPr>
        <p:spPr bwMode="auto">
          <a:xfrm>
            <a:off x="721044" y="5074209"/>
            <a:ext cx="2021165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Релейная защита;</a:t>
            </a: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633398" y="5302747"/>
            <a:ext cx="108000" cy="1080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0" name="TextBox 163"/>
          <p:cNvSpPr txBox="1">
            <a:spLocks noChangeArrowheads="1"/>
          </p:cNvSpPr>
          <p:nvPr/>
        </p:nvSpPr>
        <p:spPr bwMode="auto">
          <a:xfrm>
            <a:off x="721044" y="5220556"/>
            <a:ext cx="2123877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Технологическая автоматика;</a:t>
            </a: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633398" y="5449094"/>
            <a:ext cx="108000" cy="108000"/>
          </a:xfrm>
          <a:prstGeom prst="rect">
            <a:avLst/>
          </a:prstGeom>
          <a:solidFill>
            <a:srgbClr val="A5A5A5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2" name="TextBox 163"/>
          <p:cNvSpPr txBox="1">
            <a:spLocks noChangeArrowheads="1"/>
          </p:cNvSpPr>
          <p:nvPr/>
        </p:nvSpPr>
        <p:spPr bwMode="auto">
          <a:xfrm>
            <a:off x="721044" y="5366903"/>
            <a:ext cx="2021165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Сетевая автоматика;</a:t>
            </a: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633398" y="5595441"/>
            <a:ext cx="108000" cy="108000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4" name="TextBox 163"/>
          <p:cNvSpPr txBox="1">
            <a:spLocks noChangeArrowheads="1"/>
          </p:cNvSpPr>
          <p:nvPr/>
        </p:nvSpPr>
        <p:spPr bwMode="auto">
          <a:xfrm>
            <a:off x="721044" y="5513250"/>
            <a:ext cx="2201030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Другие устройства РЗА;</a:t>
            </a:r>
          </a:p>
        </p:txBody>
      </p:sp>
      <p:sp>
        <p:nvSpPr>
          <p:cNvPr id="35" name="Овал 34"/>
          <p:cNvSpPr/>
          <p:nvPr/>
        </p:nvSpPr>
        <p:spPr bwMode="auto">
          <a:xfrm>
            <a:off x="1372031" y="3247161"/>
            <a:ext cx="360000" cy="360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1563AA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44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563AA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1200" b="1" i="0" u="none" strike="noStrike" cap="none" normalizeH="0" baseline="0" dirty="0">
              <a:ln>
                <a:noFill/>
              </a:ln>
              <a:solidFill>
                <a:srgbClr val="1563AA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6" name="Овал 35"/>
          <p:cNvSpPr/>
          <p:nvPr/>
        </p:nvSpPr>
        <p:spPr bwMode="auto">
          <a:xfrm>
            <a:off x="1867424" y="4139090"/>
            <a:ext cx="360000" cy="360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b="1" dirty="0" smtClean="0">
                <a:solidFill>
                  <a:srgbClr val="C00000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3</a:t>
            </a:r>
            <a:r>
              <a:rPr lang="ru-RU" sz="1200" b="1" dirty="0">
                <a:solidFill>
                  <a:srgbClr val="C00000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7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1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7" name="Овал 36"/>
          <p:cNvSpPr/>
          <p:nvPr/>
        </p:nvSpPr>
        <p:spPr bwMode="auto">
          <a:xfrm>
            <a:off x="1080580" y="4266236"/>
            <a:ext cx="360000" cy="360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5A5A5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rgbClr val="A5A5A5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10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A5A5A5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</a:p>
        </p:txBody>
      </p:sp>
      <p:sp>
        <p:nvSpPr>
          <p:cNvPr id="38" name="Овал 37"/>
          <p:cNvSpPr/>
          <p:nvPr/>
        </p:nvSpPr>
        <p:spPr bwMode="auto">
          <a:xfrm>
            <a:off x="815523" y="3946280"/>
            <a:ext cx="360000" cy="360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FFC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rgbClr val="FFC000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9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1200" b="1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graphicFrame>
        <p:nvGraphicFramePr>
          <p:cNvPr id="39" name="Диаграмма 38"/>
          <p:cNvGraphicFramePr/>
          <p:nvPr>
            <p:extLst/>
          </p:nvPr>
        </p:nvGraphicFramePr>
        <p:xfrm>
          <a:off x="2179836" y="2887262"/>
          <a:ext cx="3313693" cy="187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0" name="Овал 39"/>
          <p:cNvSpPr/>
          <p:nvPr/>
        </p:nvSpPr>
        <p:spPr bwMode="auto">
          <a:xfrm>
            <a:off x="3688013" y="2954238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FFC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FFC000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35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41" name="Овал 40"/>
          <p:cNvSpPr/>
          <p:nvPr/>
        </p:nvSpPr>
        <p:spPr bwMode="auto">
          <a:xfrm>
            <a:off x="2982578" y="3769162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8064A2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8064A2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30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8064A2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8064A2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graphicFrame>
        <p:nvGraphicFramePr>
          <p:cNvPr id="42" name="Диаграмма 41"/>
          <p:cNvGraphicFramePr/>
          <p:nvPr>
            <p:extLst/>
          </p:nvPr>
        </p:nvGraphicFramePr>
        <p:xfrm>
          <a:off x="4669243" y="2968877"/>
          <a:ext cx="2606473" cy="1795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3" name="Овал 42"/>
          <p:cNvSpPr/>
          <p:nvPr/>
        </p:nvSpPr>
        <p:spPr bwMode="auto">
          <a:xfrm>
            <a:off x="5155895" y="3480519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1F497D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75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90871" y="2491255"/>
            <a:ext cx="1675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>
                <a:latin typeface="PF Din Text Cond Pro Light" panose="02000000000000000000" pitchFamily="2" charset="0"/>
              </a:rPr>
              <a:t>Распределительные сети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012131" y="2485562"/>
            <a:ext cx="1675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>
                <a:latin typeface="PF Din Text Cond Pro Light" panose="02000000000000000000" pitchFamily="2" charset="0"/>
              </a:rPr>
              <a:t>Магистральные сети</a:t>
            </a:r>
          </a:p>
        </p:txBody>
      </p:sp>
      <p:sp>
        <p:nvSpPr>
          <p:cNvPr id="47" name="Овал 46"/>
          <p:cNvSpPr/>
          <p:nvPr/>
        </p:nvSpPr>
        <p:spPr bwMode="auto">
          <a:xfrm>
            <a:off x="6395643" y="4004649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C00000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1</a:t>
            </a:r>
            <a:r>
              <a:rPr lang="ru-RU" sz="1300" b="1" dirty="0">
                <a:solidFill>
                  <a:srgbClr val="C00000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7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48" name="Овал 47"/>
          <p:cNvSpPr/>
          <p:nvPr/>
        </p:nvSpPr>
        <p:spPr bwMode="auto">
          <a:xfrm>
            <a:off x="6097569" y="4541622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8064A2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8064A2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8</a:t>
            </a:r>
            <a:r>
              <a:rPr kumimoji="0" lang="ru-RU" sz="1300" b="1" i="0" u="none" strike="noStrike" cap="none" normalizeH="0" baseline="0" dirty="0">
                <a:ln>
                  <a:noFill/>
                </a:ln>
                <a:solidFill>
                  <a:srgbClr val="8064A2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8064A2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49" name="Прямоугольник 48"/>
          <p:cNvSpPr/>
          <p:nvPr/>
        </p:nvSpPr>
        <p:spPr bwMode="auto">
          <a:xfrm>
            <a:off x="5137206" y="5180706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3198897" y="5353688"/>
            <a:ext cx="108000" cy="108000"/>
          </a:xfrm>
          <a:prstGeom prst="rect">
            <a:avLst/>
          </a:prstGeom>
          <a:solidFill>
            <a:srgbClr val="C00000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1" name="TextBox 163"/>
          <p:cNvSpPr txBox="1">
            <a:spLocks noChangeArrowheads="1"/>
          </p:cNvSpPr>
          <p:nvPr/>
        </p:nvSpPr>
        <p:spPr bwMode="auto">
          <a:xfrm>
            <a:off x="3278780" y="5310400"/>
            <a:ext cx="2123877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РЗА 110 кВ;</a:t>
            </a: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5135146" y="5346591"/>
            <a:ext cx="108000" cy="108000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5" name="TextBox 163"/>
          <p:cNvSpPr txBox="1">
            <a:spLocks noChangeArrowheads="1"/>
          </p:cNvSpPr>
          <p:nvPr/>
        </p:nvSpPr>
        <p:spPr bwMode="auto">
          <a:xfrm>
            <a:off x="5222792" y="5264400"/>
            <a:ext cx="2201030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РЗА до 1 кВ;</a:t>
            </a:r>
          </a:p>
        </p:txBody>
      </p:sp>
      <p:sp>
        <p:nvSpPr>
          <p:cNvPr id="56" name="Овал 55"/>
          <p:cNvSpPr/>
          <p:nvPr/>
        </p:nvSpPr>
        <p:spPr bwMode="auto">
          <a:xfrm>
            <a:off x="4376323" y="3602508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1F497D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14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7" name="Овал 56"/>
          <p:cNvSpPr/>
          <p:nvPr/>
        </p:nvSpPr>
        <p:spPr bwMode="auto">
          <a:xfrm>
            <a:off x="3908866" y="4290882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C00000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2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9%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8" name="Прямоугольник 57"/>
          <p:cNvSpPr/>
          <p:nvPr/>
        </p:nvSpPr>
        <p:spPr bwMode="auto">
          <a:xfrm>
            <a:off x="3201383" y="5184272"/>
            <a:ext cx="108000" cy="108000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9" name="TextBox 163"/>
          <p:cNvSpPr txBox="1">
            <a:spLocks noChangeArrowheads="1"/>
          </p:cNvSpPr>
          <p:nvPr/>
        </p:nvSpPr>
        <p:spPr bwMode="auto">
          <a:xfrm>
            <a:off x="3247966" y="5116827"/>
            <a:ext cx="2201030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РЗА 220 кВ и выше;</a:t>
            </a:r>
          </a:p>
        </p:txBody>
      </p:sp>
      <p:sp>
        <p:nvSpPr>
          <p:cNvPr id="61" name="TextBox 163"/>
          <p:cNvSpPr txBox="1">
            <a:spLocks noChangeArrowheads="1"/>
          </p:cNvSpPr>
          <p:nvPr/>
        </p:nvSpPr>
        <p:spPr bwMode="auto">
          <a:xfrm>
            <a:off x="8027277" y="3544226"/>
            <a:ext cx="4049484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chemeClr val="tx2"/>
                </a:solidFill>
                <a:latin typeface="PF Din Text Cond Pro Light" panose="02000000000000000000" pitchFamily="2" charset="0"/>
              </a:rPr>
              <a:t>Более 1 млн. УРЗА с превышением нормативного </a:t>
            </a:r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</a:rPr>
              <a:t>срока службы </a:t>
            </a:r>
            <a:r>
              <a:rPr lang="ru-RU" sz="1400" b="1" dirty="0">
                <a:solidFill>
                  <a:schemeClr val="tx2"/>
                </a:solidFill>
                <a:latin typeface="PF Din Text Cond Pro Light" panose="02000000000000000000" pitchFamily="2" charset="0"/>
              </a:rPr>
              <a:t>(</a:t>
            </a:r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</a:rPr>
              <a:t>58%)</a:t>
            </a:r>
            <a:endParaRPr lang="ru-RU" sz="1400" b="1" dirty="0">
              <a:solidFill>
                <a:schemeClr val="tx2"/>
              </a:solidFill>
              <a:latin typeface="PF Din Text Cond Pro Light" panose="02000000000000000000" pitchFamily="2" charset="0"/>
            </a:endParaRPr>
          </a:p>
        </p:txBody>
      </p:sp>
      <p:graphicFrame>
        <p:nvGraphicFramePr>
          <p:cNvPr id="62" name="Диаграмма 61"/>
          <p:cNvGraphicFramePr/>
          <p:nvPr>
            <p:extLst/>
          </p:nvPr>
        </p:nvGraphicFramePr>
        <p:xfrm>
          <a:off x="8053174" y="4433136"/>
          <a:ext cx="3218243" cy="2359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63" name="TextBox 62"/>
          <p:cNvSpPr txBox="1"/>
          <p:nvPr/>
        </p:nvSpPr>
        <p:spPr>
          <a:xfrm>
            <a:off x="798214" y="2493112"/>
            <a:ext cx="1675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>
                <a:latin typeface="PF Din Text Cond Pro Light" panose="02000000000000000000" pitchFamily="2" charset="0"/>
              </a:rPr>
              <a:t>Состав функций УРЗА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1080580" y="6181086"/>
            <a:ext cx="8507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Необходимо </a:t>
            </a:r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выполнять поэтапную замену устройств, выработавших свой нормативный срок службы. </a:t>
            </a:r>
          </a:p>
          <a:p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До замены таких устройств - учащенный цикл технического обслуживания.</a:t>
            </a:r>
            <a:endParaRPr lang="ru-RU" sz="1400" b="1" dirty="0">
              <a:solidFill>
                <a:schemeClr val="tx2"/>
              </a:solidFill>
              <a:latin typeface="PF Din Text Cond Pr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5" name="Овал 64"/>
          <p:cNvSpPr/>
          <p:nvPr/>
        </p:nvSpPr>
        <p:spPr bwMode="auto">
          <a:xfrm>
            <a:off x="607952" y="6261509"/>
            <a:ext cx="396000" cy="396000"/>
          </a:xfrm>
          <a:prstGeom prst="ellipse">
            <a:avLst/>
          </a:prstGeom>
          <a:solidFill>
            <a:srgbClr val="009900"/>
          </a:solidFill>
          <a:ln w="25400" cap="flat" cmpd="sng" algn="ctr">
            <a:solidFill>
              <a:srgbClr val="0099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2400" b="1" dirty="0">
                <a:solidFill>
                  <a:schemeClr val="bg1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!</a:t>
            </a:r>
            <a:endParaRPr kumimoji="0" lang="ru-RU" sz="12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7928486" y="1928245"/>
            <a:ext cx="0" cy="4152807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Овал 66"/>
          <p:cNvSpPr/>
          <p:nvPr/>
        </p:nvSpPr>
        <p:spPr bwMode="auto">
          <a:xfrm>
            <a:off x="6713016" y="4433136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FFC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300" b="1" dirty="0" smtClean="0">
                <a:solidFill>
                  <a:srgbClr val="FFC000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0,</a:t>
            </a:r>
            <a:r>
              <a:rPr lang="ru-RU" sz="1300" b="1" dirty="0" smtClean="0">
                <a:solidFill>
                  <a:srgbClr val="FFC000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2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>
            <a:off x="6497235" y="4603632"/>
            <a:ext cx="193029" cy="248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6688003" y="4847132"/>
            <a:ext cx="462806" cy="48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41186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250383814"/>
              </p:ext>
            </p:extLst>
          </p:nvPr>
        </p:nvGraphicFramePr>
        <p:xfrm>
          <a:off x="626426" y="2613187"/>
          <a:ext cx="3313693" cy="187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82866" y="336263"/>
            <a:ext cx="7775667" cy="52001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 algn="just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b="1">
                <a:latin typeface="PF Din Text Cond Pr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ru-RU" sz="2667" b="0" kern="0" dirty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</a:rPr>
              <a:t>СВЕДЕНИЯ О ПЕРСОНАЛЕ ПОДРАЗДЕЛЕНИЙ РЗА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9659" y="1294004"/>
            <a:ext cx="9475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/>
            <a:r>
              <a:rPr lang="ru-RU" sz="1400" i="1" dirty="0">
                <a:latin typeface="Arial Narrow" panose="020B0606020202030204" pitchFamily="34" charset="0"/>
              </a:rPr>
              <a:t>Техническое облуживание и </a:t>
            </a:r>
            <a:r>
              <a:rPr lang="ru-RU" sz="1400" i="1" dirty="0" smtClean="0">
                <a:latin typeface="Arial Narrow" panose="020B0606020202030204" pitchFamily="34" charset="0"/>
              </a:rPr>
              <a:t>ремонт </a:t>
            </a:r>
            <a:r>
              <a:rPr lang="ru-RU" sz="1400" i="1" dirty="0">
                <a:latin typeface="Arial Narrow" panose="020B0606020202030204" pitchFamily="34" charset="0"/>
              </a:rPr>
              <a:t>устройств РЗА выполняют </a:t>
            </a:r>
            <a:r>
              <a:rPr lang="en-US" sz="1400" b="1" i="1" dirty="0" smtClean="0">
                <a:latin typeface="Arial Narrow" panose="020B0606020202030204" pitchFamily="34" charset="0"/>
              </a:rPr>
              <a:t>7</a:t>
            </a:r>
            <a:r>
              <a:rPr lang="ru-RU" sz="1400" b="1" i="1" dirty="0" smtClean="0">
                <a:latin typeface="Arial Narrow" panose="020B0606020202030204" pitchFamily="34" charset="0"/>
              </a:rPr>
              <a:t> </a:t>
            </a:r>
            <a:r>
              <a:rPr lang="en-US" sz="1400" b="1" i="1" dirty="0" smtClean="0">
                <a:latin typeface="Arial Narrow" panose="020B0606020202030204" pitchFamily="34" charset="0"/>
              </a:rPr>
              <a:t>132</a:t>
            </a:r>
            <a:r>
              <a:rPr lang="ru-RU" sz="1400" b="1" i="1" dirty="0" smtClean="0">
                <a:latin typeface="Arial Narrow" panose="020B0606020202030204" pitchFamily="34" charset="0"/>
              </a:rPr>
              <a:t> специалиста </a:t>
            </a:r>
            <a:r>
              <a:rPr lang="ru-RU" sz="1400" b="1" i="1" dirty="0">
                <a:latin typeface="Arial Narrow" panose="020B0606020202030204" pitchFamily="34" charset="0"/>
              </a:rPr>
              <a:t>подразделений РЗА</a:t>
            </a:r>
            <a:r>
              <a:rPr lang="ru-RU" sz="1400" i="1" dirty="0">
                <a:latin typeface="Arial Narrow" panose="020B0606020202030204" pitchFamily="34" charset="0"/>
              </a:rPr>
              <a:t>, что составляет </a:t>
            </a:r>
            <a:r>
              <a:rPr lang="ru-RU" sz="1400" i="1" dirty="0" smtClean="0">
                <a:latin typeface="Arial Narrow" panose="020B0606020202030204" pitchFamily="34" charset="0"/>
              </a:rPr>
              <a:t>9</a:t>
            </a:r>
            <a:r>
              <a:rPr lang="en-US" sz="1400" i="1" dirty="0" smtClean="0">
                <a:latin typeface="Arial Narrow" panose="020B0606020202030204" pitchFamily="34" charset="0"/>
              </a:rPr>
              <a:t>3</a:t>
            </a:r>
            <a:r>
              <a:rPr lang="ru-RU" sz="1400" i="1" dirty="0" smtClean="0">
                <a:latin typeface="Arial Narrow" panose="020B0606020202030204" pitchFamily="34" charset="0"/>
              </a:rPr>
              <a:t> </a:t>
            </a:r>
            <a:r>
              <a:rPr lang="ru-RU" sz="1400" i="1" dirty="0">
                <a:latin typeface="Arial Narrow" panose="020B0606020202030204" pitchFamily="34" charset="0"/>
              </a:rPr>
              <a:t>% от штатной численности</a:t>
            </a:r>
            <a:r>
              <a:rPr lang="ru-RU" sz="1400" i="1" dirty="0" smtClean="0">
                <a:latin typeface="Arial Narrow" panose="020B0606020202030204" pitchFamily="34" charset="0"/>
              </a:rPr>
              <a:t>.</a:t>
            </a:r>
            <a:endParaRPr lang="ru-RU" sz="1400" i="1" dirty="0"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389855" y="4645860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8" name="TextBox 163"/>
          <p:cNvSpPr txBox="1">
            <a:spLocks noChangeArrowheads="1"/>
          </p:cNvSpPr>
          <p:nvPr/>
        </p:nvSpPr>
        <p:spPr bwMode="auto">
          <a:xfrm>
            <a:off x="1477501" y="4563669"/>
            <a:ext cx="2021165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Высшее профессиональное;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389855" y="4792207"/>
            <a:ext cx="108000" cy="1080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0" name="TextBox 163"/>
          <p:cNvSpPr txBox="1">
            <a:spLocks noChangeArrowheads="1"/>
          </p:cNvSpPr>
          <p:nvPr/>
        </p:nvSpPr>
        <p:spPr bwMode="auto">
          <a:xfrm>
            <a:off x="1477501" y="4710016"/>
            <a:ext cx="2123877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Среднее профессиональное;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389855" y="4938554"/>
            <a:ext cx="108000" cy="108000"/>
          </a:xfrm>
          <a:prstGeom prst="rect">
            <a:avLst/>
          </a:prstGeom>
          <a:solidFill>
            <a:srgbClr val="9BBB59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2" name="TextBox 163"/>
          <p:cNvSpPr txBox="1">
            <a:spLocks noChangeArrowheads="1"/>
          </p:cNvSpPr>
          <p:nvPr/>
        </p:nvSpPr>
        <p:spPr bwMode="auto">
          <a:xfrm>
            <a:off x="1477501" y="4856363"/>
            <a:ext cx="2291087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Начальное профессиональное;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389855" y="5084901"/>
            <a:ext cx="108000" cy="108000"/>
          </a:xfrm>
          <a:prstGeom prst="rect">
            <a:avLst/>
          </a:prstGeom>
          <a:solidFill>
            <a:srgbClr val="8064A2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4" name="TextBox 163"/>
          <p:cNvSpPr txBox="1">
            <a:spLocks noChangeArrowheads="1"/>
          </p:cNvSpPr>
          <p:nvPr/>
        </p:nvSpPr>
        <p:spPr bwMode="auto">
          <a:xfrm>
            <a:off x="1477501" y="5002710"/>
            <a:ext cx="2201030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Среднее (полное) общее.</a:t>
            </a:r>
          </a:p>
        </p:txBody>
      </p:sp>
      <p:sp>
        <p:nvSpPr>
          <p:cNvPr id="15" name="Овал 14"/>
          <p:cNvSpPr/>
          <p:nvPr/>
        </p:nvSpPr>
        <p:spPr bwMode="auto">
          <a:xfrm>
            <a:off x="1459858" y="3298728"/>
            <a:ext cx="360000" cy="360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rgbClr val="1563AA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73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1563AA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</a:p>
        </p:txBody>
      </p:sp>
      <p:sp>
        <p:nvSpPr>
          <p:cNvPr id="16" name="Овал 15"/>
          <p:cNvSpPr/>
          <p:nvPr/>
        </p:nvSpPr>
        <p:spPr bwMode="auto">
          <a:xfrm>
            <a:off x="2798600" y="3151647"/>
            <a:ext cx="360000" cy="360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21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</a:p>
        </p:txBody>
      </p:sp>
      <p:sp>
        <p:nvSpPr>
          <p:cNvPr id="17" name="Овал 16"/>
          <p:cNvSpPr/>
          <p:nvPr/>
        </p:nvSpPr>
        <p:spPr bwMode="auto">
          <a:xfrm>
            <a:off x="3082833" y="3868713"/>
            <a:ext cx="360000" cy="360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9BBB59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rgbClr val="9BBB59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3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9BBB59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</a:p>
        </p:txBody>
      </p:sp>
      <p:sp>
        <p:nvSpPr>
          <p:cNvPr id="18" name="Овал 17"/>
          <p:cNvSpPr/>
          <p:nvPr/>
        </p:nvSpPr>
        <p:spPr bwMode="auto">
          <a:xfrm>
            <a:off x="2885031" y="4188505"/>
            <a:ext cx="360000" cy="360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8064A2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rgbClr val="8064A2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3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8064A2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371416892"/>
              </p:ext>
            </p:extLst>
          </p:nvPr>
        </p:nvGraphicFramePr>
        <p:xfrm>
          <a:off x="3116307" y="2620562"/>
          <a:ext cx="3313693" cy="187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Овал 19"/>
          <p:cNvSpPr/>
          <p:nvPr/>
        </p:nvSpPr>
        <p:spPr bwMode="auto">
          <a:xfrm>
            <a:off x="5321239" y="2737283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8064A2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8064A2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7</a:t>
            </a:r>
            <a:r>
              <a:rPr kumimoji="0" lang="ru-RU" sz="1300" b="1" i="0" u="none" strike="noStrike" cap="none" normalizeH="0" baseline="0" dirty="0">
                <a:ln>
                  <a:noFill/>
                </a:ln>
                <a:solidFill>
                  <a:srgbClr val="8064A2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8064A2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267179340"/>
              </p:ext>
            </p:extLst>
          </p:nvPr>
        </p:nvGraphicFramePr>
        <p:xfrm>
          <a:off x="5815796" y="2644824"/>
          <a:ext cx="2606473" cy="1795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Овал 21"/>
          <p:cNvSpPr/>
          <p:nvPr/>
        </p:nvSpPr>
        <p:spPr bwMode="auto">
          <a:xfrm>
            <a:off x="6447106" y="3800783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1F497D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26</a:t>
            </a:r>
            <a:r>
              <a:rPr kumimoji="0" lang="ru-RU" sz="1300" b="1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6463474" y="2894409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25</a:t>
            </a:r>
            <a:r>
              <a:rPr kumimoji="0" lang="ru-RU" sz="13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89711" y="2224555"/>
            <a:ext cx="1675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>
                <a:latin typeface="Arial Narrow" panose="020B0606020202030204" pitchFamily="34" charset="0"/>
              </a:rPr>
              <a:t>Стаж работы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928125" y="2218862"/>
            <a:ext cx="1675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>
                <a:latin typeface="Arial Narrow" panose="020B0606020202030204" pitchFamily="34" charset="0"/>
              </a:rPr>
              <a:t>Возраст работников</a:t>
            </a:r>
          </a:p>
        </p:txBody>
      </p:sp>
      <p:sp>
        <p:nvSpPr>
          <p:cNvPr id="26" name="Овал 25"/>
          <p:cNvSpPr/>
          <p:nvPr/>
        </p:nvSpPr>
        <p:spPr bwMode="auto">
          <a:xfrm>
            <a:off x="7414305" y="2866885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9BBB59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9BBB59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23</a:t>
            </a:r>
            <a:r>
              <a:rPr kumimoji="0" lang="ru-RU" sz="1300" b="1" i="0" u="none" strike="noStrike" cap="none" normalizeH="0" baseline="0" dirty="0">
                <a:ln>
                  <a:noFill/>
                </a:ln>
                <a:solidFill>
                  <a:srgbClr val="9BBB59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9BBB59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7" name="Овал 26"/>
          <p:cNvSpPr/>
          <p:nvPr/>
        </p:nvSpPr>
        <p:spPr bwMode="auto">
          <a:xfrm>
            <a:off x="7580123" y="3596047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8064A2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8064A2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15</a:t>
            </a:r>
            <a:r>
              <a:rPr kumimoji="0" lang="ru-RU" sz="1300" b="1" i="0" u="none" strike="noStrike" cap="none" normalizeH="0" baseline="0" dirty="0">
                <a:ln>
                  <a:noFill/>
                </a:ln>
                <a:solidFill>
                  <a:srgbClr val="8064A2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8064A2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8" name="Овал 27"/>
          <p:cNvSpPr/>
          <p:nvPr/>
        </p:nvSpPr>
        <p:spPr bwMode="auto">
          <a:xfrm>
            <a:off x="5201805" y="3757245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1F497D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36</a:t>
            </a:r>
            <a:r>
              <a:rPr kumimoji="0" lang="ru-RU" sz="1300" b="1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3979595" y="3652489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32</a:t>
            </a:r>
            <a:r>
              <a:rPr kumimoji="0" lang="ru-RU" sz="13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4443504" y="2682314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9BBB59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300" b="1" i="0" u="none" strike="noStrike" cap="none" normalizeH="0" baseline="0" dirty="0">
                <a:ln>
                  <a:noFill/>
                </a:ln>
                <a:solidFill>
                  <a:srgbClr val="9BBB59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26%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9BBB59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66539" y="2226412"/>
            <a:ext cx="1675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>
                <a:latin typeface="Arial Narrow" panose="020B0606020202030204" pitchFamily="34" charset="0"/>
              </a:rPr>
              <a:t>Уровень образования</a:t>
            </a:r>
          </a:p>
        </p:txBody>
      </p:sp>
      <p:sp>
        <p:nvSpPr>
          <p:cNvPr id="33" name="Овал 32"/>
          <p:cNvSpPr/>
          <p:nvPr/>
        </p:nvSpPr>
        <p:spPr bwMode="auto">
          <a:xfrm>
            <a:off x="1156943" y="6078430"/>
            <a:ext cx="396000" cy="396000"/>
          </a:xfrm>
          <a:prstGeom prst="ellipse">
            <a:avLst/>
          </a:prstGeom>
          <a:solidFill>
            <a:srgbClr val="009900"/>
          </a:solidFill>
          <a:ln w="25400" cap="flat" cmpd="sng" algn="ctr">
            <a:solidFill>
              <a:srgbClr val="0099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!</a:t>
            </a:r>
            <a:endParaRPr kumimoji="0" lang="ru-RU" sz="12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4214138" y="4645860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5" name="TextBox 163"/>
          <p:cNvSpPr txBox="1">
            <a:spLocks noChangeArrowheads="1"/>
          </p:cNvSpPr>
          <p:nvPr/>
        </p:nvSpPr>
        <p:spPr bwMode="auto">
          <a:xfrm>
            <a:off x="4301784" y="4563669"/>
            <a:ext cx="1183979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45 лет и более;</a:t>
            </a: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4214952" y="4922762"/>
            <a:ext cx="108000" cy="1080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7" name="TextBox 163"/>
          <p:cNvSpPr txBox="1">
            <a:spLocks noChangeArrowheads="1"/>
          </p:cNvSpPr>
          <p:nvPr/>
        </p:nvSpPr>
        <p:spPr bwMode="auto">
          <a:xfrm>
            <a:off x="4302598" y="4840571"/>
            <a:ext cx="929853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25-35 лет;</a:t>
            </a: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4214138" y="4779007"/>
            <a:ext cx="108000" cy="108000"/>
          </a:xfrm>
          <a:prstGeom prst="rect">
            <a:avLst/>
          </a:prstGeom>
          <a:solidFill>
            <a:srgbClr val="9BBB59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9" name="TextBox 163"/>
          <p:cNvSpPr txBox="1">
            <a:spLocks noChangeArrowheads="1"/>
          </p:cNvSpPr>
          <p:nvPr/>
        </p:nvSpPr>
        <p:spPr bwMode="auto">
          <a:xfrm>
            <a:off x="4301784" y="4696816"/>
            <a:ext cx="929853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35-45 лет;</a:t>
            </a: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4214138" y="5084901"/>
            <a:ext cx="108000" cy="108000"/>
          </a:xfrm>
          <a:prstGeom prst="rect">
            <a:avLst/>
          </a:prstGeom>
          <a:solidFill>
            <a:srgbClr val="8064A2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41" name="TextBox 163"/>
          <p:cNvSpPr txBox="1">
            <a:spLocks noChangeArrowheads="1"/>
          </p:cNvSpPr>
          <p:nvPr/>
        </p:nvSpPr>
        <p:spPr bwMode="auto">
          <a:xfrm>
            <a:off x="4301784" y="5002710"/>
            <a:ext cx="929853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до 25 лет.</a:t>
            </a:r>
          </a:p>
        </p:txBody>
      </p:sp>
      <p:sp>
        <p:nvSpPr>
          <p:cNvPr id="42" name="Прямоугольник 41"/>
          <p:cNvSpPr/>
          <p:nvPr/>
        </p:nvSpPr>
        <p:spPr bwMode="auto">
          <a:xfrm>
            <a:off x="6546079" y="4827157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43" name="TextBox 163"/>
          <p:cNvSpPr txBox="1">
            <a:spLocks noChangeArrowheads="1"/>
          </p:cNvSpPr>
          <p:nvPr/>
        </p:nvSpPr>
        <p:spPr bwMode="auto">
          <a:xfrm>
            <a:off x="6633725" y="4744966"/>
            <a:ext cx="1183979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10 – 20 лет;</a:t>
            </a:r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6546079" y="4688034"/>
            <a:ext cx="108000" cy="1080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45" name="TextBox 163"/>
          <p:cNvSpPr txBox="1">
            <a:spLocks noChangeArrowheads="1"/>
          </p:cNvSpPr>
          <p:nvPr/>
        </p:nvSpPr>
        <p:spPr bwMode="auto">
          <a:xfrm>
            <a:off x="6635878" y="4605843"/>
            <a:ext cx="1284140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более 20 лет;</a:t>
            </a:r>
          </a:p>
        </p:txBody>
      </p:sp>
      <p:sp>
        <p:nvSpPr>
          <p:cNvPr id="46" name="Прямоугольник 45"/>
          <p:cNvSpPr/>
          <p:nvPr/>
        </p:nvSpPr>
        <p:spPr bwMode="auto">
          <a:xfrm>
            <a:off x="6546079" y="4968275"/>
            <a:ext cx="108000" cy="108000"/>
          </a:xfrm>
          <a:prstGeom prst="rect">
            <a:avLst/>
          </a:prstGeom>
          <a:solidFill>
            <a:srgbClr val="9BBB59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47" name="TextBox 163"/>
          <p:cNvSpPr txBox="1">
            <a:spLocks noChangeArrowheads="1"/>
          </p:cNvSpPr>
          <p:nvPr/>
        </p:nvSpPr>
        <p:spPr bwMode="auto">
          <a:xfrm>
            <a:off x="6638298" y="4886084"/>
            <a:ext cx="929853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5-10 лет;</a:t>
            </a:r>
          </a:p>
        </p:txBody>
      </p:sp>
      <p:sp>
        <p:nvSpPr>
          <p:cNvPr id="48" name="Прямоугольник 47"/>
          <p:cNvSpPr/>
          <p:nvPr/>
        </p:nvSpPr>
        <p:spPr bwMode="auto">
          <a:xfrm>
            <a:off x="6546079" y="5250380"/>
            <a:ext cx="108000" cy="108000"/>
          </a:xfrm>
          <a:prstGeom prst="rect">
            <a:avLst/>
          </a:prstGeom>
          <a:solidFill>
            <a:srgbClr val="8064A2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49" name="TextBox 163"/>
          <p:cNvSpPr txBox="1">
            <a:spLocks noChangeArrowheads="1"/>
          </p:cNvSpPr>
          <p:nvPr/>
        </p:nvSpPr>
        <p:spPr bwMode="auto">
          <a:xfrm>
            <a:off x="6635878" y="5168189"/>
            <a:ext cx="929853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до 3 лет;</a:t>
            </a: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6546079" y="5112232"/>
            <a:ext cx="108000" cy="108000"/>
          </a:xfrm>
          <a:prstGeom prst="rect">
            <a:avLst/>
          </a:prstGeom>
          <a:solidFill>
            <a:srgbClr val="4BACC6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1" name="TextBox 163"/>
          <p:cNvSpPr txBox="1">
            <a:spLocks noChangeArrowheads="1"/>
          </p:cNvSpPr>
          <p:nvPr/>
        </p:nvSpPr>
        <p:spPr bwMode="auto">
          <a:xfrm>
            <a:off x="6633725" y="5030041"/>
            <a:ext cx="929853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3-5 лет.</a:t>
            </a:r>
          </a:p>
        </p:txBody>
      </p:sp>
      <p:sp>
        <p:nvSpPr>
          <p:cNvPr id="52" name="Овал 51"/>
          <p:cNvSpPr/>
          <p:nvPr/>
        </p:nvSpPr>
        <p:spPr bwMode="auto">
          <a:xfrm>
            <a:off x="7217200" y="3965332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4BACC6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8064A2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10</a:t>
            </a:r>
            <a:r>
              <a:rPr kumimoji="0" lang="ru-RU" sz="1300" b="1" i="0" u="none" strike="noStrike" cap="none" normalizeH="0" baseline="0" dirty="0">
                <a:ln>
                  <a:noFill/>
                </a:ln>
                <a:solidFill>
                  <a:srgbClr val="8064A2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8064A2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graphicFrame>
        <p:nvGraphicFramePr>
          <p:cNvPr id="53" name="Диаграмма 52"/>
          <p:cNvGraphicFramePr/>
          <p:nvPr>
            <p:extLst>
              <p:ext uri="{D42A27DB-BD31-4B8C-83A1-F6EECF244321}">
                <p14:modId xmlns:p14="http://schemas.microsoft.com/office/powerpoint/2010/main" val="561565543"/>
              </p:ext>
            </p:extLst>
          </p:nvPr>
        </p:nvGraphicFramePr>
        <p:xfrm>
          <a:off x="8284766" y="2675235"/>
          <a:ext cx="2606473" cy="1795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4" name="Овал 53"/>
          <p:cNvSpPr/>
          <p:nvPr/>
        </p:nvSpPr>
        <p:spPr bwMode="auto">
          <a:xfrm>
            <a:off x="8740445" y="3344409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1F497D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6</a:t>
            </a:r>
            <a:r>
              <a:rPr lang="en-US" sz="1300" b="1" dirty="0" smtClean="0">
                <a:solidFill>
                  <a:srgbClr val="1F497D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8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5" name="Овал 54"/>
          <p:cNvSpPr/>
          <p:nvPr/>
        </p:nvSpPr>
        <p:spPr bwMode="auto">
          <a:xfrm>
            <a:off x="10085221" y="3353783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26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851296" y="2232730"/>
            <a:ext cx="1675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>
                <a:latin typeface="Arial Narrow" panose="020B0606020202030204" pitchFamily="34" charset="0"/>
              </a:rPr>
              <a:t>Категория работников</a:t>
            </a:r>
          </a:p>
        </p:txBody>
      </p:sp>
      <p:sp>
        <p:nvSpPr>
          <p:cNvPr id="57" name="Овал 56"/>
          <p:cNvSpPr/>
          <p:nvPr/>
        </p:nvSpPr>
        <p:spPr bwMode="auto">
          <a:xfrm>
            <a:off x="9664470" y="4287070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9BBB59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300" b="1" dirty="0">
                <a:solidFill>
                  <a:srgbClr val="9BBB59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6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9BBB59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9BBB59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8" name="Прямоугольник 57"/>
          <p:cNvSpPr/>
          <p:nvPr/>
        </p:nvSpPr>
        <p:spPr bwMode="auto">
          <a:xfrm>
            <a:off x="8886199" y="4989420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9" name="TextBox 163"/>
          <p:cNvSpPr txBox="1">
            <a:spLocks noChangeArrowheads="1"/>
          </p:cNvSpPr>
          <p:nvPr/>
        </p:nvSpPr>
        <p:spPr bwMode="auto">
          <a:xfrm>
            <a:off x="8973845" y="4907229"/>
            <a:ext cx="1697097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Специалисты (инж.);</a:t>
            </a:r>
          </a:p>
        </p:txBody>
      </p:sp>
      <p:sp>
        <p:nvSpPr>
          <p:cNvPr id="60" name="Прямоугольник 59"/>
          <p:cNvSpPr/>
          <p:nvPr/>
        </p:nvSpPr>
        <p:spPr bwMode="auto">
          <a:xfrm>
            <a:off x="8886199" y="5135767"/>
            <a:ext cx="108000" cy="1080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61" name="TextBox 163"/>
          <p:cNvSpPr txBox="1">
            <a:spLocks noChangeArrowheads="1"/>
          </p:cNvSpPr>
          <p:nvPr/>
        </p:nvSpPr>
        <p:spPr bwMode="auto">
          <a:xfrm>
            <a:off x="8947284" y="5053576"/>
            <a:ext cx="1943955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Рабочие (эл. монт.);</a:t>
            </a:r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8886199" y="4848721"/>
            <a:ext cx="108000" cy="108000"/>
          </a:xfrm>
          <a:prstGeom prst="rect">
            <a:avLst/>
          </a:prstGeom>
          <a:solidFill>
            <a:srgbClr val="9BBB59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63" name="TextBox 163"/>
          <p:cNvSpPr txBox="1">
            <a:spLocks noChangeArrowheads="1"/>
          </p:cNvSpPr>
          <p:nvPr/>
        </p:nvSpPr>
        <p:spPr bwMode="auto">
          <a:xfrm>
            <a:off x="8973845" y="4766530"/>
            <a:ext cx="1344776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Руководители.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1439486" y="6078430"/>
            <a:ext cx="73009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/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Около 15 </a:t>
            </a:r>
            <a:r>
              <a:rPr lang="ru-RU" sz="1400" b="1" dirty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% специалистов РЗА  в 2023 году прошли курсы повышения </a:t>
            </a:r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квалификации</a:t>
            </a:r>
          </a:p>
          <a:p>
            <a:pPr indent="449263" algn="just"/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в </a:t>
            </a:r>
            <a:r>
              <a:rPr lang="ru-RU" sz="1400" b="1" dirty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учебных </a:t>
            </a:r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центрах.</a:t>
            </a:r>
            <a:endParaRPr lang="ru-RU" sz="1400" b="1" dirty="0">
              <a:solidFill>
                <a:schemeClr val="tx2"/>
              </a:solidFill>
              <a:latin typeface="PF Din Text Cond Pr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5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426129" y="6476551"/>
            <a:ext cx="650632" cy="365125"/>
          </a:xfrm>
        </p:spPr>
        <p:txBody>
          <a:bodyPr/>
          <a:lstStyle/>
          <a:p>
            <a:pPr defTabSz="1038977" hangingPunct="0"/>
            <a:fld id="{36C4B3AC-3E6F-419C-B436-76AA1A222BC5}" type="slidenum">
              <a:rPr lang="ru-RU" kern="0">
                <a:solidFill>
                  <a:srgbClr val="000000"/>
                </a:solidFill>
                <a:cs typeface="Calibri"/>
                <a:sym typeface="Calibri"/>
              </a:rPr>
              <a:pPr defTabSz="1038977" hangingPunct="0"/>
              <a:t>3</a:t>
            </a:fld>
            <a:endParaRPr lang="ru-RU" kern="0" dirty="0">
              <a:solidFill>
                <a:srgbClr val="000000"/>
              </a:solidFill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741489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Овал 36">
            <a:extLst>
              <a:ext uri="{FF2B5EF4-FFF2-40B4-BE49-F238E27FC236}">
                <a16:creationId xmlns:a16="http://schemas.microsoft.com/office/drawing/2014/main" id="{C16741BA-E822-4B3C-ACEA-F3192BB658D8}"/>
              </a:ext>
            </a:extLst>
          </p:cNvPr>
          <p:cNvSpPr/>
          <p:nvPr/>
        </p:nvSpPr>
        <p:spPr bwMode="auto">
          <a:xfrm>
            <a:off x="5249420" y="1610810"/>
            <a:ext cx="851513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200" dirty="0" smtClean="0"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99,4%</a:t>
            </a:r>
            <a:endParaRPr kumimoji="0" lang="ru-RU" sz="700" i="0" u="none" strike="noStrike" cap="none" normalizeH="0" baseline="0" dirty="0">
              <a:ln>
                <a:noFill/>
              </a:ln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6678" y="359153"/>
            <a:ext cx="9460522" cy="560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 algn="just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b="1">
                <a:latin typeface="PF Din Text Cond Pr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ru-RU" sz="2667" b="0" kern="0" dirty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</a:rPr>
              <a:t>АНАЛИЗ РАБОТЫ УСТРОЙСТВ РЗА </a:t>
            </a:r>
            <a:r>
              <a:rPr lang="ru-RU" sz="2667" b="0" kern="0" dirty="0" smtClean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</a:rPr>
              <a:t>В ФИЛИАЛАХ И ДО ПАО </a:t>
            </a:r>
            <a:r>
              <a:rPr lang="ru-RU" sz="2667" b="0" kern="0" dirty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</a:rPr>
              <a:t>«РОССЕТИ» 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553114547"/>
              </p:ext>
            </p:extLst>
          </p:nvPr>
        </p:nvGraphicFramePr>
        <p:xfrm>
          <a:off x="7254370" y="1502613"/>
          <a:ext cx="2733174" cy="1795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Овал 4"/>
          <p:cNvSpPr/>
          <p:nvPr/>
        </p:nvSpPr>
        <p:spPr bwMode="auto">
          <a:xfrm>
            <a:off x="7969120" y="2680709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1F497D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30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8422957" y="1530644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32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27106" y="1292977"/>
            <a:ext cx="1675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>
                <a:latin typeface="Arial Narrow" panose="020B0606020202030204" pitchFamily="34" charset="0"/>
              </a:rPr>
              <a:t>Неправильная работа РЗА</a:t>
            </a:r>
          </a:p>
        </p:txBody>
      </p:sp>
      <p:sp>
        <p:nvSpPr>
          <p:cNvPr id="8" name="Овал 7"/>
          <p:cNvSpPr/>
          <p:nvPr/>
        </p:nvSpPr>
        <p:spPr bwMode="auto">
          <a:xfrm>
            <a:off x="9106998" y="2306638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9BBB59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9BBB59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38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9BBB59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9BBB59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0214746" y="2166240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0" name="TextBox 163"/>
          <p:cNvSpPr txBox="1">
            <a:spLocks noChangeArrowheads="1"/>
          </p:cNvSpPr>
          <p:nvPr/>
        </p:nvSpPr>
        <p:spPr bwMode="auto">
          <a:xfrm>
            <a:off x="10301916" y="2254179"/>
            <a:ext cx="1697097" cy="2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05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ЛОЖНО</a:t>
            </a:r>
            <a:endParaRPr lang="ru-RU" altLang="ru-RU" sz="1050" dirty="0">
              <a:latin typeface="Arial Narrow" panose="020B0606020202030204" pitchFamily="34" charset="0"/>
              <a:ea typeface="PF Din Text Comp Pro Medium"/>
              <a:cs typeface="PF Din Text Comp Pro Medium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214746" y="2312587"/>
            <a:ext cx="108000" cy="1080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2" name="TextBox 163"/>
          <p:cNvSpPr txBox="1">
            <a:spLocks noChangeArrowheads="1"/>
          </p:cNvSpPr>
          <p:nvPr/>
        </p:nvSpPr>
        <p:spPr bwMode="auto">
          <a:xfrm>
            <a:off x="10301916" y="2411358"/>
            <a:ext cx="1943955" cy="2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05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ИЗЛИШНЕ</a:t>
            </a:r>
            <a:endParaRPr lang="ru-RU" altLang="ru-RU" sz="1050" dirty="0">
              <a:latin typeface="Arial Narrow" panose="020B0606020202030204" pitchFamily="34" charset="0"/>
              <a:ea typeface="PF Din Text Comp Pro Medium"/>
              <a:cs typeface="PF Din Text Comp Pro Medium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0214746" y="2458934"/>
            <a:ext cx="108000" cy="108000"/>
          </a:xfrm>
          <a:prstGeom prst="rect">
            <a:avLst/>
          </a:prstGeom>
          <a:solidFill>
            <a:srgbClr val="9BBB59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4" name="TextBox 163"/>
          <p:cNvSpPr txBox="1">
            <a:spLocks noChangeArrowheads="1"/>
          </p:cNvSpPr>
          <p:nvPr/>
        </p:nvSpPr>
        <p:spPr bwMode="auto">
          <a:xfrm>
            <a:off x="10322746" y="2091226"/>
            <a:ext cx="1564454" cy="23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05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ОТКАЗ</a:t>
            </a:r>
            <a:r>
              <a:rPr lang="en-US" altLang="ru-RU" sz="105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 (</a:t>
            </a:r>
            <a:r>
              <a:rPr lang="ru-RU" altLang="ru-RU" sz="105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в </a:t>
            </a:r>
            <a:r>
              <a:rPr lang="ru-RU" altLang="ru-RU" sz="1050" dirty="0" err="1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т.ч</a:t>
            </a:r>
            <a:r>
              <a:rPr lang="ru-RU" altLang="ru-RU" sz="105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. ОТКАЗ АПВ)</a:t>
            </a:r>
            <a:endParaRPr lang="ru-RU" altLang="ru-RU" sz="1050" dirty="0">
              <a:latin typeface="Arial Narrow" panose="020B0606020202030204" pitchFamily="34" charset="0"/>
              <a:ea typeface="PF Din Text Comp Pro Medium"/>
              <a:cs typeface="PF Din Text Comp Pro Medium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1051411280"/>
              </p:ext>
            </p:extLst>
          </p:nvPr>
        </p:nvGraphicFramePr>
        <p:xfrm>
          <a:off x="5852716" y="3589702"/>
          <a:ext cx="2606473" cy="1795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Овал 15"/>
          <p:cNvSpPr/>
          <p:nvPr/>
        </p:nvSpPr>
        <p:spPr bwMode="auto">
          <a:xfrm>
            <a:off x="6973221" y="3614970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504D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74%</a:t>
            </a:r>
          </a:p>
        </p:txBody>
      </p:sp>
      <p:sp>
        <p:nvSpPr>
          <p:cNvPr id="17" name="Овал 16"/>
          <p:cNvSpPr/>
          <p:nvPr/>
        </p:nvSpPr>
        <p:spPr bwMode="auto">
          <a:xfrm>
            <a:off x="7589886" y="4591353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1859C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31859C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21</a:t>
            </a:r>
            <a:r>
              <a:rPr kumimoji="0" lang="ru-RU" sz="1300" b="1" i="0" u="none" strike="noStrike" cap="none" normalizeH="0" baseline="0" dirty="0">
                <a:ln>
                  <a:noFill/>
                </a:ln>
                <a:solidFill>
                  <a:srgbClr val="31859C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31859C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7254370" y="5265960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00B0F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00B0F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5</a:t>
            </a:r>
            <a:r>
              <a:rPr kumimoji="0" lang="ru-RU" sz="13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8084068" y="5637262"/>
            <a:ext cx="108000" cy="108000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0" name="TextBox 163"/>
          <p:cNvSpPr txBox="1">
            <a:spLocks noChangeArrowheads="1"/>
          </p:cNvSpPr>
          <p:nvPr/>
        </p:nvSpPr>
        <p:spPr bwMode="auto">
          <a:xfrm>
            <a:off x="8145153" y="5555071"/>
            <a:ext cx="1697097" cy="2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05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Электромеханические реле;</a:t>
            </a: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8084068" y="5783609"/>
            <a:ext cx="108000" cy="108000"/>
          </a:xfrm>
          <a:prstGeom prst="rect">
            <a:avLst/>
          </a:prstGeom>
          <a:solidFill>
            <a:srgbClr val="31859C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2" name="TextBox 163"/>
          <p:cNvSpPr txBox="1">
            <a:spLocks noChangeArrowheads="1"/>
          </p:cNvSpPr>
          <p:nvPr/>
        </p:nvSpPr>
        <p:spPr bwMode="auto">
          <a:xfrm>
            <a:off x="8145153" y="5701418"/>
            <a:ext cx="1943955" cy="2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05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Микропроцессорные терминалы;</a:t>
            </a: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8084068" y="5929956"/>
            <a:ext cx="108000" cy="108000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4" name="TextBox 163"/>
          <p:cNvSpPr txBox="1">
            <a:spLocks noChangeArrowheads="1"/>
          </p:cNvSpPr>
          <p:nvPr/>
        </p:nvSpPr>
        <p:spPr bwMode="auto">
          <a:xfrm>
            <a:off x="8145153" y="5847765"/>
            <a:ext cx="1697097" cy="23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05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Микроэлектронные УРЗА;</a:t>
            </a: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3698779980"/>
              </p:ext>
            </p:extLst>
          </p:nvPr>
        </p:nvGraphicFramePr>
        <p:xfrm>
          <a:off x="1216671" y="4201505"/>
          <a:ext cx="4767934" cy="1655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1479627" y="4047897"/>
            <a:ext cx="42594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tx2"/>
              </a:buClr>
              <a:buSzPct val="120000"/>
            </a:pPr>
            <a:r>
              <a:rPr lang="ru-RU" sz="1000" b="1" dirty="0">
                <a:latin typeface="Arial Narrow" panose="020B0606020202030204" pitchFamily="34" charset="0"/>
              </a:rPr>
              <a:t> Неправильная работа РЗА, по отношению к срокам ТО</a:t>
            </a:r>
          </a:p>
        </p:txBody>
      </p:sp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3208453514"/>
              </p:ext>
            </p:extLst>
          </p:nvPr>
        </p:nvGraphicFramePr>
        <p:xfrm>
          <a:off x="9051620" y="3633281"/>
          <a:ext cx="2606473" cy="1795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Овал 27"/>
          <p:cNvSpPr/>
          <p:nvPr/>
        </p:nvSpPr>
        <p:spPr bwMode="auto">
          <a:xfrm>
            <a:off x="9697060" y="4797690"/>
            <a:ext cx="391729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504D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ЭМ</a:t>
            </a:r>
          </a:p>
        </p:txBody>
      </p:sp>
      <p:sp>
        <p:nvSpPr>
          <p:cNvPr id="29" name="Овал 28"/>
          <p:cNvSpPr/>
          <p:nvPr/>
        </p:nvSpPr>
        <p:spPr bwMode="auto">
          <a:xfrm>
            <a:off x="10168369" y="3663791"/>
            <a:ext cx="413578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31859C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31859C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МП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31859C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10655114" y="4797690"/>
            <a:ext cx="416711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00B0F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00B0F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МЭ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38368" y="3133912"/>
            <a:ext cx="1675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>
                <a:latin typeface="Arial Narrow" panose="020B0606020202030204" pitchFamily="34" charset="0"/>
              </a:rPr>
              <a:t>Распределение случаев неправильной работы РЗА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395126" y="3094249"/>
            <a:ext cx="23592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>
                <a:latin typeface="Arial Narrow" panose="020B0606020202030204" pitchFamily="34" charset="0"/>
              </a:rPr>
              <a:t>Распределение удельной неправильной </a:t>
            </a:r>
            <a:r>
              <a:rPr lang="ru-RU" sz="1000" b="1" dirty="0" smtClean="0">
                <a:latin typeface="Arial Narrow" panose="020B0606020202030204" pitchFamily="34" charset="0"/>
              </a:rPr>
              <a:t>работы устройств </a:t>
            </a:r>
            <a:r>
              <a:rPr lang="ru-RU" sz="1000" b="1" dirty="0">
                <a:latin typeface="Arial Narrow" panose="020B0606020202030204" pitchFamily="34" charset="0"/>
              </a:rPr>
              <a:t>РЗА 110 </a:t>
            </a:r>
            <a:r>
              <a:rPr lang="ru-RU" sz="1000" b="1" dirty="0" err="1">
                <a:latin typeface="Arial Narrow" panose="020B0606020202030204" pitchFamily="34" charset="0"/>
              </a:rPr>
              <a:t>кВ</a:t>
            </a:r>
            <a:r>
              <a:rPr lang="ru-RU" sz="1000" b="1" dirty="0">
                <a:latin typeface="Arial Narrow" panose="020B0606020202030204" pitchFamily="34" charset="0"/>
              </a:rPr>
              <a:t> и выше по элементной базе</a:t>
            </a:r>
          </a:p>
        </p:txBody>
      </p:sp>
      <p:sp>
        <p:nvSpPr>
          <p:cNvPr id="34" name="Овал 33"/>
          <p:cNvSpPr/>
          <p:nvPr/>
        </p:nvSpPr>
        <p:spPr bwMode="auto">
          <a:xfrm>
            <a:off x="1120702" y="6121053"/>
            <a:ext cx="396000" cy="396000"/>
          </a:xfrm>
          <a:prstGeom prst="ellipse">
            <a:avLst/>
          </a:prstGeom>
          <a:solidFill>
            <a:srgbClr val="009900"/>
          </a:solidFill>
          <a:ln w="25400" cap="flat" cmpd="sng" algn="ctr">
            <a:solidFill>
              <a:srgbClr val="0099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!</a:t>
            </a:r>
            <a:endParaRPr kumimoji="0" lang="ru-RU" sz="12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5" name="Овал 34"/>
          <p:cNvSpPr/>
          <p:nvPr/>
        </p:nvSpPr>
        <p:spPr bwMode="auto">
          <a:xfrm>
            <a:off x="8202432" y="2209743"/>
            <a:ext cx="851513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962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6" name="Овал 35"/>
          <p:cNvSpPr/>
          <p:nvPr/>
        </p:nvSpPr>
        <p:spPr bwMode="auto">
          <a:xfrm>
            <a:off x="6768903" y="4299435"/>
            <a:ext cx="851513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962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79EB9DB-4765-41BC-80E4-D37AF50175E1}"/>
              </a:ext>
            </a:extLst>
          </p:cNvPr>
          <p:cNvSpPr/>
          <p:nvPr/>
        </p:nvSpPr>
        <p:spPr>
          <a:xfrm>
            <a:off x="1216671" y="1343776"/>
            <a:ext cx="4259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tx2"/>
              </a:buClr>
              <a:buSzPct val="120000"/>
            </a:pPr>
            <a:r>
              <a:rPr lang="ru-RU" sz="1000" b="1" dirty="0">
                <a:latin typeface="Arial Narrow" panose="020B0606020202030204" pitchFamily="34" charset="0"/>
              </a:rPr>
              <a:t>Показатель правильной работы устройств РЗА </a:t>
            </a:r>
          </a:p>
          <a:p>
            <a:pPr algn="ctr">
              <a:buClr>
                <a:schemeClr val="tx2"/>
              </a:buClr>
              <a:buSzPct val="120000"/>
            </a:pPr>
            <a:r>
              <a:rPr lang="ru-RU" sz="1000" b="1" dirty="0">
                <a:latin typeface="Arial Narrow" panose="020B0606020202030204" pitchFamily="34" charset="0"/>
              </a:rPr>
              <a:t>(средний показатель </a:t>
            </a:r>
            <a:r>
              <a:rPr lang="ru-RU" sz="1000" b="1" dirty="0" smtClean="0">
                <a:latin typeface="Arial Narrow" panose="020B0606020202030204" pitchFamily="34" charset="0"/>
              </a:rPr>
              <a:t>99,3%)</a:t>
            </a:r>
            <a:endParaRPr lang="ru-RU" sz="1000" b="1" dirty="0">
              <a:latin typeface="Arial Narrow" panose="020B0606020202030204" pitchFamily="34" charset="0"/>
            </a:endParaRPr>
          </a:p>
        </p:txBody>
      </p:sp>
      <p:graphicFrame>
        <p:nvGraphicFramePr>
          <p:cNvPr id="39" name="Диаграмма 38">
            <a:extLst>
              <a:ext uri="{FF2B5EF4-FFF2-40B4-BE49-F238E27FC236}">
                <a16:creationId xmlns:a16="http://schemas.microsoft.com/office/drawing/2014/main" id="{C7C924EA-EE07-45DC-B774-3E79EB6002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9662387"/>
              </p:ext>
            </p:extLst>
          </p:nvPr>
        </p:nvGraphicFramePr>
        <p:xfrm>
          <a:off x="892128" y="1520717"/>
          <a:ext cx="4705422" cy="2460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9815337D-6B66-4EA4-A2F4-2BF32C51C804}"/>
              </a:ext>
            </a:extLst>
          </p:cNvPr>
          <p:cNvSpPr/>
          <p:nvPr/>
        </p:nvSpPr>
        <p:spPr bwMode="auto">
          <a:xfrm>
            <a:off x="5667627" y="2230061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959B61E7-A6F4-4642-BF59-690BD6871739}"/>
              </a:ext>
            </a:extLst>
          </p:cNvPr>
          <p:cNvSpPr/>
          <p:nvPr/>
        </p:nvSpPr>
        <p:spPr bwMode="auto">
          <a:xfrm>
            <a:off x="5667627" y="2376408"/>
            <a:ext cx="108000" cy="108000"/>
          </a:xfrm>
          <a:prstGeom prst="rect">
            <a:avLst/>
          </a:prstGeom>
          <a:solidFill>
            <a:srgbClr val="ED7D31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42" name="TextBox 163">
            <a:extLst>
              <a:ext uri="{FF2B5EF4-FFF2-40B4-BE49-F238E27FC236}">
                <a16:creationId xmlns:a16="http://schemas.microsoft.com/office/drawing/2014/main" id="{A7C0A408-1FB7-46CF-B9C8-6D48065B5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5273" y="2147870"/>
            <a:ext cx="1697097" cy="2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05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2022 </a:t>
            </a:r>
            <a:r>
              <a:rPr lang="ru-RU" altLang="ru-RU" sz="105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г.</a:t>
            </a:r>
          </a:p>
        </p:txBody>
      </p:sp>
      <p:sp>
        <p:nvSpPr>
          <p:cNvPr id="43" name="TextBox 163">
            <a:extLst>
              <a:ext uri="{FF2B5EF4-FFF2-40B4-BE49-F238E27FC236}">
                <a16:creationId xmlns:a16="http://schemas.microsoft.com/office/drawing/2014/main" id="{1AAFE508-F6B3-4EE7-AAC5-06E3CDEA8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2392" y="2328731"/>
            <a:ext cx="1344776" cy="2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05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2023 </a:t>
            </a:r>
            <a:r>
              <a:rPr lang="ru-RU" altLang="ru-RU" sz="105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г.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1518428" y="6155776"/>
            <a:ext cx="8507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Показатель правильной работы увеличился по сравнению с 2022 годом на </a:t>
            </a:r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0,4% </a:t>
            </a:r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(</a:t>
            </a:r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2022 </a:t>
            </a:r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год - 99%).  </a:t>
            </a:r>
            <a:endParaRPr lang="ru-RU" sz="1400" b="1" dirty="0">
              <a:solidFill>
                <a:schemeClr val="tx2"/>
              </a:solidFill>
              <a:latin typeface="PF Din Text Cond Pr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5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426129" y="6476551"/>
            <a:ext cx="650632" cy="365125"/>
          </a:xfrm>
        </p:spPr>
        <p:txBody>
          <a:bodyPr/>
          <a:lstStyle/>
          <a:p>
            <a:pPr defTabSz="1038977" hangingPunct="0"/>
            <a:fld id="{36C4B3AC-3E6F-419C-B436-76AA1A222BC5}" type="slidenum">
              <a:rPr lang="ru-RU" kern="0">
                <a:solidFill>
                  <a:srgbClr val="000000"/>
                </a:solidFill>
                <a:cs typeface="Calibri"/>
                <a:sym typeface="Calibri"/>
              </a:rPr>
              <a:pPr defTabSz="1038977" hangingPunct="0"/>
              <a:t>4</a:t>
            </a:fld>
            <a:endParaRPr lang="ru-RU" kern="0" dirty="0">
              <a:solidFill>
                <a:srgbClr val="000000"/>
              </a:solidFill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260625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4"/>
          <p:cNvSpPr txBox="1"/>
          <p:nvPr/>
        </p:nvSpPr>
        <p:spPr>
          <a:xfrm>
            <a:off x="2668071" y="296571"/>
            <a:ext cx="9408690" cy="502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1038977" hangingPunct="0"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2667" kern="0" dirty="0" smtClean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  <a:sym typeface="PFDinTextCondPro-Medium"/>
              </a:rPr>
              <a:t>СВЕДЕНИЯ О СОСТОЯНИИ</a:t>
            </a:r>
            <a:r>
              <a:rPr lang="en-US" sz="2667" kern="0" dirty="0" smtClean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  <a:sym typeface="PFDinTextCondPro-Medium"/>
              </a:rPr>
              <a:t> </a:t>
            </a:r>
            <a:r>
              <a:rPr lang="ru-RU" sz="2667" kern="0" dirty="0" smtClean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  <a:sym typeface="PFDinTextCondPro-Medium"/>
              </a:rPr>
              <a:t>АСУТП</a:t>
            </a:r>
            <a:endParaRPr lang="ru-RU" sz="2667" kern="0" dirty="0">
              <a:solidFill>
                <a:srgbClr val="000000"/>
              </a:solidFill>
              <a:latin typeface="PF Din Text Cond Pro Medium" panose="02000500000000020004" pitchFamily="2" charset="0"/>
              <a:ea typeface="PFDinTextCondPro-Medium"/>
              <a:cs typeface="PFDinTextCondPro-Medium"/>
              <a:sym typeface="PFDinTextCondPro-Medium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426129" y="6476551"/>
            <a:ext cx="650632" cy="365125"/>
          </a:xfrm>
        </p:spPr>
        <p:txBody>
          <a:bodyPr/>
          <a:lstStyle/>
          <a:p>
            <a:pPr defTabSz="1038977" hangingPunct="0"/>
            <a:fld id="{36C4B3AC-3E6F-419C-B436-76AA1A222BC5}" type="slidenum">
              <a:rPr lang="ru-RU" kern="0">
                <a:solidFill>
                  <a:srgbClr val="000000"/>
                </a:solidFill>
                <a:cs typeface="Calibri"/>
                <a:sym typeface="Calibri"/>
              </a:rPr>
              <a:pPr defTabSz="1038977" hangingPunct="0"/>
              <a:t>5</a:t>
            </a:fld>
            <a:endParaRPr lang="ru-RU" kern="0" dirty="0">
              <a:solidFill>
                <a:srgbClr val="000000"/>
              </a:solidFill>
              <a:cs typeface="Calibri"/>
              <a:sym typeface="Calibri"/>
            </a:endParaRPr>
          </a:p>
        </p:txBody>
      </p:sp>
      <p:sp>
        <p:nvSpPr>
          <p:cNvPr id="11" name="object 12"/>
          <p:cNvSpPr txBox="1"/>
          <p:nvPr/>
        </p:nvSpPr>
        <p:spPr>
          <a:xfrm>
            <a:off x="8921033" y="132973"/>
            <a:ext cx="225850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spc="-25" dirty="0" smtClean="0">
                <a:latin typeface="PF Din Text Cond Pro Light" panose="02000000000000000000" pitchFamily="2" charset="0"/>
                <a:cs typeface="PF Din Text Cond Pro Medium"/>
              </a:rPr>
              <a:t>Комплексы АСУТП</a:t>
            </a:r>
            <a:endParaRPr sz="1200" dirty="0">
              <a:latin typeface="PF Din Text Cond Pro Light" panose="02000000000000000000" pitchFamily="2" charset="0"/>
              <a:cs typeface="PF Din Text Cond Pro Medium"/>
            </a:endParaRPr>
          </a:p>
        </p:txBody>
      </p:sp>
      <p:graphicFrame>
        <p:nvGraphicFramePr>
          <p:cNvPr id="12" name="Диаграмма 11"/>
          <p:cNvGraphicFramePr/>
          <p:nvPr>
            <p:extLst/>
          </p:nvPr>
        </p:nvGraphicFramePr>
        <p:xfrm>
          <a:off x="8475353" y="302633"/>
          <a:ext cx="3249404" cy="1630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Прямоугольник 13"/>
          <p:cNvSpPr/>
          <p:nvPr/>
        </p:nvSpPr>
        <p:spPr bwMode="auto">
          <a:xfrm>
            <a:off x="8921033" y="1965438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6" name="TextBox 163"/>
          <p:cNvSpPr txBox="1">
            <a:spLocks noChangeArrowheads="1"/>
          </p:cNvSpPr>
          <p:nvPr/>
        </p:nvSpPr>
        <p:spPr bwMode="auto">
          <a:xfrm>
            <a:off x="9005262" y="1882600"/>
            <a:ext cx="2420867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 smtClean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Отечественные комплексы АСУТП</a:t>
            </a:r>
            <a:endParaRPr lang="ru-RU" altLang="ru-RU" sz="1300" dirty="0">
              <a:latin typeface="PF Din Text Cond Pro Light" panose="02000000000000000000" pitchFamily="2" charset="0"/>
              <a:ea typeface="PF Din Text Comp Pro Medium"/>
              <a:cs typeface="PF Din Text Comp Pro Medium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8925939" y="1801698"/>
            <a:ext cx="108000" cy="1080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8" name="TextBox 163"/>
          <p:cNvSpPr txBox="1">
            <a:spLocks noChangeArrowheads="1"/>
          </p:cNvSpPr>
          <p:nvPr/>
        </p:nvSpPr>
        <p:spPr bwMode="auto">
          <a:xfrm>
            <a:off x="9017795" y="1716034"/>
            <a:ext cx="2164520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 smtClean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Импортные </a:t>
            </a:r>
            <a:r>
              <a:rPr lang="ru-RU" altLang="ru-RU" sz="1300" dirty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к</a:t>
            </a:r>
            <a:r>
              <a:rPr lang="ru-RU" altLang="ru-RU" sz="1300" dirty="0" smtClean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омплексы АСУТП</a:t>
            </a:r>
            <a:endParaRPr lang="ru-RU" altLang="ru-RU" sz="1300" dirty="0">
              <a:latin typeface="PF Din Text Cond Pro Light" panose="02000000000000000000" pitchFamily="2" charset="0"/>
              <a:ea typeface="PF Din Text Comp Pro Medium"/>
              <a:cs typeface="PF Din Text Comp Pro Medium"/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9920055" y="575759"/>
            <a:ext cx="360000" cy="360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C00000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341</a:t>
            </a:r>
            <a:endParaRPr kumimoji="0" lang="ru-RU" sz="1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9920055" y="1212765"/>
            <a:ext cx="360000" cy="360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1563AA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291</a:t>
            </a:r>
            <a:endParaRPr kumimoji="0" lang="ru-RU" sz="1200" b="1" i="0" u="none" strike="noStrike" cap="none" normalizeH="0" baseline="0" dirty="0">
              <a:ln>
                <a:noFill/>
              </a:ln>
              <a:solidFill>
                <a:srgbClr val="1563AA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33398" y="1032344"/>
            <a:ext cx="72883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i="1" dirty="0" smtClean="0">
                <a:latin typeface="PF Din Text Cond Pro Light" panose="02000000000000000000" pitchFamily="2" charset="0"/>
              </a:rPr>
              <a:t>В филиалах и ДО ПАО «Россети» в эксплуатации находятся </a:t>
            </a:r>
            <a:r>
              <a:rPr lang="ru-RU" sz="1400" b="1" i="1" dirty="0" smtClean="0">
                <a:latin typeface="PF Din Text Cond Pro Light" panose="02000000000000000000" pitchFamily="2" charset="0"/>
              </a:rPr>
              <a:t>632 </a:t>
            </a:r>
            <a:r>
              <a:rPr lang="ru-RU" sz="1400" i="1" dirty="0" smtClean="0">
                <a:latin typeface="PF Din Text Cond Pro Light" panose="02000000000000000000" pitchFamily="2" charset="0"/>
              </a:rPr>
              <a:t>комплекса АСУТП из них: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i="1" dirty="0" smtClean="0">
                <a:latin typeface="PF Din Text Cond Pro Light" panose="02000000000000000000" pitchFamily="2" charset="0"/>
              </a:rPr>
              <a:t>341 комплекс иностранного производства;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i="1" dirty="0" smtClean="0">
                <a:latin typeface="PF Din Text Cond Pro Light" panose="02000000000000000000" pitchFamily="2" charset="0"/>
              </a:rPr>
              <a:t>291 комплекс отечественного производства;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PF Din Text Cond Pro Light" panose="02000000000000000000" pitchFamily="2" charset="0"/>
              </a:rPr>
              <a:t>Все импортные, а также существенная часть ранее установленных комплексов российского производства не являются доверенными, т.к. содержат в своем составе импортную радиоэлектронную продукцию и программное обеспечение общего назначения (ОС, СУБД).</a:t>
            </a:r>
            <a:endParaRPr lang="ru-RU" sz="1400" b="1" i="1" dirty="0">
              <a:latin typeface="PF Din Text Cond Pro Light" panose="02000000000000000000" pitchFamily="2" charset="0"/>
            </a:endParaRPr>
          </a:p>
        </p:txBody>
      </p:sp>
      <p:graphicFrame>
        <p:nvGraphicFramePr>
          <p:cNvPr id="26" name="Диаграмма 25"/>
          <p:cNvGraphicFramePr/>
          <p:nvPr>
            <p:extLst/>
          </p:nvPr>
        </p:nvGraphicFramePr>
        <p:xfrm>
          <a:off x="63635" y="2810543"/>
          <a:ext cx="3205584" cy="2097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" name="Прямоугольник 63"/>
          <p:cNvSpPr/>
          <p:nvPr/>
        </p:nvSpPr>
        <p:spPr>
          <a:xfrm>
            <a:off x="1080580" y="5894334"/>
            <a:ext cx="109961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latin typeface="PF Din Text Cond Pro Light" panose="02000000000000000000" pitchFamily="2" charset="0"/>
              </a:rPr>
              <a:t>Согласно постановлению </a:t>
            </a:r>
            <a:r>
              <a:rPr lang="ru-RU" sz="1400" b="1" i="1" dirty="0">
                <a:latin typeface="PF Din Text Cond Pro Light" panose="02000000000000000000" pitchFamily="2" charset="0"/>
              </a:rPr>
              <a:t>Правительства Российской Федерации </a:t>
            </a:r>
            <a:r>
              <a:rPr lang="ru-RU" sz="1400" b="1" i="1" dirty="0" smtClean="0">
                <a:latin typeface="PF Din Text Cond Pro Light" panose="02000000000000000000" pitchFamily="2" charset="0"/>
              </a:rPr>
              <a:t>от 14.11.2023 </a:t>
            </a:r>
            <a:r>
              <a:rPr lang="ru-RU" sz="1400" b="1" i="1" dirty="0">
                <a:latin typeface="PF Din Text Cond Pro Light" panose="02000000000000000000" pitchFamily="2" charset="0"/>
              </a:rPr>
              <a:t>№ 1912 «О  порядке перехода субъектов критической информационной инфраструктуры Российской Федерации на </a:t>
            </a:r>
            <a:r>
              <a:rPr lang="ru-RU" sz="1400" b="1" i="1" dirty="0" smtClean="0">
                <a:latin typeface="PF Din Text Cond Pro Light" panose="02000000000000000000" pitchFamily="2" charset="0"/>
              </a:rPr>
              <a:t>преимущественное использование </a:t>
            </a:r>
            <a:r>
              <a:rPr lang="ru-RU" sz="1400" b="1" i="1" dirty="0">
                <a:latin typeface="PF Din Text Cond Pro Light" panose="02000000000000000000" pitchFamily="2" charset="0"/>
              </a:rPr>
              <a:t>доверенных программно-аппаратных комплексов на принадлежащих им значимых объектах критической информационной инфраструктуры Российской Федерации» </a:t>
            </a:r>
            <a:r>
              <a:rPr lang="ru-RU" sz="1400" b="1" i="1" dirty="0" smtClean="0">
                <a:latin typeface="PF Din Text Cond Pro Light" panose="02000000000000000000" pitchFamily="2" charset="0"/>
              </a:rPr>
              <a:t>в срок до 01.01.2030 необходимо осуществить переход на использование доверенных ПАК для АСУТП, являющихся значимыми объектами критической инфраструктуры.</a:t>
            </a:r>
            <a:endParaRPr lang="ru-RU" sz="1400" b="1" i="1" dirty="0">
              <a:latin typeface="PF Din Text Cond Pro Light" panose="02000000000000000000" pitchFamily="2" charset="0"/>
            </a:endParaRPr>
          </a:p>
        </p:txBody>
      </p:sp>
      <p:sp>
        <p:nvSpPr>
          <p:cNvPr id="65" name="Овал 64"/>
          <p:cNvSpPr/>
          <p:nvPr/>
        </p:nvSpPr>
        <p:spPr bwMode="auto">
          <a:xfrm>
            <a:off x="530756" y="6082267"/>
            <a:ext cx="396000" cy="416965"/>
          </a:xfrm>
          <a:prstGeom prst="ellipse">
            <a:avLst/>
          </a:prstGeom>
          <a:solidFill>
            <a:srgbClr val="009900"/>
          </a:solidFill>
          <a:ln w="25400" cap="flat" cmpd="sng" algn="ctr">
            <a:solidFill>
              <a:srgbClr val="0099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2400" b="1" dirty="0">
                <a:solidFill>
                  <a:schemeClr val="bg1"/>
                </a:solidFill>
                <a:latin typeface="PF Din Text Cond Pro Light" panose="02000000000000000000" pitchFamily="2" charset="0"/>
                <a:ea typeface="ＭＳ Ｐゴシック" charset="0"/>
                <a:cs typeface="Lato" charset="0"/>
                <a:sym typeface="Lato" charset="0"/>
              </a:rPr>
              <a:t>!</a:t>
            </a:r>
            <a:endParaRPr kumimoji="0" lang="ru-RU" sz="12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graphicFrame>
        <p:nvGraphicFramePr>
          <p:cNvPr id="60" name="Диаграмма 5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1512982"/>
              </p:ext>
            </p:extLst>
          </p:nvPr>
        </p:nvGraphicFramePr>
        <p:xfrm>
          <a:off x="530756" y="2436221"/>
          <a:ext cx="5119630" cy="3337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0" name="Диаграмма 6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2982152"/>
              </p:ext>
            </p:extLst>
          </p:nvPr>
        </p:nvGraphicFramePr>
        <p:xfrm>
          <a:off x="6139025" y="2437182"/>
          <a:ext cx="4939596" cy="3510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3188662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2997" y="356345"/>
            <a:ext cx="3344904" cy="5133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 algn="just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b="1">
                <a:latin typeface="PF Din Text Cond Pr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ru-RU" sz="2400" b="0" kern="0" dirty="0" smtClean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</a:rPr>
              <a:t>КОЛИЧЕСТВО МП РЗА</a:t>
            </a:r>
            <a:endParaRPr lang="ru-RU" sz="2400" b="0" kern="0" dirty="0">
              <a:solidFill>
                <a:srgbClr val="000000"/>
              </a:solidFill>
              <a:latin typeface="PF Din Text Cond Pro Medium" panose="02000500000000020004" pitchFamily="2" charset="0"/>
              <a:ea typeface="PFDinTextCondPro-Medium"/>
              <a:cs typeface="PFDinTextCondPro-Medium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18155904"/>
              </p:ext>
            </p:extLst>
          </p:nvPr>
        </p:nvGraphicFramePr>
        <p:xfrm>
          <a:off x="7776682" y="1666449"/>
          <a:ext cx="2606473" cy="1795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Овал 4"/>
          <p:cNvSpPr/>
          <p:nvPr/>
        </p:nvSpPr>
        <p:spPr bwMode="auto">
          <a:xfrm>
            <a:off x="8954899" y="1692298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1F497D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8</a:t>
            </a:r>
            <a:r>
              <a:rPr lang="en-US" sz="1300" b="1" dirty="0" smtClean="0">
                <a:solidFill>
                  <a:srgbClr val="1F497D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3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9310596" y="2901020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17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47774" y="1356396"/>
            <a:ext cx="1815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 smtClean="0">
                <a:latin typeface="Arial Narrow" panose="020B0606020202030204" pitchFamily="34" charset="0"/>
              </a:rPr>
              <a:t>Количество МП устройств РЗА</a:t>
            </a:r>
            <a:endParaRPr lang="ru-RU" sz="1000" b="1" dirty="0"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0287565" y="2152376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0" name="TextBox 163"/>
          <p:cNvSpPr txBox="1">
            <a:spLocks noChangeArrowheads="1"/>
          </p:cNvSpPr>
          <p:nvPr/>
        </p:nvSpPr>
        <p:spPr bwMode="auto">
          <a:xfrm>
            <a:off x="10324911" y="2086414"/>
            <a:ext cx="1697097" cy="2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05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РОССИЙСКИЕ</a:t>
            </a:r>
            <a:endParaRPr lang="ru-RU" altLang="ru-RU" sz="1050" dirty="0">
              <a:latin typeface="Arial Narrow" panose="020B0606020202030204" pitchFamily="34" charset="0"/>
              <a:ea typeface="PF Din Text Comp Pro Medium"/>
              <a:cs typeface="PF Din Text Comp Pro Medium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296818" y="2330383"/>
            <a:ext cx="108000" cy="1080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2" name="TextBox 163"/>
          <p:cNvSpPr txBox="1">
            <a:spLocks noChangeArrowheads="1"/>
          </p:cNvSpPr>
          <p:nvPr/>
        </p:nvSpPr>
        <p:spPr bwMode="auto">
          <a:xfrm>
            <a:off x="10350818" y="2274886"/>
            <a:ext cx="1943955" cy="2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05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ИМПОРТНЫЕ</a:t>
            </a:r>
            <a:endParaRPr lang="ru-RU" altLang="ru-RU" sz="1050" dirty="0">
              <a:latin typeface="Arial Narrow" panose="020B0606020202030204" pitchFamily="34" charset="0"/>
              <a:ea typeface="PF Din Text Comp Pro Medium"/>
              <a:cs typeface="PF Din Text Comp Pro Medium"/>
            </a:endParaRPr>
          </a:p>
        </p:txBody>
      </p:sp>
      <p:sp>
        <p:nvSpPr>
          <p:cNvPr id="14" name="TextBox 163"/>
          <p:cNvSpPr txBox="1">
            <a:spLocks noChangeArrowheads="1"/>
          </p:cNvSpPr>
          <p:nvPr/>
        </p:nvSpPr>
        <p:spPr bwMode="auto">
          <a:xfrm>
            <a:off x="10650408" y="2223265"/>
            <a:ext cx="1344776" cy="2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ru-RU" altLang="ru-RU" sz="1050" dirty="0">
              <a:latin typeface="Arial Narrow" panose="020B0606020202030204" pitchFamily="34" charset="0"/>
              <a:ea typeface="PF Din Text Comp Pro Medium"/>
              <a:cs typeface="PF Din Text Comp Pro Medium"/>
            </a:endParaRPr>
          </a:p>
        </p:txBody>
      </p:sp>
      <p:sp>
        <p:nvSpPr>
          <p:cNvPr id="34" name="Овал 33"/>
          <p:cNvSpPr/>
          <p:nvPr/>
        </p:nvSpPr>
        <p:spPr bwMode="auto">
          <a:xfrm>
            <a:off x="970037" y="6141166"/>
            <a:ext cx="396000" cy="396000"/>
          </a:xfrm>
          <a:prstGeom prst="ellipse">
            <a:avLst/>
          </a:prstGeom>
          <a:solidFill>
            <a:srgbClr val="009900"/>
          </a:solidFill>
          <a:ln w="25400" cap="flat" cmpd="sng" algn="ctr">
            <a:solidFill>
              <a:srgbClr val="0099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!</a:t>
            </a:r>
            <a:endParaRPr kumimoji="0" lang="ru-RU" sz="12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442852" y="6169141"/>
            <a:ext cx="8507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rPr>
              <a:t>Требуется замена устройств РЗА, не обеспеченных сервисной поддержкой со стороны производителей </a:t>
            </a:r>
            <a:endParaRPr lang="ru-RU" sz="1400" b="1" dirty="0">
              <a:solidFill>
                <a:schemeClr val="tx2"/>
              </a:solidFill>
              <a:latin typeface="PF Din Text Cond Pr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552604" y="3768751"/>
            <a:ext cx="20571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 smtClean="0">
                <a:latin typeface="PF Din Text Cond Pro Light" panose="02000000000000000000" pitchFamily="2" charset="0"/>
              </a:rPr>
              <a:t>МП УРЗА в распределительных сетях</a:t>
            </a:r>
            <a:endParaRPr lang="ru-RU" sz="1000" b="1" dirty="0">
              <a:latin typeface="PF Din Text Cond Pro Light" panose="02000000000000000000" pitchFamily="2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05277" y="3800760"/>
            <a:ext cx="19628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000" b="1" dirty="0" smtClean="0">
                <a:latin typeface="PF Din Text Cond Pro Light" panose="02000000000000000000" pitchFamily="2" charset="0"/>
              </a:rPr>
              <a:t>МП УРЗА в магистральных сетях</a:t>
            </a:r>
            <a:endParaRPr lang="ru-RU" sz="1000" b="1" dirty="0">
              <a:latin typeface="PF Din Text Cond Pro Light" panose="02000000000000000000" pitchFamily="2" charset="0"/>
            </a:endParaRPr>
          </a:p>
        </p:txBody>
      </p:sp>
      <p:graphicFrame>
        <p:nvGraphicFramePr>
          <p:cNvPr id="47" name="Диаграмма 46"/>
          <p:cNvGraphicFramePr/>
          <p:nvPr>
            <p:extLst>
              <p:ext uri="{D42A27DB-BD31-4B8C-83A1-F6EECF244321}">
                <p14:modId xmlns:p14="http://schemas.microsoft.com/office/powerpoint/2010/main" val="3929947815"/>
              </p:ext>
            </p:extLst>
          </p:nvPr>
        </p:nvGraphicFramePr>
        <p:xfrm>
          <a:off x="6513949" y="4100268"/>
          <a:ext cx="2606473" cy="1795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8" name="Диаграмма 47"/>
          <p:cNvGraphicFramePr/>
          <p:nvPr>
            <p:extLst>
              <p:ext uri="{D42A27DB-BD31-4B8C-83A1-F6EECF244321}">
                <p14:modId xmlns:p14="http://schemas.microsoft.com/office/powerpoint/2010/main" val="921131945"/>
              </p:ext>
            </p:extLst>
          </p:nvPr>
        </p:nvGraphicFramePr>
        <p:xfrm>
          <a:off x="9111525" y="4100268"/>
          <a:ext cx="2606473" cy="1795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9" name="Овал 48"/>
          <p:cNvSpPr/>
          <p:nvPr/>
        </p:nvSpPr>
        <p:spPr bwMode="auto">
          <a:xfrm>
            <a:off x="7451348" y="4799853"/>
            <a:ext cx="851513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54</a:t>
            </a:r>
            <a:r>
              <a:rPr lang="en-US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000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0" name="Овал 49"/>
          <p:cNvSpPr/>
          <p:nvPr/>
        </p:nvSpPr>
        <p:spPr bwMode="auto">
          <a:xfrm>
            <a:off x="9957398" y="4814501"/>
            <a:ext cx="851513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217</a:t>
            </a:r>
            <a:r>
              <a:rPr lang="en-US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000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1" name="Овал 50"/>
          <p:cNvSpPr/>
          <p:nvPr/>
        </p:nvSpPr>
        <p:spPr bwMode="auto">
          <a:xfrm>
            <a:off x="8826730" y="2363688"/>
            <a:ext cx="645461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271</a:t>
            </a:r>
            <a:r>
              <a:rPr lang="en-US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000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4" name="Овал 53"/>
          <p:cNvSpPr/>
          <p:nvPr/>
        </p:nvSpPr>
        <p:spPr bwMode="auto">
          <a:xfrm>
            <a:off x="7117612" y="4507704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1F497D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68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5" name="Овал 54"/>
          <p:cNvSpPr/>
          <p:nvPr/>
        </p:nvSpPr>
        <p:spPr bwMode="auto">
          <a:xfrm>
            <a:off x="10506603" y="5393175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13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6" name="Овал 55"/>
          <p:cNvSpPr/>
          <p:nvPr/>
        </p:nvSpPr>
        <p:spPr bwMode="auto">
          <a:xfrm>
            <a:off x="10185155" y="4129564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1F497D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87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82044" y="1263215"/>
            <a:ext cx="610136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/>
            <a:r>
              <a:rPr lang="ru-RU" sz="1600" i="1" dirty="0" smtClean="0">
                <a:latin typeface="Arial Narrow" panose="020B0606020202030204" pitchFamily="34" charset="0"/>
              </a:rPr>
              <a:t>В настоящее время на </a:t>
            </a:r>
            <a:r>
              <a:rPr lang="ru-RU" sz="1600" i="1" dirty="0">
                <a:latin typeface="Arial Narrow" panose="020B0606020202030204" pitchFamily="34" charset="0"/>
              </a:rPr>
              <a:t>объектах группы компаний </a:t>
            </a:r>
            <a:r>
              <a:rPr lang="ru-RU" sz="1600" b="1" i="1" dirty="0">
                <a:latin typeface="Arial Narrow" panose="020B0606020202030204" pitchFamily="34" charset="0"/>
              </a:rPr>
              <a:t>ПАО «Россети» </a:t>
            </a:r>
            <a:r>
              <a:rPr lang="ru-RU" sz="1600" i="1" dirty="0">
                <a:latin typeface="Arial Narrow" panose="020B0606020202030204" pitchFamily="34" charset="0"/>
              </a:rPr>
              <a:t>в эксплуатации </a:t>
            </a:r>
            <a:r>
              <a:rPr lang="ru-RU" sz="1600" i="1" dirty="0" smtClean="0">
                <a:latin typeface="Arial Narrow" panose="020B0606020202030204" pitchFamily="34" charset="0"/>
              </a:rPr>
              <a:t>находится </a:t>
            </a:r>
            <a:r>
              <a:rPr lang="en-US" sz="1600" b="1" i="1" dirty="0" smtClean="0">
                <a:latin typeface="Arial Narrow" panose="020B0606020202030204" pitchFamily="34" charset="0"/>
              </a:rPr>
              <a:t>27</a:t>
            </a:r>
            <a:r>
              <a:rPr lang="ru-RU" sz="1600" b="1" i="1" dirty="0" smtClean="0">
                <a:latin typeface="Arial Narrow" panose="020B0606020202030204" pitchFamily="34" charset="0"/>
              </a:rPr>
              <a:t>1 тыс. </a:t>
            </a:r>
            <a:r>
              <a:rPr lang="ru-RU" sz="1600" i="1" dirty="0" smtClean="0">
                <a:latin typeface="Arial Narrow" panose="020B0606020202030204" pitchFamily="34" charset="0"/>
              </a:rPr>
              <a:t>микропроцессорных устройств </a:t>
            </a:r>
            <a:r>
              <a:rPr lang="ru-RU" sz="1600" i="1" dirty="0">
                <a:latin typeface="Arial Narrow" panose="020B0606020202030204" pitchFamily="34" charset="0"/>
              </a:rPr>
              <a:t>РЗА</a:t>
            </a:r>
            <a:r>
              <a:rPr lang="ru-RU" sz="1600" i="1" dirty="0" smtClean="0">
                <a:latin typeface="Arial Narrow" panose="020B0606020202030204" pitchFamily="34" charset="0"/>
              </a:rPr>
              <a:t>, из которых </a:t>
            </a:r>
            <a:r>
              <a:rPr lang="ru-RU" sz="1600" b="1" i="1" dirty="0" smtClean="0">
                <a:latin typeface="Arial Narrow" panose="020B0606020202030204" pitchFamily="34" charset="0"/>
              </a:rPr>
              <a:t>46,3 тыс. </a:t>
            </a:r>
            <a:r>
              <a:rPr lang="ru-RU" sz="1600" i="1" dirty="0" smtClean="0">
                <a:latin typeface="Arial Narrow" panose="020B0606020202030204" pitchFamily="34" charset="0"/>
              </a:rPr>
              <a:t>устройств РЗА иностранного производства, не обеспеченных сервисной поддержкой со стороны производителей оборудования.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7199" y="4844020"/>
            <a:ext cx="6026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/>
            <a:r>
              <a:rPr lang="ru-RU" sz="1600" i="1" dirty="0">
                <a:latin typeface="Arial Narrow" panose="020B0606020202030204" pitchFamily="34" charset="0"/>
              </a:rPr>
              <a:t>В </a:t>
            </a:r>
            <a:r>
              <a:rPr lang="ru-RU" sz="1600" b="1" i="1" dirty="0">
                <a:latin typeface="Arial Narrow" panose="020B0606020202030204" pitchFamily="34" charset="0"/>
              </a:rPr>
              <a:t>распределительных сетях </a:t>
            </a:r>
            <a:r>
              <a:rPr lang="ru-RU" sz="1600" i="1" dirty="0">
                <a:latin typeface="Arial Narrow" panose="020B0606020202030204" pitchFamily="34" charset="0"/>
              </a:rPr>
              <a:t>в эксплуатации находится </a:t>
            </a:r>
            <a:r>
              <a:rPr lang="ru-RU" sz="1600" b="1" i="1" dirty="0">
                <a:latin typeface="Arial Narrow" panose="020B0606020202030204" pitchFamily="34" charset="0"/>
              </a:rPr>
              <a:t>217 тыс. </a:t>
            </a:r>
            <a:r>
              <a:rPr lang="ru-RU" sz="1600" i="1" dirty="0">
                <a:latin typeface="Arial Narrow" panose="020B0606020202030204" pitchFamily="34" charset="0"/>
              </a:rPr>
              <a:t>микропроцессорных устройств РЗА, из которых </a:t>
            </a:r>
            <a:r>
              <a:rPr lang="ru-RU" sz="1600" b="1" i="1" dirty="0">
                <a:latin typeface="Arial Narrow" panose="020B0606020202030204" pitchFamily="34" charset="0"/>
              </a:rPr>
              <a:t>29 тыс. (13%)</a:t>
            </a:r>
            <a:r>
              <a:rPr lang="ru-RU" sz="1600" i="1" dirty="0">
                <a:latin typeface="Arial Narrow" panose="020B0606020202030204" pitchFamily="34" charset="0"/>
              </a:rPr>
              <a:t> - иностранного производства.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4827" y="3810482"/>
            <a:ext cx="6189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latin typeface="Arial Narrow" panose="020B0606020202030204" pitchFamily="34" charset="0"/>
              </a:rPr>
              <a:t>          В </a:t>
            </a:r>
            <a:r>
              <a:rPr lang="ru-RU" sz="1600" b="1" i="1" dirty="0">
                <a:latin typeface="Arial Narrow" panose="020B0606020202030204" pitchFamily="34" charset="0"/>
              </a:rPr>
              <a:t>магистральных сетях </a:t>
            </a:r>
            <a:r>
              <a:rPr lang="ru-RU" sz="1600" i="1" dirty="0">
                <a:latin typeface="Arial Narrow" panose="020B0606020202030204" pitchFamily="34" charset="0"/>
              </a:rPr>
              <a:t>в эксплуатации находится </a:t>
            </a:r>
            <a:r>
              <a:rPr lang="ru-RU" sz="1600" b="1" i="1" dirty="0">
                <a:latin typeface="Arial Narrow" panose="020B0606020202030204" pitchFamily="34" charset="0"/>
              </a:rPr>
              <a:t>54 тыс. </a:t>
            </a:r>
            <a:r>
              <a:rPr lang="ru-RU" sz="1600" i="1" dirty="0">
                <a:latin typeface="Arial Narrow" panose="020B0606020202030204" pitchFamily="34" charset="0"/>
              </a:rPr>
              <a:t>микропроцессорных устройств РЗА, из которых </a:t>
            </a:r>
            <a:r>
              <a:rPr lang="ru-RU" sz="1600" b="1" i="1" dirty="0">
                <a:latin typeface="Arial Narrow" panose="020B0606020202030204" pitchFamily="34" charset="0"/>
              </a:rPr>
              <a:t>17,3 тыс. (</a:t>
            </a:r>
            <a:r>
              <a:rPr lang="ru-RU" sz="1600" b="1" i="1" dirty="0" smtClean="0">
                <a:latin typeface="Arial Narrow" panose="020B0606020202030204" pitchFamily="34" charset="0"/>
              </a:rPr>
              <a:t>32%)</a:t>
            </a:r>
            <a:r>
              <a:rPr lang="ru-RU" sz="1600" i="1" dirty="0" smtClean="0">
                <a:latin typeface="Arial Narrow" panose="020B0606020202030204" pitchFamily="34" charset="0"/>
              </a:rPr>
              <a:t> </a:t>
            </a:r>
            <a:r>
              <a:rPr lang="ru-RU" sz="1600" i="1" dirty="0">
                <a:latin typeface="Arial Narrow" panose="020B0606020202030204" pitchFamily="34" charset="0"/>
              </a:rPr>
              <a:t>- иностранного производства.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87407" y="3297020"/>
            <a:ext cx="609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latin typeface="Arial Narrow" panose="020B0606020202030204" pitchFamily="34" charset="0"/>
              </a:rPr>
              <a:t>Распределение МП РЗА иностранного производства по электрическим сетям:</a:t>
            </a:r>
            <a:endParaRPr lang="ru-RU" sz="1600" i="1" dirty="0">
              <a:latin typeface="Arial Narrow" panose="020B0606020202030204" pitchFamily="34" charset="0"/>
            </a:endParaRPr>
          </a:p>
        </p:txBody>
      </p:sp>
      <p:sp>
        <p:nvSpPr>
          <p:cNvPr id="28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426129" y="6476551"/>
            <a:ext cx="650632" cy="365125"/>
          </a:xfrm>
        </p:spPr>
        <p:txBody>
          <a:bodyPr/>
          <a:lstStyle/>
          <a:p>
            <a:pPr defTabSz="1038977" hangingPunct="0"/>
            <a:fld id="{36C4B3AC-3E6F-419C-B436-76AA1A222BC5}" type="slidenum">
              <a:rPr lang="ru-RU" kern="0">
                <a:solidFill>
                  <a:srgbClr val="000000"/>
                </a:solidFill>
                <a:cs typeface="Calibri"/>
                <a:sym typeface="Calibri"/>
              </a:rPr>
              <a:pPr defTabSz="1038977" hangingPunct="0"/>
              <a:t>6</a:t>
            </a:fld>
            <a:endParaRPr lang="ru-RU" kern="0" dirty="0">
              <a:solidFill>
                <a:srgbClr val="000000"/>
              </a:solidFill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111550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91587" y="423216"/>
            <a:ext cx="7775667" cy="52001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 algn="just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b="1">
                <a:latin typeface="PF Din Text Cond Pr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ru-RU" sz="2667" b="0" kern="0" dirty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</a:rPr>
              <a:t>ОСНОВНЫЕ ВИДЫ НЕИСПРАВНОСТЕЙ УСТРОЙСТВ РЗА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96225" y="2020655"/>
            <a:ext cx="3608070" cy="46166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Проведение плановой замены устройств РЗА со сроком службы, превышающим нормативный (реализация целевых программ);</a:t>
            </a: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Учащённый контроль ответственных элементов устройств РЗА;</a:t>
            </a: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Внедрение практики комплексной замены ответственных элементов (рем. комплекты);</a:t>
            </a: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Проведение плановой замены устройств РЗА на микроэлектронной базе (реализация целевых программ);</a:t>
            </a: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Учащённый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контроль ответственных элементов устройств РЗА.</a:t>
            </a: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Повышение качества аттестации оборудования;</a:t>
            </a: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Выявление характерных неисправностей устройств РЗА, выпуск информационных писем;</a:t>
            </a: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Организация гарантийного и пост гарантийного обслуживания  МП устройств;</a:t>
            </a: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Внедрение автоматизированных систем мониторинга и анализа функционирования МП устройств РЗА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896225" y="1350492"/>
            <a:ext cx="3748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>
                <a:solidFill>
                  <a:schemeClr val="bg1"/>
                </a:solidFill>
                <a:latin typeface="PF Din Text Cond Pro Light" panose="02000000000000000000" pitchFamily="2" charset="0"/>
              </a:defRPr>
            </a:lvl1pPr>
          </a:lstStyle>
          <a:p>
            <a:r>
              <a:rPr lang="ru-RU" sz="1400" dirty="0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Основные мероприятия по своевременному выявлению и предотвращению отказов УРЗА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350396"/>
              </p:ext>
            </p:extLst>
          </p:nvPr>
        </p:nvGraphicFramePr>
        <p:xfrm>
          <a:off x="509155" y="1350493"/>
          <a:ext cx="7387070" cy="5204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4452">
                  <a:extLst>
                    <a:ext uri="{9D8B030D-6E8A-4147-A177-3AD203B41FA5}">
                      <a16:colId xmlns:a16="http://schemas.microsoft.com/office/drawing/2014/main" val="883178359"/>
                    </a:ext>
                  </a:extLst>
                </a:gridCol>
                <a:gridCol w="3642729">
                  <a:extLst>
                    <a:ext uri="{9D8B030D-6E8A-4147-A177-3AD203B41FA5}">
                      <a16:colId xmlns:a16="http://schemas.microsoft.com/office/drawing/2014/main" val="2674235774"/>
                    </a:ext>
                  </a:extLst>
                </a:gridCol>
                <a:gridCol w="1599889">
                  <a:extLst>
                    <a:ext uri="{9D8B030D-6E8A-4147-A177-3AD203B41FA5}">
                      <a16:colId xmlns:a16="http://schemas.microsoft.com/office/drawing/2014/main" val="2061102497"/>
                    </a:ext>
                  </a:extLst>
                </a:gridCol>
              </a:tblGrid>
              <a:tr h="50201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 Narrow" panose="020B0606020202030204" pitchFamily="34" charset="0"/>
                        </a:rPr>
                        <a:t>Тип</a:t>
                      </a:r>
                      <a:r>
                        <a:rPr lang="ru-RU" sz="1200" baseline="0" dirty="0">
                          <a:latin typeface="Arial Narrow" panose="020B0606020202030204" pitchFamily="34" charset="0"/>
                        </a:rPr>
                        <a:t> РЗА</a:t>
                      </a:r>
                      <a:endParaRPr lang="ru-RU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 Narrow" panose="020B0606020202030204" pitchFamily="34" charset="0"/>
                        </a:rPr>
                        <a:t>Вид неисправности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 Narrow" panose="020B0606020202030204" pitchFamily="34" charset="0"/>
                        </a:rPr>
                        <a:t>Количество</a:t>
                      </a:r>
                      <a:r>
                        <a:rPr lang="ru-RU" sz="1200" baseline="0" dirty="0">
                          <a:latin typeface="Arial Narrow" panose="020B0606020202030204" pitchFamily="34" charset="0"/>
                        </a:rPr>
                        <a:t> неисправностей</a:t>
                      </a:r>
                      <a:endParaRPr lang="ru-RU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6046521"/>
                  </a:ext>
                </a:extLst>
              </a:tr>
              <a:tr h="334678">
                <a:tc rowSpan="4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Narrow" panose="020B0606020202030204" pitchFamily="34" charset="0"/>
                        </a:rPr>
                        <a:t>Электромеханические реле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Внутренняя неисправность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23%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68492"/>
                  </a:ext>
                </a:extLst>
              </a:tr>
              <a:tr h="24473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Обрыв провода катушки реле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13%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45593632"/>
                  </a:ext>
                </a:extLst>
              </a:tr>
              <a:tr h="34345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Неисправность часового механизма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3878281"/>
                  </a:ext>
                </a:extLst>
              </a:tr>
              <a:tr h="39421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Самопроизвольное изменение (уход) уставок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4714228"/>
                  </a:ext>
                </a:extLst>
              </a:tr>
              <a:tr h="343450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Narrow" panose="020B0606020202030204" pitchFamily="34" charset="0"/>
                        </a:rPr>
                        <a:t>Микропроцессорные терминалы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Внутренняя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неисправность*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2993350"/>
                  </a:ext>
                </a:extLst>
              </a:tr>
              <a:tr h="755574">
                <a:tc v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Неисправность датчика дуговой защиты (фотодатчики)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515156"/>
                  </a:ext>
                </a:extLst>
              </a:tr>
              <a:tr h="343450">
                <a:tc rowSpan="3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Narrow" panose="020B0606020202030204" pitchFamily="34" charset="0"/>
                        </a:rPr>
                        <a:t>Микроэлектронные реле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Внутренняя неисправность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6768250"/>
                  </a:ext>
                </a:extLst>
              </a:tr>
              <a:tr h="479007">
                <a:tc v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Неисправность датчика дуговой защиты (фотодатчики)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0005277"/>
                  </a:ext>
                </a:extLst>
              </a:tr>
              <a:tr h="540783">
                <a:tc v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Самопроизвольное изменение (уход) уставок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72568842"/>
                  </a:ext>
                </a:extLst>
              </a:tr>
              <a:tr h="343450">
                <a:tc rowSpan="3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Narrow" panose="020B0606020202030204" pitchFamily="34" charset="0"/>
                        </a:rPr>
                        <a:t>Вторичные цепи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Повреждение/неиспр. цепей управления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9815181"/>
                  </a:ext>
                </a:extLst>
              </a:tr>
              <a:tr h="334678">
                <a:tc v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Снижение изоляции вторичных цепей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0419451"/>
                  </a:ext>
                </a:extLst>
              </a:tr>
              <a:tr h="244732">
                <a:tc v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Обрыв жилы контрольного кабеля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8181360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85790" y="910773"/>
            <a:ext cx="10418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>
                <a:solidFill>
                  <a:schemeClr val="bg1"/>
                </a:solidFill>
                <a:latin typeface="PF Din Text Cond Pro Light" panose="02000000000000000000" pitchFamily="2" charset="0"/>
              </a:defRPr>
            </a:lvl1pPr>
          </a:lstStyle>
          <a:p>
            <a:pPr indent="449263" algn="just"/>
            <a:r>
              <a:rPr lang="ru-RU" sz="1400" dirty="0">
                <a:solidFill>
                  <a:schemeClr val="tx2"/>
                </a:solidFill>
                <a:cs typeface="Arial" panose="020B0604020202020204" pitchFamily="34" charset="0"/>
              </a:rPr>
              <a:t>При проведении технического </a:t>
            </a:r>
            <a:r>
              <a:rPr lang="ru-RU" sz="1400" dirty="0" smtClean="0">
                <a:solidFill>
                  <a:schemeClr val="tx2"/>
                </a:solidFill>
                <a:cs typeface="Arial" panose="020B0604020202020204" pitchFamily="34" charset="0"/>
              </a:rPr>
              <a:t>обслуживания выявлено </a:t>
            </a:r>
            <a:r>
              <a:rPr lang="ru-RU" sz="1400" dirty="0">
                <a:solidFill>
                  <a:schemeClr val="tx2"/>
                </a:solidFill>
                <a:cs typeface="Arial" panose="020B0604020202020204" pitchFamily="34" charset="0"/>
              </a:rPr>
              <a:t>более 3500 неисправностей устройств РЗА   </a:t>
            </a: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426129" y="6476551"/>
            <a:ext cx="650632" cy="365125"/>
          </a:xfrm>
        </p:spPr>
        <p:txBody>
          <a:bodyPr/>
          <a:lstStyle/>
          <a:p>
            <a:pPr defTabSz="1038977" hangingPunct="0"/>
            <a:fld id="{36C4B3AC-3E6F-419C-B436-76AA1A222BC5}" type="slidenum">
              <a:rPr lang="ru-RU" kern="0">
                <a:solidFill>
                  <a:srgbClr val="000000"/>
                </a:solidFill>
                <a:cs typeface="Calibri"/>
                <a:sym typeface="Calibri"/>
              </a:rPr>
              <a:pPr defTabSz="1038977" hangingPunct="0"/>
              <a:t>7</a:t>
            </a:fld>
            <a:endParaRPr lang="ru-RU" kern="0" dirty="0">
              <a:solidFill>
                <a:srgbClr val="000000"/>
              </a:solidFill>
              <a:cs typeface="Calibri"/>
              <a:sym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9657" y="6554708"/>
            <a:ext cx="10414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* - </a:t>
            </a:r>
            <a:r>
              <a:rPr lang="ru-RU" sz="1400" i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планово-предупредительное ТО не позволяет выявить внутренние неисправности МП РЗА</a:t>
            </a:r>
            <a:endParaRPr lang="ru-RU" sz="1400" i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92414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2866" y="316161"/>
            <a:ext cx="7775667" cy="560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 algn="just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b="1">
                <a:latin typeface="PF Din Text Cond Pr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ru-RU" sz="2667" b="0" kern="0" dirty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</a:rPr>
              <a:t>ЗАМЕНА МИКРОЭЛЕКТРОННЫХ УСТРОЙСТВ РЗА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76276" y="947493"/>
            <a:ext cx="10226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indent="449263" algn="just">
              <a:defRPr sz="1400" b="1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ПАО «Россети</a:t>
            </a:r>
            <a:r>
              <a:rPr lang="ru-RU" dirty="0"/>
              <a:t>» </a:t>
            </a:r>
            <a:r>
              <a:rPr lang="ru-RU" dirty="0" smtClean="0"/>
              <a:t>продолжает реализацию целевой </a:t>
            </a:r>
            <a:r>
              <a:rPr lang="ru-RU" dirty="0"/>
              <a:t>программы по замене микроэлектронных устройств </a:t>
            </a:r>
            <a:r>
              <a:rPr lang="ru-RU" dirty="0" smtClean="0"/>
              <a:t>РЗА, </a:t>
            </a:r>
            <a:r>
              <a:rPr lang="ru-RU" dirty="0"/>
              <a:t>основное внимание на первом этапе уделяется магистральным </a:t>
            </a:r>
            <a:r>
              <a:rPr lang="ru-RU" dirty="0" smtClean="0"/>
              <a:t>сетям</a:t>
            </a:r>
            <a:endParaRPr lang="ru-RU" dirty="0"/>
          </a:p>
        </p:txBody>
      </p:sp>
      <p:graphicFrame>
        <p:nvGraphicFramePr>
          <p:cNvPr id="53" name="Диаграмма 52"/>
          <p:cNvGraphicFramePr/>
          <p:nvPr>
            <p:extLst>
              <p:ext uri="{D42A27DB-BD31-4B8C-83A1-F6EECF244321}">
                <p14:modId xmlns:p14="http://schemas.microsoft.com/office/powerpoint/2010/main" val="2597352528"/>
              </p:ext>
            </p:extLst>
          </p:nvPr>
        </p:nvGraphicFramePr>
        <p:xfrm>
          <a:off x="9174470" y="2183522"/>
          <a:ext cx="2640302" cy="1727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4" name="Овал 53"/>
          <p:cNvSpPr/>
          <p:nvPr/>
        </p:nvSpPr>
        <p:spPr bwMode="auto">
          <a:xfrm>
            <a:off x="9630174" y="2939037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1563AA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1F497D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67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5" name="Овал 54"/>
          <p:cNvSpPr/>
          <p:nvPr/>
        </p:nvSpPr>
        <p:spPr bwMode="auto">
          <a:xfrm>
            <a:off x="10909093" y="2957143"/>
            <a:ext cx="396000" cy="396000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R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3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33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anose="020B0606020202030204" pitchFamily="34" charset="0"/>
                <a:ea typeface="ＭＳ Ｐゴシック" charset="0"/>
                <a:cs typeface="Lato" charset="0"/>
                <a:sym typeface="Lato" charset="0"/>
              </a:rPr>
              <a:t>%</a:t>
            </a:r>
            <a:endParaRPr kumimoji="0" lang="ru-RU" sz="8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693545" y="1826752"/>
            <a:ext cx="17093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chemeClr val="tx2"/>
              </a:buClr>
              <a:buSzPct val="120000"/>
            </a:pPr>
            <a:r>
              <a:rPr lang="ru-RU" sz="1100" b="1" dirty="0" smtClean="0">
                <a:latin typeface="Arial Narrow" panose="020B0606020202030204" pitchFamily="34" charset="0"/>
              </a:rPr>
              <a:t>Реализация Программы</a:t>
            </a:r>
            <a:endParaRPr lang="ru-RU" sz="1100" b="1" dirty="0">
              <a:latin typeface="Arial Narrow" panose="020B060602020203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 bwMode="auto">
          <a:xfrm>
            <a:off x="9704211" y="4247726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59" name="TextBox 163"/>
          <p:cNvSpPr txBox="1">
            <a:spLocks noChangeArrowheads="1"/>
          </p:cNvSpPr>
          <p:nvPr/>
        </p:nvSpPr>
        <p:spPr bwMode="auto">
          <a:xfrm>
            <a:off x="9874650" y="4165535"/>
            <a:ext cx="1437705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Осталось заменить</a:t>
            </a:r>
            <a:endParaRPr lang="ru-RU" altLang="ru-RU" sz="1300" dirty="0">
              <a:latin typeface="Arial Narrow" panose="020B0606020202030204" pitchFamily="34" charset="0"/>
              <a:ea typeface="PF Din Text Comp Pro Medium"/>
              <a:cs typeface="PF Din Text Comp Pro Medium"/>
            </a:endParaRPr>
          </a:p>
        </p:txBody>
      </p:sp>
      <p:sp>
        <p:nvSpPr>
          <p:cNvPr id="60" name="Прямоугольник 59"/>
          <p:cNvSpPr/>
          <p:nvPr/>
        </p:nvSpPr>
        <p:spPr bwMode="auto">
          <a:xfrm>
            <a:off x="9704211" y="4394073"/>
            <a:ext cx="108000" cy="1080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Lato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61" name="TextBox 163"/>
          <p:cNvSpPr txBox="1">
            <a:spLocks noChangeArrowheads="1"/>
          </p:cNvSpPr>
          <p:nvPr/>
        </p:nvSpPr>
        <p:spPr bwMode="auto">
          <a:xfrm>
            <a:off x="9883703" y="4311882"/>
            <a:ext cx="850808" cy="2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Заменено</a:t>
            </a:r>
            <a:endParaRPr lang="ru-RU" altLang="ru-RU" sz="1300" dirty="0">
              <a:latin typeface="Arial Narrow" panose="020B0606020202030204" pitchFamily="34" charset="0"/>
              <a:ea typeface="PF Din Text Comp Pro Medium"/>
              <a:cs typeface="PF Din Text Comp Pro Medium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247265" y="1813598"/>
            <a:ext cx="769935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/>
            <a:r>
              <a:rPr lang="ru-RU" sz="1600" i="1" dirty="0" smtClean="0">
                <a:latin typeface="Arial Narrow" panose="020B0606020202030204" pitchFamily="34" charset="0"/>
              </a:rPr>
              <a:t>На момент утверждения программы в эксплуатации находилось почти 1900 микроэлектронных панелей и шкафов РЗА*.</a:t>
            </a:r>
          </a:p>
          <a:p>
            <a:pPr indent="449263" algn="just"/>
            <a:r>
              <a:rPr lang="ru-RU" sz="1600" i="1" dirty="0" smtClean="0">
                <a:latin typeface="Arial Narrow" panose="020B0606020202030204" pitchFamily="34" charset="0"/>
              </a:rPr>
              <a:t>По состоянию на 01.01.2024 года в эксплуатации остается 1279 </a:t>
            </a:r>
            <a:r>
              <a:rPr lang="ru-RU" sz="1600" i="1" dirty="0">
                <a:latin typeface="Arial Narrow" panose="020B0606020202030204" pitchFamily="34" charset="0"/>
              </a:rPr>
              <a:t>микроэлектронных панелей и шкафов </a:t>
            </a:r>
            <a:r>
              <a:rPr lang="ru-RU" sz="1600" i="1" dirty="0" smtClean="0">
                <a:latin typeface="Arial Narrow" panose="020B0606020202030204" pitchFamily="34" charset="0"/>
              </a:rPr>
              <a:t>РЗА, таким образом, реализация Программы на данный момент составляет 1/3 часть от всего запланированного объема.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500388" y="3463926"/>
            <a:ext cx="242561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/>
            <a:r>
              <a:rPr lang="ru-RU" sz="1400" i="1" dirty="0" smtClean="0">
                <a:latin typeface="Arial Narrow" panose="020B0606020202030204" pitchFamily="34" charset="0"/>
              </a:rPr>
              <a:t>В целях ускорения реализации Программы утверждены сценарные условия инвестиционной программы ПАО «Россети» 2024 – 2028 </a:t>
            </a:r>
            <a:r>
              <a:rPr lang="ru-RU" sz="1400" i="1" dirty="0" err="1" smtClean="0">
                <a:latin typeface="Arial Narrow" panose="020B0606020202030204" pitchFamily="34" charset="0"/>
              </a:rPr>
              <a:t>г.г</a:t>
            </a:r>
            <a:r>
              <a:rPr lang="ru-RU" sz="1400" i="1" dirty="0" smtClean="0">
                <a:latin typeface="Arial Narrow" panose="020B0606020202030204" pitchFamily="34" charset="0"/>
              </a:rPr>
              <a:t>., где </a:t>
            </a:r>
            <a:r>
              <a:rPr lang="ru-RU" sz="1400" i="1" dirty="0">
                <a:latin typeface="Arial Narrow" panose="020B0606020202030204" pitchFamily="34" charset="0"/>
              </a:rPr>
              <a:t>титулам, направленным на замену устройств РЗА на микроэлектронной элементной </a:t>
            </a:r>
            <a:r>
              <a:rPr lang="ru-RU" sz="1400" i="1" dirty="0" smtClean="0">
                <a:latin typeface="Arial Narrow" panose="020B0606020202030204" pitchFamily="34" charset="0"/>
              </a:rPr>
              <a:t>базе, присваивается приоритет «1».</a:t>
            </a:r>
            <a:endParaRPr lang="ru-RU" sz="1400" i="1" dirty="0">
              <a:latin typeface="Arial Narrow" panose="020B060602020203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951639"/>
              </p:ext>
            </p:extLst>
          </p:nvPr>
        </p:nvGraphicFramePr>
        <p:xfrm>
          <a:off x="1276276" y="3630916"/>
          <a:ext cx="4874495" cy="2516505"/>
        </p:xfrm>
        <a:graphic>
          <a:graphicData uri="http://schemas.openxmlformats.org/drawingml/2006/table">
            <a:tbl>
              <a:tblPr/>
              <a:tblGrid>
                <a:gridCol w="1090728">
                  <a:extLst>
                    <a:ext uri="{9D8B030D-6E8A-4147-A177-3AD203B41FA5}">
                      <a16:colId xmlns:a16="http://schemas.microsoft.com/office/drawing/2014/main" val="1473532453"/>
                    </a:ext>
                  </a:extLst>
                </a:gridCol>
                <a:gridCol w="1299866">
                  <a:extLst>
                    <a:ext uri="{9D8B030D-6E8A-4147-A177-3AD203B41FA5}">
                      <a16:colId xmlns:a16="http://schemas.microsoft.com/office/drawing/2014/main" val="185403056"/>
                    </a:ext>
                  </a:extLst>
                </a:gridCol>
                <a:gridCol w="1261256">
                  <a:extLst>
                    <a:ext uri="{9D8B030D-6E8A-4147-A177-3AD203B41FA5}">
                      <a16:colId xmlns:a16="http://schemas.microsoft.com/office/drawing/2014/main" val="985072275"/>
                    </a:ext>
                  </a:extLst>
                </a:gridCol>
                <a:gridCol w="1222645">
                  <a:extLst>
                    <a:ext uri="{9D8B030D-6E8A-4147-A177-3AD203B41FA5}">
                      <a16:colId xmlns:a16="http://schemas.microsoft.com/office/drawing/2014/main" val="4278240835"/>
                    </a:ext>
                  </a:extLst>
                </a:gridCol>
              </a:tblGrid>
              <a:tr h="29527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Замена микроэлектронных устройств РЗА 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 состоянию на 01.01.2024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)**</a:t>
                      </a:r>
                    </a:p>
                    <a:p>
                      <a:pPr algn="ctr" fontAlgn="ctr"/>
                      <a:endParaRPr lang="ru-RU" sz="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1631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МЭС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по состоянию на 01.01.2018г., шт.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Выполнена замена, шт.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Требуется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замена,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шт.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0153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Урала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8802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Северо-Запада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45977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Юга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7880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Востока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6544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Центра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0136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Волги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71914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Сибири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079758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147459"/>
                  </a:ext>
                </a:extLst>
              </a:tr>
            </a:tbl>
          </a:graphicData>
        </a:graphic>
      </p:graphicFrame>
      <p:sp>
        <p:nvSpPr>
          <p:cNvPr id="17" name="TextBox 163"/>
          <p:cNvSpPr txBox="1">
            <a:spLocks noChangeArrowheads="1"/>
          </p:cNvSpPr>
          <p:nvPr/>
        </p:nvSpPr>
        <p:spPr bwMode="auto">
          <a:xfrm>
            <a:off x="9551407" y="4928173"/>
            <a:ext cx="1951060" cy="39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100" b="1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*</a:t>
            </a:r>
            <a:r>
              <a:rPr lang="ru-RU" altLang="ru-RU" sz="110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 - без устройств ПА и УПАСК на микроэлектронной базе</a:t>
            </a:r>
            <a:endParaRPr lang="ru-RU" altLang="ru-RU" sz="1100" dirty="0">
              <a:latin typeface="Arial Narrow" panose="020B0606020202030204" pitchFamily="34" charset="0"/>
              <a:ea typeface="PF Din Text Comp Pro Medium"/>
              <a:cs typeface="PF Din Text Comp Pro Medium"/>
            </a:endParaRPr>
          </a:p>
        </p:txBody>
      </p:sp>
      <p:sp>
        <p:nvSpPr>
          <p:cNvPr id="18" name="TextBox 163"/>
          <p:cNvSpPr txBox="1">
            <a:spLocks noChangeArrowheads="1"/>
          </p:cNvSpPr>
          <p:nvPr/>
        </p:nvSpPr>
        <p:spPr bwMode="auto">
          <a:xfrm>
            <a:off x="9551407" y="5343113"/>
            <a:ext cx="195106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100" b="1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**</a:t>
            </a:r>
            <a:r>
              <a:rPr lang="ru-RU" altLang="ru-RU" sz="110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 - </a:t>
            </a:r>
            <a:r>
              <a:rPr lang="ru-RU" altLang="ru-RU" sz="11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без </a:t>
            </a:r>
            <a:r>
              <a:rPr lang="ru-RU" altLang="ru-RU" sz="110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учета микроэлектронных          устройств РЗА </a:t>
            </a:r>
            <a:r>
              <a:rPr lang="ru-RU" altLang="ru-RU" sz="11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на </a:t>
            </a:r>
            <a:r>
              <a:rPr lang="ru-RU" altLang="ru-RU" sz="1100" dirty="0" smtClean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объектах </a:t>
            </a:r>
            <a:r>
              <a:rPr lang="ru-RU" altLang="ru-RU" sz="1100" dirty="0">
                <a:latin typeface="Arial Narrow" panose="020B0606020202030204" pitchFamily="34" charset="0"/>
                <a:ea typeface="PF Din Text Comp Pro Medium"/>
                <a:cs typeface="PF Din Text Comp Pro Medium"/>
              </a:rPr>
              <a:t>Донбасского ПМЭС и Таврического ПМЭС</a:t>
            </a:r>
          </a:p>
        </p:txBody>
      </p:sp>
      <p:sp>
        <p:nvSpPr>
          <p:cNvPr id="19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426129" y="6476551"/>
            <a:ext cx="650632" cy="365125"/>
          </a:xfrm>
        </p:spPr>
        <p:txBody>
          <a:bodyPr/>
          <a:lstStyle/>
          <a:p>
            <a:pPr defTabSz="1038977" hangingPunct="0"/>
            <a:fld id="{36C4B3AC-3E6F-419C-B436-76AA1A222BC5}" type="slidenum">
              <a:rPr lang="ru-RU" kern="0">
                <a:solidFill>
                  <a:srgbClr val="000000"/>
                </a:solidFill>
                <a:cs typeface="Calibri"/>
                <a:sym typeface="Calibri"/>
              </a:rPr>
              <a:pPr defTabSz="1038977" hangingPunct="0"/>
              <a:t>8</a:t>
            </a:fld>
            <a:endParaRPr lang="ru-RU" kern="0" dirty="0">
              <a:solidFill>
                <a:srgbClr val="000000"/>
              </a:solidFill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769382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55277" y="406991"/>
            <a:ext cx="8554915" cy="560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 algn="just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sz="2667" b="0" kern="0">
                <a:solidFill>
                  <a:srgbClr val="000000"/>
                </a:solidFill>
                <a:latin typeface="PF Din Text Cond Pro Medium" panose="02000500000000020004" pitchFamily="2" charset="0"/>
                <a:ea typeface="PFDinTextCondPro-Medium"/>
                <a:cs typeface="PFDinTextCondPro-Medium"/>
              </a:defRPr>
            </a:lvl1pPr>
          </a:lstStyle>
          <a:p>
            <a:r>
              <a:rPr lang="ru-RU" dirty="0"/>
              <a:t>ИНФОРМАЦИОННЫЕ ПИСЬМА И </a:t>
            </a:r>
            <a:r>
              <a:rPr lang="ru-RU" dirty="0" smtClean="0"/>
              <a:t>ЦИРКУЛЯРЫ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321309" y="1350439"/>
            <a:ext cx="3608070" cy="46166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 sz="14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Распоряжением ПАО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«Россети» от 16.10.2023 №594р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утвержден Порядок 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разработки  и  выпуска  информационных  писем в области функционирования устройств РЗА и АСУ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ТП;</a:t>
            </a: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Создан классификатор информационных писем по РЗА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и АСУ ТП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;</a:t>
            </a: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Проведен анализ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более 1200 писем и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циркуляров по РЗА и АСУ ТП и внесено в Каталог 997 писем и циркуляров, выпущенных в период с 1952 по 2023 год;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Каждому письму или циркуляру присвоен один из следующих статусов: действующий, справочный, архивный;</a:t>
            </a: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Каталог размещен на внутреннем сетевом ресурсе ПАО «Россети», актуализация 1 раз в год</a:t>
            </a:r>
          </a:p>
          <a:p>
            <a:pPr indent="276225" defTabSz="1001843">
              <a:buFont typeface="Wingdings" panose="05000000000000000000" pitchFamily="2" charset="2"/>
              <a:buChar char="ü"/>
              <a:defRPr sz="1200" b="0" i="0" u="none" strike="noStrike" kern="1200" baseline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ПАО «Россети» готово предоставить Каталог и классификатор другим организациям по запросу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8681" y="987794"/>
            <a:ext cx="8875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indent="449263" algn="just">
              <a:defRPr sz="1400" b="1">
                <a:solidFill>
                  <a:schemeClr val="tx2"/>
                </a:solidFill>
                <a:latin typeface="PF Din Text Cond Pr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ru-RU" dirty="0">
                <a:latin typeface="Arial Narrow" panose="020B0606020202030204" pitchFamily="34" charset="0"/>
              </a:rPr>
              <a:t>Создан Каталог </a:t>
            </a:r>
            <a:r>
              <a:rPr lang="ru-RU" dirty="0"/>
              <a:t>информационных</a:t>
            </a:r>
            <a:r>
              <a:rPr lang="ru-RU" dirty="0">
                <a:latin typeface="Arial Narrow" panose="020B0606020202030204" pitchFamily="34" charset="0"/>
              </a:rPr>
              <a:t> писем по РЗА и АСУ ТП 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/>
          </p:nvPr>
        </p:nvGraphicFramePr>
        <p:xfrm>
          <a:off x="235670" y="1825681"/>
          <a:ext cx="3926022" cy="329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/>
          </p:nvPr>
        </p:nvGraphicFramePr>
        <p:xfrm>
          <a:off x="4161692" y="1825681"/>
          <a:ext cx="3841665" cy="329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Прямоугольник 16"/>
          <p:cNvSpPr/>
          <p:nvPr/>
        </p:nvSpPr>
        <p:spPr bwMode="auto">
          <a:xfrm>
            <a:off x="943211" y="5350947"/>
            <a:ext cx="108000" cy="108000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943211" y="5670513"/>
            <a:ext cx="108000" cy="108000"/>
          </a:xfrm>
          <a:prstGeom prst="rect">
            <a:avLst/>
          </a:prstGeom>
          <a:solidFill>
            <a:srgbClr val="ED7D31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955114" y="5970397"/>
            <a:ext cx="108000" cy="108000"/>
          </a:xfrm>
          <a:prstGeom prst="rect">
            <a:avLst/>
          </a:prstGeom>
          <a:solidFill>
            <a:srgbClr val="A5A5A5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4861135" y="5350375"/>
            <a:ext cx="108000" cy="108000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4861135" y="5669174"/>
            <a:ext cx="108000" cy="108000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4863749" y="5995688"/>
            <a:ext cx="108000" cy="108000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</a:bodyPr>
          <a:lstStyle/>
          <a:p>
            <a:pPr marL="228600" marR="0" indent="0" algn="ctr" defTabSz="8255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PF Din Text Cond Pro Light" panose="02000000000000000000" pitchFamily="2" charset="0"/>
              <a:ea typeface="ＭＳ Ｐゴシック" charset="0"/>
              <a:cs typeface="Lato" charset="0"/>
              <a:sym typeface="Lato" charset="0"/>
            </a:endParaRPr>
          </a:p>
        </p:txBody>
      </p:sp>
      <p:sp>
        <p:nvSpPr>
          <p:cNvPr id="24" name="TextBox 163"/>
          <p:cNvSpPr txBox="1">
            <a:spLocks noChangeArrowheads="1"/>
          </p:cNvSpPr>
          <p:nvPr/>
        </p:nvSpPr>
        <p:spPr bwMode="auto">
          <a:xfrm>
            <a:off x="1093902" y="5290498"/>
            <a:ext cx="2021165" cy="2723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 smtClean="0">
                <a:solidFill>
                  <a:schemeClr val="bg1"/>
                </a:solidFill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Электромеханика (685 шт.)</a:t>
            </a:r>
            <a:endParaRPr lang="ru-RU" altLang="ru-RU" sz="1300" dirty="0">
              <a:solidFill>
                <a:schemeClr val="bg1"/>
              </a:solidFill>
              <a:latin typeface="PF Din Text Cond Pro Light" panose="02000000000000000000" pitchFamily="2" charset="0"/>
              <a:ea typeface="PF Din Text Comp Pro Medium"/>
              <a:cs typeface="PF Din Text Comp Pro Medium"/>
            </a:endParaRPr>
          </a:p>
        </p:txBody>
      </p:sp>
      <p:sp>
        <p:nvSpPr>
          <p:cNvPr id="25" name="TextBox 163"/>
          <p:cNvSpPr txBox="1">
            <a:spLocks noChangeArrowheads="1"/>
          </p:cNvSpPr>
          <p:nvPr/>
        </p:nvSpPr>
        <p:spPr bwMode="auto">
          <a:xfrm>
            <a:off x="1087619" y="5606645"/>
            <a:ext cx="2021165" cy="272382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 smtClean="0">
                <a:solidFill>
                  <a:schemeClr val="bg1"/>
                </a:solidFill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Микроэлектроника (115 шт.)</a:t>
            </a:r>
            <a:endParaRPr lang="ru-RU" altLang="ru-RU" sz="1300" dirty="0">
              <a:solidFill>
                <a:schemeClr val="bg1"/>
              </a:solidFill>
              <a:latin typeface="PF Din Text Cond Pro Light" panose="02000000000000000000" pitchFamily="2" charset="0"/>
              <a:ea typeface="PF Din Text Comp Pro Medium"/>
              <a:cs typeface="PF Din Text Comp Pro Medium"/>
            </a:endParaRPr>
          </a:p>
        </p:txBody>
      </p:sp>
      <p:sp>
        <p:nvSpPr>
          <p:cNvPr id="26" name="TextBox 163"/>
          <p:cNvSpPr txBox="1">
            <a:spLocks noChangeArrowheads="1"/>
          </p:cNvSpPr>
          <p:nvPr/>
        </p:nvSpPr>
        <p:spPr bwMode="auto">
          <a:xfrm>
            <a:off x="1087619" y="5893768"/>
            <a:ext cx="2021165" cy="27238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 smtClean="0">
                <a:solidFill>
                  <a:schemeClr val="bg1"/>
                </a:solidFill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Микропроцессорная (197 шт.)</a:t>
            </a:r>
            <a:endParaRPr lang="ru-RU" altLang="ru-RU" sz="1300" dirty="0">
              <a:solidFill>
                <a:schemeClr val="bg1"/>
              </a:solidFill>
              <a:latin typeface="PF Din Text Cond Pro Light" panose="02000000000000000000" pitchFamily="2" charset="0"/>
              <a:ea typeface="PF Din Text Comp Pro Medium"/>
              <a:cs typeface="PF Din Text Comp Pro Medium"/>
            </a:endParaRPr>
          </a:p>
        </p:txBody>
      </p:sp>
      <p:sp>
        <p:nvSpPr>
          <p:cNvPr id="27" name="TextBox 163"/>
          <p:cNvSpPr txBox="1">
            <a:spLocks noChangeArrowheads="1"/>
          </p:cNvSpPr>
          <p:nvPr/>
        </p:nvSpPr>
        <p:spPr bwMode="auto">
          <a:xfrm>
            <a:off x="5171554" y="5284754"/>
            <a:ext cx="1743755" cy="272382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 smtClean="0">
                <a:solidFill>
                  <a:schemeClr val="bg1"/>
                </a:solidFill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Действующий (155 шт.)</a:t>
            </a:r>
            <a:endParaRPr lang="ru-RU" altLang="ru-RU" sz="1300" dirty="0">
              <a:solidFill>
                <a:schemeClr val="bg1"/>
              </a:solidFill>
              <a:latin typeface="PF Din Text Cond Pro Light" panose="02000000000000000000" pitchFamily="2" charset="0"/>
              <a:ea typeface="PF Din Text Comp Pro Medium"/>
              <a:cs typeface="PF Din Text Comp Pro Medium"/>
            </a:endParaRPr>
          </a:p>
        </p:txBody>
      </p:sp>
      <p:sp>
        <p:nvSpPr>
          <p:cNvPr id="28" name="TextBox 163"/>
          <p:cNvSpPr txBox="1">
            <a:spLocks noChangeArrowheads="1"/>
          </p:cNvSpPr>
          <p:nvPr/>
        </p:nvSpPr>
        <p:spPr bwMode="auto">
          <a:xfrm>
            <a:off x="5171554" y="5586983"/>
            <a:ext cx="1743755" cy="272382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 smtClean="0"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Справочный (541 шт.)</a:t>
            </a:r>
            <a:endParaRPr lang="ru-RU" altLang="ru-RU" sz="1300" dirty="0">
              <a:latin typeface="PF Din Text Cond Pro Light" panose="02000000000000000000" pitchFamily="2" charset="0"/>
              <a:ea typeface="PF Din Text Comp Pro Medium"/>
              <a:cs typeface="PF Din Text Comp Pro Medium"/>
            </a:endParaRPr>
          </a:p>
        </p:txBody>
      </p:sp>
      <p:sp>
        <p:nvSpPr>
          <p:cNvPr id="29" name="TextBox 163"/>
          <p:cNvSpPr txBox="1">
            <a:spLocks noChangeArrowheads="1"/>
          </p:cNvSpPr>
          <p:nvPr/>
        </p:nvSpPr>
        <p:spPr bwMode="auto">
          <a:xfrm>
            <a:off x="5171554" y="5919059"/>
            <a:ext cx="1743755" cy="272382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300" dirty="0" smtClean="0">
                <a:solidFill>
                  <a:schemeClr val="bg1"/>
                </a:solidFill>
                <a:latin typeface="PF Din Text Cond Pro Light" panose="02000000000000000000" pitchFamily="2" charset="0"/>
                <a:ea typeface="PF Din Text Comp Pro Medium"/>
                <a:cs typeface="PF Din Text Comp Pro Medium"/>
              </a:rPr>
              <a:t>Архивный (301 шт.)</a:t>
            </a:r>
            <a:endParaRPr lang="ru-RU" altLang="ru-RU" sz="1300" dirty="0">
              <a:solidFill>
                <a:schemeClr val="bg1"/>
              </a:solidFill>
              <a:latin typeface="PF Din Text Cond Pro Light" panose="02000000000000000000" pitchFamily="2" charset="0"/>
              <a:ea typeface="PF Din Text Comp Pro Medium"/>
              <a:cs typeface="PF Din Text Comp Pro Medium"/>
            </a:endParaRPr>
          </a:p>
        </p:txBody>
      </p:sp>
      <p:sp>
        <p:nvSpPr>
          <p:cNvPr id="20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426129" y="6476551"/>
            <a:ext cx="650632" cy="365125"/>
          </a:xfrm>
        </p:spPr>
        <p:txBody>
          <a:bodyPr/>
          <a:lstStyle/>
          <a:p>
            <a:pPr defTabSz="1038977" hangingPunct="0"/>
            <a:fld id="{36C4B3AC-3E6F-419C-B436-76AA1A222BC5}" type="slidenum">
              <a:rPr lang="ru-RU" kern="0">
                <a:solidFill>
                  <a:srgbClr val="000000"/>
                </a:solidFill>
                <a:cs typeface="Calibri"/>
                <a:sym typeface="Calibri"/>
              </a:rPr>
              <a:pPr defTabSz="1038977" hangingPunct="0"/>
              <a:t>9</a:t>
            </a:fld>
            <a:endParaRPr lang="ru-RU" kern="0" dirty="0">
              <a:solidFill>
                <a:srgbClr val="000000"/>
              </a:solidFill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33160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1667</Words>
  <Application>Microsoft Office PowerPoint</Application>
  <PresentationFormat>Широкоэкранный</PresentationFormat>
  <Paragraphs>310</Paragraphs>
  <Slides>13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8" baseType="lpstr">
      <vt:lpstr>ＭＳ Ｐゴシック</vt:lpstr>
      <vt:lpstr>Arial</vt:lpstr>
      <vt:lpstr>Arial Narrow</vt:lpstr>
      <vt:lpstr>Calibri</vt:lpstr>
      <vt:lpstr>Calibri Light</vt:lpstr>
      <vt:lpstr>Helvetica</vt:lpstr>
      <vt:lpstr>Lato</vt:lpstr>
      <vt:lpstr>PF Din Text Comp Pro Medium</vt:lpstr>
      <vt:lpstr>PF Din Text Cond Pro</vt:lpstr>
      <vt:lpstr>PF Din Text Cond Pro Light</vt:lpstr>
      <vt:lpstr>PF Din Text Cond Pro Medium</vt:lpstr>
      <vt:lpstr>PF DinText Pro Light </vt:lpstr>
      <vt:lpstr>PFDinTextCondPro-Medium</vt:lpstr>
      <vt:lpstr>Wingdings</vt:lpstr>
      <vt:lpstr>Тема Office</vt:lpstr>
      <vt:lpstr>О текущем состоянии и планах развития РЗА и АСУ ТП в группе компаний «Россети»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по результатам пилотного проекта: «Автоматизированная цифровая система мониторинга и анализа функционирования устройств РЗА»</dc:title>
  <dc:creator>Добрыдень Дмитрий Сергеевич</dc:creator>
  <cp:lastModifiedBy>Вергазов Сергей Юрьевич</cp:lastModifiedBy>
  <cp:revision>256</cp:revision>
  <cp:lastPrinted>2024-04-22T11:24:18Z</cp:lastPrinted>
  <dcterms:created xsi:type="dcterms:W3CDTF">2022-09-12T07:27:12Z</dcterms:created>
  <dcterms:modified xsi:type="dcterms:W3CDTF">2024-05-06T14:43:52Z</dcterms:modified>
</cp:coreProperties>
</file>