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595" r:id="rId2"/>
    <p:sldId id="1049" r:id="rId3"/>
    <p:sldId id="3123" r:id="rId4"/>
    <p:sldId id="3122" r:id="rId5"/>
    <p:sldId id="3125" r:id="rId6"/>
    <p:sldId id="3127" r:id="rId7"/>
    <p:sldId id="3128" r:id="rId8"/>
    <p:sldId id="3126" r:id="rId9"/>
    <p:sldId id="3129" r:id="rId10"/>
    <p:sldId id="263" r:id="rId11"/>
    <p:sldId id="759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BD3018E-8F80-4295-9A0C-4FB0345F2F25}">
          <p14:sldIdLst>
            <p14:sldId id="595"/>
            <p14:sldId id="1049"/>
            <p14:sldId id="3123"/>
            <p14:sldId id="3122"/>
            <p14:sldId id="3125"/>
            <p14:sldId id="3127"/>
            <p14:sldId id="3128"/>
            <p14:sldId id="3126"/>
            <p14:sldId id="3129"/>
            <p14:sldId id="263"/>
            <p14:sldId id="7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4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оноров Денис Петрович" initials="НДП" lastIdx="1" clrIdx="0">
    <p:extLst>
      <p:ext uri="{19B8F6BF-5375-455C-9EA6-DF929625EA0E}">
        <p15:presenceInfo xmlns:p15="http://schemas.microsoft.com/office/powerpoint/2012/main" userId="S-1-5-21-1837470357-284317135-767559972-17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74F"/>
    <a:srgbClr val="371E7C"/>
    <a:srgbClr val="351D78"/>
    <a:srgbClr val="ECECEC"/>
    <a:srgbClr val="542EC0"/>
    <a:srgbClr val="FFFFFF"/>
    <a:srgbClr val="353689"/>
    <a:srgbClr val="4828A4"/>
    <a:srgbClr val="6B46D2"/>
    <a:srgbClr val="7B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73283" autoAdjust="0"/>
  </p:normalViewPr>
  <p:slideViewPr>
    <p:cSldViewPr snapToGrid="0">
      <p:cViewPr varScale="1">
        <p:scale>
          <a:sx n="80" d="100"/>
          <a:sy n="80" d="100"/>
        </p:scale>
        <p:origin x="1152" y="62"/>
      </p:cViewPr>
      <p:guideLst>
        <p:guide orient="horz" pos="1665"/>
        <p:guide pos="4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126DD-1436-43AE-9423-4016A73050CA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EC5B9-B6BA-4237-91C7-3F2D653A5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64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4538"/>
            <a:ext cx="661987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Добрый день, уважаемые участники и гости Круглого стола.</a:t>
            </a:r>
          </a:p>
          <a:p>
            <a:r>
              <a:rPr lang="ru-RU" dirty="0"/>
              <a:t>Меня зовут Денис Никоноров, начальник учебного центра компании ИНБРЭС.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Представляю вашему вниманию доклад на </a:t>
            </a:r>
            <a:r>
              <a:rPr lang="ru-RU" b="0" dirty="0"/>
              <a:t>тему «</a:t>
            </a:r>
            <a:r>
              <a:rPr lang="ru-RU" sz="900" b="0" dirty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Проведение обучения в условиях реализации программы импортозамещения</a:t>
            </a:r>
            <a:r>
              <a:rPr lang="ru-RU" b="0" dirty="0"/>
              <a:t>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15E15A-701B-4B62-B99B-47C92DA67640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342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68963" tIns="84481" rIns="168963" bIns="84481">
            <a:normAutofit fontScale="85000" lnSpcReduction="1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сегодняшний день основная востребованность среди персонала служб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РЗиА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программы РЗА с поддержкой МЭК 61850, а по АСУТП – ПТК «ИНБРЭС». То есть активно продолжается процесс повышения квалификации специалистов в сторону технологий, используемых на ВАПС. Программы повышения квалификации динамично корректируются, ориентируясь на динамику использования компонентов отечественного производства, и добавляются по мере необходимости в виде дополнительных разделов.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Увеличивая количество разделов обучения, мы находим на сегодняшний день эффективными по образовательной нагрузке курсы продолжительностью 80 часов, включающих в себя все вышеперечисленные аспекты, связанные с политикой импортозамещения. Также есть варианты от 40 до 120ч отличающиеся от базового курса количеством часов практических занятий.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251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cap="none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Компания «ИНБРЭС» достаточно молодая, но уже является ведущим предприятием </a:t>
            </a:r>
            <a:r>
              <a:rPr lang="ru-RU" sz="9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в сфере автоматизации энергетической отрасли</a:t>
            </a:r>
            <a:r>
              <a:rPr lang="ru-RU" sz="900" b="0" cap="none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cap="none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Основными направлениями деятельности являются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разработка и внедрение систем автоматизации</a:t>
            </a:r>
            <a:b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информационная безопасность</a:t>
            </a:r>
            <a:b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реализация комплексных решений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485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/>
              <a:t>Растущие объемы реализуемых проектов потребовали создания структурного подразделения при предприятии – Учебного Центра. </a:t>
            </a:r>
          </a:p>
          <a:p>
            <a:r>
              <a:rPr lang="ru-RU" dirty="0"/>
              <a:t>В задачи Учебного Центра входит 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Подготовка персонала </a:t>
            </a:r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асутп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и </a:t>
            </a:r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рза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к проведению наладки, обслуживания и эксплуатации продуктов компаний: </a:t>
            </a:r>
          </a:p>
          <a:p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«</a:t>
            </a:r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инбрэс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»  - программно-технического комплекса (</a:t>
            </a:r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птк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)</a:t>
            </a:r>
          </a:p>
          <a:p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Нпп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900" dirty="0" err="1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бреслер</a:t>
            </a:r>
            <a:r>
              <a:rPr lang="ru-RU" sz="9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- устройств релейной защиты и автоматики»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589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Создание Учебного центра ИНБРЭС пришлось на период активной реализации Программы импортозамещения, законодательно подкрепляемая Директивами Правительства – в частности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3438п-П13 от 14.04.2021</a:t>
            </a:r>
            <a:r>
              <a:rPr lang="ru-RU" dirty="0"/>
              <a:t>, локальными актами и распоряжениями на предприятиях отрасли.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Программа импортозамещения реализуется на объектах энергетики и включает в себя обязательную замену компонентов программно-технического комплекса на отечественные разработки.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по первой части производители дают альтернативу в виде технико-аппаратных устройств и программного обеспечения к ним, то по направлению инструментов наладки ВАПС также должны появляться инструменты отечественного производства.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638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0215" algn="just"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сегодняшний день уже сформировалась некоторая устойчивая культура в учебных центрах, готовящих специалистов РЗА и АСУТП к наладке, эксплуатации и техническому обслуживанию ВАПС. Разрабатываемые методики в подготовке кадров учитывают современные тенденции как в обновлении ПТК, так и программных средств по их наладке. По опыту работы Учебного центра ООО «ИНБРЭС» в рамках реализации программ подготовки персонала эксплуатации и наладки выделяем несколько аспектов, корректирующих методики проведения обучения в условиях реализации программы импортозамещения:</a:t>
            </a:r>
          </a:p>
          <a:p>
            <a:pPr indent="450215" algn="just"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Итак, первый аспект, который мы хотели бы выделить: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spcAft>
                <a:spcPts val="0"/>
              </a:spcAft>
              <a:buFont typeface="+mj-lt"/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программ замены верхнего уровня – зарубежные ПТК на отечественные – может не затрагивать замену устройств подстанционного уровня. Так, например, на ПС 220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«Широкая» (филиал ПАО «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Россети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– МЭС Востока) при модернизации самой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SCADA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показано зеленым цветом -  контроллеры присоединения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Sprecon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указаны ниже - остались без замены, но они требовали частичного переконфигурирования  под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SCADA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«ИНБРЭС». Соответственно персонал эксплуатации необходимо информировать о производимых изменениях и проводить обучение персонала по конфигурированию устройств зарубежного производителя. Аналогичная ситуация была и с оборудованием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Siemens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ABB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eberle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 так как с обучением от зарубежных производителей сейчас проблемы, то на практике получается, что мы берем на себя частично эту задачу.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32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Следующий аспект: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установка на новое серверное оборудование российской операционной системы семейства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Astra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Linux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 ALT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Linux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(одобрены в ФСТЭК). В большинстве случаев она производится силами компаний-производителей ПТК. Однако имеет место спрос со стороны Заказчика в лице персонала наладки и эксплуатации на добавление в учебные программы разделов по развертыванию вышеперечисленных ОС и настройке оборудования в их среде. Настройка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Linux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обладает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вендорной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спецификой и соответствующие инструкции по установке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SCADA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готовят производители ПТК индивидуально под свои продукты;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161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третий аспект: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диагностического программного обеспечения, среди которых отсутствуют отечественные аналоги. В рамках исполнения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Директивы № 3438п-П13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ряде служб эксплуатации объектов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Россетей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появляются локальные акты, запрещающие устанавливать и использовать зарубежное ПО. например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Wireshark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 данного ПО есть уникальные функции: расшифровка кадров протоколов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MMS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GOOSE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SV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анализ временных интервалов кадров. Получение данной информации помогает вести диагностику состояния оборудования во время эксплуатации и активно используется на этапе наладки. В учебном процессе данное ПО также активно используется производителями. Помимо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Wireshark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запрет могут попасть(или уже в списке) такие программы как: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IEDScout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IECTest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Vinci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пр. Часть из ПО имеет рекомендованные к использованию отечественные аналоги, но тогда появляется вопрос будем ли мы – учебные центры подготовки персонала – ориентироваться на определенный одобренный продукт?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590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мы видим происходящие изменения в условиях продолжающегося курса импортозамещения требуют корректировки учебных программ подготовки персонала. Добавляя дополнительные разделы в учебный план, мы должны сокращать существующие разделы по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нормочасам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встает задача такого действия без снижения качества получаемых обучающимися знаний.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51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Наши методические и практические курсы позволили эффективно сократить выполнение полной программы освоения работ по конфигурированию ИЭУ по стандарту МЭК 61850 с 40ч до 24ч без снижения качества.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Освободившееся время на сегодняшний день используем под дополнительные разделы обучения. В частности для специалистов служб РЗА читаются разделы по локальным вычислительным сетям (ЛВС), а для АСУТП – установка ОС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Linux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 согласованию с Заказчиком мы добавляем в наши программы разделы по конфигурированию устройств зарубежных производителей, интегрированных в ПТК «ИНБРЭС».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EC5B9-B6BA-4237-91C7-3F2D653A528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624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784" y="2161447"/>
            <a:ext cx="6858000" cy="820605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98384" y="4589463"/>
            <a:ext cx="2057400" cy="273844"/>
          </a:xfrm>
        </p:spPr>
        <p:txBody>
          <a:bodyPr/>
          <a:lstStyle/>
          <a:p>
            <a:fld id="{6F7C7B36-3ED5-4A52-B0D7-C84EF8224BCA}" type="datetime1">
              <a:rPr lang="ru-RU" smtClean="0"/>
              <a:t>23.04.2024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512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4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BDD9-E836-4ED2-BEB7-937DC83D16E8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9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5BD15-1327-4AB5-B06E-97C9673E74A7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8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3EC0A-D91B-4051-B651-CA7B6014E799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18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5DACC-74D2-4155-BCDD-19F1AAC5E526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30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D1C3-8AF5-49D5-8919-89AEF5413756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23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14-6F49-42A0-9A38-0F534A72B7F5}" type="datetime1">
              <a:rPr lang="ru-RU" smtClean="0"/>
              <a:t>23.04.2024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1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E2EA-D540-4620-9335-ED3368B374A0}" type="datetime1">
              <a:rPr lang="ru-RU" smtClean="0"/>
              <a:t>23.04.2024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443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9DCB0-7634-4AFE-A423-9A3F657D120D}" type="datetime1">
              <a:rPr lang="ru-RU" smtClean="0"/>
              <a:t>23.04.2024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1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C5C7-6A61-44BD-9689-D436231AA2AB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96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25BEE-A852-4103-90BF-84042ECB02BB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39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7C829-66BE-4764-B089-A98FAAFB3525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86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microsoft.com/office/2007/relationships/hdphoto" Target="../media/hdphoto1.wdp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jpg"/><Relationship Id="rId15" Type="http://schemas.openxmlformats.org/officeDocument/2006/relationships/image" Target="../media/image28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1ECFC13-2BD5-4234-98C1-B326B136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11175-85E4-4762-B494-C345E595A10B}" type="slidenum">
              <a:rPr lang="ru-RU" smtClean="0"/>
              <a:t>1</a:t>
            </a:fld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687788-58C7-425B-8306-24F10D0A183F}"/>
              </a:ext>
            </a:extLst>
          </p:cNvPr>
          <p:cNvSpPr txBox="1"/>
          <p:nvPr/>
        </p:nvSpPr>
        <p:spPr>
          <a:xfrm>
            <a:off x="0" y="2073972"/>
            <a:ext cx="9144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 marR="0" lvl="0" indent="0" algn="ctr" defTabSz="53975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Проведение обучения в условиях реализации программы импортозамещения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48B32D-7AF5-43D4-A4BA-AA2780B5FC1C}"/>
              </a:ext>
            </a:extLst>
          </p:cNvPr>
          <p:cNvSpPr txBox="1"/>
          <p:nvPr/>
        </p:nvSpPr>
        <p:spPr>
          <a:xfrm>
            <a:off x="-104775" y="4164396"/>
            <a:ext cx="55090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 lvl="0" defTabSz="539750" fontAlgn="base"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Начальник учебного центра</a:t>
            </a:r>
          </a:p>
          <a:p>
            <a:pPr marL="358775" defTabSz="539750" fontAlgn="base">
              <a:spcAft>
                <a:spcPct val="0"/>
              </a:spcAft>
            </a:pPr>
            <a:r>
              <a:rPr lang="ru-RU" sz="1600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Никоноров Денис Петрович </a:t>
            </a:r>
          </a:p>
          <a:p>
            <a:pPr marL="358775" lvl="0" defTabSz="539750" fontAlgn="base">
              <a:spcAft>
                <a:spcPct val="0"/>
              </a:spcAft>
            </a:pPr>
            <a:endParaRPr lang="ru-RU" sz="1600" b="1" dirty="0">
              <a:solidFill>
                <a:schemeClr val="bg1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835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/>
          <p:nvPr/>
        </p:nvSpPr>
        <p:spPr>
          <a:xfrm>
            <a:off x="1292853" y="904745"/>
            <a:ext cx="3152662" cy="76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1" defTabSz="1427104"/>
            <a:r>
              <a:rPr lang="ru-RU" sz="1600" b="1" cap="all" dirty="0">
                <a:latin typeface="+mj-lt"/>
                <a:cs typeface="Arial" charset="0"/>
              </a:rPr>
              <a:t>Бонусы для нашего заказчика</a:t>
            </a:r>
            <a:endParaRPr sz="1600" b="1" cap="all" dirty="0">
              <a:latin typeface="+mj-lt"/>
              <a:cs typeface="Arial" charset="0"/>
            </a:endParaRPr>
          </a:p>
          <a:p>
            <a:pPr marR="7928" fontAlgn="base">
              <a:lnSpc>
                <a:spcPts val="104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+mj-lt"/>
                <a:cs typeface="Arial" charset="0"/>
              </a:rPr>
              <a:t>специалистам служб РЗА дополнительно читаются разделы по локальным вычислительным сетям (ЛВС) и МЭК61850, а для АСУТП – установка ОС </a:t>
            </a:r>
            <a:r>
              <a:rPr lang="ru-RU" sz="1200" dirty="0" err="1">
                <a:latin typeface="+mj-lt"/>
                <a:cs typeface="Arial" charset="0"/>
              </a:rPr>
              <a:t>Linux</a:t>
            </a:r>
            <a:endParaRPr lang="ru-RU" sz="1200" dirty="0">
              <a:latin typeface="+mj-lt"/>
              <a:cs typeface="Arial" charset="0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292853" y="1938759"/>
            <a:ext cx="3378063" cy="896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1" defTabSz="1427104"/>
            <a:r>
              <a:rPr lang="ru-RU" sz="1600" b="1" cap="all" dirty="0">
                <a:latin typeface="+mj-lt"/>
                <a:cs typeface="Arial" charset="0"/>
              </a:rPr>
              <a:t>Интегрируем новое</a:t>
            </a:r>
            <a:endParaRPr sz="1600" b="1" cap="all" dirty="0">
              <a:latin typeface="+mj-lt"/>
              <a:cs typeface="Arial" charset="0"/>
            </a:endParaRPr>
          </a:p>
          <a:p>
            <a:pPr marR="7928" fontAlgn="base">
              <a:lnSpc>
                <a:spcPts val="104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+mj-lt"/>
                <a:cs typeface="Arial" charset="0"/>
              </a:rPr>
              <a:t>добавляем в наши программы разделы по конфигурированию устройств зарубежных производителей, интегрированных в ПТК «ИНБРЭС», разделы по стороннему ПО для тестирования комплекса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1307894" y="3101014"/>
            <a:ext cx="3155476" cy="771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1" defTabSz="1427104"/>
            <a:r>
              <a:rPr lang="ru-RU" sz="1600" b="1" cap="all" dirty="0">
                <a:latin typeface="+mj-lt"/>
                <a:cs typeface="Arial" charset="0"/>
              </a:rPr>
              <a:t>Бережем ваше время</a:t>
            </a:r>
          </a:p>
          <a:p>
            <a:pPr marL="19821" defTabSz="1427104">
              <a:lnSpc>
                <a:spcPct val="70000"/>
              </a:lnSpc>
            </a:pPr>
            <a:r>
              <a:rPr lang="ru-RU" sz="1200" dirty="0">
                <a:latin typeface="+mj-lt"/>
                <a:cs typeface="Arial" charset="0"/>
              </a:rPr>
              <a:t>оптимизировали выполнение полной программы обучения по конфигурированию ИЭУ по стандарту МЭК 61850 с 40ч до 24ч без снижения качества</a:t>
            </a:r>
          </a:p>
        </p:txBody>
      </p:sp>
      <p:sp>
        <p:nvSpPr>
          <p:cNvPr id="45" name="object 35">
            <a:extLst>
              <a:ext uri="{FF2B5EF4-FFF2-40B4-BE49-F238E27FC236}">
                <a16:creationId xmlns:a16="http://schemas.microsoft.com/office/drawing/2014/main" id="{B3DFD205-5D0C-6D3A-09E2-B74849CE0206}"/>
              </a:ext>
            </a:extLst>
          </p:cNvPr>
          <p:cNvSpPr txBox="1"/>
          <p:nvPr/>
        </p:nvSpPr>
        <p:spPr>
          <a:xfrm>
            <a:off x="1298464" y="4171142"/>
            <a:ext cx="3147051" cy="76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1" defTabSz="1427104"/>
            <a:r>
              <a:rPr lang="ru-RU" sz="1600" b="1" cap="all" dirty="0">
                <a:latin typeface="+mj-lt"/>
                <a:cs typeface="Arial" charset="0"/>
              </a:rPr>
              <a:t>Контролируем качество</a:t>
            </a:r>
            <a:endParaRPr sz="1600" b="1" cap="all" dirty="0">
              <a:latin typeface="+mj-lt"/>
              <a:cs typeface="Arial" charset="0"/>
            </a:endParaRPr>
          </a:p>
          <a:p>
            <a:pPr marR="7928" fontAlgn="base">
              <a:lnSpc>
                <a:spcPts val="1046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+mj-lt"/>
                <a:cs typeface="Arial" charset="0"/>
              </a:rPr>
              <a:t>ведется входной/выходной тестовый контроль знаний Слушателей, а также анкетирование Учащихся их удовлетворенностью качеством курсов</a:t>
            </a:r>
          </a:p>
        </p:txBody>
      </p:sp>
      <p:sp>
        <p:nvSpPr>
          <p:cNvPr id="51" name="Заголовок 9">
            <a:extLst>
              <a:ext uri="{FF2B5EF4-FFF2-40B4-BE49-F238E27FC236}">
                <a16:creationId xmlns:a16="http://schemas.microsoft.com/office/drawing/2014/main" id="{1A6D581B-4342-4504-922C-B80A47FDB0EF}"/>
              </a:ext>
            </a:extLst>
          </p:cNvPr>
          <p:cNvSpPr txBox="1">
            <a:spLocks/>
          </p:cNvSpPr>
          <p:nvPr/>
        </p:nvSpPr>
        <p:spPr>
          <a:xfrm>
            <a:off x="1276166" y="240485"/>
            <a:ext cx="6570073" cy="696400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sz="2300" b="1" cap="all" dirty="0">
                <a:latin typeface="+mj-lt"/>
              </a:rPr>
              <a:t>Заключительное слово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3D733F6E-48A5-4A5D-A2CA-0EA43116BB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40" y="4093276"/>
            <a:ext cx="702648" cy="702648"/>
          </a:xfrm>
          <a:prstGeom prst="rect">
            <a:avLst/>
          </a:prstGeom>
          <a:ln>
            <a:noFill/>
          </a:ln>
        </p:spPr>
      </p:pic>
      <p:pic>
        <p:nvPicPr>
          <p:cNvPr id="4099" name="Рисунок 4098">
            <a:extLst>
              <a:ext uri="{FF2B5EF4-FFF2-40B4-BE49-F238E27FC236}">
                <a16:creationId xmlns:a16="http://schemas.microsoft.com/office/drawing/2014/main" id="{D1A1A97A-1519-45C5-8859-BBDEC76C5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9" y="3073185"/>
            <a:ext cx="854486" cy="854486"/>
          </a:xfrm>
          <a:prstGeom prst="rect">
            <a:avLst/>
          </a:prstGeom>
        </p:spPr>
      </p:pic>
      <p:pic>
        <p:nvPicPr>
          <p:cNvPr id="4105" name="Рисунок 4104">
            <a:extLst>
              <a:ext uri="{FF2B5EF4-FFF2-40B4-BE49-F238E27FC236}">
                <a16:creationId xmlns:a16="http://schemas.microsoft.com/office/drawing/2014/main" id="{CA11A7C7-92B1-4E07-A667-89DEB902C4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3" y="1801165"/>
            <a:ext cx="1257003" cy="1016444"/>
          </a:xfrm>
          <a:prstGeom prst="rect">
            <a:avLst/>
          </a:prstGeom>
        </p:spPr>
      </p:pic>
      <p:pic>
        <p:nvPicPr>
          <p:cNvPr id="4107" name="Рисунок 4106">
            <a:extLst>
              <a:ext uri="{FF2B5EF4-FFF2-40B4-BE49-F238E27FC236}">
                <a16:creationId xmlns:a16="http://schemas.microsoft.com/office/drawing/2014/main" id="{CE6AD54E-C484-4883-9785-58BB069BA0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20" y="789792"/>
            <a:ext cx="840487" cy="92891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C5D9557-9326-456A-B470-4A55DC8214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370" y="834390"/>
            <a:ext cx="4632960" cy="3474720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13" name="Номер слайда 38">
            <a:extLst>
              <a:ext uri="{FF2B5EF4-FFF2-40B4-BE49-F238E27FC236}">
                <a16:creationId xmlns:a16="http://schemas.microsoft.com/office/drawing/2014/main" id="{3885080E-BCB6-4A72-97E4-6C68270408F8}"/>
              </a:ext>
            </a:extLst>
          </p:cNvPr>
          <p:cNvSpPr txBox="1">
            <a:spLocks/>
          </p:cNvSpPr>
          <p:nvPr/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ru-RU" sz="1249" smtClean="0">
                <a:solidFill>
                  <a:srgbClr val="371D7C">
                    <a:lumMod val="50000"/>
                    <a:lumOff val="50000"/>
                  </a:srgbClr>
                </a:solidFill>
                <a:latin typeface="Fira Sans"/>
              </a:rPr>
              <a:pPr>
                <a:defRPr/>
              </a:pPr>
              <a:t>10</a:t>
            </a:fld>
            <a:endParaRPr lang="ru-RU" sz="1249" dirty="0">
              <a:solidFill>
                <a:srgbClr val="371D7C">
                  <a:lumMod val="50000"/>
                  <a:lumOff val="50000"/>
                </a:srgbClr>
              </a:solidFill>
              <a:latin typeface="Fira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B70E56-E533-42AA-A7AA-96E389B7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7291" y="2571750"/>
            <a:ext cx="3970159" cy="1484266"/>
          </a:xfrm>
          <a:prstGeom prst="rect">
            <a:avLst/>
          </a:prstGeom>
        </p:spPr>
      </p:pic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C42E725D-745D-457B-9C90-F6DF51756C0D}"/>
              </a:ext>
            </a:extLst>
          </p:cNvPr>
          <p:cNvSpPr txBox="1">
            <a:spLocks/>
          </p:cNvSpPr>
          <p:nvPr/>
        </p:nvSpPr>
        <p:spPr>
          <a:xfrm>
            <a:off x="66676" y="1457067"/>
            <a:ext cx="8924924" cy="696400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sz="3800" b="1" cap="all" dirty="0">
                <a:latin typeface="+mj-lt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90570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38">
            <a:extLst>
              <a:ext uri="{FF2B5EF4-FFF2-40B4-BE49-F238E27FC236}">
                <a16:creationId xmlns:a16="http://schemas.microsoft.com/office/drawing/2014/main" id="{AD008D4B-2E21-0825-DECF-3B661AB892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ru-RU" sz="1249" b="0" i="0" u="none" strike="noStrike" kern="1200" cap="none" spc="0" normalizeH="0" baseline="0" noProof="0">
                <a:ln>
                  <a:noFill/>
                </a:ln>
                <a:solidFill>
                  <a:srgbClr val="371D7C">
                    <a:lumMod val="50000"/>
                    <a:lumOff val="50000"/>
                  </a:srgbClr>
                </a:solidFill>
                <a:effectLst/>
                <a:uLnTx/>
                <a:uFillTx/>
                <a:latin typeface="Fira San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49" b="0" i="0" u="none" strike="noStrike" kern="1200" cap="none" spc="0" normalizeH="0" baseline="0" noProof="0" dirty="0">
              <a:ln>
                <a:noFill/>
              </a:ln>
              <a:solidFill>
                <a:srgbClr val="371D7C">
                  <a:lumMod val="50000"/>
                  <a:lumOff val="50000"/>
                </a:srgbClr>
              </a:solidFill>
              <a:effectLst/>
              <a:uLnTx/>
              <a:uFillTx/>
              <a:latin typeface="Fira Sans"/>
              <a:ea typeface="+mn-ea"/>
              <a:cs typeface="+mn-cs"/>
            </a:endParaRP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54BE31B6-1E2A-4C24-A0D3-8D6AC05C3056}"/>
              </a:ext>
            </a:extLst>
          </p:cNvPr>
          <p:cNvSpPr txBox="1">
            <a:spLocks/>
          </p:cNvSpPr>
          <p:nvPr/>
        </p:nvSpPr>
        <p:spPr>
          <a:xfrm>
            <a:off x="1103320" y="240485"/>
            <a:ext cx="6742919" cy="587156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Компания «ИНБРЭС»</a:t>
            </a:r>
          </a:p>
        </p:txBody>
      </p:sp>
      <p:pic>
        <p:nvPicPr>
          <p:cNvPr id="15" name="Picture 2" descr="C:\Users\Ded_M\Desktop\карта.png">
            <a:extLst>
              <a:ext uri="{FF2B5EF4-FFF2-40B4-BE49-F238E27FC236}">
                <a16:creationId xmlns:a16="http://schemas.microsoft.com/office/drawing/2014/main" id="{6A0B7D5A-0A94-4BA5-8B69-23F17A155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551" y="657047"/>
            <a:ext cx="4491182" cy="2809998"/>
          </a:xfrm>
          <a:prstGeom prst="rect">
            <a:avLst/>
          </a:prstGeom>
          <a:noFill/>
        </p:spPr>
      </p:pic>
      <p:sp>
        <p:nvSpPr>
          <p:cNvPr id="17" name="object 22">
            <a:extLst>
              <a:ext uri="{FF2B5EF4-FFF2-40B4-BE49-F238E27FC236}">
                <a16:creationId xmlns:a16="http://schemas.microsoft.com/office/drawing/2014/main" id="{CA32BB63-F5FE-438F-8944-73504A3F1175}"/>
              </a:ext>
            </a:extLst>
          </p:cNvPr>
          <p:cNvSpPr/>
          <p:nvPr/>
        </p:nvSpPr>
        <p:spPr>
          <a:xfrm>
            <a:off x="2985200" y="1737808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5F54ACF-59E3-4790-AC3E-D9029CF009C2}"/>
              </a:ext>
            </a:extLst>
          </p:cNvPr>
          <p:cNvSpPr/>
          <p:nvPr/>
        </p:nvSpPr>
        <p:spPr>
          <a:xfrm>
            <a:off x="1728260" y="1733543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1" y="670561"/>
                </a:lnTo>
                <a:lnTo>
                  <a:pt x="774301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6D6AD6E6-0CB6-4913-8362-958D01CBFBF2}"/>
              </a:ext>
            </a:extLst>
          </p:cNvPr>
          <p:cNvSpPr/>
          <p:nvPr/>
        </p:nvSpPr>
        <p:spPr>
          <a:xfrm>
            <a:off x="1103320" y="2801007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89501508-E9E0-4A28-87A3-BD4F3C61C529}"/>
              </a:ext>
            </a:extLst>
          </p:cNvPr>
          <p:cNvSpPr/>
          <p:nvPr/>
        </p:nvSpPr>
        <p:spPr>
          <a:xfrm>
            <a:off x="2360259" y="2815004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0" y="894085"/>
                </a:lnTo>
                <a:lnTo>
                  <a:pt x="774302" y="670565"/>
                </a:lnTo>
                <a:lnTo>
                  <a:pt x="774302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E64314"/>
          </a:solidFill>
        </p:spPr>
        <p:txBody>
          <a:bodyPr wrap="square" lIns="0" tIns="0" rIns="0" bIns="0" rtlCol="0"/>
          <a:lstStyle/>
          <a:p>
            <a:endParaRPr sz="2810" dirty="0"/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41A70E67-06F2-4641-AE45-6D65EA5D8730}"/>
              </a:ext>
            </a:extLst>
          </p:cNvPr>
          <p:cNvSpPr/>
          <p:nvPr/>
        </p:nvSpPr>
        <p:spPr>
          <a:xfrm>
            <a:off x="574423" y="1774536"/>
            <a:ext cx="1113929" cy="1285378"/>
          </a:xfrm>
          <a:custGeom>
            <a:avLst/>
            <a:gdLst/>
            <a:ahLst/>
            <a:cxnLst/>
            <a:rect l="l" t="t" r="r" b="b"/>
            <a:pathLst>
              <a:path w="713739" h="823594">
                <a:moveTo>
                  <a:pt x="356594" y="0"/>
                </a:moveTo>
                <a:lnTo>
                  <a:pt x="178297" y="102942"/>
                </a:lnTo>
                <a:lnTo>
                  <a:pt x="0" y="205883"/>
                </a:lnTo>
                <a:lnTo>
                  <a:pt x="0" y="411760"/>
                </a:lnTo>
                <a:lnTo>
                  <a:pt x="0" y="617640"/>
                </a:lnTo>
                <a:lnTo>
                  <a:pt x="178297" y="720582"/>
                </a:lnTo>
                <a:lnTo>
                  <a:pt x="356594" y="823521"/>
                </a:lnTo>
                <a:lnTo>
                  <a:pt x="534896" y="720582"/>
                </a:lnTo>
                <a:lnTo>
                  <a:pt x="713192" y="617640"/>
                </a:lnTo>
                <a:lnTo>
                  <a:pt x="713192" y="411760"/>
                </a:lnTo>
                <a:lnTo>
                  <a:pt x="713192" y="205883"/>
                </a:lnTo>
                <a:lnTo>
                  <a:pt x="534896" y="102942"/>
                </a:lnTo>
                <a:lnTo>
                  <a:pt x="356594" y="0"/>
                </a:lnTo>
                <a:close/>
              </a:path>
            </a:pathLst>
          </a:custGeom>
          <a:ln w="28575">
            <a:solidFill>
              <a:srgbClr val="362F81"/>
            </a:solidFill>
          </a:ln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2" name="object 29">
            <a:extLst>
              <a:ext uri="{FF2B5EF4-FFF2-40B4-BE49-F238E27FC236}">
                <a16:creationId xmlns:a16="http://schemas.microsoft.com/office/drawing/2014/main" id="{2F041C0F-F668-4417-B91B-F9195643C9DA}"/>
              </a:ext>
            </a:extLst>
          </p:cNvPr>
          <p:cNvSpPr txBox="1"/>
          <p:nvPr/>
        </p:nvSpPr>
        <p:spPr>
          <a:xfrm>
            <a:off x="1861969" y="1992850"/>
            <a:ext cx="941652" cy="905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>
              <a:lnSpc>
                <a:spcPts val="1595"/>
              </a:lnSpc>
            </a:pPr>
            <a:r>
              <a:rPr lang="ru-RU" sz="1249" b="1" spc="-49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Бо</a:t>
            </a:r>
            <a:r>
              <a:rPr lang="ru-RU" sz="1249" b="1" spc="-2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л</a:t>
            </a:r>
            <a:r>
              <a:rPr lang="ru-RU" sz="124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ее</a:t>
            </a:r>
            <a:endParaRPr lang="ru-RU" sz="1249" dirty="0">
              <a:latin typeface="Roboto" panose="02000000000000000000" pitchFamily="2" charset="0"/>
              <a:ea typeface="Roboto" panose="02000000000000000000" pitchFamily="2" charset="0"/>
              <a:cs typeface="Arial"/>
            </a:endParaRPr>
          </a:p>
          <a:p>
            <a:pPr algn="ctr">
              <a:lnSpc>
                <a:spcPts val="3884"/>
              </a:lnSpc>
            </a:pPr>
            <a:r>
              <a:rPr lang="ru-RU" sz="2810" b="1" spc="-2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120</a:t>
            </a:r>
            <a:endParaRPr lang="ru-RU" sz="2810" dirty="0">
              <a:latin typeface="Roboto" panose="02000000000000000000" pitchFamily="2" charset="0"/>
              <a:ea typeface="Roboto" panose="02000000000000000000" pitchFamily="2" charset="0"/>
              <a:cs typeface="Arial"/>
            </a:endParaRPr>
          </a:p>
          <a:p>
            <a:pPr algn="ctr">
              <a:lnSpc>
                <a:spcPts val="1704"/>
              </a:lnSpc>
            </a:pPr>
            <a:r>
              <a:rPr lang="ru-RU" sz="1093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с</a:t>
            </a:r>
            <a:r>
              <a:rPr lang="ru-RU" sz="1093" b="1" spc="-36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о</a:t>
            </a:r>
            <a:r>
              <a:rPr lang="ru-RU" sz="1093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т</a:t>
            </a:r>
            <a:r>
              <a:rPr lang="ru-RU" sz="1093" b="1" spc="-2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р</a:t>
            </a:r>
            <a:r>
              <a:rPr lang="ru-RU" sz="1093" b="1" spc="-36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у</a:t>
            </a:r>
            <a:r>
              <a:rPr lang="ru-RU" sz="1093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дни</a:t>
            </a:r>
            <a:r>
              <a:rPr lang="ru-RU" sz="1093" b="1" spc="-2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к</a:t>
            </a:r>
            <a:r>
              <a:rPr lang="ru-RU" sz="1093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ов</a:t>
            </a:r>
            <a:endParaRPr sz="1093" dirty="0"/>
          </a:p>
        </p:txBody>
      </p:sp>
      <p:sp>
        <p:nvSpPr>
          <p:cNvPr id="23" name="object 30">
            <a:extLst>
              <a:ext uri="{FF2B5EF4-FFF2-40B4-BE49-F238E27FC236}">
                <a16:creationId xmlns:a16="http://schemas.microsoft.com/office/drawing/2014/main" id="{35A12868-5B81-4F30-9F94-5F7DE0336D1E}"/>
              </a:ext>
            </a:extLst>
          </p:cNvPr>
          <p:cNvSpPr txBox="1"/>
          <p:nvPr/>
        </p:nvSpPr>
        <p:spPr>
          <a:xfrm>
            <a:off x="3151073" y="2108531"/>
            <a:ext cx="868151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937" b="1" spc="-23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лный ци</a:t>
            </a:r>
            <a:r>
              <a:rPr sz="937" b="1" spc="8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л произ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вод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ст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а пр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937" b="1" spc="8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укции, 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ко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мп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937" b="1" spc="-16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937" b="1" dirty="0">
                <a:solidFill>
                  <a:srgbClr val="FFFFFF"/>
                </a:solidFill>
                <a:latin typeface="Arial"/>
                <a:cs typeface="Arial"/>
              </a:rPr>
              <a:t>сные решения</a:t>
            </a:r>
            <a:endParaRPr sz="937" dirty="0">
              <a:latin typeface="Arial"/>
              <a:cs typeface="Arial"/>
            </a:endParaRPr>
          </a:p>
        </p:txBody>
      </p:sp>
      <p:sp>
        <p:nvSpPr>
          <p:cNvPr id="24" name="object 32">
            <a:extLst>
              <a:ext uri="{FF2B5EF4-FFF2-40B4-BE49-F238E27FC236}">
                <a16:creationId xmlns:a16="http://schemas.microsoft.com/office/drawing/2014/main" id="{57EE93AF-E4E5-4926-B61A-1E60869D6FA1}"/>
              </a:ext>
            </a:extLst>
          </p:cNvPr>
          <p:cNvSpPr txBox="1"/>
          <p:nvPr/>
        </p:nvSpPr>
        <p:spPr>
          <a:xfrm>
            <a:off x="1226512" y="3155070"/>
            <a:ext cx="907793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830" marR="7928" indent="-991" algn="ctr">
              <a:lnSpc>
                <a:spcPts val="1046"/>
              </a:lnSpc>
            </a:pPr>
            <a:r>
              <a:rPr lang="ru-RU" sz="937" b="1" dirty="0">
                <a:solidFill>
                  <a:srgbClr val="FFFFFF"/>
                </a:solidFill>
                <a:latin typeface="Arial"/>
                <a:cs typeface="Arial"/>
              </a:rPr>
              <a:t>Полигон</a:t>
            </a:r>
          </a:p>
          <a:p>
            <a:pPr marL="18830" marR="7928" indent="-991" algn="ctr">
              <a:lnSpc>
                <a:spcPts val="1046"/>
              </a:lnSpc>
            </a:pPr>
            <a:r>
              <a:rPr lang="ru-RU" sz="937" b="1" dirty="0">
                <a:solidFill>
                  <a:srgbClr val="FFFFFF"/>
                </a:solidFill>
                <a:latin typeface="Arial"/>
                <a:cs typeface="Arial"/>
              </a:rPr>
              <a:t>подстанции 500 </a:t>
            </a:r>
            <a:r>
              <a:rPr lang="ru-RU" sz="937" b="1" dirty="0" err="1">
                <a:solidFill>
                  <a:srgbClr val="FFFFFF"/>
                </a:solidFill>
                <a:latin typeface="Arial"/>
                <a:cs typeface="Arial"/>
              </a:rPr>
              <a:t>кВ</a:t>
            </a:r>
            <a:r>
              <a:rPr lang="ru-RU" sz="937" b="1" dirty="0">
                <a:solidFill>
                  <a:srgbClr val="FFFFFF"/>
                </a:solidFill>
                <a:latin typeface="Arial"/>
                <a:cs typeface="Arial"/>
              </a:rPr>
              <a:t> для проведения испытаний</a:t>
            </a:r>
            <a:endParaRPr sz="937" dirty="0">
              <a:latin typeface="Arial"/>
              <a:cs typeface="Arial"/>
            </a:endParaRPr>
          </a:p>
        </p:txBody>
      </p:sp>
      <p:sp>
        <p:nvSpPr>
          <p:cNvPr id="25" name="object 30">
            <a:extLst>
              <a:ext uri="{FF2B5EF4-FFF2-40B4-BE49-F238E27FC236}">
                <a16:creationId xmlns:a16="http://schemas.microsoft.com/office/drawing/2014/main" id="{8EE12CF7-6E64-48F8-889D-DF7A2C1593D2}"/>
              </a:ext>
            </a:extLst>
          </p:cNvPr>
          <p:cNvSpPr txBox="1"/>
          <p:nvPr/>
        </p:nvSpPr>
        <p:spPr>
          <a:xfrm>
            <a:off x="607442" y="2041205"/>
            <a:ext cx="1037883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37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Ведущая компания в России в сфере автоматизации энергетической отрасли</a:t>
            </a:r>
          </a:p>
        </p:txBody>
      </p:sp>
      <p:sp>
        <p:nvSpPr>
          <p:cNvPr id="26" name="object 29">
            <a:extLst>
              <a:ext uri="{FF2B5EF4-FFF2-40B4-BE49-F238E27FC236}">
                <a16:creationId xmlns:a16="http://schemas.microsoft.com/office/drawing/2014/main" id="{E9F5540B-6CB3-4110-9907-825496901DE8}"/>
              </a:ext>
            </a:extLst>
          </p:cNvPr>
          <p:cNvSpPr txBox="1"/>
          <p:nvPr/>
        </p:nvSpPr>
        <p:spPr>
          <a:xfrm>
            <a:off x="2482912" y="3036976"/>
            <a:ext cx="941652" cy="905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>
              <a:lnSpc>
                <a:spcPts val="1595"/>
              </a:lnSpc>
            </a:pPr>
            <a:r>
              <a:rPr lang="ru-RU" sz="124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Филиалы в</a:t>
            </a:r>
            <a:endParaRPr lang="ru-RU" sz="1249" dirty="0">
              <a:latin typeface="Roboto" panose="02000000000000000000" pitchFamily="2" charset="0"/>
              <a:ea typeface="Roboto" panose="02000000000000000000" pitchFamily="2" charset="0"/>
              <a:cs typeface="Arial"/>
            </a:endParaRPr>
          </a:p>
          <a:p>
            <a:pPr algn="ctr">
              <a:lnSpc>
                <a:spcPts val="3884"/>
              </a:lnSpc>
            </a:pPr>
            <a:r>
              <a:rPr lang="ru-RU" sz="2810" b="1" spc="-2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5</a:t>
            </a:r>
            <a:endParaRPr lang="ru-RU" sz="2810" dirty="0">
              <a:latin typeface="Roboto" panose="02000000000000000000" pitchFamily="2" charset="0"/>
              <a:ea typeface="Roboto" panose="02000000000000000000" pitchFamily="2" charset="0"/>
              <a:cs typeface="Arial"/>
            </a:endParaRPr>
          </a:p>
          <a:p>
            <a:pPr algn="ctr">
              <a:lnSpc>
                <a:spcPts val="1704"/>
              </a:lnSpc>
            </a:pPr>
            <a:r>
              <a:rPr lang="ru-RU" sz="1093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/>
              </a:rPr>
              <a:t>регионах</a:t>
            </a:r>
            <a:endParaRPr sz="1093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C8E37D-DCB8-49FF-B74D-6CB0B58EAF63}"/>
              </a:ext>
            </a:extLst>
          </p:cNvPr>
          <p:cNvSpPr txBox="1"/>
          <p:nvPr/>
        </p:nvSpPr>
        <p:spPr>
          <a:xfrm>
            <a:off x="819675" y="910359"/>
            <a:ext cx="3118268" cy="536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99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Молодая компания:</a:t>
            </a:r>
          </a:p>
          <a:p>
            <a:pPr>
              <a:lnSpc>
                <a:spcPts val="1099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всего </a:t>
            </a:r>
            <a:r>
              <a:rPr lang="ru-RU" sz="1350" b="1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9</a:t>
            </a: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лет на рынке энергетики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7A5976-0BFA-44A2-967D-DA43504750F2}"/>
              </a:ext>
            </a:extLst>
          </p:cNvPr>
          <p:cNvSpPr txBox="1"/>
          <p:nvPr/>
        </p:nvSpPr>
        <p:spPr>
          <a:xfrm>
            <a:off x="4439522" y="3489727"/>
            <a:ext cx="457200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500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rPr>
              <a:t>Основные направления деятельности</a:t>
            </a:r>
            <a:r>
              <a:rPr lang="en-US" sz="1500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rPr>
              <a:t>:</a:t>
            </a:r>
            <a:r>
              <a:rPr lang="ru-RU" sz="1500" dirty="0">
                <a:solidFill>
                  <a:srgbClr val="323537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rPr>
              <a:t> </a:t>
            </a:r>
            <a:br>
              <a:rPr lang="ru-RU" sz="15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rPr>
            </a:b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разработка и внедрение систем автоматизации</a:t>
            </a:r>
            <a:b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информационная безопасность</a:t>
            </a:r>
            <a:b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- реализация комплексных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140003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38">
            <a:extLst>
              <a:ext uri="{FF2B5EF4-FFF2-40B4-BE49-F238E27FC236}">
                <a16:creationId xmlns:a16="http://schemas.microsoft.com/office/drawing/2014/main" id="{AD008D4B-2E21-0825-DECF-3B661AB892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ru-RU" sz="1249" b="0" i="0" u="none" strike="noStrike" kern="1200" cap="none" spc="0" normalizeH="0" baseline="0" noProof="0">
                <a:ln>
                  <a:noFill/>
                </a:ln>
                <a:solidFill>
                  <a:srgbClr val="371D7C">
                    <a:lumMod val="50000"/>
                    <a:lumOff val="50000"/>
                  </a:srgbClr>
                </a:solidFill>
                <a:effectLst/>
                <a:uLnTx/>
                <a:uFillTx/>
                <a:latin typeface="Fira San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49" b="0" i="0" u="none" strike="noStrike" kern="1200" cap="none" spc="0" normalizeH="0" baseline="0" noProof="0" dirty="0">
              <a:ln>
                <a:noFill/>
              </a:ln>
              <a:solidFill>
                <a:srgbClr val="371D7C">
                  <a:lumMod val="50000"/>
                  <a:lumOff val="50000"/>
                </a:srgbClr>
              </a:solidFill>
              <a:effectLst/>
              <a:uLnTx/>
              <a:uFillTx/>
              <a:latin typeface="Fira Sans"/>
              <a:ea typeface="+mn-ea"/>
              <a:cs typeface="+mn-cs"/>
            </a:endParaRP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54BE31B6-1E2A-4C24-A0D3-8D6AC05C3056}"/>
              </a:ext>
            </a:extLst>
          </p:cNvPr>
          <p:cNvSpPr txBox="1">
            <a:spLocks/>
          </p:cNvSpPr>
          <p:nvPr/>
        </p:nvSpPr>
        <p:spPr>
          <a:xfrm>
            <a:off x="1200150" y="240485"/>
            <a:ext cx="6646089" cy="587156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Учебный центр «ИНБРЭС»</a:t>
            </a:r>
          </a:p>
        </p:txBody>
      </p:sp>
      <p:sp>
        <p:nvSpPr>
          <p:cNvPr id="17" name="object 22">
            <a:extLst>
              <a:ext uri="{FF2B5EF4-FFF2-40B4-BE49-F238E27FC236}">
                <a16:creationId xmlns:a16="http://schemas.microsoft.com/office/drawing/2014/main" id="{CA32BB63-F5FE-438F-8944-73504A3F1175}"/>
              </a:ext>
            </a:extLst>
          </p:cNvPr>
          <p:cNvSpPr/>
          <p:nvPr/>
        </p:nvSpPr>
        <p:spPr>
          <a:xfrm>
            <a:off x="2985200" y="1737808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5F54ACF-59E3-4790-AC3E-D9029CF009C2}"/>
              </a:ext>
            </a:extLst>
          </p:cNvPr>
          <p:cNvSpPr/>
          <p:nvPr/>
        </p:nvSpPr>
        <p:spPr>
          <a:xfrm>
            <a:off x="1728260" y="1733543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1" y="670561"/>
                </a:lnTo>
                <a:lnTo>
                  <a:pt x="774301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6D6AD6E6-0CB6-4913-8362-958D01CBFBF2}"/>
              </a:ext>
            </a:extLst>
          </p:cNvPr>
          <p:cNvSpPr/>
          <p:nvPr/>
        </p:nvSpPr>
        <p:spPr>
          <a:xfrm>
            <a:off x="1103320" y="2801007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89501508-E9E0-4A28-87A3-BD4F3C61C529}"/>
              </a:ext>
            </a:extLst>
          </p:cNvPr>
          <p:cNvSpPr/>
          <p:nvPr/>
        </p:nvSpPr>
        <p:spPr>
          <a:xfrm>
            <a:off x="2360259" y="2815004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0" y="894085"/>
                </a:lnTo>
                <a:lnTo>
                  <a:pt x="774302" y="670565"/>
                </a:lnTo>
                <a:lnTo>
                  <a:pt x="774302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E64314"/>
          </a:solidFill>
        </p:spPr>
        <p:txBody>
          <a:bodyPr wrap="square" lIns="0" tIns="0" rIns="0" bIns="0" rtlCol="0"/>
          <a:lstStyle/>
          <a:p>
            <a:endParaRPr sz="2810" dirty="0"/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41A70E67-06F2-4641-AE45-6D65EA5D8730}"/>
              </a:ext>
            </a:extLst>
          </p:cNvPr>
          <p:cNvSpPr/>
          <p:nvPr/>
        </p:nvSpPr>
        <p:spPr>
          <a:xfrm>
            <a:off x="574423" y="1774536"/>
            <a:ext cx="1113929" cy="1285378"/>
          </a:xfrm>
          <a:custGeom>
            <a:avLst/>
            <a:gdLst/>
            <a:ahLst/>
            <a:cxnLst/>
            <a:rect l="l" t="t" r="r" b="b"/>
            <a:pathLst>
              <a:path w="713739" h="823594">
                <a:moveTo>
                  <a:pt x="356594" y="0"/>
                </a:moveTo>
                <a:lnTo>
                  <a:pt x="178297" y="102942"/>
                </a:lnTo>
                <a:lnTo>
                  <a:pt x="0" y="205883"/>
                </a:lnTo>
                <a:lnTo>
                  <a:pt x="0" y="411760"/>
                </a:lnTo>
                <a:lnTo>
                  <a:pt x="0" y="617640"/>
                </a:lnTo>
                <a:lnTo>
                  <a:pt x="178297" y="720582"/>
                </a:lnTo>
                <a:lnTo>
                  <a:pt x="356594" y="823521"/>
                </a:lnTo>
                <a:lnTo>
                  <a:pt x="534896" y="720582"/>
                </a:lnTo>
                <a:lnTo>
                  <a:pt x="713192" y="617640"/>
                </a:lnTo>
                <a:lnTo>
                  <a:pt x="713192" y="411760"/>
                </a:lnTo>
                <a:lnTo>
                  <a:pt x="713192" y="205883"/>
                </a:lnTo>
                <a:lnTo>
                  <a:pt x="534896" y="102942"/>
                </a:lnTo>
                <a:lnTo>
                  <a:pt x="356594" y="0"/>
                </a:lnTo>
                <a:close/>
              </a:path>
            </a:pathLst>
          </a:custGeom>
          <a:ln w="28575">
            <a:solidFill>
              <a:srgbClr val="362F81"/>
            </a:solidFill>
          </a:ln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5" name="object 30">
            <a:extLst>
              <a:ext uri="{FF2B5EF4-FFF2-40B4-BE49-F238E27FC236}">
                <a16:creationId xmlns:a16="http://schemas.microsoft.com/office/drawing/2014/main" id="{8EE12CF7-6E64-48F8-889D-DF7A2C1593D2}"/>
              </a:ext>
            </a:extLst>
          </p:cNvPr>
          <p:cNvSpPr txBox="1"/>
          <p:nvPr/>
        </p:nvSpPr>
        <p:spPr>
          <a:xfrm>
            <a:off x="484508" y="2201728"/>
            <a:ext cx="1279582" cy="515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«ПТК «ИНБРЭС» Наладка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1050" b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 40/80 часов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C8E37D-DCB8-49FF-B74D-6CB0B58EAF63}"/>
              </a:ext>
            </a:extLst>
          </p:cNvPr>
          <p:cNvSpPr txBox="1"/>
          <p:nvPr/>
        </p:nvSpPr>
        <p:spPr>
          <a:xfrm>
            <a:off x="4399148" y="1027702"/>
            <a:ext cx="4743618" cy="163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ЗАДАЧА УЧЕБНОГО ЦЕНТРА:</a:t>
            </a:r>
          </a:p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20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ПОДГОТОВКА ПЕРСОНАЛА АСУТП И РЗА К ПРОВЕДЕНИЮ НАЛАДКИ, ОБСЛУЖИВАНИЯ И ЭКСПЛУАТАЦИИ ПРОГРАММНО-ТЕХНИЧЕСКОГО КОМПЛЕКСА (ПТК) «ИНБРЭС» И УСТРОЙСТВ РЗА СЕРИИ «БРЕСЛЕР-0107».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EB6B57-E756-4230-9E5F-0D4DD80C0B74}"/>
              </a:ext>
            </a:extLst>
          </p:cNvPr>
          <p:cNvSpPr txBox="1"/>
          <p:nvPr/>
        </p:nvSpPr>
        <p:spPr>
          <a:xfrm>
            <a:off x="721539" y="1027702"/>
            <a:ext cx="3148712" cy="365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ПРОГРАММЫ УЧЕБНОГО ЦЕНТРА:</a:t>
            </a:r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E95434DF-6B58-4E69-8491-627518E86593}"/>
              </a:ext>
            </a:extLst>
          </p:cNvPr>
          <p:cNvSpPr txBox="1"/>
          <p:nvPr/>
        </p:nvSpPr>
        <p:spPr>
          <a:xfrm>
            <a:off x="1672598" y="2212331"/>
            <a:ext cx="1279582" cy="512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bg1"/>
                </a:solidFill>
                <a:latin typeface="Arial"/>
                <a:cs typeface="Arial"/>
              </a:rPr>
              <a:t>«ПТК «ИНБРЭС» Эксплуатация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105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bg1"/>
                </a:solidFill>
                <a:latin typeface="Arial"/>
                <a:cs typeface="Arial"/>
              </a:rPr>
              <a:t> 40/80 часов</a:t>
            </a: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720EAA81-C992-40B6-BC28-3803BBF9E5A4}"/>
              </a:ext>
            </a:extLst>
          </p:cNvPr>
          <p:cNvSpPr txBox="1"/>
          <p:nvPr/>
        </p:nvSpPr>
        <p:spPr>
          <a:xfrm>
            <a:off x="2950830" y="2191067"/>
            <a:ext cx="1279582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распределительных сетей 6-35кВ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 часов</a:t>
            </a: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9251E0EE-AFCD-4C6F-ABF2-C7A8A25679A9}"/>
              </a:ext>
            </a:extLst>
          </p:cNvPr>
          <p:cNvSpPr txBox="1"/>
          <p:nvPr/>
        </p:nvSpPr>
        <p:spPr>
          <a:xfrm>
            <a:off x="1053212" y="3178098"/>
            <a:ext cx="1279582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подстанционного оборудования 110-750кВ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40/80/120 часов</a:t>
            </a:r>
          </a:p>
        </p:txBody>
      </p:sp>
      <p:sp>
        <p:nvSpPr>
          <p:cNvPr id="34" name="object 30">
            <a:extLst>
              <a:ext uri="{FF2B5EF4-FFF2-40B4-BE49-F238E27FC236}">
                <a16:creationId xmlns:a16="http://schemas.microsoft.com/office/drawing/2014/main" id="{2ADD0949-8305-420C-B00A-D9D0469F7FE9}"/>
              </a:ext>
            </a:extLst>
          </p:cNvPr>
          <p:cNvSpPr txBox="1"/>
          <p:nvPr/>
        </p:nvSpPr>
        <p:spPr>
          <a:xfrm>
            <a:off x="2332794" y="3185418"/>
            <a:ext cx="1279582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станционного оборудования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 часов</a:t>
            </a:r>
          </a:p>
        </p:txBody>
      </p:sp>
    </p:spTree>
    <p:extLst>
      <p:ext uri="{BB962C8B-B14F-4D97-AF65-F5344CB8AC3E}">
        <p14:creationId xmlns:p14="http://schemas.microsoft.com/office/powerpoint/2010/main" val="175999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Заголовок 9">
            <a:extLst>
              <a:ext uri="{FF2B5EF4-FFF2-40B4-BE49-F238E27FC236}">
                <a16:creationId xmlns:a16="http://schemas.microsoft.com/office/drawing/2014/main" id="{94F7C6C6-3EA0-4A45-B212-7809499DE546}"/>
              </a:ext>
            </a:extLst>
          </p:cNvPr>
          <p:cNvSpPr txBox="1">
            <a:spLocks/>
          </p:cNvSpPr>
          <p:nvPr/>
        </p:nvSpPr>
        <p:spPr>
          <a:xfrm>
            <a:off x="1371804" y="116660"/>
            <a:ext cx="6474435" cy="587156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Учебный центр «ИНБРЭС»</a:t>
            </a:r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93111AB3-65D1-41E6-9B60-EAC24A057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1621" y="3633390"/>
            <a:ext cx="491502" cy="502368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5A80DBDD-0533-404A-9E7B-31858AEC9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53861" y="2758933"/>
            <a:ext cx="491502" cy="502368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8449CEB6-17A8-414F-883D-2FC1A153B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9986" y="1113740"/>
            <a:ext cx="491502" cy="50236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1A264B3-BA16-4172-8555-3C8FC1269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8234" y="1924098"/>
            <a:ext cx="491502" cy="502368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CF581E90-E391-4D2D-8E0A-65BD1EFA3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79" y="3210194"/>
            <a:ext cx="478525" cy="489103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91787DFF-9A64-42AB-BD99-ED038F479E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251" y="2360505"/>
            <a:ext cx="478525" cy="489103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6DB8DC32-98A2-4975-917F-A9C4ABDB9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87" y="1525553"/>
            <a:ext cx="478525" cy="489103"/>
          </a:xfrm>
          <a:prstGeom prst="rect">
            <a:avLst/>
          </a:prstGeom>
        </p:spPr>
      </p:pic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4E37C07B-1016-4EF6-BCE4-1BB49130E083}"/>
              </a:ext>
            </a:extLst>
          </p:cNvPr>
          <p:cNvGrpSpPr/>
          <p:nvPr/>
        </p:nvGrpSpPr>
        <p:grpSpPr>
          <a:xfrm>
            <a:off x="2061477" y="869908"/>
            <a:ext cx="422943" cy="342588"/>
            <a:chOff x="1722028" y="2787816"/>
            <a:chExt cx="504812" cy="382614"/>
          </a:xfrm>
        </p:grpSpPr>
        <p:sp>
          <p:nvSpPr>
            <p:cNvPr id="10" name="Блок-схема: узел 9" descr="1984">
              <a:extLst>
                <a:ext uri="{FF2B5EF4-FFF2-40B4-BE49-F238E27FC236}">
                  <a16:creationId xmlns:a16="http://schemas.microsoft.com/office/drawing/2014/main" id="{A351171B-E91A-4555-BFC7-53305BC67CAF}"/>
                </a:ext>
              </a:extLst>
            </p:cNvPr>
            <p:cNvSpPr/>
            <p:nvPr/>
          </p:nvSpPr>
          <p:spPr>
            <a:xfrm>
              <a:off x="1757213" y="278781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895014C-92AF-45A0-9830-C14BE6FF37C2}"/>
                </a:ext>
              </a:extLst>
            </p:cNvPr>
            <p:cNvSpPr txBox="1"/>
            <p:nvPr/>
          </p:nvSpPr>
          <p:spPr>
            <a:xfrm>
              <a:off x="1722028" y="2850460"/>
              <a:ext cx="504812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</a:t>
              </a:r>
              <a:r>
                <a:rPr lang="en-US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15</a:t>
              </a:r>
              <a:endParaRPr lang="ru-RU" sz="800" b="1" dirty="0">
                <a:solidFill>
                  <a:srgbClr val="E6471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EF6F34F5-5C25-429D-89C2-E5B21578C597}"/>
              </a:ext>
            </a:extLst>
          </p:cNvPr>
          <p:cNvGrpSpPr/>
          <p:nvPr/>
        </p:nvGrpSpPr>
        <p:grpSpPr>
          <a:xfrm>
            <a:off x="1537460" y="1305390"/>
            <a:ext cx="419301" cy="342588"/>
            <a:chOff x="2538749" y="1977506"/>
            <a:chExt cx="500465" cy="382614"/>
          </a:xfrm>
        </p:grpSpPr>
        <p:sp>
          <p:nvSpPr>
            <p:cNvPr id="11" name="Блок-схема: узел 10" descr="1984">
              <a:extLst>
                <a:ext uri="{FF2B5EF4-FFF2-40B4-BE49-F238E27FC236}">
                  <a16:creationId xmlns:a16="http://schemas.microsoft.com/office/drawing/2014/main" id="{00146B9D-3D11-44B7-BBFA-F5B52103A05C}"/>
                </a:ext>
              </a:extLst>
            </p:cNvPr>
            <p:cNvSpPr/>
            <p:nvPr/>
          </p:nvSpPr>
          <p:spPr>
            <a:xfrm>
              <a:off x="2583333" y="197750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59A7A6-E950-4904-B99F-BC940850E66A}"/>
                </a:ext>
              </a:extLst>
            </p:cNvPr>
            <p:cNvSpPr txBox="1"/>
            <p:nvPr/>
          </p:nvSpPr>
          <p:spPr>
            <a:xfrm>
              <a:off x="2538749" y="2038009"/>
              <a:ext cx="500465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2016</a:t>
              </a: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4DE77B3F-6F9B-4CE5-A95B-C59DB80FB576}"/>
              </a:ext>
            </a:extLst>
          </p:cNvPr>
          <p:cNvGrpSpPr/>
          <p:nvPr/>
        </p:nvGrpSpPr>
        <p:grpSpPr>
          <a:xfrm>
            <a:off x="2068465" y="1723824"/>
            <a:ext cx="436339" cy="342588"/>
            <a:chOff x="3373511" y="2787816"/>
            <a:chExt cx="520801" cy="382614"/>
          </a:xfrm>
        </p:grpSpPr>
        <p:sp>
          <p:nvSpPr>
            <p:cNvPr id="15" name="Блок-схема: узел 14" descr="1984">
              <a:extLst>
                <a:ext uri="{FF2B5EF4-FFF2-40B4-BE49-F238E27FC236}">
                  <a16:creationId xmlns:a16="http://schemas.microsoft.com/office/drawing/2014/main" id="{BEF72C88-8E4B-4611-84BE-176C54205068}"/>
                </a:ext>
              </a:extLst>
            </p:cNvPr>
            <p:cNvSpPr/>
            <p:nvPr/>
          </p:nvSpPr>
          <p:spPr>
            <a:xfrm>
              <a:off x="3401699" y="278781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F66E591-2283-490A-8BAC-C4675629D8FB}"/>
                </a:ext>
              </a:extLst>
            </p:cNvPr>
            <p:cNvSpPr txBox="1"/>
            <p:nvPr/>
          </p:nvSpPr>
          <p:spPr>
            <a:xfrm>
              <a:off x="3373511" y="2850460"/>
              <a:ext cx="520801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C062FB1E-F0C6-4120-99D8-109F453C4251}"/>
              </a:ext>
            </a:extLst>
          </p:cNvPr>
          <p:cNvGrpSpPr/>
          <p:nvPr/>
        </p:nvGrpSpPr>
        <p:grpSpPr>
          <a:xfrm>
            <a:off x="1530375" y="2128095"/>
            <a:ext cx="451042" cy="342588"/>
            <a:chOff x="4158669" y="1977506"/>
            <a:chExt cx="538350" cy="382614"/>
          </a:xfrm>
        </p:grpSpPr>
        <p:sp>
          <p:nvSpPr>
            <p:cNvPr id="12" name="Блок-схема: узел 11" descr="1984">
              <a:extLst>
                <a:ext uri="{FF2B5EF4-FFF2-40B4-BE49-F238E27FC236}">
                  <a16:creationId xmlns:a16="http://schemas.microsoft.com/office/drawing/2014/main" id="{66A00015-4638-4CAB-A3FF-D04038AE1329}"/>
                </a:ext>
              </a:extLst>
            </p:cNvPr>
            <p:cNvSpPr/>
            <p:nvPr/>
          </p:nvSpPr>
          <p:spPr>
            <a:xfrm>
              <a:off x="4206548" y="197750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6A243D3-53DD-41F0-A761-39111C31E865}"/>
                </a:ext>
              </a:extLst>
            </p:cNvPr>
            <p:cNvSpPr txBox="1"/>
            <p:nvPr/>
          </p:nvSpPr>
          <p:spPr>
            <a:xfrm>
              <a:off x="4158669" y="2038889"/>
              <a:ext cx="538350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04ECD607-3249-480F-A680-AC2DC7C1FCF2}"/>
              </a:ext>
            </a:extLst>
          </p:cNvPr>
          <p:cNvGrpSpPr/>
          <p:nvPr/>
        </p:nvGrpSpPr>
        <p:grpSpPr>
          <a:xfrm>
            <a:off x="2055734" y="2546588"/>
            <a:ext cx="439833" cy="342588"/>
            <a:chOff x="4986224" y="2787816"/>
            <a:chExt cx="524972" cy="382614"/>
          </a:xfrm>
        </p:grpSpPr>
        <p:sp>
          <p:nvSpPr>
            <p:cNvPr id="16" name="Блок-схема: узел 15" descr="1984">
              <a:extLst>
                <a:ext uri="{FF2B5EF4-FFF2-40B4-BE49-F238E27FC236}">
                  <a16:creationId xmlns:a16="http://schemas.microsoft.com/office/drawing/2014/main" id="{948E798F-26F8-419F-96EB-318081EBDC15}"/>
                </a:ext>
              </a:extLst>
            </p:cNvPr>
            <p:cNvSpPr/>
            <p:nvPr/>
          </p:nvSpPr>
          <p:spPr>
            <a:xfrm>
              <a:off x="5024431" y="278781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20FABD3-C988-49D0-8DB7-1417CD649F47}"/>
                </a:ext>
              </a:extLst>
            </p:cNvPr>
            <p:cNvSpPr txBox="1"/>
            <p:nvPr/>
          </p:nvSpPr>
          <p:spPr>
            <a:xfrm>
              <a:off x="4986224" y="2853592"/>
              <a:ext cx="524972" cy="240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2019</a:t>
              </a: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846EF101-5B6C-46B5-9B24-EABA1E574C96}"/>
              </a:ext>
            </a:extLst>
          </p:cNvPr>
          <p:cNvGrpSpPr/>
          <p:nvPr/>
        </p:nvGrpSpPr>
        <p:grpSpPr>
          <a:xfrm>
            <a:off x="1561122" y="2961890"/>
            <a:ext cx="451042" cy="342588"/>
            <a:chOff x="5815107" y="1991360"/>
            <a:chExt cx="538350" cy="382614"/>
          </a:xfrm>
        </p:grpSpPr>
        <p:sp>
          <p:nvSpPr>
            <p:cNvPr id="13" name="Блок-схема: узел 12" descr="1984">
              <a:extLst>
                <a:ext uri="{FF2B5EF4-FFF2-40B4-BE49-F238E27FC236}">
                  <a16:creationId xmlns:a16="http://schemas.microsoft.com/office/drawing/2014/main" id="{1C190059-363E-4281-B60B-A4A3CEF6D9FF}"/>
                </a:ext>
              </a:extLst>
            </p:cNvPr>
            <p:cNvSpPr/>
            <p:nvPr/>
          </p:nvSpPr>
          <p:spPr>
            <a:xfrm>
              <a:off x="5843442" y="1991360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5218DC-75D4-4513-B889-281B8FC9A142}"/>
                </a:ext>
              </a:extLst>
            </p:cNvPr>
            <p:cNvSpPr txBox="1"/>
            <p:nvPr/>
          </p:nvSpPr>
          <p:spPr>
            <a:xfrm>
              <a:off x="5815107" y="2056272"/>
              <a:ext cx="538350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2021</a:t>
              </a:r>
            </a:p>
          </p:txBody>
        </p:sp>
      </p:grp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5865E9D2-25A7-406F-91D8-31C80BD90EEA}"/>
              </a:ext>
            </a:extLst>
          </p:cNvPr>
          <p:cNvGrpSpPr/>
          <p:nvPr/>
        </p:nvGrpSpPr>
        <p:grpSpPr>
          <a:xfrm>
            <a:off x="2066044" y="3412080"/>
            <a:ext cx="446813" cy="342588"/>
            <a:chOff x="6646705" y="2788326"/>
            <a:chExt cx="533303" cy="382614"/>
          </a:xfrm>
        </p:grpSpPr>
        <p:sp>
          <p:nvSpPr>
            <p:cNvPr id="17" name="Блок-схема: узел 16" descr="1984">
              <a:extLst>
                <a:ext uri="{FF2B5EF4-FFF2-40B4-BE49-F238E27FC236}">
                  <a16:creationId xmlns:a16="http://schemas.microsoft.com/office/drawing/2014/main" id="{A5453DA8-77C5-4E7D-8B24-15D5096D3335}"/>
                </a:ext>
              </a:extLst>
            </p:cNvPr>
            <p:cNvSpPr/>
            <p:nvPr/>
          </p:nvSpPr>
          <p:spPr>
            <a:xfrm>
              <a:off x="6681999" y="278832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A44CA4E-F2FC-440F-A038-F42164EBCD95}"/>
                </a:ext>
              </a:extLst>
            </p:cNvPr>
            <p:cNvSpPr txBox="1"/>
            <p:nvPr/>
          </p:nvSpPr>
          <p:spPr>
            <a:xfrm>
              <a:off x="6646705" y="2852239"/>
              <a:ext cx="533303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2022</a:t>
              </a:r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3D208D1D-DA4F-4BE9-846A-3C8FA5B45285}"/>
              </a:ext>
            </a:extLst>
          </p:cNvPr>
          <p:cNvGrpSpPr/>
          <p:nvPr/>
        </p:nvGrpSpPr>
        <p:grpSpPr>
          <a:xfrm>
            <a:off x="1554432" y="3853651"/>
            <a:ext cx="451041" cy="342588"/>
            <a:chOff x="7455214" y="1985043"/>
            <a:chExt cx="538349" cy="382614"/>
          </a:xfrm>
        </p:grpSpPr>
        <p:sp>
          <p:nvSpPr>
            <p:cNvPr id="14" name="Блок-схема: узел 13" descr="1984">
              <a:extLst>
                <a:ext uri="{FF2B5EF4-FFF2-40B4-BE49-F238E27FC236}">
                  <a16:creationId xmlns:a16="http://schemas.microsoft.com/office/drawing/2014/main" id="{8737B691-ECB9-47AB-A910-22FDEFC5B216}"/>
                </a:ext>
              </a:extLst>
            </p:cNvPr>
            <p:cNvSpPr/>
            <p:nvPr/>
          </p:nvSpPr>
          <p:spPr>
            <a:xfrm>
              <a:off x="7490599" y="1985043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2192E47-0F10-463A-9278-A4F26DB3C759}"/>
                </a:ext>
              </a:extLst>
            </p:cNvPr>
            <p:cNvSpPr txBox="1"/>
            <p:nvPr/>
          </p:nvSpPr>
          <p:spPr>
            <a:xfrm>
              <a:off x="7455214" y="2038501"/>
              <a:ext cx="538349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2023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32F4651-5E1C-4C45-8B6F-60BD255A78EE}"/>
              </a:ext>
            </a:extLst>
          </p:cNvPr>
          <p:cNvSpPr txBox="1"/>
          <p:nvPr/>
        </p:nvSpPr>
        <p:spPr>
          <a:xfrm>
            <a:off x="2542294" y="856536"/>
            <a:ext cx="14594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Заключение соглашения с НПП </a:t>
            </a:r>
            <a:r>
              <a:rPr lang="ru-RU" sz="700" dirty="0" err="1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Бреслер</a:t>
            </a:r>
            <a:b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Реализация первых проектов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1D45A61-EF8C-488C-89CD-DF1630794C38}"/>
              </a:ext>
            </a:extLst>
          </p:cNvPr>
          <p:cNvSpPr txBox="1"/>
          <p:nvPr/>
        </p:nvSpPr>
        <p:spPr>
          <a:xfrm>
            <a:off x="-65916" y="1289846"/>
            <a:ext cx="15135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Начало производства многофункциональных контроллеров «ИНБРЭС»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48B646-C8A3-4352-A33B-22614C9F79F0}"/>
              </a:ext>
            </a:extLst>
          </p:cNvPr>
          <p:cNvSpPr txBox="1"/>
          <p:nvPr/>
        </p:nvSpPr>
        <p:spPr>
          <a:xfrm>
            <a:off x="2542294" y="1690523"/>
            <a:ext cx="1348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Начало производства типовых шкафов электротехнических серии «ИНБРЭС»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48EB1B4-507F-45B9-8AEF-2B587675A1E1}"/>
              </a:ext>
            </a:extLst>
          </p:cNvPr>
          <p:cNvSpPr txBox="1"/>
          <p:nvPr/>
        </p:nvSpPr>
        <p:spPr>
          <a:xfrm>
            <a:off x="-13822" y="2111041"/>
            <a:ext cx="147526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Разработка линейки технических решений по направлению «Информационная безопасность»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9C09814-956D-4C41-BE59-6E58C75A46FE}"/>
              </a:ext>
            </a:extLst>
          </p:cNvPr>
          <p:cNvSpPr txBox="1"/>
          <p:nvPr/>
        </p:nvSpPr>
        <p:spPr>
          <a:xfrm>
            <a:off x="2531475" y="2535016"/>
            <a:ext cx="12610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Аттестация ПТК «ИНБРЭС» на объектах ПАО «</a:t>
            </a:r>
            <a:r>
              <a:rPr lang="ru-RU" sz="700" dirty="0" err="1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Россети</a:t>
            </a:r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59BC66D-D559-4E05-9453-FE8A415B2BA7}"/>
              </a:ext>
            </a:extLst>
          </p:cNvPr>
          <p:cNvSpPr txBox="1"/>
          <p:nvPr/>
        </p:nvSpPr>
        <p:spPr>
          <a:xfrm>
            <a:off x="2542294" y="3352280"/>
            <a:ext cx="14594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Реализации первого в России проекта по дистанционному управлению ВЛ сверхвысокого класса напряжения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DB5DBDF-FAFC-41FA-AC6A-396DE6E4F16B}"/>
              </a:ext>
            </a:extLst>
          </p:cNvPr>
          <p:cNvSpPr txBox="1"/>
          <p:nvPr/>
        </p:nvSpPr>
        <p:spPr>
          <a:xfrm>
            <a:off x="-39871" y="2832209"/>
            <a:ext cx="151357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директива правительства России от 14.04.2021 № 3438п-П13 «Об обеспечении разработки стратегии цифровой трансформации</a:t>
            </a:r>
            <a:r>
              <a:rPr lang="en-US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  <a:r>
              <a:rPr lang="ru-RU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100" dirty="0">
              <a:solidFill>
                <a:srgbClr val="351D78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2858E40A-2672-4746-BB0C-753515A8D241}"/>
              </a:ext>
            </a:extLst>
          </p:cNvPr>
          <p:cNvSpPr/>
          <p:nvPr/>
        </p:nvSpPr>
        <p:spPr>
          <a:xfrm>
            <a:off x="2513385" y="3284254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56C52930-FC82-4611-8EB5-6CA1F7362365}"/>
              </a:ext>
            </a:extLst>
          </p:cNvPr>
          <p:cNvSpPr/>
          <p:nvPr/>
        </p:nvSpPr>
        <p:spPr>
          <a:xfrm>
            <a:off x="2505848" y="2424542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1395ECBE-8488-4054-9231-2485C03E0204}"/>
              </a:ext>
            </a:extLst>
          </p:cNvPr>
          <p:cNvSpPr/>
          <p:nvPr/>
        </p:nvSpPr>
        <p:spPr>
          <a:xfrm>
            <a:off x="2504804" y="1591673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0508188E-D281-4190-9DAA-84AE17C7A03E}"/>
              </a:ext>
            </a:extLst>
          </p:cNvPr>
          <p:cNvSpPr/>
          <p:nvPr/>
        </p:nvSpPr>
        <p:spPr>
          <a:xfrm>
            <a:off x="2504804" y="760485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F6F0F940-AF42-4508-A9F6-D1D7D1783B31}"/>
              </a:ext>
            </a:extLst>
          </p:cNvPr>
          <p:cNvSpPr/>
          <p:nvPr/>
        </p:nvSpPr>
        <p:spPr>
          <a:xfrm>
            <a:off x="1461691" y="2854602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>
              <a:solidFill>
                <a:srgbClr val="351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AD54175B-802C-41B6-9C99-71E46B99B09A}"/>
              </a:ext>
            </a:extLst>
          </p:cNvPr>
          <p:cNvSpPr/>
          <p:nvPr/>
        </p:nvSpPr>
        <p:spPr>
          <a:xfrm>
            <a:off x="1452939" y="2012523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>
              <a:solidFill>
                <a:srgbClr val="351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2ED0819A-A51F-483D-90F7-F0573D383CBC}"/>
              </a:ext>
            </a:extLst>
          </p:cNvPr>
          <p:cNvSpPr/>
          <p:nvPr/>
        </p:nvSpPr>
        <p:spPr>
          <a:xfrm>
            <a:off x="1458225" y="1192987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>
              <a:solidFill>
                <a:srgbClr val="351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F3DCBB1-C3E1-412F-8C06-96EB4274C3BB}"/>
              </a:ext>
            </a:extLst>
          </p:cNvPr>
          <p:cNvSpPr txBox="1"/>
          <p:nvPr/>
        </p:nvSpPr>
        <p:spPr>
          <a:xfrm>
            <a:off x="-55346" y="3777185"/>
            <a:ext cx="15518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00" b="1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Создание структурного подразделения «Учебный центр»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4A64B5E8-8B17-4387-BFBB-AEAE04CC11F9}"/>
              </a:ext>
            </a:extLst>
          </p:cNvPr>
          <p:cNvSpPr/>
          <p:nvPr/>
        </p:nvSpPr>
        <p:spPr>
          <a:xfrm>
            <a:off x="1461691" y="3730315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BC810239-15A0-48EB-BEAD-603DC07D7C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79" y="4185364"/>
            <a:ext cx="478525" cy="489103"/>
          </a:xfrm>
          <a:prstGeom prst="rect">
            <a:avLst/>
          </a:prstGeom>
        </p:spPr>
      </p:pic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AB4EA60F-C1DC-49AD-8F8C-6CFA56B6CF9A}"/>
              </a:ext>
            </a:extLst>
          </p:cNvPr>
          <p:cNvGrpSpPr/>
          <p:nvPr/>
        </p:nvGrpSpPr>
        <p:grpSpPr>
          <a:xfrm>
            <a:off x="2066044" y="4387250"/>
            <a:ext cx="446813" cy="342588"/>
            <a:chOff x="6646705" y="2788326"/>
            <a:chExt cx="533303" cy="382614"/>
          </a:xfrm>
        </p:grpSpPr>
        <p:sp>
          <p:nvSpPr>
            <p:cNvPr id="82" name="Блок-схема: узел 81" descr="1984">
              <a:extLst>
                <a:ext uri="{FF2B5EF4-FFF2-40B4-BE49-F238E27FC236}">
                  <a16:creationId xmlns:a16="http://schemas.microsoft.com/office/drawing/2014/main" id="{75BDEAED-1BB0-4B9C-B062-16ABC149E5CA}"/>
                </a:ext>
              </a:extLst>
            </p:cNvPr>
            <p:cNvSpPr/>
            <p:nvPr/>
          </p:nvSpPr>
          <p:spPr>
            <a:xfrm>
              <a:off x="6681999" y="2788326"/>
              <a:ext cx="417027" cy="382614"/>
            </a:xfrm>
            <a:prstGeom prst="flowChartConnector">
              <a:avLst/>
            </a:prstGeom>
            <a:ln w="57150">
              <a:solidFill>
                <a:srgbClr val="371E7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C758033-146C-447D-85A3-AEADFE0381BB}"/>
                </a:ext>
              </a:extLst>
            </p:cNvPr>
            <p:cNvSpPr txBox="1"/>
            <p:nvPr/>
          </p:nvSpPr>
          <p:spPr>
            <a:xfrm>
              <a:off x="6646705" y="2852239"/>
              <a:ext cx="533303" cy="240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rgbClr val="E64710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2024</a:t>
              </a:r>
            </a:p>
          </p:txBody>
        </p:sp>
      </p:grp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E8FB6815-1013-4FC5-A16C-CE657C5A2D5C}"/>
              </a:ext>
            </a:extLst>
          </p:cNvPr>
          <p:cNvSpPr/>
          <p:nvPr/>
        </p:nvSpPr>
        <p:spPr>
          <a:xfrm>
            <a:off x="2518242" y="4270673"/>
            <a:ext cx="38304" cy="563051"/>
          </a:xfrm>
          <a:prstGeom prst="rect">
            <a:avLst/>
          </a:prstGeom>
          <a:solidFill>
            <a:srgbClr val="371E7C"/>
          </a:solidFill>
          <a:ln>
            <a:solidFill>
              <a:srgbClr val="371E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A23A1A3-A1C2-4054-A125-C10E1214616E}"/>
              </a:ext>
            </a:extLst>
          </p:cNvPr>
          <p:cNvSpPr txBox="1"/>
          <p:nvPr/>
        </p:nvSpPr>
        <p:spPr>
          <a:xfrm>
            <a:off x="2561931" y="4298282"/>
            <a:ext cx="1551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351D78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100%-ная загрузка учебных аудиторий. Курсы по программам РЗА и АСУТП.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614214-409F-433D-A2EF-67BC99284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409" y="464246"/>
            <a:ext cx="3947007" cy="2631338"/>
          </a:xfrm>
          <a:prstGeom prst="rect">
            <a:avLst/>
          </a:prstGeom>
          <a:effectLst>
            <a:softEdge rad="2794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9DE0E0D-C037-43A2-9E1F-06CBA489C1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059" y="2226609"/>
            <a:ext cx="4321855" cy="3241391"/>
          </a:xfrm>
          <a:prstGeom prst="rect">
            <a:avLst/>
          </a:prstGeom>
          <a:effectLst>
            <a:softEdge rad="533400"/>
          </a:effectLst>
        </p:spPr>
      </p:pic>
      <p:sp>
        <p:nvSpPr>
          <p:cNvPr id="65" name="Номер слайда 38">
            <a:extLst>
              <a:ext uri="{FF2B5EF4-FFF2-40B4-BE49-F238E27FC236}">
                <a16:creationId xmlns:a16="http://schemas.microsoft.com/office/drawing/2014/main" id="{271FB8EB-7F92-4037-A99F-00C70F3A912B}"/>
              </a:ext>
            </a:extLst>
          </p:cNvPr>
          <p:cNvSpPr txBox="1">
            <a:spLocks/>
          </p:cNvSpPr>
          <p:nvPr/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ru-RU" sz="1249" smtClean="0">
                <a:solidFill>
                  <a:srgbClr val="371D7C">
                    <a:lumMod val="50000"/>
                    <a:lumOff val="50000"/>
                  </a:srgbClr>
                </a:solidFill>
                <a:latin typeface="Fira Sans"/>
              </a:rPr>
              <a:pPr>
                <a:defRPr/>
              </a:pPr>
              <a:t>4</a:t>
            </a:fld>
            <a:endParaRPr lang="ru-RU" sz="1249" dirty="0">
              <a:solidFill>
                <a:srgbClr val="371D7C">
                  <a:lumMod val="50000"/>
                  <a:lumOff val="50000"/>
                </a:srgbClr>
              </a:solidFill>
              <a:latin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3786940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38">
            <a:extLst>
              <a:ext uri="{FF2B5EF4-FFF2-40B4-BE49-F238E27FC236}">
                <a16:creationId xmlns:a16="http://schemas.microsoft.com/office/drawing/2014/main" id="{AD008D4B-2E21-0825-DECF-3B661AB892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ru-RU" sz="1249" b="0" i="0" u="none" strike="noStrike" kern="1200" cap="none" spc="0" normalizeH="0" baseline="0" noProof="0">
                <a:ln>
                  <a:noFill/>
                </a:ln>
                <a:solidFill>
                  <a:srgbClr val="371D7C">
                    <a:lumMod val="50000"/>
                    <a:lumOff val="50000"/>
                  </a:srgbClr>
                </a:solidFill>
                <a:effectLst/>
                <a:uLnTx/>
                <a:uFillTx/>
                <a:latin typeface="Fira San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49" b="0" i="0" u="none" strike="noStrike" kern="1200" cap="none" spc="0" normalizeH="0" baseline="0" noProof="0" dirty="0">
              <a:ln>
                <a:noFill/>
              </a:ln>
              <a:solidFill>
                <a:srgbClr val="371D7C">
                  <a:lumMod val="50000"/>
                  <a:lumOff val="50000"/>
                </a:srgbClr>
              </a:solidFill>
              <a:effectLst/>
              <a:uLnTx/>
              <a:uFillTx/>
              <a:latin typeface="Fira Sans"/>
              <a:ea typeface="+mn-ea"/>
              <a:cs typeface="+mn-cs"/>
            </a:endParaRP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54BE31B6-1E2A-4C24-A0D3-8D6AC05C3056}"/>
              </a:ext>
            </a:extLst>
          </p:cNvPr>
          <p:cNvSpPr txBox="1">
            <a:spLocks/>
          </p:cNvSpPr>
          <p:nvPr/>
        </p:nvSpPr>
        <p:spPr>
          <a:xfrm>
            <a:off x="628650" y="240485"/>
            <a:ext cx="8134350" cy="587156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НОВЫе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</a:t>
            </a: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УСЛОВИя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подготовки ПЕРСОНАЛА ПРИ РЕАЛИЗАЦИИ ПРОГРАММЫ ИМПОРТОЗАМЕЩЕНИЯ</a:t>
            </a:r>
          </a:p>
        </p:txBody>
      </p:sp>
      <p:sp>
        <p:nvSpPr>
          <p:cNvPr id="17" name="object 22">
            <a:extLst>
              <a:ext uri="{FF2B5EF4-FFF2-40B4-BE49-F238E27FC236}">
                <a16:creationId xmlns:a16="http://schemas.microsoft.com/office/drawing/2014/main" id="{CA32BB63-F5FE-438F-8944-73504A3F1175}"/>
              </a:ext>
            </a:extLst>
          </p:cNvPr>
          <p:cNvSpPr/>
          <p:nvPr/>
        </p:nvSpPr>
        <p:spPr>
          <a:xfrm>
            <a:off x="2956053" y="2374585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5F54ACF-59E3-4790-AC3E-D9029CF009C2}"/>
              </a:ext>
            </a:extLst>
          </p:cNvPr>
          <p:cNvSpPr/>
          <p:nvPr/>
        </p:nvSpPr>
        <p:spPr>
          <a:xfrm>
            <a:off x="1699113" y="2370320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1" y="670561"/>
                </a:lnTo>
                <a:lnTo>
                  <a:pt x="774301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6D6AD6E6-0CB6-4913-8362-958D01CBFBF2}"/>
              </a:ext>
            </a:extLst>
          </p:cNvPr>
          <p:cNvSpPr/>
          <p:nvPr/>
        </p:nvSpPr>
        <p:spPr>
          <a:xfrm>
            <a:off x="1074173" y="3437784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89501508-E9E0-4A28-87A3-BD4F3C61C529}"/>
              </a:ext>
            </a:extLst>
          </p:cNvPr>
          <p:cNvSpPr/>
          <p:nvPr/>
        </p:nvSpPr>
        <p:spPr>
          <a:xfrm>
            <a:off x="2331112" y="3451781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0" y="894085"/>
                </a:lnTo>
                <a:lnTo>
                  <a:pt x="774302" y="670565"/>
                </a:lnTo>
                <a:lnTo>
                  <a:pt x="774302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E64314"/>
          </a:solidFill>
        </p:spPr>
        <p:txBody>
          <a:bodyPr wrap="square" lIns="0" tIns="0" rIns="0" bIns="0" rtlCol="0"/>
          <a:lstStyle/>
          <a:p>
            <a:endParaRPr sz="2810" dirty="0"/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41A70E67-06F2-4641-AE45-6D65EA5D8730}"/>
              </a:ext>
            </a:extLst>
          </p:cNvPr>
          <p:cNvSpPr/>
          <p:nvPr/>
        </p:nvSpPr>
        <p:spPr>
          <a:xfrm>
            <a:off x="545276" y="2411313"/>
            <a:ext cx="1113929" cy="1285378"/>
          </a:xfrm>
          <a:custGeom>
            <a:avLst/>
            <a:gdLst/>
            <a:ahLst/>
            <a:cxnLst/>
            <a:rect l="l" t="t" r="r" b="b"/>
            <a:pathLst>
              <a:path w="713739" h="823594">
                <a:moveTo>
                  <a:pt x="356594" y="0"/>
                </a:moveTo>
                <a:lnTo>
                  <a:pt x="178297" y="102942"/>
                </a:lnTo>
                <a:lnTo>
                  <a:pt x="0" y="205883"/>
                </a:lnTo>
                <a:lnTo>
                  <a:pt x="0" y="411760"/>
                </a:lnTo>
                <a:lnTo>
                  <a:pt x="0" y="617640"/>
                </a:lnTo>
                <a:lnTo>
                  <a:pt x="178297" y="720582"/>
                </a:lnTo>
                <a:lnTo>
                  <a:pt x="356594" y="823521"/>
                </a:lnTo>
                <a:lnTo>
                  <a:pt x="534896" y="720582"/>
                </a:lnTo>
                <a:lnTo>
                  <a:pt x="713192" y="617640"/>
                </a:lnTo>
                <a:lnTo>
                  <a:pt x="713192" y="411760"/>
                </a:lnTo>
                <a:lnTo>
                  <a:pt x="713192" y="205883"/>
                </a:lnTo>
                <a:lnTo>
                  <a:pt x="534896" y="102942"/>
                </a:lnTo>
                <a:lnTo>
                  <a:pt x="356594" y="0"/>
                </a:lnTo>
                <a:close/>
              </a:path>
            </a:pathLst>
          </a:custGeom>
          <a:ln w="28575">
            <a:solidFill>
              <a:srgbClr val="362F81"/>
            </a:solidFill>
          </a:ln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5" name="object 30">
            <a:extLst>
              <a:ext uri="{FF2B5EF4-FFF2-40B4-BE49-F238E27FC236}">
                <a16:creationId xmlns:a16="http://schemas.microsoft.com/office/drawing/2014/main" id="{8EE12CF7-6E64-48F8-889D-DF7A2C1593D2}"/>
              </a:ext>
            </a:extLst>
          </p:cNvPr>
          <p:cNvSpPr txBox="1"/>
          <p:nvPr/>
        </p:nvSpPr>
        <p:spPr>
          <a:xfrm>
            <a:off x="455361" y="2838505"/>
            <a:ext cx="1279582" cy="515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«ПТК «ИНБРЭС» Наладка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1050" b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 40/80 часов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C8E37D-DCB8-49FF-B74D-6CB0B58EAF63}"/>
              </a:ext>
            </a:extLst>
          </p:cNvPr>
          <p:cNvSpPr txBox="1"/>
          <p:nvPr/>
        </p:nvSpPr>
        <p:spPr>
          <a:xfrm>
            <a:off x="298414" y="1012121"/>
            <a:ext cx="8845586" cy="1142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АСПЕКТ </a:t>
            </a:r>
            <a:r>
              <a:rPr lang="en-US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#1</a:t>
            </a:r>
            <a:endParaRPr lang="ru-RU" sz="1350" b="1" dirty="0">
              <a:solidFill>
                <a:srgbClr val="E64314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РЕАЛИЗАЦИЯ ПРОГРАММ ЗАМЕНЫ ВЕРХНЕГО УРОВНЯ – ЗАРУБЕЖНЫЕ ПТК НА ОТЕЧЕСТВЕННЫЕ – МОЖЕТ НЕ ЗАТРАГИВАТЬ ЗАМЕНУ УСТРОЙСТВ ПОДСТАНЦИОННОГО УРОВНЯ</a:t>
            </a:r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E95434DF-6B58-4E69-8491-627518E86593}"/>
              </a:ext>
            </a:extLst>
          </p:cNvPr>
          <p:cNvSpPr txBox="1"/>
          <p:nvPr/>
        </p:nvSpPr>
        <p:spPr>
          <a:xfrm>
            <a:off x="1643451" y="2849108"/>
            <a:ext cx="1279582" cy="512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bg1"/>
                </a:solidFill>
                <a:latin typeface="Arial"/>
                <a:cs typeface="Arial"/>
              </a:rPr>
              <a:t>«ПТК «ИНБРЭС» Эксплуатация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105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bg1"/>
                </a:solidFill>
                <a:latin typeface="Arial"/>
                <a:cs typeface="Arial"/>
              </a:rPr>
              <a:t> 40/80 часов</a:t>
            </a: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720EAA81-C992-40B6-BC28-3803BBF9E5A4}"/>
              </a:ext>
            </a:extLst>
          </p:cNvPr>
          <p:cNvSpPr txBox="1"/>
          <p:nvPr/>
        </p:nvSpPr>
        <p:spPr>
          <a:xfrm>
            <a:off x="2921683" y="2827844"/>
            <a:ext cx="1279582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распределительных сетей 6-35кВ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 часов</a:t>
            </a: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9251E0EE-AFCD-4C6F-ABF2-C7A8A25679A9}"/>
              </a:ext>
            </a:extLst>
          </p:cNvPr>
          <p:cNvSpPr txBox="1"/>
          <p:nvPr/>
        </p:nvSpPr>
        <p:spPr>
          <a:xfrm>
            <a:off x="1024065" y="3814875"/>
            <a:ext cx="1279582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подстанционного оборудования 110-750кВ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40/80/120 часов</a:t>
            </a:r>
          </a:p>
        </p:txBody>
      </p:sp>
      <p:sp>
        <p:nvSpPr>
          <p:cNvPr id="34" name="object 30">
            <a:extLst>
              <a:ext uri="{FF2B5EF4-FFF2-40B4-BE49-F238E27FC236}">
                <a16:creationId xmlns:a16="http://schemas.microsoft.com/office/drawing/2014/main" id="{2ADD0949-8305-420C-B00A-D9D0469F7FE9}"/>
              </a:ext>
            </a:extLst>
          </p:cNvPr>
          <p:cNvSpPr txBox="1"/>
          <p:nvPr/>
        </p:nvSpPr>
        <p:spPr>
          <a:xfrm>
            <a:off x="2303647" y="3822195"/>
            <a:ext cx="1279582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Устройства РЗА станционного оборудования</a:t>
            </a:r>
          </a:p>
          <a:p>
            <a:pPr marL="19820" marR="7928" indent="-991" algn="ctr">
              <a:lnSpc>
                <a:spcPts val="1046"/>
              </a:lnSpc>
            </a:pPr>
            <a:endParaRPr lang="ru-RU" sz="9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40 часов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A7E70C-1C01-470A-AD15-6BBF89235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80" y="2242150"/>
            <a:ext cx="5119940" cy="279872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AE46F60-D066-463D-97E3-61237A1D5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761" y="2183256"/>
            <a:ext cx="3327421" cy="2663910"/>
          </a:xfrm>
          <a:prstGeom prst="rect">
            <a:avLst/>
          </a:prstGeom>
          <a:noFill/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5F8190-E005-49FF-9EB7-360F6617A5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444" y="2411313"/>
            <a:ext cx="761716" cy="63244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C15C7D4-6EC1-4FC7-948B-80BC72C1F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4887" y="2495607"/>
            <a:ext cx="382955" cy="15228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B33495B-7AD5-4B29-9962-B077BC59F8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0074" y="2415265"/>
            <a:ext cx="266238" cy="266238"/>
          </a:xfrm>
          <a:prstGeom prst="rect">
            <a:avLst/>
          </a:prstGeom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FF71E5E-1151-4D76-BBB1-9547678FF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184" y="2771115"/>
            <a:ext cx="545276" cy="27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479ED97-917F-4193-A8D5-0FC522422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737" y="2727533"/>
            <a:ext cx="569467" cy="13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54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38">
            <a:extLst>
              <a:ext uri="{FF2B5EF4-FFF2-40B4-BE49-F238E27FC236}">
                <a16:creationId xmlns:a16="http://schemas.microsoft.com/office/drawing/2014/main" id="{AD008D4B-2E21-0825-DECF-3B661AB892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ru-RU" sz="1249" b="0" i="0" u="none" strike="noStrike" kern="1200" cap="none" spc="0" normalizeH="0" baseline="0" noProof="0">
                <a:ln>
                  <a:noFill/>
                </a:ln>
                <a:solidFill>
                  <a:srgbClr val="371D7C">
                    <a:lumMod val="50000"/>
                    <a:lumOff val="50000"/>
                  </a:srgbClr>
                </a:solidFill>
                <a:effectLst/>
                <a:uLnTx/>
                <a:uFillTx/>
                <a:latin typeface="Fira San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49" b="0" i="0" u="none" strike="noStrike" kern="1200" cap="none" spc="0" normalizeH="0" baseline="0" noProof="0" dirty="0">
              <a:ln>
                <a:noFill/>
              </a:ln>
              <a:solidFill>
                <a:srgbClr val="371D7C">
                  <a:lumMod val="50000"/>
                  <a:lumOff val="50000"/>
                </a:srgbClr>
              </a:solidFill>
              <a:effectLst/>
              <a:uLnTx/>
              <a:uFillTx/>
              <a:latin typeface="Fira Sans"/>
              <a:ea typeface="+mn-ea"/>
              <a:cs typeface="+mn-cs"/>
            </a:endParaRP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54BE31B6-1E2A-4C24-A0D3-8D6AC05C3056}"/>
              </a:ext>
            </a:extLst>
          </p:cNvPr>
          <p:cNvSpPr txBox="1">
            <a:spLocks/>
          </p:cNvSpPr>
          <p:nvPr/>
        </p:nvSpPr>
        <p:spPr>
          <a:xfrm>
            <a:off x="455361" y="240485"/>
            <a:ext cx="8307639" cy="587156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НОВЫе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</a:t>
            </a: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УСЛОВИя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подготовки ПЕРСОНАЛА ПРИ РЕАЛИЗАЦИИ ПРОГРАММЫ ИМПОРТОЗАМЕЩЕНИЯ</a:t>
            </a:r>
          </a:p>
        </p:txBody>
      </p:sp>
      <p:sp>
        <p:nvSpPr>
          <p:cNvPr id="17" name="object 22">
            <a:extLst>
              <a:ext uri="{FF2B5EF4-FFF2-40B4-BE49-F238E27FC236}">
                <a16:creationId xmlns:a16="http://schemas.microsoft.com/office/drawing/2014/main" id="{CA32BB63-F5FE-438F-8944-73504A3F1175}"/>
              </a:ext>
            </a:extLst>
          </p:cNvPr>
          <p:cNvSpPr/>
          <p:nvPr/>
        </p:nvSpPr>
        <p:spPr>
          <a:xfrm>
            <a:off x="2956053" y="2374585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5F54ACF-59E3-4790-AC3E-D9029CF009C2}"/>
              </a:ext>
            </a:extLst>
          </p:cNvPr>
          <p:cNvSpPr/>
          <p:nvPr/>
        </p:nvSpPr>
        <p:spPr>
          <a:xfrm>
            <a:off x="1699113" y="2370320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1" y="670561"/>
                </a:lnTo>
                <a:lnTo>
                  <a:pt x="774301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6D6AD6E6-0CB6-4913-8362-958D01CBFBF2}"/>
              </a:ext>
            </a:extLst>
          </p:cNvPr>
          <p:cNvSpPr/>
          <p:nvPr/>
        </p:nvSpPr>
        <p:spPr>
          <a:xfrm>
            <a:off x="1074173" y="3437784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362F81"/>
          </a:solidFill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89501508-E9E0-4A28-87A3-BD4F3C61C529}"/>
              </a:ext>
            </a:extLst>
          </p:cNvPr>
          <p:cNvSpPr/>
          <p:nvPr/>
        </p:nvSpPr>
        <p:spPr>
          <a:xfrm>
            <a:off x="2331112" y="3451781"/>
            <a:ext cx="1209069" cy="1395385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0" y="894085"/>
                </a:lnTo>
                <a:lnTo>
                  <a:pt x="774302" y="670565"/>
                </a:lnTo>
                <a:lnTo>
                  <a:pt x="774302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E64314"/>
          </a:solidFill>
        </p:spPr>
        <p:txBody>
          <a:bodyPr wrap="square" lIns="0" tIns="0" rIns="0" bIns="0" rtlCol="0"/>
          <a:lstStyle/>
          <a:p>
            <a:endParaRPr sz="2810" dirty="0"/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41A70E67-06F2-4641-AE45-6D65EA5D8730}"/>
              </a:ext>
            </a:extLst>
          </p:cNvPr>
          <p:cNvSpPr/>
          <p:nvPr/>
        </p:nvSpPr>
        <p:spPr>
          <a:xfrm>
            <a:off x="545276" y="2411313"/>
            <a:ext cx="1113929" cy="1285378"/>
          </a:xfrm>
          <a:custGeom>
            <a:avLst/>
            <a:gdLst/>
            <a:ahLst/>
            <a:cxnLst/>
            <a:rect l="l" t="t" r="r" b="b"/>
            <a:pathLst>
              <a:path w="713739" h="823594">
                <a:moveTo>
                  <a:pt x="356594" y="0"/>
                </a:moveTo>
                <a:lnTo>
                  <a:pt x="178297" y="102942"/>
                </a:lnTo>
                <a:lnTo>
                  <a:pt x="0" y="205883"/>
                </a:lnTo>
                <a:lnTo>
                  <a:pt x="0" y="411760"/>
                </a:lnTo>
                <a:lnTo>
                  <a:pt x="0" y="617640"/>
                </a:lnTo>
                <a:lnTo>
                  <a:pt x="178297" y="720582"/>
                </a:lnTo>
                <a:lnTo>
                  <a:pt x="356594" y="823521"/>
                </a:lnTo>
                <a:lnTo>
                  <a:pt x="534896" y="720582"/>
                </a:lnTo>
                <a:lnTo>
                  <a:pt x="713192" y="617640"/>
                </a:lnTo>
                <a:lnTo>
                  <a:pt x="713192" y="411760"/>
                </a:lnTo>
                <a:lnTo>
                  <a:pt x="713192" y="205883"/>
                </a:lnTo>
                <a:lnTo>
                  <a:pt x="534896" y="102942"/>
                </a:lnTo>
                <a:lnTo>
                  <a:pt x="356594" y="0"/>
                </a:lnTo>
                <a:close/>
              </a:path>
            </a:pathLst>
          </a:custGeom>
          <a:ln w="28575">
            <a:solidFill>
              <a:srgbClr val="362F81"/>
            </a:solidFill>
          </a:ln>
        </p:spPr>
        <p:txBody>
          <a:bodyPr wrap="square" lIns="0" tIns="0" rIns="0" bIns="0" rtlCol="0"/>
          <a:lstStyle/>
          <a:p>
            <a:endParaRPr sz="2810"/>
          </a:p>
        </p:txBody>
      </p:sp>
      <p:sp>
        <p:nvSpPr>
          <p:cNvPr id="25" name="object 30">
            <a:extLst>
              <a:ext uri="{FF2B5EF4-FFF2-40B4-BE49-F238E27FC236}">
                <a16:creationId xmlns:a16="http://schemas.microsoft.com/office/drawing/2014/main" id="{8EE12CF7-6E64-48F8-889D-DF7A2C1593D2}"/>
              </a:ext>
            </a:extLst>
          </p:cNvPr>
          <p:cNvSpPr txBox="1"/>
          <p:nvPr/>
        </p:nvSpPr>
        <p:spPr>
          <a:xfrm>
            <a:off x="455361" y="2838505"/>
            <a:ext cx="1279582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Инструкции разработчика</a:t>
            </a:r>
          </a:p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 ОС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C8E37D-DCB8-49FF-B74D-6CB0B58EAF63}"/>
              </a:ext>
            </a:extLst>
          </p:cNvPr>
          <p:cNvSpPr txBox="1"/>
          <p:nvPr/>
        </p:nvSpPr>
        <p:spPr>
          <a:xfrm>
            <a:off x="298414" y="1012121"/>
            <a:ext cx="8845586" cy="1142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АСПЕКТ </a:t>
            </a:r>
            <a:r>
              <a:rPr lang="en-US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#2</a:t>
            </a:r>
            <a:endParaRPr lang="ru-RU" sz="1350" b="1" dirty="0">
              <a:solidFill>
                <a:srgbClr val="E64314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УСТАНОВКА НА НОВОЕ СЕРВЕРНОЕ ОБОРУДОВАНИЕ РОССИЙСКОЙ ОПЕРАЦИОННОЙ СИСТЕМЫ СЕМЕЙСТВА ASTRA LINUX ИЛИ ALT LINUX (ОДОБРЕНЫ В ФСТЭК)</a:t>
            </a:r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E95434DF-6B58-4E69-8491-627518E86593}"/>
              </a:ext>
            </a:extLst>
          </p:cNvPr>
          <p:cNvSpPr txBox="1"/>
          <p:nvPr/>
        </p:nvSpPr>
        <p:spPr>
          <a:xfrm>
            <a:off x="1643451" y="2849108"/>
            <a:ext cx="1279582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1050" b="1" dirty="0">
                <a:solidFill>
                  <a:schemeClr val="bg1"/>
                </a:solidFill>
                <a:latin typeface="Arial"/>
                <a:cs typeface="Arial"/>
              </a:rPr>
              <a:t>Форумы пользователей</a:t>
            </a:r>
          </a:p>
        </p:txBody>
      </p:sp>
      <p:sp>
        <p:nvSpPr>
          <p:cNvPr id="32" name="object 30">
            <a:extLst>
              <a:ext uri="{FF2B5EF4-FFF2-40B4-BE49-F238E27FC236}">
                <a16:creationId xmlns:a16="http://schemas.microsoft.com/office/drawing/2014/main" id="{720EAA81-C992-40B6-BC28-3803BBF9E5A4}"/>
              </a:ext>
            </a:extLst>
          </p:cNvPr>
          <p:cNvSpPr txBox="1"/>
          <p:nvPr/>
        </p:nvSpPr>
        <p:spPr>
          <a:xfrm>
            <a:off x="2921683" y="2827844"/>
            <a:ext cx="1279582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Техническая поддержка от разработчика ОС</a:t>
            </a: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9251E0EE-AFCD-4C6F-ABF2-C7A8A25679A9}"/>
              </a:ext>
            </a:extLst>
          </p:cNvPr>
          <p:cNvSpPr txBox="1"/>
          <p:nvPr/>
        </p:nvSpPr>
        <p:spPr>
          <a:xfrm>
            <a:off x="1024065" y="3814875"/>
            <a:ext cx="1279582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Обучение от разработчика ОС</a:t>
            </a:r>
          </a:p>
        </p:txBody>
      </p:sp>
      <p:sp>
        <p:nvSpPr>
          <p:cNvPr id="34" name="object 30">
            <a:extLst>
              <a:ext uri="{FF2B5EF4-FFF2-40B4-BE49-F238E27FC236}">
                <a16:creationId xmlns:a16="http://schemas.microsoft.com/office/drawing/2014/main" id="{2ADD0949-8305-420C-B00A-D9D0469F7FE9}"/>
              </a:ext>
            </a:extLst>
          </p:cNvPr>
          <p:cNvSpPr txBox="1"/>
          <p:nvPr/>
        </p:nvSpPr>
        <p:spPr>
          <a:xfrm>
            <a:off x="2303647" y="3822195"/>
            <a:ext cx="1279582" cy="512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20" marR="7928" indent="-991" algn="ctr">
              <a:lnSpc>
                <a:spcPts val="1046"/>
              </a:lnSpc>
            </a:pP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ИНСТРУКЦИИ ПО УСТАНОВКЕ ОС ОТ РАЗРАБОТЧИКА </a:t>
            </a:r>
            <a:r>
              <a:rPr lang="en-US" sz="900" b="1" dirty="0">
                <a:solidFill>
                  <a:schemeClr val="bg1"/>
                </a:solidFill>
                <a:latin typeface="Arial"/>
                <a:cs typeface="Arial"/>
              </a:rPr>
              <a:t>SCADA</a:t>
            </a:r>
            <a:r>
              <a:rPr lang="ru-RU" sz="9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0DA7BE-A2B5-4A9A-B888-55F02CC06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025" y="2105993"/>
            <a:ext cx="3639761" cy="13659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AFB519-DD0E-4B2E-96CC-A1437D8C7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38" y="2988823"/>
            <a:ext cx="2569652" cy="244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3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2911911-4B32-4396-AEB6-F7DCCC2FF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435" y="1809368"/>
            <a:ext cx="2381161" cy="3274096"/>
          </a:xfrm>
          <a:prstGeom prst="rect">
            <a:avLst/>
          </a:prstGeom>
          <a:effectLst>
            <a:softEdge rad="381000"/>
          </a:effec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BE4E94D-1B2F-47C7-BAA4-498FE8E12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38" y="1739864"/>
            <a:ext cx="3647269" cy="3479727"/>
          </a:xfrm>
          <a:prstGeom prst="rect">
            <a:avLst/>
          </a:prstGeom>
          <a:noFill/>
          <a:effectLst>
            <a:softEdge rad="469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Номер слайда 38">
            <a:extLst>
              <a:ext uri="{FF2B5EF4-FFF2-40B4-BE49-F238E27FC236}">
                <a16:creationId xmlns:a16="http://schemas.microsoft.com/office/drawing/2014/main" id="{AD008D4B-2E21-0825-DECF-3B661AB892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ru-RU" sz="1249" b="0" i="0" u="none" strike="noStrike" kern="1200" cap="none" spc="0" normalizeH="0" baseline="0" noProof="0">
                <a:ln>
                  <a:noFill/>
                </a:ln>
                <a:solidFill>
                  <a:srgbClr val="371D7C">
                    <a:lumMod val="50000"/>
                    <a:lumOff val="50000"/>
                  </a:srgbClr>
                </a:solidFill>
                <a:effectLst/>
                <a:uLnTx/>
                <a:uFillTx/>
                <a:latin typeface="Fira Sans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49" b="0" i="0" u="none" strike="noStrike" kern="1200" cap="none" spc="0" normalizeH="0" baseline="0" noProof="0" dirty="0">
              <a:ln>
                <a:noFill/>
              </a:ln>
              <a:solidFill>
                <a:srgbClr val="371D7C">
                  <a:lumMod val="50000"/>
                  <a:lumOff val="50000"/>
                </a:srgbClr>
              </a:solidFill>
              <a:effectLst/>
              <a:uLnTx/>
              <a:uFillTx/>
              <a:latin typeface="Fira Sans"/>
              <a:ea typeface="+mn-ea"/>
              <a:cs typeface="+mn-cs"/>
            </a:endParaRPr>
          </a:p>
        </p:txBody>
      </p: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54BE31B6-1E2A-4C24-A0D3-8D6AC05C3056}"/>
              </a:ext>
            </a:extLst>
          </p:cNvPr>
          <p:cNvSpPr txBox="1">
            <a:spLocks/>
          </p:cNvSpPr>
          <p:nvPr/>
        </p:nvSpPr>
        <p:spPr>
          <a:xfrm>
            <a:off x="514350" y="240485"/>
            <a:ext cx="8248651" cy="587156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НОВЫе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</a:t>
            </a:r>
            <a:r>
              <a:rPr lang="ru-RU" sz="23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УСЛОВИя</a:t>
            </a:r>
            <a:r>
              <a:rPr lang="ru-RU" sz="23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 подготовки ПЕРСОНАЛА ПРИ РЕАЛИЗАЦИИ ПРОГРАММЫ ИМПОРТОЗАМЕЩЕНИЯ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C8E37D-DCB8-49FF-B74D-6CB0B58EAF63}"/>
              </a:ext>
            </a:extLst>
          </p:cNvPr>
          <p:cNvSpPr txBox="1"/>
          <p:nvPr/>
        </p:nvSpPr>
        <p:spPr>
          <a:xfrm>
            <a:off x="301434" y="1027783"/>
            <a:ext cx="8845586" cy="1142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АСПЕКТ </a:t>
            </a:r>
            <a:r>
              <a:rPr lang="en-US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#</a:t>
            </a:r>
            <a:r>
              <a:rPr lang="ru-RU" sz="1350" b="1" dirty="0">
                <a:solidFill>
                  <a:srgbClr val="E64314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3</a:t>
            </a:r>
          </a:p>
          <a:p>
            <a:pPr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dirty="0">
                <a:solidFill>
                  <a:srgbClr val="371E7C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ИСПОЛЬЗОВАНИЕ ДИАГНОСТИЧЕСКОГО ПРОГРАММНОГО ОБЕСПЕЧЕНИЯ, СРЕДИ КОТОРОГО ОТСУТСТВУЮТ ОТЕЧЕСТВЕННЫЕ АНАЛОГИ</a:t>
            </a:r>
          </a:p>
        </p:txBody>
      </p:sp>
      <p:pic>
        <p:nvPicPr>
          <p:cNvPr id="24" name="Google Shape;115;p2">
            <a:extLst>
              <a:ext uri="{FF2B5EF4-FFF2-40B4-BE49-F238E27FC236}">
                <a16:creationId xmlns:a16="http://schemas.microsoft.com/office/drawing/2014/main" id="{3F706A46-8322-44BA-87B0-2ED93832060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36326" y="3956609"/>
            <a:ext cx="452861" cy="435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14;p2">
            <a:extLst>
              <a:ext uri="{FF2B5EF4-FFF2-40B4-BE49-F238E27FC236}">
                <a16:creationId xmlns:a16="http://schemas.microsoft.com/office/drawing/2014/main" id="{F2168F36-871B-4DE7-831E-281B3A0F2F3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25511" t="9700" r="25415" b="9187"/>
          <a:stretch/>
        </p:blipFill>
        <p:spPr>
          <a:xfrm>
            <a:off x="6152895" y="3543946"/>
            <a:ext cx="465911" cy="424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457E23F-F704-4CA2-8DF7-E5EADD612A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5055" y="3482657"/>
            <a:ext cx="413034" cy="413034"/>
          </a:xfrm>
          <a:prstGeom prst="rect">
            <a:avLst/>
          </a:prstGeom>
        </p:spPr>
      </p:pic>
      <p:pic>
        <p:nvPicPr>
          <p:cNvPr id="29" name="Google Shape;116;p2">
            <a:extLst>
              <a:ext uri="{FF2B5EF4-FFF2-40B4-BE49-F238E27FC236}">
                <a16:creationId xmlns:a16="http://schemas.microsoft.com/office/drawing/2014/main" id="{4E6B5918-FB03-430B-AB73-5F0BC63FDF63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27349" t="17955" r="26856" b="28560"/>
          <a:stretch/>
        </p:blipFill>
        <p:spPr>
          <a:xfrm>
            <a:off x="7676360" y="3120707"/>
            <a:ext cx="413034" cy="349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iec Test Tool">
            <a:extLst>
              <a:ext uri="{FF2B5EF4-FFF2-40B4-BE49-F238E27FC236}">
                <a16:creationId xmlns:a16="http://schemas.microsoft.com/office/drawing/2014/main" id="{D18B370A-1C08-4372-8459-3B91B2AE9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62" y="3415705"/>
            <a:ext cx="552511" cy="55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DA0354-6E85-4615-8AF4-0D92E4E9A7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847" y="2255043"/>
            <a:ext cx="4095750" cy="25717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57BED3-F7D5-45FE-B456-DD88A921D1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15682" y="3179704"/>
            <a:ext cx="684914" cy="31582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1050ED9-C52F-450C-A59A-AAE1FB7A582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69000"/>
                    </a14:imgEffect>
                    <a14:imgEffect>
                      <a14:brightnessContrast bright="-12000" contrast="6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10169" y="2984697"/>
            <a:ext cx="473362" cy="47336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1ACB80-F798-41BC-BA15-7341F55ADACB}"/>
              </a:ext>
            </a:extLst>
          </p:cNvPr>
          <p:cNvSpPr txBox="1"/>
          <p:nvPr/>
        </p:nvSpPr>
        <p:spPr>
          <a:xfrm>
            <a:off x="8157855" y="3343521"/>
            <a:ext cx="45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7B81B9-767A-4B69-A9BA-7163DB020DFC}"/>
              </a:ext>
            </a:extLst>
          </p:cNvPr>
          <p:cNvSpPr txBox="1"/>
          <p:nvPr/>
        </p:nvSpPr>
        <p:spPr>
          <a:xfrm>
            <a:off x="7966935" y="3682636"/>
            <a:ext cx="45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29EC9B2-11B4-42A4-B1A9-D3AC82746A0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64017" y="2024752"/>
            <a:ext cx="691644" cy="655028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DC0E708C-2277-4C95-A4EA-19D252806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287" y="1994975"/>
            <a:ext cx="751014" cy="75101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880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лачко с текстом: прямоугольное со скругленными углами 11">
            <a:extLst>
              <a:ext uri="{FF2B5EF4-FFF2-40B4-BE49-F238E27FC236}">
                <a16:creationId xmlns:a16="http://schemas.microsoft.com/office/drawing/2014/main" id="{57462CD5-279E-4855-8044-8B03298F84D8}"/>
              </a:ext>
            </a:extLst>
          </p:cNvPr>
          <p:cNvSpPr/>
          <p:nvPr/>
        </p:nvSpPr>
        <p:spPr>
          <a:xfrm>
            <a:off x="7071361" y="1231309"/>
            <a:ext cx="1899920" cy="1457835"/>
          </a:xfrm>
          <a:prstGeom prst="wedgeRoundRectCallout">
            <a:avLst>
              <a:gd name="adj1" fmla="val -56397"/>
              <a:gd name="adj2" fmla="val 66682"/>
              <a:gd name="adj3" fmla="val 16667"/>
            </a:avLst>
          </a:prstGeom>
          <a:solidFill>
            <a:srgbClr val="351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id="{F85A57C2-34D3-4957-A055-64222DF82E21}"/>
              </a:ext>
            </a:extLst>
          </p:cNvPr>
          <p:cNvSpPr txBox="1">
            <a:spLocks/>
          </p:cNvSpPr>
          <p:nvPr/>
        </p:nvSpPr>
        <p:spPr>
          <a:xfrm>
            <a:off x="1571625" y="240485"/>
            <a:ext cx="6274614" cy="587156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l">
              <a:defRPr/>
            </a:pP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Методические материалы «</a:t>
            </a:r>
            <a:r>
              <a:rPr lang="ru-RU" sz="24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инбрэс</a:t>
            </a: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751E3-CB5B-473A-84D1-56481D6FF4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77" y="1132441"/>
            <a:ext cx="2600665" cy="35833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9A467C-7C44-4AB5-95E9-9BA79670D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91" y="1037273"/>
            <a:ext cx="3509404" cy="4308634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2A9D4B7-5139-48D0-B22A-62A996AB9ED0}"/>
              </a:ext>
            </a:extLst>
          </p:cNvPr>
          <p:cNvSpPr/>
          <p:nvPr/>
        </p:nvSpPr>
        <p:spPr>
          <a:xfrm>
            <a:off x="2974143" y="1132441"/>
            <a:ext cx="3833058" cy="2382919"/>
          </a:xfrm>
          <a:prstGeom prst="roundRect">
            <a:avLst/>
          </a:prstGeom>
          <a:solidFill>
            <a:srgbClr val="351D78">
              <a:alpha val="21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57038CA-6AE0-4229-A659-67F7129C86F1}"/>
              </a:ext>
            </a:extLst>
          </p:cNvPr>
          <p:cNvSpPr/>
          <p:nvPr/>
        </p:nvSpPr>
        <p:spPr>
          <a:xfrm>
            <a:off x="2974143" y="3485928"/>
            <a:ext cx="3833058" cy="1134731"/>
          </a:xfrm>
          <a:prstGeom prst="roundRect">
            <a:avLst/>
          </a:prstGeom>
          <a:solidFill>
            <a:srgbClr val="FF0000">
              <a:alpha val="21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9274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BF4946-66AC-40D8-ACD8-C9AEC1FAE3EF}"/>
              </a:ext>
            </a:extLst>
          </p:cNvPr>
          <p:cNvSpPr txBox="1"/>
          <p:nvPr/>
        </p:nvSpPr>
        <p:spPr>
          <a:xfrm>
            <a:off x="7071361" y="1482059"/>
            <a:ext cx="1914698" cy="988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ИНСТРУКЦИИ К УСТРОЙСТВАМ «ИНБРЭС»</a:t>
            </a:r>
          </a:p>
        </p:txBody>
      </p:sp>
      <p:sp>
        <p:nvSpPr>
          <p:cNvPr id="15" name="Облачко с текстом: прямоугольное со скругленными углами 14">
            <a:extLst>
              <a:ext uri="{FF2B5EF4-FFF2-40B4-BE49-F238E27FC236}">
                <a16:creationId xmlns:a16="http://schemas.microsoft.com/office/drawing/2014/main" id="{D6938C8A-5837-4F56-9C95-0E178401EB99}"/>
              </a:ext>
            </a:extLst>
          </p:cNvPr>
          <p:cNvSpPr/>
          <p:nvPr/>
        </p:nvSpPr>
        <p:spPr>
          <a:xfrm>
            <a:off x="7086139" y="3477355"/>
            <a:ext cx="1899920" cy="927795"/>
          </a:xfrm>
          <a:prstGeom prst="wedgeRoundRectCallout">
            <a:avLst>
              <a:gd name="adj1" fmla="val -56397"/>
              <a:gd name="adj2" fmla="val 66682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CD1EB9-A134-4D4A-AC13-4D17AC1000B3}"/>
              </a:ext>
            </a:extLst>
          </p:cNvPr>
          <p:cNvSpPr txBox="1"/>
          <p:nvPr/>
        </p:nvSpPr>
        <p:spPr>
          <a:xfrm>
            <a:off x="7079713" y="3485928"/>
            <a:ext cx="1891568" cy="889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НАШИ ИНСТРУКЦИИ К ПО ЗАРУБЕЖНОГО ПРОИЗВОДИТЕЛЯ</a:t>
            </a:r>
          </a:p>
        </p:txBody>
      </p:sp>
      <p:sp>
        <p:nvSpPr>
          <p:cNvPr id="13" name="Номер слайда 38">
            <a:extLst>
              <a:ext uri="{FF2B5EF4-FFF2-40B4-BE49-F238E27FC236}">
                <a16:creationId xmlns:a16="http://schemas.microsoft.com/office/drawing/2014/main" id="{19CCB254-3667-4BEC-8B96-4D58C38EB3B5}"/>
              </a:ext>
            </a:extLst>
          </p:cNvPr>
          <p:cNvSpPr txBox="1">
            <a:spLocks/>
          </p:cNvSpPr>
          <p:nvPr/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ru-RU" sz="1249" smtClean="0">
                <a:solidFill>
                  <a:srgbClr val="371D7C">
                    <a:lumMod val="50000"/>
                    <a:lumOff val="50000"/>
                  </a:srgbClr>
                </a:solidFill>
                <a:latin typeface="Fira Sans"/>
              </a:rPr>
              <a:pPr>
                <a:defRPr/>
              </a:pPr>
              <a:t>8</a:t>
            </a:fld>
            <a:endParaRPr lang="ru-RU" sz="1249" dirty="0">
              <a:solidFill>
                <a:srgbClr val="371D7C">
                  <a:lumMod val="50000"/>
                  <a:lumOff val="50000"/>
                </a:srgbClr>
              </a:solidFill>
              <a:latin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3807278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E3D053-E16A-4C2C-B03E-082F3AD23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245" y="959190"/>
            <a:ext cx="3844382" cy="3492524"/>
          </a:xfrm>
          <a:prstGeom prst="rect">
            <a:avLst/>
          </a:prstGeom>
        </p:spPr>
      </p:pic>
      <p:sp>
        <p:nvSpPr>
          <p:cNvPr id="12" name="Облачко с текстом: прямоугольное со скругленными углами 11">
            <a:extLst>
              <a:ext uri="{FF2B5EF4-FFF2-40B4-BE49-F238E27FC236}">
                <a16:creationId xmlns:a16="http://schemas.microsoft.com/office/drawing/2014/main" id="{57462CD5-279E-4855-8044-8B03298F84D8}"/>
              </a:ext>
            </a:extLst>
          </p:cNvPr>
          <p:cNvSpPr/>
          <p:nvPr/>
        </p:nvSpPr>
        <p:spPr>
          <a:xfrm>
            <a:off x="7071361" y="1231309"/>
            <a:ext cx="1899920" cy="1457835"/>
          </a:xfrm>
          <a:prstGeom prst="wedgeRoundRectCallout">
            <a:avLst>
              <a:gd name="adj1" fmla="val -56397"/>
              <a:gd name="adj2" fmla="val 66682"/>
              <a:gd name="adj3" fmla="val 16667"/>
            </a:avLst>
          </a:prstGeom>
          <a:solidFill>
            <a:srgbClr val="351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id="{F85A57C2-34D3-4957-A055-64222DF82E21}"/>
              </a:ext>
            </a:extLst>
          </p:cNvPr>
          <p:cNvSpPr txBox="1">
            <a:spLocks/>
          </p:cNvSpPr>
          <p:nvPr/>
        </p:nvSpPr>
        <p:spPr>
          <a:xfrm>
            <a:off x="1709687" y="240485"/>
            <a:ext cx="6136552" cy="587156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Narrow" pitchFamily="34" charset="0"/>
                <a:ea typeface="+mn-ea"/>
                <a:cs typeface="Arial" charset="0"/>
              </a:defRPr>
            </a:lvl9pPr>
          </a:lstStyle>
          <a:p>
            <a:pPr algn="l">
              <a:defRPr/>
            </a:pP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Методические материалы «</a:t>
            </a:r>
            <a:r>
              <a:rPr lang="ru-RU" sz="2400" b="1" cap="all" dirty="0" err="1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инбрэс</a:t>
            </a:r>
            <a:r>
              <a:rPr lang="ru-RU" sz="2400" b="1" cap="all" dirty="0">
                <a:solidFill>
                  <a:srgbClr val="371D7C"/>
                </a:solidFill>
                <a:latin typeface="Fira Sans Medium" panose="020B0603050000020004" pitchFamily="34" charset="0"/>
                <a:ea typeface="+mj-ea"/>
                <a:cs typeface="+mj-cs"/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751E3-CB5B-473A-84D1-56481D6FF4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77" y="1132441"/>
            <a:ext cx="2600665" cy="3583386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2A9D4B7-5139-48D0-B22A-62A996AB9ED0}"/>
              </a:ext>
            </a:extLst>
          </p:cNvPr>
          <p:cNvSpPr/>
          <p:nvPr/>
        </p:nvSpPr>
        <p:spPr>
          <a:xfrm>
            <a:off x="2974143" y="1037234"/>
            <a:ext cx="3833058" cy="2279749"/>
          </a:xfrm>
          <a:prstGeom prst="roundRect">
            <a:avLst/>
          </a:prstGeom>
          <a:solidFill>
            <a:srgbClr val="351D78">
              <a:alpha val="21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57038CA-6AE0-4229-A659-67F7129C86F1}"/>
              </a:ext>
            </a:extLst>
          </p:cNvPr>
          <p:cNvSpPr/>
          <p:nvPr/>
        </p:nvSpPr>
        <p:spPr>
          <a:xfrm>
            <a:off x="2974143" y="3316984"/>
            <a:ext cx="3833058" cy="652115"/>
          </a:xfrm>
          <a:prstGeom prst="roundRect">
            <a:avLst/>
          </a:prstGeom>
          <a:solidFill>
            <a:srgbClr val="FF0000">
              <a:alpha val="21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BF4946-66AC-40D8-ACD8-C9AEC1FAE3EF}"/>
              </a:ext>
            </a:extLst>
          </p:cNvPr>
          <p:cNvSpPr txBox="1"/>
          <p:nvPr/>
        </p:nvSpPr>
        <p:spPr>
          <a:xfrm>
            <a:off x="7071361" y="1482059"/>
            <a:ext cx="1914698" cy="677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3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ИНСТРУКЦИИ К </a:t>
            </a:r>
            <a:r>
              <a:rPr lang="en-US" sz="13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SCADA</a:t>
            </a:r>
            <a:r>
              <a:rPr lang="ru-RU" sz="13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«ИНБРЭС»</a:t>
            </a:r>
          </a:p>
        </p:txBody>
      </p:sp>
      <p:sp>
        <p:nvSpPr>
          <p:cNvPr id="15" name="Облачко с текстом: прямоугольное со скругленными углами 14">
            <a:extLst>
              <a:ext uri="{FF2B5EF4-FFF2-40B4-BE49-F238E27FC236}">
                <a16:creationId xmlns:a16="http://schemas.microsoft.com/office/drawing/2014/main" id="{D6938C8A-5837-4F56-9C95-0E178401EB99}"/>
              </a:ext>
            </a:extLst>
          </p:cNvPr>
          <p:cNvSpPr/>
          <p:nvPr/>
        </p:nvSpPr>
        <p:spPr>
          <a:xfrm>
            <a:off x="7071361" y="2897187"/>
            <a:ext cx="1899920" cy="927795"/>
          </a:xfrm>
          <a:prstGeom prst="wedgeRoundRectCallout">
            <a:avLst>
              <a:gd name="adj1" fmla="val -56397"/>
              <a:gd name="adj2" fmla="val 66682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CD1EB9-A134-4D4A-AC13-4D17AC1000B3}"/>
              </a:ext>
            </a:extLst>
          </p:cNvPr>
          <p:cNvSpPr txBox="1"/>
          <p:nvPr/>
        </p:nvSpPr>
        <p:spPr>
          <a:xfrm>
            <a:off x="7064935" y="2905760"/>
            <a:ext cx="1921124" cy="855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1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НАШИ ИНСТРУКЦИИ С УЧЕТОМ АСПЕКТОВ ИМПОРТОЗАМЕЩЕНИЯ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9B96BA-3534-4393-8812-E9FFA48FAF64}"/>
              </a:ext>
            </a:extLst>
          </p:cNvPr>
          <p:cNvSpPr txBox="1"/>
          <p:nvPr/>
        </p:nvSpPr>
        <p:spPr>
          <a:xfrm>
            <a:off x="221077" y="3496825"/>
            <a:ext cx="670463" cy="738664"/>
          </a:xfrm>
          <a:prstGeom prst="rect">
            <a:avLst/>
          </a:prstGeom>
          <a:solidFill>
            <a:schemeClr val="bg2">
              <a:lumMod val="10000"/>
            </a:schemeClr>
          </a:solidFill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spcBef>
                <a:spcPts val="599"/>
              </a:spcBef>
              <a:spcAft>
                <a:spcPts val="599"/>
              </a:spcAft>
              <a:buClr>
                <a:srgbClr val="0E71B4"/>
              </a:buClr>
            </a:pPr>
            <a:r>
              <a:rPr lang="ru-RU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ПТК: </a:t>
            </a:r>
            <a:r>
              <a:rPr lang="en-US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SCADA </a:t>
            </a:r>
            <a:r>
              <a:rPr lang="ru-RU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КТМ  КП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E3CDBB5-0CBB-484B-BF6F-C745D7DEFE5D}"/>
              </a:ext>
            </a:extLst>
          </p:cNvPr>
          <p:cNvSpPr/>
          <p:nvPr/>
        </p:nvSpPr>
        <p:spPr>
          <a:xfrm>
            <a:off x="1303020" y="4269740"/>
            <a:ext cx="1440180" cy="36576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rgbClr val="351D78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97E4D-5E95-4D6C-AD9E-99EA36123EA6}"/>
              </a:ext>
            </a:extLst>
          </p:cNvPr>
          <p:cNvSpPr txBox="1"/>
          <p:nvPr/>
        </p:nvSpPr>
        <p:spPr>
          <a:xfrm>
            <a:off x="741681" y="4205326"/>
            <a:ext cx="2080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800" b="1" dirty="0">
                <a:solidFill>
                  <a:srgbClr val="29274F"/>
                </a:solidFill>
              </a:rPr>
              <a:t>УЧЕБНО-ПРАКТИЧЕСКИЙ КУРС </a:t>
            </a:r>
          </a:p>
          <a:p>
            <a:pPr algn="r"/>
            <a:r>
              <a:rPr lang="ru-RU" sz="800" b="1" dirty="0">
                <a:solidFill>
                  <a:srgbClr val="29274F"/>
                </a:solidFill>
              </a:rPr>
              <a:t>ПО НАЛАДКЕ ПРОГРАММНО-</a:t>
            </a:r>
          </a:p>
          <a:p>
            <a:pPr algn="r"/>
            <a:r>
              <a:rPr lang="ru-RU" sz="800" b="1" dirty="0">
                <a:solidFill>
                  <a:srgbClr val="29274F"/>
                </a:solidFill>
              </a:rPr>
              <a:t>ТЕХНИЧЕСКОГО КОМПЛЕКСА«ИНБРЭС»</a:t>
            </a:r>
          </a:p>
        </p:txBody>
      </p:sp>
      <p:sp>
        <p:nvSpPr>
          <p:cNvPr id="18" name="Номер слайда 38">
            <a:extLst>
              <a:ext uri="{FF2B5EF4-FFF2-40B4-BE49-F238E27FC236}">
                <a16:creationId xmlns:a16="http://schemas.microsoft.com/office/drawing/2014/main" id="{0BFA2007-EAFA-44D2-A73D-9F1D93FFE07D}"/>
              </a:ext>
            </a:extLst>
          </p:cNvPr>
          <p:cNvSpPr txBox="1">
            <a:spLocks/>
          </p:cNvSpPr>
          <p:nvPr/>
        </p:nvSpPr>
        <p:spPr>
          <a:xfrm>
            <a:off x="6812889" y="4789115"/>
            <a:ext cx="2118364" cy="3344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ru-RU" sz="1249" smtClean="0">
                <a:solidFill>
                  <a:srgbClr val="371D7C">
                    <a:lumMod val="50000"/>
                    <a:lumOff val="50000"/>
                  </a:srgbClr>
                </a:solidFill>
                <a:latin typeface="Fira Sans"/>
              </a:rPr>
              <a:pPr>
                <a:defRPr/>
              </a:pPr>
              <a:t>9</a:t>
            </a:fld>
            <a:endParaRPr lang="ru-RU" sz="1249" dirty="0">
              <a:solidFill>
                <a:srgbClr val="371D7C">
                  <a:lumMod val="50000"/>
                  <a:lumOff val="50000"/>
                </a:srgbClr>
              </a:solidFill>
              <a:latin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29937902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371D7C"/>
      </a:dk1>
      <a:lt1>
        <a:sysClr val="window" lastClr="FFFFFF"/>
      </a:lt1>
      <a:dk2>
        <a:srgbClr val="371D7C"/>
      </a:dk2>
      <a:lt2>
        <a:srgbClr val="E7E6E6"/>
      </a:lt2>
      <a:accent1>
        <a:srgbClr val="371D7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орпоративная">
      <a:majorFont>
        <a:latin typeface="Fira Sans Medium"/>
        <a:ea typeface=""/>
        <a:cs typeface=""/>
      </a:majorFont>
      <a:minorFont>
        <a:latin typeface="Fira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3568</TotalTime>
  <Words>1455</Words>
  <Application>Microsoft Office PowerPoint</Application>
  <PresentationFormat>Экран (16:9)</PresentationFormat>
  <Paragraphs>145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Fira Sans</vt:lpstr>
      <vt:lpstr>Fira Sans Medium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happy user</dc:creator>
  <cp:lastModifiedBy>Иванова Евгения Юрьевна</cp:lastModifiedBy>
  <cp:revision>90</cp:revision>
  <dcterms:created xsi:type="dcterms:W3CDTF">2021-04-08T09:32:59Z</dcterms:created>
  <dcterms:modified xsi:type="dcterms:W3CDTF">2024-04-23T14:54:38Z</dcterms:modified>
</cp:coreProperties>
</file>