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8" r:id="rId1"/>
  </p:sldMasterIdLst>
  <p:notesMasterIdLst>
    <p:notesMasterId r:id="rId49"/>
  </p:notesMasterIdLst>
  <p:sldIdLst>
    <p:sldId id="2161" r:id="rId2"/>
    <p:sldId id="269" r:id="rId3"/>
    <p:sldId id="2165" r:id="rId4"/>
    <p:sldId id="2066" r:id="rId5"/>
    <p:sldId id="270" r:id="rId6"/>
    <p:sldId id="2072" r:id="rId7"/>
    <p:sldId id="2158" r:id="rId8"/>
    <p:sldId id="2157" r:id="rId9"/>
    <p:sldId id="2057" r:id="rId10"/>
    <p:sldId id="262" r:id="rId11"/>
    <p:sldId id="2075" r:id="rId12"/>
    <p:sldId id="1864" r:id="rId13"/>
    <p:sldId id="2144" r:id="rId14"/>
    <p:sldId id="2061" r:id="rId15"/>
    <p:sldId id="2155" r:id="rId16"/>
    <p:sldId id="272" r:id="rId17"/>
    <p:sldId id="2093" r:id="rId18"/>
    <p:sldId id="2159" r:id="rId19"/>
    <p:sldId id="2160" r:id="rId20"/>
    <p:sldId id="2151" r:id="rId21"/>
    <p:sldId id="2162" r:id="rId22"/>
    <p:sldId id="2153" r:id="rId23"/>
    <p:sldId id="278" r:id="rId24"/>
    <p:sldId id="279" r:id="rId25"/>
    <p:sldId id="2164" r:id="rId26"/>
    <p:sldId id="1863" r:id="rId27"/>
    <p:sldId id="2147" r:id="rId28"/>
    <p:sldId id="2146" r:id="rId29"/>
    <p:sldId id="2142" r:id="rId30"/>
    <p:sldId id="2141" r:id="rId31"/>
    <p:sldId id="1861" r:id="rId32"/>
    <p:sldId id="1865" r:id="rId33"/>
    <p:sldId id="2139" r:id="rId34"/>
    <p:sldId id="2132" r:id="rId35"/>
    <p:sldId id="2138" r:id="rId36"/>
    <p:sldId id="2131" r:id="rId37"/>
    <p:sldId id="2133" r:id="rId38"/>
    <p:sldId id="2134" r:id="rId39"/>
    <p:sldId id="2148" r:id="rId40"/>
    <p:sldId id="2135" r:id="rId41"/>
    <p:sldId id="2136" r:id="rId42"/>
    <p:sldId id="2137" r:id="rId43"/>
    <p:sldId id="1872" r:id="rId44"/>
    <p:sldId id="1862" r:id="rId45"/>
    <p:sldId id="296" r:id="rId46"/>
    <p:sldId id="2149" r:id="rId47"/>
    <p:sldId id="271" r:id="rId48"/>
  </p:sldIdLst>
  <p:sldSz cx="12192000" cy="6858000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nager-311" initials="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9B6D"/>
    <a:srgbClr val="20335D"/>
    <a:srgbClr val="EBB391"/>
    <a:srgbClr val="009900"/>
    <a:srgbClr val="2323EB"/>
    <a:srgbClr val="EF1F09"/>
    <a:srgbClr val="FCA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08" autoAdjust="0"/>
    <p:restoredTop sz="91795" autoAdjust="0"/>
  </p:normalViewPr>
  <p:slideViewPr>
    <p:cSldViewPr>
      <p:cViewPr varScale="1">
        <p:scale>
          <a:sx n="69" d="100"/>
          <a:sy n="69" d="100"/>
        </p:scale>
        <p:origin x="32" y="32"/>
      </p:cViewPr>
      <p:guideLst>
        <p:guide orient="horz" pos="2387"/>
        <p:guide pos="384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1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0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6:47.548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1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3:46.190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1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2T08:56:47.548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6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209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09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197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ontserrat SemiBold" panose="00000700000000000000" pitchFamily="2" charset="-52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ontserrat SemiBold" panose="00000700000000000000" pitchFamily="2" charset="-52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ontserrat SemiBold" panose="00000700000000000000" pitchFamily="2" charset="-52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ontserrat SemiBold" panose="00000700000000000000" pitchFamily="2" charset="-52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ontserrat SemiBold" panose="00000700000000000000" pitchFamily="2" charset="-52"/>
        <a:ea typeface="+mn-ea"/>
        <a:cs typeface="+mn-cs"/>
      </a:defRPr>
    </a:lvl5pPr>
    <a:lvl6pPr marL="2285415" algn="l" defTabSz="914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00" algn="l" defTabSz="914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580" algn="l" defTabSz="914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65" algn="l" defTabSz="914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7E252-6017-4CFF-990E-3AC6F190CFB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36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Так</a:t>
            </a:r>
            <a:r>
              <a:rPr lang="ru-RU" baseline="0" dirty="0"/>
              <a:t> как тема нашего </a:t>
            </a:r>
            <a:r>
              <a:rPr lang="ru-RU" baseline="0" dirty="0" err="1"/>
              <a:t>вебинара</a:t>
            </a:r>
            <a:r>
              <a:rPr lang="ru-RU" baseline="0" dirty="0"/>
              <a:t> сегодня, это </a:t>
            </a:r>
            <a:r>
              <a:rPr lang="ru-RU" baseline="0" dirty="0" err="1"/>
              <a:t>импортозамещение</a:t>
            </a:r>
            <a:r>
              <a:rPr lang="ru-RU" baseline="0" dirty="0"/>
              <a:t>, поэтому некоторую часть времени мы уделим устройствам зарубежных производителей. Некоторые из них представлены на экране. </a:t>
            </a:r>
          </a:p>
          <a:p>
            <a:r>
              <a:rPr lang="ru-RU" baseline="0" dirty="0"/>
              <a:t>Как вы знаете, в виду недавних геополитических событий, ряд компаний производителей РЗА отказался от поставок оборудования в Россию. В связи с этим увеличилось количество обращений поступающих на наш завод для подбора аналогов импортному  оборудованию. Мы произвели большую работу по анализу </a:t>
            </a:r>
            <a:r>
              <a:rPr lang="ru-RU" baseline="0" dirty="0" err="1"/>
              <a:t>теминалов</a:t>
            </a:r>
            <a:r>
              <a:rPr lang="ru-RU" baseline="0" dirty="0"/>
              <a:t> конкурентов узнав в чём наши устройства имеют преимущества и </a:t>
            </a:r>
            <a:r>
              <a:rPr lang="ru-RU" baseline="0" dirty="0" err="1"/>
              <a:t>недостаткии</a:t>
            </a:r>
            <a:r>
              <a:rPr lang="ru-RU" baseline="0" dirty="0"/>
              <a:t>, и подвели некоторый вывод такого анализа. Такими данными сегодня я хотел и бы поделиться. На слайде вы видите: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604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032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/>
              <a:t>Мы видим что технологический разрыв</a:t>
            </a:r>
            <a:r>
              <a:rPr lang="en-US" baseline="0" dirty="0"/>
              <a:t> </a:t>
            </a:r>
            <a:r>
              <a:rPr lang="ru-RU" baseline="0" dirty="0"/>
              <a:t>между зарубежными и российскими РЗА в частности РЗА нашего производства на сегодняшний день если и есть то он не существенен.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/>
              <a:t>Однако помимо самой техники важно</a:t>
            </a:r>
            <a:r>
              <a:rPr lang="en-US" baseline="0" dirty="0"/>
              <a:t> </a:t>
            </a:r>
            <a:r>
              <a:rPr lang="ru-RU" baseline="0" dirty="0"/>
              <a:t>её сопровождение.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aseline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/>
              <a:t>Анализируя оборудование </a:t>
            </a:r>
            <a:r>
              <a:rPr lang="ru-RU" baseline="0" dirty="0" err="1"/>
              <a:t>сепам</a:t>
            </a:r>
            <a:r>
              <a:rPr lang="ru-RU" baseline="0" dirty="0"/>
              <a:t> я заметил некоторые забавные вещи в РЭ. Здесь приведена выдержка из РЭ на защиту линии.  Такие неточности перевода встречаются и у других производителей, однако у </a:t>
            </a:r>
            <a:r>
              <a:rPr lang="ru-RU" baseline="0" dirty="0" err="1"/>
              <a:t>шнайдера</a:t>
            </a:r>
            <a:r>
              <a:rPr lang="ru-RU" baseline="0" dirty="0"/>
              <a:t> почему то больше всего. Думаю это связано что РЭ переведено на русский язык не специалистом в области РЗА. Конечно это мелочи но  тем не менее, документацию зарубежных производителей сложнее найти на русском, и сложнее понять.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aseline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effectLst/>
              </a:rPr>
              <a:t>Отвердитель ________МТЗ ОП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>
                <a:solidFill>
                  <a:schemeClr val="tx1"/>
                </a:solidFill>
                <a:effectLst/>
                <a:latin typeface="Montserrat Medium" panose="00000600000000000000" pitchFamily="2" charset="-52"/>
                <a:ea typeface="+mn-ea"/>
                <a:cs typeface="+mn-cs"/>
              </a:rPr>
              <a:t>Падение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Montserrat Medium" panose="00000600000000000000" pitchFamily="2" charset="-52"/>
                <a:ea typeface="+mn-ea"/>
                <a:cs typeface="+mn-cs"/>
              </a:rPr>
              <a:t>импеданса_________Защита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Montserrat Medium" panose="00000600000000000000" pitchFamily="2" charset="-52"/>
                <a:ea typeface="+mn-ea"/>
                <a:cs typeface="+mn-cs"/>
              </a:rPr>
              <a:t> от снижения сопротивления______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>
                <a:solidFill>
                  <a:schemeClr val="tx1"/>
                </a:solidFill>
                <a:effectLst/>
                <a:latin typeface="Montserrat Medium" panose="00000600000000000000" pitchFamily="2" charset="-52"/>
                <a:ea typeface="+mn-ea"/>
                <a:cs typeface="+mn-cs"/>
              </a:rPr>
              <a:t>Полевой сбой ______________Защита от асинхронного режима с потерей возбуждения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ru-RU" dirty="0"/>
            </a:b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7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17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363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44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599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2D71F-43D9-FAFB-1CB1-2D5A7915A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4496106-0FFA-2EBD-B646-5ED0C72089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59776AF-AFCE-3D16-4AF6-038BC39354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1ACA0F-1930-D448-BEFF-5F16DEB919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1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6BECD-7113-06ED-8875-87805F81C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44825C1-72CE-65ED-BD28-EAA2F784E0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D2349AE-5E9F-F584-06AC-D61FF000F6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B6C51F-D684-48E3-2C45-2D2882302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33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D14EC-1122-9A40-0EB7-FC3AE7C76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3EC313C-6530-BB77-3952-5EA50CD5CE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49A6075-16A6-F46B-69E0-65E973DCC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D20BBF-E095-7B2A-D64E-C513CF9300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76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В связи с этим в Российской электроэнергетике с ещё с конца прошлого века было установлено довольно большое кол-во устройств РЗА зарубежного производства. На некоторых объектах такие РЗА  хорошо себя зарекомендовали, были привычны для потребителя и продолжали использоваться и устанавливаться вплоть до нашего времени. </a:t>
            </a:r>
          </a:p>
          <a:p>
            <a:r>
              <a:rPr lang="ru-RU" baseline="0" dirty="0"/>
              <a:t>И сейчас когда нет фактической возможности купить привычные устройства РЗА рынок переходит на российских производителей. А к зарубежным производителям остается ряд вопросов, например как быть с тех. поддержкой и комплектующими, ремонтном? </a:t>
            </a:r>
          </a:p>
          <a:p>
            <a:r>
              <a:rPr lang="ru-RU" baseline="0" dirty="0"/>
              <a:t>Поэтому использование РЗА зарубежных производителей обернулось проблемой.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2666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1909D-92C7-CEC1-C405-83BDFA978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E33BE1F-F5CB-1D45-F843-EB2450E17B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67F6874-0612-857B-E89B-6A9508392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88724D-CD04-14CC-74A8-219E46B3C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347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208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D4206-F92C-59B1-3DFA-B80AD1BC0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D1AA082-AC71-9AA1-A624-54332D72F4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B7BDF35-63F9-CFD4-E49E-1D285C9379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B80BF4-5267-A8FF-8BE7-10DDC5C3F5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7692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C1991-1E0F-D635-8F88-9E0A33694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70E323B-9DF1-048F-A46C-97D638A8E9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6BC26A4-8191-19C7-4CB3-75AD9AC4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97A21F-C886-1CD2-2367-7BBE00AF0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40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4CA86-5585-F2B5-95F3-0DB89A1A3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F3DC44B-CC21-AB5E-042D-B1C2516B9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E3A337F-10D3-2B0A-1139-29DA07D0A3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A25930-0FD6-FC0E-A3E7-020BD0E096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7320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709B3-1777-C34B-633D-EB1E68CCE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17D275F-839B-2558-5821-25A99B6E8A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85F0217-EF5F-2284-7AD4-CE558277B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3891822-3C60-F796-6BE3-3A8763A545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64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4A056-1033-8D9C-31C3-1EFCE0C34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12A996F-DF11-99A7-4D25-BA5622F32E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D05FB05-3CD1-00F9-8D64-E97404BBA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AD87B2-D909-3B63-E6E4-AA254CB82B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371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96B26-8102-212C-0EBA-EA9C7EB56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60BC582-808A-525C-679B-805975A328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312CED2-237F-B0EE-CDEC-68052D835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Так же компания Радиус-Автоматика обладает большим опытом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ретрофита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, хоть это всегда новая особенная задача. Мы можем произвести: релейный отсек, дверь релейного отсека, </a:t>
            </a:r>
            <a:r>
              <a:rPr lang="ru-RU" sz="1200" kern="1200" dirty="0" err="1">
                <a:solidFill>
                  <a:schemeClr val="tx1"/>
                </a:solidFill>
                <a:effectLst/>
                <a:ea typeface="+mn-ea"/>
                <a:cs typeface="+mn-cs"/>
              </a:rPr>
              <a:t>выкатной</a:t>
            </a:r>
            <a:r>
              <a:rPr lang="ru-RU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 элемент КРУ, либо комплект адаптации для выключателя.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628F73D-5B90-AE39-78CA-AFDB481B36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9563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C1FAE-45A3-5C36-041D-050B58D1C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D22F892-83DD-CD08-9A82-49249880A9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348BC31-6CCA-A783-514A-814B241A60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D5095D-C065-132A-6B55-FFE94A8B98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3686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716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083C0-D02C-45BF-9378-B934FCD06E2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80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FA7A5-06E1-4B80-7F15-AE383E447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AC57424-19FB-F288-AD70-FAF2847D2C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478F0D2-770E-37B2-B41A-D8E8FBD08E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19B137-681B-B325-9848-23B7472110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F03685-963F-445A-B1FC-625EC29A275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253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7E252-6017-4CFF-990E-3AC6F190CFB4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902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Итак считаю к основным характеристикам микропроцессорного терминала РЗА следует отнести:</a:t>
            </a:r>
          </a:p>
          <a:p>
            <a:r>
              <a:rPr lang="ru-RU" baseline="0" dirty="0"/>
              <a:t>Состав защит в первую очередь. Причём наличие нескольких групп </a:t>
            </a:r>
            <a:r>
              <a:rPr lang="ru-RU" baseline="0" dirty="0" err="1"/>
              <a:t>уставок</a:t>
            </a:r>
            <a:r>
              <a:rPr lang="ru-RU" baseline="0" dirty="0"/>
              <a:t> в терминале.</a:t>
            </a:r>
          </a:p>
          <a:p>
            <a:r>
              <a:rPr lang="ru-RU" baseline="0" dirty="0"/>
              <a:t>Кол-во аналоговых входов этот параметр напрямую связан с первым.</a:t>
            </a:r>
          </a:p>
          <a:p>
            <a:r>
              <a:rPr lang="ru-RU" baseline="0" dirty="0"/>
              <a:t>Кол-во дискретных входов и </a:t>
            </a:r>
            <a:r>
              <a:rPr lang="ru-RU" baseline="0" dirty="0" err="1"/>
              <a:t>вых</a:t>
            </a:r>
            <a:r>
              <a:rPr lang="ru-RU" baseline="0" dirty="0"/>
              <a:t> реле позволяет организовать большее число логических связей между устройствами.</a:t>
            </a:r>
          </a:p>
          <a:p>
            <a:r>
              <a:rPr lang="ru-RU" baseline="0" dirty="0"/>
              <a:t>Далее Удобство и информативность: кнопки оперативного управления и сигнальные светодиоды, дисплей и возможности интерфейса ИЧМ.</a:t>
            </a:r>
          </a:p>
          <a:p>
            <a:r>
              <a:rPr lang="ru-RU" baseline="0" dirty="0"/>
              <a:t>Ещё один параметр Наличие портов связи для удалённого контроля и управления РЗА.</a:t>
            </a:r>
          </a:p>
          <a:p>
            <a:r>
              <a:rPr lang="ru-RU" baseline="0" dirty="0"/>
              <a:t>Кстати Напишите какие параметры наиболее важные для Вас.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990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Итак считаю к основным характеристикам микропроцессорного терминала РЗА следует отнести:</a:t>
            </a:r>
          </a:p>
          <a:p>
            <a:r>
              <a:rPr lang="ru-RU" baseline="0" dirty="0"/>
              <a:t>Состав защит в первую очередь. Причём наличие нескольких групп </a:t>
            </a:r>
            <a:r>
              <a:rPr lang="ru-RU" baseline="0" dirty="0" err="1"/>
              <a:t>уставок</a:t>
            </a:r>
            <a:r>
              <a:rPr lang="ru-RU" baseline="0" dirty="0"/>
              <a:t> в терминале.</a:t>
            </a:r>
          </a:p>
          <a:p>
            <a:r>
              <a:rPr lang="ru-RU" baseline="0" dirty="0"/>
              <a:t>Кол-во аналоговых входов этот параметр напрямую связан с первым.</a:t>
            </a:r>
          </a:p>
          <a:p>
            <a:r>
              <a:rPr lang="ru-RU" baseline="0" dirty="0"/>
              <a:t>Кол-во дискретных входов и </a:t>
            </a:r>
            <a:r>
              <a:rPr lang="ru-RU" baseline="0" dirty="0" err="1"/>
              <a:t>вых</a:t>
            </a:r>
            <a:r>
              <a:rPr lang="ru-RU" baseline="0" dirty="0"/>
              <a:t> реле позволяет организовать большее число логических связей между устройствами.</a:t>
            </a:r>
          </a:p>
          <a:p>
            <a:r>
              <a:rPr lang="ru-RU" baseline="0" dirty="0"/>
              <a:t>Далее Удобство и информативность: кнопки оперативного управления и сигнальные светодиоды, дисплей и возможности интерфейса ИЧМ.</a:t>
            </a:r>
          </a:p>
          <a:p>
            <a:r>
              <a:rPr lang="ru-RU" baseline="0" dirty="0"/>
              <a:t>Ещё один параметр Наличие портов связи для удалённого контроля и управления РЗА.</a:t>
            </a:r>
          </a:p>
          <a:p>
            <a:r>
              <a:rPr lang="ru-RU" baseline="0" dirty="0"/>
              <a:t>Кстати Напишите какие параметры наиболее важные для Вас.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231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Итак считаю к основным характеристикам микропроцессорного терминала РЗА следует отнести:</a:t>
            </a:r>
          </a:p>
          <a:p>
            <a:r>
              <a:rPr lang="ru-RU" baseline="0" dirty="0"/>
              <a:t>Состав защит в первую очередь. Причём наличие нескольких групп </a:t>
            </a:r>
            <a:r>
              <a:rPr lang="ru-RU" baseline="0" dirty="0" err="1"/>
              <a:t>уставок</a:t>
            </a:r>
            <a:r>
              <a:rPr lang="ru-RU" baseline="0" dirty="0"/>
              <a:t> в терминале.</a:t>
            </a:r>
          </a:p>
          <a:p>
            <a:r>
              <a:rPr lang="ru-RU" baseline="0" dirty="0"/>
              <a:t>Кол-во аналоговых входов этот параметр напрямую связан с первым.</a:t>
            </a:r>
          </a:p>
          <a:p>
            <a:r>
              <a:rPr lang="ru-RU" baseline="0" dirty="0"/>
              <a:t>Кол-во дискретных входов и </a:t>
            </a:r>
            <a:r>
              <a:rPr lang="ru-RU" baseline="0" dirty="0" err="1"/>
              <a:t>вых</a:t>
            </a:r>
            <a:r>
              <a:rPr lang="ru-RU" baseline="0" dirty="0"/>
              <a:t> реле позволяет организовать большее число логических связей между устройствами.</a:t>
            </a:r>
          </a:p>
          <a:p>
            <a:r>
              <a:rPr lang="ru-RU" baseline="0" dirty="0"/>
              <a:t>Далее Удобство и информативность: кнопки оперативного управления и сигнальные светодиоды, дисплей и возможности интерфейса ИЧМ.</a:t>
            </a:r>
          </a:p>
          <a:p>
            <a:r>
              <a:rPr lang="ru-RU" baseline="0" dirty="0"/>
              <a:t>Ещё один параметр Наличие портов связи для удалённого контроля и управления РЗА.</a:t>
            </a:r>
          </a:p>
          <a:p>
            <a:r>
              <a:rPr lang="ru-RU" baseline="0" dirty="0"/>
              <a:t>Кстати Напишите какие параметры наиболее важные для Вас.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8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Самые</a:t>
            </a:r>
            <a:r>
              <a:rPr lang="ru-RU" baseline="0" dirty="0"/>
              <a:t> узнаваемые терминалы нашего производства представлены на слайде, синий цвет уже стал традиционным для них. У нас довольно широкая линейка продукции, на все типы присоединений слева пожалуй самая популярная серия выпускается с 2010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56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Я не мог не затронуть тему программируемой логики. Все западные терминалы имеют возможность менять логику работы защит. В данный момент у нас тоже ведётся работа над этой задачей и программируемая логика вскоре будет доступна в терминалах. </a:t>
            </a:r>
          </a:p>
          <a:p>
            <a:endParaRPr lang="ru-RU" baseline="0" dirty="0"/>
          </a:p>
          <a:p>
            <a:r>
              <a:rPr lang="ru-RU" baseline="0" dirty="0"/>
              <a:t>Хочу заметить, что Серия Сириус-2-02 имеет большое кол-во входов и выходов, которые свободно привязываются к логическим точкам и уже этих возможностей зачастую достаточно для реализации нестандартной автоматики.</a:t>
            </a:r>
          </a:p>
          <a:p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42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65BF6A-2741-473E-B4F2-065BC815341E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62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271487E0-57CE-4B74-83E7-948BCE286AC4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F205B010-8A74-4DC9-9B28-03A01C7FB8D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89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ADE2D6B5-F7B6-40CA-B6D4-8F7B145FFC75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00114726-2B90-43C2-9FD4-EEF435E18BE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20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2570884" y="390533"/>
            <a:ext cx="3901016" cy="83216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67833" y="390533"/>
            <a:ext cx="11499851" cy="8321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FA88A173-9323-4BD8-9BA3-C242FA3916C5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FB792261-3E42-4FAE-B7E3-22AE502994D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478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8920"/>
            <a:ext cx="10972800" cy="9366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ультимедиа 2"/>
          <p:cNvSpPr>
            <a:spLocks noGrp="1"/>
          </p:cNvSpPr>
          <p:nvPr>
            <p:ph type="media" sz="half" idx="1"/>
          </p:nvPr>
        </p:nvSpPr>
        <p:spPr>
          <a:xfrm>
            <a:off x="609600" y="1268413"/>
            <a:ext cx="5384800" cy="485775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268413"/>
            <a:ext cx="5384800" cy="48577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E590DD93-2BEE-43F5-98AD-D6A3B55060A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39250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65EBC54E-AE6E-4E45-A6E0-FEA37AEC4B6A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657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1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2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2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32ADD625-50F5-4BB7-BB59-7D82867865F2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539F6BF1-4067-4DDB-A3A3-2A64EB4359B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015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67834" y="2276483"/>
            <a:ext cx="7700433" cy="6435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771469" y="2276483"/>
            <a:ext cx="7700433" cy="6435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44B5BC1E-2555-40FA-9017-BFC485BCADA5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CF775DE3-FDE8-4F01-BC09-54B590A0D34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67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1" indent="0">
              <a:buNone/>
              <a:defRPr sz="1800" b="1"/>
            </a:lvl3pPr>
            <a:lvl4pPr marL="1371110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19" indent="0">
              <a:buNone/>
              <a:defRPr sz="1600" b="1"/>
            </a:lvl7pPr>
            <a:lvl8pPr marL="3199252" indent="0">
              <a:buNone/>
              <a:defRPr sz="1600" b="1"/>
            </a:lvl8pPr>
            <a:lvl9pPr marL="365629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1" indent="0">
              <a:buNone/>
              <a:defRPr sz="1800" b="1"/>
            </a:lvl3pPr>
            <a:lvl4pPr marL="1371110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19" indent="0">
              <a:buNone/>
              <a:defRPr sz="1600" b="1"/>
            </a:lvl7pPr>
            <a:lvl8pPr marL="3199252" indent="0">
              <a:buNone/>
              <a:defRPr sz="1600" b="1"/>
            </a:lvl8pPr>
            <a:lvl9pPr marL="365629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3E21D7E8-62BF-483B-A9BB-CEE7FE3A5D85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9DA843CD-28BC-4D40-9252-9954288137D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756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17CAB0B2-5B81-4A88-B733-C54A60B365A9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10794423-62F3-4E91-9A50-3DF524CC629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405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AD2F6DAA-3C5C-4231-8AC9-89E6699054C7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857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1" indent="0">
              <a:buNone/>
              <a:defRPr sz="1000"/>
            </a:lvl3pPr>
            <a:lvl4pPr marL="1371110" indent="0">
              <a:buNone/>
              <a:defRPr sz="900"/>
            </a:lvl4pPr>
            <a:lvl5pPr marL="1828146" indent="0">
              <a:buNone/>
              <a:defRPr sz="900"/>
            </a:lvl5pPr>
            <a:lvl6pPr marL="2285181" indent="0">
              <a:buNone/>
              <a:defRPr sz="900"/>
            </a:lvl6pPr>
            <a:lvl7pPr marL="2742219" indent="0">
              <a:buNone/>
              <a:defRPr sz="900"/>
            </a:lvl7pPr>
            <a:lvl8pPr marL="3199252" indent="0">
              <a:buNone/>
              <a:defRPr sz="900"/>
            </a:lvl8pPr>
            <a:lvl9pPr marL="365629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5757268B-7DA1-4D23-A76D-1BBDA693DEDE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D781BA92-E533-43E7-B551-BC657529628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18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1" indent="0">
              <a:buNone/>
              <a:defRPr sz="2400"/>
            </a:lvl3pPr>
            <a:lvl4pPr marL="1371110" indent="0">
              <a:buNone/>
              <a:defRPr sz="2000"/>
            </a:lvl4pPr>
            <a:lvl5pPr marL="1828146" indent="0">
              <a:buNone/>
              <a:defRPr sz="2000"/>
            </a:lvl5pPr>
            <a:lvl6pPr marL="2285181" indent="0">
              <a:buNone/>
              <a:defRPr sz="2000"/>
            </a:lvl6pPr>
            <a:lvl7pPr marL="2742219" indent="0">
              <a:buNone/>
              <a:defRPr sz="2000"/>
            </a:lvl7pPr>
            <a:lvl8pPr marL="3199252" indent="0">
              <a:buNone/>
              <a:defRPr sz="2000"/>
            </a:lvl8pPr>
            <a:lvl9pPr marL="365629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1" indent="0">
              <a:buNone/>
              <a:defRPr sz="1000"/>
            </a:lvl3pPr>
            <a:lvl4pPr marL="1371110" indent="0">
              <a:buNone/>
              <a:defRPr sz="900"/>
            </a:lvl4pPr>
            <a:lvl5pPr marL="1828146" indent="0">
              <a:buNone/>
              <a:defRPr sz="900"/>
            </a:lvl5pPr>
            <a:lvl6pPr marL="2285181" indent="0">
              <a:buNone/>
              <a:defRPr sz="900"/>
            </a:lvl6pPr>
            <a:lvl7pPr marL="2742219" indent="0">
              <a:buNone/>
              <a:defRPr sz="900"/>
            </a:lvl7pPr>
            <a:lvl8pPr marL="3199252" indent="0">
              <a:buNone/>
              <a:defRPr sz="900"/>
            </a:lvl8pPr>
            <a:lvl9pPr marL="365629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C273F26D-AC4A-4D48-9757-FA3901EB5B2A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ontserrat SemiBold" panose="00000700000000000000" pitchFamily="2" charset="-52"/>
              </a:defRPr>
            </a:lvl1pPr>
          </a:lstStyle>
          <a:p>
            <a:pPr>
              <a:defRPr/>
            </a:pPr>
            <a:fld id="{D3BA0F2B-42AF-43A6-BC14-9A20FF5CF94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374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7" tIns="45704" rIns="91407" bIns="457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07" tIns="45704" rIns="91407" bIns="45704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Montserrat Medium" panose="00000600000000000000" pitchFamily="2" charset="-52"/>
                <a:sym typeface="Helvetica Light"/>
              </a:defRPr>
            </a:lvl1pPr>
          </a:lstStyle>
          <a:p>
            <a:pPr>
              <a:defRPr/>
            </a:pPr>
            <a:fld id="{07C44CBE-4FA3-404A-8B9A-1EA85CFB949D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07" tIns="45704" rIns="91407" bIns="45704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Montserrat Medium" panose="00000600000000000000" pitchFamily="2" charset="-52"/>
                <a:sym typeface="Helvetica Ligh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07" tIns="45704" rIns="91407" bIns="45704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Montserrat Medium" panose="00000600000000000000" pitchFamily="2" charset="-52"/>
                <a:sym typeface="Helvetica Light"/>
              </a:defRPr>
            </a:lvl1pPr>
          </a:lstStyle>
          <a:p>
            <a:pPr>
              <a:defRPr/>
            </a:pPr>
            <a:fld id="{2FD393F7-CFB7-4268-AFBA-85E57169749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670" r:id="rId1"/>
    <p:sldLayoutId id="2147493671" r:id="rId2"/>
    <p:sldLayoutId id="2147493672" r:id="rId3"/>
    <p:sldLayoutId id="2147493673" r:id="rId4"/>
    <p:sldLayoutId id="2147493674" r:id="rId5"/>
    <p:sldLayoutId id="2147493675" r:id="rId6"/>
    <p:sldLayoutId id="2147493676" r:id="rId7"/>
    <p:sldLayoutId id="2147493677" r:id="rId8"/>
    <p:sldLayoutId id="2147493678" r:id="rId9"/>
    <p:sldLayoutId id="2147493679" r:id="rId10"/>
    <p:sldLayoutId id="2147493680" r:id="rId11"/>
    <p:sldLayoutId id="2147493682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ontserrat Medium" panose="00000600000000000000" pitchFamily="2" charset="-52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ontserrat Medium" panose="00000600000000000000" pitchFamily="2" charset="-52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ontserrat Medium" panose="00000600000000000000" pitchFamily="2" charset="-52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ontserrat Medium" panose="00000600000000000000" pitchFamily="2" charset="-52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ontserrat Medium" panose="00000600000000000000" pitchFamily="2" charset="-52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ontserrat Medium" panose="00000600000000000000" pitchFamily="2" charset="-52"/>
          <a:ea typeface="+mn-ea"/>
          <a:cs typeface="+mn-cs"/>
        </a:defRPr>
      </a:lvl5pPr>
      <a:lvl6pPr marL="2513701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6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4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7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9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2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42" Type="http://schemas.openxmlformats.org/officeDocument/2006/relationships/image" Target="../media/image5.png"/><Relationship Id="rId3" Type="http://schemas.openxmlformats.org/officeDocument/2006/relationships/image" Target="../media/image1.png"/><Relationship Id="rId133" Type="http://schemas.openxmlformats.org/officeDocument/2006/relationships/image" Target="../media/image140.png"/><Relationship Id="rId138" Type="http://schemas.openxmlformats.org/officeDocument/2006/relationships/image" Target="../media/image3.png"/><Relationship Id="rId141" Type="http://schemas.microsoft.com/office/2007/relationships/hdphoto" Target="../media/hdphoto2.wdp"/><Relationship Id="rId146" Type="http://schemas.openxmlformats.org/officeDocument/2006/relationships/image" Target="../media/image7.png"/><Relationship Id="rId137" Type="http://schemas.openxmlformats.org/officeDocument/2006/relationships/customXml" Target="../ink/ink4.xml"/><Relationship Id="rId2" Type="http://schemas.openxmlformats.org/officeDocument/2006/relationships/notesSlide" Target="../notesSlides/notesSlide1.xml"/><Relationship Id="rId140" Type="http://schemas.openxmlformats.org/officeDocument/2006/relationships/image" Target="../media/image4.png"/><Relationship Id="rId145" Type="http://schemas.microsoft.com/office/2007/relationships/hdphoto" Target="../media/hdphoto4.wdp"/><Relationship Id="rId1" Type="http://schemas.openxmlformats.org/officeDocument/2006/relationships/slideLayout" Target="../slideLayouts/slideLayout7.xml"/><Relationship Id="rId136" Type="http://schemas.openxmlformats.org/officeDocument/2006/relationships/image" Target="../media/image100.png"/><Relationship Id="rId144" Type="http://schemas.openxmlformats.org/officeDocument/2006/relationships/image" Target="../media/image6.png"/><Relationship Id="rId149" Type="http://schemas.microsoft.com/office/2007/relationships/hdphoto" Target="../media/hdphoto6.wdp"/><Relationship Id="rId5" Type="http://schemas.openxmlformats.org/officeDocument/2006/relationships/customXml" Target="../ink/ink1.xml"/><Relationship Id="rId135" Type="http://schemas.openxmlformats.org/officeDocument/2006/relationships/customXml" Target="../ink/ink3.xml"/><Relationship Id="rId143" Type="http://schemas.microsoft.com/office/2007/relationships/hdphoto" Target="../media/hdphoto3.wdp"/><Relationship Id="rId148" Type="http://schemas.openxmlformats.org/officeDocument/2006/relationships/image" Target="../media/image8.png"/><Relationship Id="rId4" Type="http://schemas.openxmlformats.org/officeDocument/2006/relationships/image" Target="../media/image2.png"/><Relationship Id="rId134" Type="http://schemas.openxmlformats.org/officeDocument/2006/relationships/customXml" Target="../ink/ink2.xml"/><Relationship Id="rId139" Type="http://schemas.microsoft.com/office/2007/relationships/hdphoto" Target="../media/hdphoto1.wdp"/><Relationship Id="rId147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61.png"/><Relationship Id="rId4" Type="http://schemas.openxmlformats.org/officeDocument/2006/relationships/image" Target="../media/image72.png"/><Relationship Id="rId9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57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7.png"/><Relationship Id="rId7" Type="http://schemas.openxmlformats.org/officeDocument/2006/relationships/image" Target="../media/image5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jpe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microsoft.com/office/2007/relationships/hdphoto" Target="../media/hdphoto8.wdp"/><Relationship Id="rId4" Type="http://schemas.openxmlformats.org/officeDocument/2006/relationships/image" Target="../media/image11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jpeg"/><Relationship Id="rId4" Type="http://schemas.openxmlformats.org/officeDocument/2006/relationships/image" Target="../media/image13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133" Type="http://schemas.openxmlformats.org/officeDocument/2006/relationships/image" Target="../media/image140.png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17" Type="http://schemas.openxmlformats.org/officeDocument/2006/relationships/customXml" Target="../ink/ink5.xml"/><Relationship Id="rId137" Type="http://schemas.openxmlformats.org/officeDocument/2006/relationships/customXml" Target="../ink/ink8.xml"/><Relationship Id="rId2" Type="http://schemas.openxmlformats.org/officeDocument/2006/relationships/notesSlide" Target="../notesSlides/notesSlide31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6.png"/><Relationship Id="rId136" Type="http://schemas.openxmlformats.org/officeDocument/2006/relationships/image" Target="../media/image100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3.wdp"/><Relationship Id="rId135" Type="http://schemas.openxmlformats.org/officeDocument/2006/relationships/customXml" Target="../ink/ink7.xm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5.wdp"/><Relationship Id="rId134" Type="http://schemas.openxmlformats.org/officeDocument/2006/relationships/customXml" Target="../ink/ink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32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5" Type="http://schemas.openxmlformats.org/officeDocument/2006/relationships/image" Target="../media/image34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3.jpe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31.png"/><Relationship Id="rId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31.png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63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82870" y="459974"/>
            <a:ext cx="5243082" cy="5793186"/>
          </a:xfrm>
          <a:prstGeom prst="rect">
            <a:avLst/>
          </a:prstGeom>
        </p:spPr>
      </p:pic>
      <p:pic>
        <p:nvPicPr>
          <p:cNvPr id="4" name="Picture 2" descr="C:\Users\Chelyadinova\Desktop\Р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56" y="2125280"/>
            <a:ext cx="2892746" cy="144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71864" y="410531"/>
            <a:ext cx="626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B6D"/>
                </a:solidFill>
                <a:latin typeface="Montserrat Medium" panose="00000600000000000000" pitchFamily="2" charset="-52"/>
              </a:rPr>
              <a:t>Опыт реализации различных вариантов комплектов адаптации в рамках импортозамещения</a:t>
            </a:r>
          </a:p>
        </p:txBody>
      </p:sp>
      <p:grpSp>
        <p:nvGrpSpPr>
          <p:cNvPr id="11" name="Группа 10"/>
          <p:cNvGrpSpPr/>
          <p:nvPr/>
        </p:nvGrpSpPr>
        <p:grpSpPr>
          <a:xfrm rot="-5400000">
            <a:off x="11543962" y="6130594"/>
            <a:ext cx="488876" cy="540000"/>
            <a:chOff x="11543962" y="6130594"/>
            <a:chExt cx="488876" cy="540000"/>
          </a:xfrm>
        </p:grpSpPr>
        <p:sp>
          <p:nvSpPr>
            <p:cNvPr id="6" name="Шеврон 5"/>
            <p:cNvSpPr/>
            <p:nvPr/>
          </p:nvSpPr>
          <p:spPr>
            <a:xfrm>
              <a:off x="11852838" y="6130594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7" name="Шеврон 6"/>
            <p:cNvSpPr/>
            <p:nvPr/>
          </p:nvSpPr>
          <p:spPr>
            <a:xfrm>
              <a:off x="11698400" y="6130594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8" name="Шеврон 7"/>
            <p:cNvSpPr/>
            <p:nvPr/>
          </p:nvSpPr>
          <p:spPr>
            <a:xfrm>
              <a:off x="11543962" y="6130594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4B793913-6102-99BE-DAF2-AB476509E3B2}"/>
              </a:ext>
            </a:extLst>
          </p:cNvPr>
          <p:cNvGrpSpPr/>
          <p:nvPr/>
        </p:nvGrpSpPr>
        <p:grpSpPr>
          <a:xfrm>
            <a:off x="9356594" y="1600912"/>
            <a:ext cx="4863611" cy="6814350"/>
            <a:chOff x="9893562" y="2068970"/>
            <a:chExt cx="4863611" cy="6814350"/>
          </a:xfrm>
        </p:grpSpPr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A587C7A9-29D6-F1C2-07F3-8F7E24DF87CD}"/>
                </a:ext>
              </a:extLst>
            </p:cNvPr>
            <p:cNvGrpSpPr/>
            <p:nvPr/>
          </p:nvGrpSpPr>
          <p:grpSpPr>
            <a:xfrm rot="-5400000">
              <a:off x="11496337" y="6149644"/>
              <a:ext cx="488876" cy="540000"/>
              <a:chOff x="11543962" y="6130594"/>
              <a:chExt cx="488876" cy="540000"/>
            </a:xfrm>
          </p:grpSpPr>
          <p:sp>
            <p:nvSpPr>
              <p:cNvPr id="45" name="Шеврон 5">
                <a:extLst>
                  <a:ext uri="{FF2B5EF4-FFF2-40B4-BE49-F238E27FC236}">
                    <a16:creationId xmlns:a16="http://schemas.microsoft.com/office/drawing/2014/main" id="{0329A70B-6A71-9149-2580-0F64E4C159AE}"/>
                  </a:ext>
                </a:extLst>
              </p:cNvPr>
              <p:cNvSpPr/>
              <p:nvPr/>
            </p:nvSpPr>
            <p:spPr>
              <a:xfrm>
                <a:off x="11852838" y="6130594"/>
                <a:ext cx="180000" cy="540000"/>
              </a:xfrm>
              <a:prstGeom prst="chevron">
                <a:avLst/>
              </a:prstGeom>
              <a:solidFill>
                <a:srgbClr val="0844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  <p:sp>
            <p:nvSpPr>
              <p:cNvPr id="46" name="Шеврон 6">
                <a:extLst>
                  <a:ext uri="{FF2B5EF4-FFF2-40B4-BE49-F238E27FC236}">
                    <a16:creationId xmlns:a16="http://schemas.microsoft.com/office/drawing/2014/main" id="{1A8CEB7F-ED09-3017-CFC4-59D006A23018}"/>
                  </a:ext>
                </a:extLst>
              </p:cNvPr>
              <p:cNvSpPr/>
              <p:nvPr/>
            </p:nvSpPr>
            <p:spPr>
              <a:xfrm>
                <a:off x="11698400" y="6130594"/>
                <a:ext cx="180000" cy="54000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  <p:sp>
            <p:nvSpPr>
              <p:cNvPr id="47" name="Шеврон 7">
                <a:extLst>
                  <a:ext uri="{FF2B5EF4-FFF2-40B4-BE49-F238E27FC236}">
                    <a16:creationId xmlns:a16="http://schemas.microsoft.com/office/drawing/2014/main" id="{6135450C-758D-45D6-58A0-E5C84BC4616F}"/>
                  </a:ext>
                </a:extLst>
              </p:cNvPr>
              <p:cNvSpPr/>
              <p:nvPr/>
            </p:nvSpPr>
            <p:spPr>
              <a:xfrm>
                <a:off x="11543962" y="6130594"/>
                <a:ext cx="180000" cy="540000"/>
              </a:xfrm>
              <a:prstGeom prst="chevron">
                <a:avLst/>
              </a:prstGeom>
              <a:solidFill>
                <a:srgbClr val="78AF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</p:grpSp>
        <p:sp>
          <p:nvSpPr>
            <p:cNvPr id="33" name="Семиугольник 32">
              <a:extLst>
                <a:ext uri="{FF2B5EF4-FFF2-40B4-BE49-F238E27FC236}">
                  <a16:creationId xmlns:a16="http://schemas.microsoft.com/office/drawing/2014/main" id="{049523A8-91D2-F3B5-D0B4-F7DFF26528CE}"/>
                </a:ext>
              </a:extLst>
            </p:cNvPr>
            <p:cNvSpPr/>
            <p:nvPr/>
          </p:nvSpPr>
          <p:spPr>
            <a:xfrm>
              <a:off x="10380092" y="4001406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4" name="Семиугольник 33">
              <a:extLst>
                <a:ext uri="{FF2B5EF4-FFF2-40B4-BE49-F238E27FC236}">
                  <a16:creationId xmlns:a16="http://schemas.microsoft.com/office/drawing/2014/main" id="{ADB544F9-4440-7108-1545-010F800E5EF6}"/>
                </a:ext>
              </a:extLst>
            </p:cNvPr>
            <p:cNvSpPr/>
            <p:nvPr/>
          </p:nvSpPr>
          <p:spPr>
            <a:xfrm>
              <a:off x="10625348" y="4091230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5" name="Семиугольник 34">
              <a:extLst>
                <a:ext uri="{FF2B5EF4-FFF2-40B4-BE49-F238E27FC236}">
                  <a16:creationId xmlns:a16="http://schemas.microsoft.com/office/drawing/2014/main" id="{8CB0EEDA-2744-45CA-4577-ECC0CB838DC7}"/>
                </a:ext>
              </a:extLst>
            </p:cNvPr>
            <p:cNvSpPr/>
            <p:nvPr/>
          </p:nvSpPr>
          <p:spPr>
            <a:xfrm>
              <a:off x="9893562" y="4003697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6" name="Семиугольник 35">
              <a:extLst>
                <a:ext uri="{FF2B5EF4-FFF2-40B4-BE49-F238E27FC236}">
                  <a16:creationId xmlns:a16="http://schemas.microsoft.com/office/drawing/2014/main" id="{FDBF021A-2D3A-46DD-12F2-4788849FA100}"/>
                </a:ext>
              </a:extLst>
            </p:cNvPr>
            <p:cNvSpPr/>
            <p:nvPr/>
          </p:nvSpPr>
          <p:spPr>
            <a:xfrm>
              <a:off x="11141139" y="2068970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546BAE97-F29F-B504-095E-44241FFEDE93}"/>
                </a:ext>
              </a:extLst>
            </p:cNvPr>
            <p:cNvGrpSpPr/>
            <p:nvPr/>
          </p:nvGrpSpPr>
          <p:grpSpPr>
            <a:xfrm>
              <a:off x="10881512" y="3970778"/>
              <a:ext cx="996771" cy="4211432"/>
              <a:chOff x="9598100" y="3924040"/>
              <a:chExt cx="2060600" cy="4211432"/>
            </a:xfrm>
          </p:grpSpPr>
          <p:cxnSp>
            <p:nvCxnSpPr>
              <p:cNvPr id="43" name="Соединитель: уступ 42">
                <a:extLst>
                  <a:ext uri="{FF2B5EF4-FFF2-40B4-BE49-F238E27FC236}">
                    <a16:creationId xmlns:a16="http://schemas.microsoft.com/office/drawing/2014/main" id="{3EF37BBC-4E23-5981-36B2-41CC57E8716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534569" y="5018183"/>
                <a:ext cx="4180820" cy="2053758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44" name="Рукописный ввод 43">
                    <a:extLst>
                      <a:ext uri="{FF2B5EF4-FFF2-40B4-BE49-F238E27FC236}">
                        <a16:creationId xmlns:a16="http://schemas.microsoft.com/office/drawing/2014/main" id="{8090838A-B12F-AF6E-2E93-0C4FE1914877}"/>
                      </a:ext>
                    </a:extLst>
                  </p14:cNvPr>
                  <p14:cNvContentPartPr/>
                  <p14:nvPr/>
                </p14:nvContentPartPr>
                <p14:xfrm>
                  <a:off x="11658340" y="3924040"/>
                  <a:ext cx="360" cy="360"/>
                </p14:xfrm>
              </p:contentPart>
            </mc:Choice>
            <mc:Fallback xmlns="">
              <p:pic>
                <p:nvPicPr>
                  <p:cNvPr id="442" name="Рукописный ввод 441">
                    <a:extLst>
                      <a:ext uri="{FF2B5EF4-FFF2-40B4-BE49-F238E27FC236}">
                        <a16:creationId xmlns:a16="http://schemas.microsoft.com/office/drawing/2014/main" id="{2153BC90-DAEE-8BD2-E495-B8D1C20C98BD}"/>
                      </a:ext>
                    </a:extLst>
                  </p:cNvPr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11622340" y="38884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9805187A-EC3F-8415-B248-F402AF6CF465}"/>
                </a:ext>
              </a:extLst>
            </p:cNvPr>
            <p:cNvGrpSpPr/>
            <p:nvPr/>
          </p:nvGrpSpPr>
          <p:grpSpPr>
            <a:xfrm>
              <a:off x="10947246" y="4254036"/>
              <a:ext cx="1308252" cy="4629284"/>
              <a:chOff x="9598105" y="3774148"/>
              <a:chExt cx="2704516" cy="4629284"/>
            </a:xfrm>
          </p:grpSpPr>
          <p:cxnSp>
            <p:nvCxnSpPr>
              <p:cNvPr id="40" name="Соединитель: уступ 39">
                <a:extLst>
                  <a:ext uri="{FF2B5EF4-FFF2-40B4-BE49-F238E27FC236}">
                    <a16:creationId xmlns:a16="http://schemas.microsoft.com/office/drawing/2014/main" id="{CD5478E1-2756-B2C5-6521-E55CD86AFE0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684979" y="4702588"/>
                <a:ext cx="4346009" cy="2519758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p14="http://schemas.microsoft.com/office/powerpoint/2010/main">
            <mc:Choice Requires="p14">
              <p:contentPart p14:bwMode="auto" r:id="rId134">
                <p14:nvContentPartPr>
                  <p14:cNvPr id="41" name="Рукописный ввод 40">
                    <a:extLst>
                      <a:ext uri="{FF2B5EF4-FFF2-40B4-BE49-F238E27FC236}">
                        <a16:creationId xmlns:a16="http://schemas.microsoft.com/office/drawing/2014/main" id="{2A56A74F-A093-7F7A-6D39-559295441F1C}"/>
                      </a:ext>
                    </a:extLst>
                  </p14:cNvPr>
                  <p14:cNvContentPartPr/>
                  <p14:nvPr/>
                </p14:nvContentPartPr>
                <p14:xfrm>
                  <a:off x="12117503" y="3774148"/>
                  <a:ext cx="360" cy="360"/>
                </p14:xfrm>
              </p:contentPart>
            </mc:Choice>
            <mc:Fallback xmlns="">
              <p:pic>
                <p:nvPicPr>
                  <p:cNvPr id="468" name="Рукописный ввод 467">
                    <a:extLst>
                      <a:ext uri="{FF2B5EF4-FFF2-40B4-BE49-F238E27FC236}">
                        <a16:creationId xmlns:a16="http://schemas.microsoft.com/office/drawing/2014/main" id="{848CE666-42F2-60B3-EB58-7C2EA687E76B}"/>
                      </a:ext>
                    </a:extLst>
                  </p:cNvPr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12081503" y="3738508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p:cxnSp>
            <p:nvCxnSpPr>
              <p:cNvPr id="42" name="Соединитель: уступ 41">
                <a:extLst>
                  <a:ext uri="{FF2B5EF4-FFF2-40B4-BE49-F238E27FC236}">
                    <a16:creationId xmlns:a16="http://schemas.microsoft.com/office/drawing/2014/main" id="{ED9DAEE6-7EBB-4F92-109B-641D929AFC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85333" y="5286143"/>
                <a:ext cx="4180820" cy="2053757"/>
              </a:xfrm>
              <a:prstGeom prst="bentConnector3">
                <a:avLst>
                  <a:gd name="adj1" fmla="val 7195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39" name="Рукописный ввод 38">
                  <a:extLst>
                    <a:ext uri="{FF2B5EF4-FFF2-40B4-BE49-F238E27FC236}">
                      <a16:creationId xmlns:a16="http://schemas.microsoft.com/office/drawing/2014/main" id="{E8F0DC6E-012C-B89C-F169-5E7D0805CA3E}"/>
                    </a:ext>
                  </a:extLst>
                </p14:cNvPr>
                <p14:cNvContentPartPr/>
                <p14:nvPr/>
              </p14:nvContentPartPr>
              <p14:xfrm>
                <a:off x="12255317" y="4702499"/>
                <a:ext cx="360" cy="360"/>
              </p14:xfrm>
            </p:contentPart>
          </mc:Choice>
          <mc:Fallback xmlns="">
            <p:pic>
              <p:nvPicPr>
                <p:cNvPr id="39" name="Рукописный ввод 38">
                  <a:extLst>
                    <a:ext uri="{FF2B5EF4-FFF2-40B4-BE49-F238E27FC236}">
                      <a16:creationId xmlns:a16="http://schemas.microsoft.com/office/drawing/2014/main" id="{E8F0DC6E-012C-B89C-F169-5E7D0805CA3E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2219317" y="4666499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48" name="Рукописный ввод 47">
                <a:extLst>
                  <a:ext uri="{FF2B5EF4-FFF2-40B4-BE49-F238E27FC236}">
                    <a16:creationId xmlns:a16="http://schemas.microsoft.com/office/drawing/2014/main" id="{60572998-DE97-92A8-51AF-F80A3A591373}"/>
                  </a:ext>
                </a:extLst>
              </p14:cNvPr>
              <p14:cNvContentPartPr/>
              <p14:nvPr/>
            </p14:nvContentPartPr>
            <p14:xfrm>
              <a:off x="10933447" y="6219526"/>
              <a:ext cx="360" cy="360"/>
            </p14:xfrm>
          </p:contentPart>
        </mc:Choice>
        <mc:Fallback xmlns="">
          <p:pic>
            <p:nvPicPr>
              <p:cNvPr id="48" name="Рукописный ввод 47">
                <a:extLst>
                  <a:ext uri="{FF2B5EF4-FFF2-40B4-BE49-F238E27FC236}">
                    <a16:creationId xmlns:a16="http://schemas.microsoft.com/office/drawing/2014/main" id="{60572998-DE97-92A8-51AF-F80A3A591373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10897807" y="6183886"/>
                <a:ext cx="7200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A0D5DE9-69E8-62AA-C94C-C622F3AB9BFB}"/>
              </a:ext>
            </a:extLst>
          </p:cNvPr>
          <p:cNvGrpSpPr/>
          <p:nvPr/>
        </p:nvGrpSpPr>
        <p:grpSpPr>
          <a:xfrm>
            <a:off x="5989428" y="2961171"/>
            <a:ext cx="3994583" cy="3284984"/>
            <a:chOff x="6745992" y="2082586"/>
            <a:chExt cx="4415404" cy="419153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734835" y="2108258"/>
              <a:ext cx="34265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chemeClr val="bg1">
                      <a:lumMod val="85000"/>
                    </a:schemeClr>
                  </a:solidFill>
                  <a:latin typeface="Montserrat Medium" panose="00000600000000000000" pitchFamily="2" charset="-52"/>
                </a:rPr>
                <a:t>АО «РАДИУС Автоматика»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endParaRPr>
            </a:p>
            <a:p>
              <a:r>
                <a:rPr lang="ru-RU" sz="1600" dirty="0">
                  <a:solidFill>
                    <a:schemeClr val="bg1">
                      <a:lumMod val="85000"/>
                    </a:schemeClr>
                  </a:solidFill>
                  <a:latin typeface="Montserrat Medium" panose="00000600000000000000" pitchFamily="2" charset="-52"/>
                </a:rPr>
                <a:t>г. Зеленоград, г. Москва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734836" y="2917213"/>
              <a:ext cx="30483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Montserrat Medium" panose="00000600000000000000" pitchFamily="2" charset="-52"/>
                </a:rPr>
                <a:t>www.rza.ru</a:t>
              </a:r>
              <a:endParaRPr lang="ru-RU" sz="16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734836" y="4420795"/>
              <a:ext cx="30483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Montserrat Medium" panose="00000600000000000000" pitchFamily="2" charset="-52"/>
                </a:rPr>
                <a:t>ra@rza.ru</a:t>
              </a:r>
              <a:endParaRPr lang="ru-RU" sz="16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734836" y="3669836"/>
              <a:ext cx="30483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chemeClr val="bg1">
                      <a:lumMod val="85000"/>
                    </a:schemeClr>
                  </a:solidFill>
                  <a:latin typeface="Montserrat Medium" panose="00000600000000000000" pitchFamily="2" charset="-52"/>
                </a:rPr>
                <a:t>+7 (499) 130-5-031</a:t>
              </a:r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38">
              <a:extLst>
                <a:ext uri="{BEBA8EAE-BF5A-486C-A8C5-ECC9F3942E4B}">
                  <a14:imgProps xmlns:a14="http://schemas.microsoft.com/office/drawing/2010/main">
                    <a14:imgLayer r:embed="rId13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0449" y="3584502"/>
              <a:ext cx="540000" cy="540000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40">
              <a:extLst>
                <a:ext uri="{BEBA8EAE-BF5A-486C-A8C5-ECC9F3942E4B}">
                  <a14:imgProps xmlns:a14="http://schemas.microsoft.com/office/drawing/2010/main">
                    <a14:imgLayer r:embed="rId14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9143" y="4335461"/>
              <a:ext cx="540000" cy="540000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42">
              <a:extLst>
                <a:ext uri="{BEBA8EAE-BF5A-486C-A8C5-ECC9F3942E4B}">
                  <a14:imgProps xmlns:a14="http://schemas.microsoft.com/office/drawing/2010/main">
                    <a14:imgLayer r:embed="rId14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5992" y="5734120"/>
              <a:ext cx="540000" cy="540000"/>
            </a:xfrm>
            <a:prstGeom prst="rect">
              <a:avLst/>
            </a:prstGeom>
            <a:effectLst/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144">
              <a:extLst>
                <a:ext uri="{BEBA8EAE-BF5A-486C-A8C5-ECC9F3942E4B}">
                  <a14:imgProps xmlns:a14="http://schemas.microsoft.com/office/drawing/2010/main">
                    <a14:imgLayer r:embed="rId14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0449" y="5086420"/>
              <a:ext cx="540000" cy="540000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146">
              <a:extLst>
                <a:ext uri="{BEBA8EAE-BF5A-486C-A8C5-ECC9F3942E4B}">
                  <a14:imgProps xmlns:a14="http://schemas.microsoft.com/office/drawing/2010/main">
                    <a14:imgLayer r:embed="rId14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0449" y="2833544"/>
              <a:ext cx="540000" cy="540000"/>
            </a:xfrm>
            <a:prstGeom prst="rect">
              <a:avLst/>
            </a:prstGeom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148">
              <a:extLst>
                <a:ext uri="{BEBA8EAE-BF5A-486C-A8C5-ECC9F3942E4B}">
                  <a14:imgProps xmlns:a14="http://schemas.microsoft.com/office/drawing/2010/main">
                    <a14:imgLayer r:embed="rId14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0449" y="2082586"/>
              <a:ext cx="540000" cy="540000"/>
            </a:xfrm>
            <a:prstGeom prst="rect">
              <a:avLst/>
            </a:prstGeom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7734836" y="5171754"/>
              <a:ext cx="30483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600">
                  <a:solidFill>
                    <a:schemeClr val="bg1"/>
                  </a:solidFill>
                  <a:latin typeface="Montserrat Medium" panose="00000600000000000000" pitchFamily="2" charset="-52"/>
                </a:defRPr>
              </a:lvl1pPr>
            </a:lstStyle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</a:rPr>
                <a:t>@radiusavtomatika</a:t>
              </a:r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545272A-F339-6F01-D4CA-8027EB1E1B52}"/>
                </a:ext>
              </a:extLst>
            </p:cNvPr>
            <p:cNvSpPr txBox="1"/>
            <p:nvPr/>
          </p:nvSpPr>
          <p:spPr>
            <a:xfrm>
              <a:off x="7734835" y="5819454"/>
              <a:ext cx="30483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600">
                  <a:solidFill>
                    <a:schemeClr val="bg1"/>
                  </a:solidFill>
                  <a:latin typeface="Montserrat Medium" panose="00000600000000000000" pitchFamily="2" charset="-52"/>
                </a:defRPr>
              </a:lvl1pPr>
            </a:lstStyle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</a:rPr>
                <a:t>@radiusavtomatika</a:t>
              </a:r>
              <a:endParaRPr lang="ru-RU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8096A4-DB1A-0F5D-47F0-F2312604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701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824966" y="2284155"/>
            <a:ext cx="5514935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5824966" y="4573403"/>
            <a:ext cx="5514935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0" y="0"/>
            <a:ext cx="4114800" cy="6172200"/>
          </a:xfrm>
          <a:custGeom>
            <a:avLst/>
            <a:gdLst/>
            <a:ahLst/>
            <a:cxnLst/>
            <a:rect l="l" t="t" r="r" b="b"/>
            <a:pathLst>
              <a:path w="6172200" h="9258300">
                <a:moveTo>
                  <a:pt x="0" y="0"/>
                </a:moveTo>
                <a:lnTo>
                  <a:pt x="6172200" y="0"/>
                </a:lnTo>
                <a:lnTo>
                  <a:pt x="617220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85800" y="266378"/>
            <a:ext cx="4561094" cy="6325244"/>
          </a:xfrm>
          <a:custGeom>
            <a:avLst/>
            <a:gdLst/>
            <a:ahLst/>
            <a:cxnLst/>
            <a:rect l="l" t="t" r="r" b="b"/>
            <a:pathLst>
              <a:path w="6841641" h="9487866">
                <a:moveTo>
                  <a:pt x="0" y="0"/>
                </a:moveTo>
                <a:lnTo>
                  <a:pt x="6841641" y="0"/>
                </a:lnTo>
                <a:lnTo>
                  <a:pt x="6841641" y="9487866"/>
                </a:lnTo>
                <a:lnTo>
                  <a:pt x="0" y="9487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101888" y="5813455"/>
            <a:ext cx="1570613" cy="778167"/>
          </a:xfrm>
          <a:custGeom>
            <a:avLst/>
            <a:gdLst/>
            <a:ahLst/>
            <a:cxnLst/>
            <a:rect l="l" t="t" r="r" b="b"/>
            <a:pathLst>
              <a:path w="2355919" h="1167251">
                <a:moveTo>
                  <a:pt x="0" y="0"/>
                </a:moveTo>
                <a:lnTo>
                  <a:pt x="2355918" y="0"/>
                </a:lnTo>
                <a:lnTo>
                  <a:pt x="2355918" y="1167251"/>
                </a:lnTo>
                <a:lnTo>
                  <a:pt x="0" y="11672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824966" y="457279"/>
            <a:ext cx="5847534" cy="2104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9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 Semi-Bold"/>
              </a:rPr>
              <a:t>Один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 Semi-Bold"/>
              </a:rPr>
              <a:t>терминал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 Semi-Bold"/>
              </a:rPr>
              <a:t>выполняет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 </a:t>
            </a:r>
          </a:p>
          <a:p>
            <a:pPr>
              <a:lnSpc>
                <a:spcPts val="199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 Semi-Bold"/>
              </a:rPr>
              <a:t>все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 Semi-Bold"/>
              </a:rPr>
              <a:t>функции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:</a:t>
            </a: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Semi-Bold"/>
            </a:endParaRPr>
          </a:p>
          <a:p>
            <a:pPr marL="359851" lvl="1" indent="-179926">
              <a:lnSpc>
                <a:spcPts val="12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Защиты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всех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типов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присоединений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2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 marL="359851" lvl="1" indent="-179926">
              <a:lnSpc>
                <a:spcPts val="12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Оперативная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блокировка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2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 marL="359851" lvl="1" indent="-179926">
              <a:lnSpc>
                <a:spcPts val="12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Встроенная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дуговая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защита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824966" y="4591050"/>
            <a:ext cx="5514935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33"/>
              </a:lnSpc>
            </a:pP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Один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терминал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выполняет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</a:p>
          <a:p>
            <a:pPr>
              <a:lnSpc>
                <a:spcPts val="2333"/>
              </a:lnSpc>
            </a:pP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все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функции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устройств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:</a:t>
            </a:r>
          </a:p>
          <a:p>
            <a:pPr>
              <a:lnSpc>
                <a:spcPts val="2333"/>
              </a:lnSpc>
            </a:pPr>
            <a:endParaRPr lang="en-US" sz="1666">
              <a:solidFill>
                <a:srgbClr val="000000"/>
              </a:solidFill>
              <a:latin typeface="Montserrat Semi-Bold"/>
            </a:endParaRPr>
          </a:p>
          <a:p>
            <a:pPr marL="359851" lvl="1" indent="-179926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Montserrat Medium"/>
              </a:rPr>
              <a:t>«Сириус-2-В»</a:t>
            </a:r>
          </a:p>
          <a:p>
            <a:pPr marL="359851" lvl="1" indent="-179926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Montserrat Medium"/>
              </a:rPr>
              <a:t>«Сириус-2-С»«Сириус-2-Л»</a:t>
            </a:r>
          </a:p>
          <a:p>
            <a:pPr marL="359851" lvl="1" indent="-179926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Montserrat Medium"/>
              </a:rPr>
              <a:t>«Сириус-2-МЛ»</a:t>
            </a:r>
          </a:p>
          <a:p>
            <a:pPr marL="359851" lvl="1" indent="-179926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Montserrat Medium"/>
              </a:rPr>
              <a:t>«Сириус-ДЗ-35»</a:t>
            </a:r>
          </a:p>
          <a:p>
            <a:pPr>
              <a:lnSpc>
                <a:spcPts val="1867"/>
              </a:lnSpc>
            </a:pPr>
            <a:endParaRPr lang="en-US" sz="1666">
              <a:solidFill>
                <a:srgbClr val="000000"/>
              </a:solidFill>
              <a:latin typeface="Montserrat Medium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824966" y="2387679"/>
            <a:ext cx="5847534" cy="26175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99"/>
              </a:lnSpc>
            </a:pP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Устанавливаются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Semi-Bold"/>
              </a:rPr>
              <a:t>на</a:t>
            </a:r>
            <a:r>
              <a:rPr lang="en-US" sz="1666" dirty="0">
                <a:solidFill>
                  <a:srgbClr val="000000"/>
                </a:solidFill>
                <a:latin typeface="Montserrat Semi-Bold"/>
              </a:rPr>
              <a:t>:</a:t>
            </a: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Semi-Bold"/>
            </a:endParaRPr>
          </a:p>
          <a:p>
            <a:pPr marL="359851" lvl="1" indent="-179926">
              <a:lnSpc>
                <a:spcPts val="24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воздушные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,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кабельные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или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смешанные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линии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6-35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кВ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 marL="359851" lvl="1" indent="-179926">
              <a:lnSpc>
                <a:spcPts val="24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вводные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выключатели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ПС 6-35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кВ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 marL="359851" lvl="1" indent="-179926">
              <a:lnSpc>
                <a:spcPts val="24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секционные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выключатели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ПС 6-35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кВ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 marL="359851" lvl="1" indent="-179926">
              <a:lnSpc>
                <a:spcPts val="2499"/>
              </a:lnSpc>
              <a:buFont typeface="Arial"/>
              <a:buChar char="•"/>
            </a:pP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Встроенная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дуговая</a:t>
            </a:r>
            <a:r>
              <a:rPr lang="en-US" sz="1666" dirty="0">
                <a:solidFill>
                  <a:srgbClr val="000000"/>
                </a:solidFill>
                <a:latin typeface="Montserrat Medium"/>
              </a:rPr>
              <a:t> </a:t>
            </a:r>
            <a:r>
              <a:rPr lang="en-US" sz="1666" dirty="0" err="1">
                <a:solidFill>
                  <a:srgbClr val="000000"/>
                </a:solidFill>
                <a:latin typeface="Montserrat Medium"/>
              </a:rPr>
              <a:t>защита</a:t>
            </a: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  <a:p>
            <a:pPr>
              <a:lnSpc>
                <a:spcPts val="1999"/>
              </a:lnSpc>
            </a:pPr>
            <a:endParaRPr lang="en-US" sz="1666" dirty="0">
              <a:solidFill>
                <a:srgbClr val="000000"/>
              </a:solidFill>
              <a:latin typeface="Montserrat Medium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9D96B015-052C-5FC2-4143-9B005ABA7A8D}"/>
              </a:ext>
            </a:extLst>
          </p:cNvPr>
          <p:cNvGrpSpPr/>
          <p:nvPr/>
        </p:nvGrpSpPr>
        <p:grpSpPr>
          <a:xfrm>
            <a:off x="11101395" y="187279"/>
            <a:ext cx="488876" cy="540000"/>
            <a:chOff x="192292" y="206177"/>
            <a:chExt cx="488876" cy="540000"/>
          </a:xfrm>
        </p:grpSpPr>
        <p:sp>
          <p:nvSpPr>
            <p:cNvPr id="17" name="Шеврон 13">
              <a:extLst>
                <a:ext uri="{FF2B5EF4-FFF2-40B4-BE49-F238E27FC236}">
                  <a16:creationId xmlns:a16="http://schemas.microsoft.com/office/drawing/2014/main" id="{A237223F-E1E2-38E2-8106-8E9547D07142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8" name="Шеврон 14">
              <a:extLst>
                <a:ext uri="{FF2B5EF4-FFF2-40B4-BE49-F238E27FC236}">
                  <a16:creationId xmlns:a16="http://schemas.microsoft.com/office/drawing/2014/main" id="{A1CD78DE-A1C6-B78A-9E27-571D4CC29382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9" name="Шеврон 15">
              <a:extLst>
                <a:ext uri="{FF2B5EF4-FFF2-40B4-BE49-F238E27FC236}">
                  <a16:creationId xmlns:a16="http://schemas.microsoft.com/office/drawing/2014/main" id="{CE479098-E868-4C6C-6E91-5746CC5707F6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7A1D85D0-0F9F-E631-2C23-8E12C2194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951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Мои документы\ДМИТРИЙ\Презентации\pics\8  программируемая логи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720" y="0"/>
            <a:ext cx="9039829" cy="6957392"/>
          </a:xfrm>
          <a:prstGeom prst="rect">
            <a:avLst/>
          </a:prstGeom>
          <a:noFill/>
          <a:ln>
            <a:solidFill>
              <a:srgbClr val="20335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5">
            <a:extLst>
              <a:ext uri="{FF2B5EF4-FFF2-40B4-BE49-F238E27FC236}">
                <a16:creationId xmlns:a16="http://schemas.microsoft.com/office/drawing/2014/main" id="{DA2AA439-DE4D-7C79-AD20-44FF7DC3E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0296" y="260648"/>
            <a:ext cx="3077986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Свободно- программируемая логика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endParaRPr lang="ru-RU" altLang="ru-RU" sz="18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Свободно программируемые: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Дискретные входы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Выходные реле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Ключи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8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Светодиоды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altLang="ru-RU" sz="18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8C29A4D-9B90-D724-F308-F3AE2FEC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771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058D8E-4241-E68F-1E77-064FA1E1F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534F856E-E14D-DB69-F715-E8CE11D34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3056070"/>
            <a:ext cx="5085111" cy="361329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1DDBC10-6291-F7A5-F5B3-1CD7C3DB80A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0571" y="188640"/>
            <a:ext cx="5607064" cy="36132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7" name="Прямоугольник 8">
            <a:extLst>
              <a:ext uri="{FF2B5EF4-FFF2-40B4-BE49-F238E27FC236}">
                <a16:creationId xmlns:a16="http://schemas.microsoft.com/office/drawing/2014/main" id="{D0FB9EFB-9890-F35F-A181-7AFAC6091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4970" y="476672"/>
            <a:ext cx="549332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Разрабатываются схемы вторичных цепей с учетом применения нового оборудования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Возможна доработка различных схемных решений в соответствии с требованиями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4E90F1C-A4D0-B188-6E6C-41EFEF18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884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01510-0A32-3DFA-6080-34E859008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5">
            <a:extLst>
              <a:ext uri="{FF2B5EF4-FFF2-40B4-BE49-F238E27FC236}">
                <a16:creationId xmlns:a16="http://schemas.microsoft.com/office/drawing/2014/main" id="{3AFD8CC0-7D69-CA06-228C-515DBA555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360" y="332656"/>
            <a:ext cx="26459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2400" b="1" dirty="0">
                <a:solidFill>
                  <a:srgbClr val="20335D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Разработка проекта и запуск в производство</a:t>
            </a:r>
          </a:p>
        </p:txBody>
      </p:sp>
      <p:pic>
        <p:nvPicPr>
          <p:cNvPr id="200706" name="Picture 2">
            <a:extLst>
              <a:ext uri="{FF2B5EF4-FFF2-40B4-BE49-F238E27FC236}">
                <a16:creationId xmlns:a16="http://schemas.microsoft.com/office/drawing/2014/main" id="{2E31BA54-19ED-9A42-A227-5F816C480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" y="0"/>
            <a:ext cx="4883698" cy="690350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0707" name="Picture 3">
            <a:extLst>
              <a:ext uri="{FF2B5EF4-FFF2-40B4-BE49-F238E27FC236}">
                <a16:creationId xmlns:a16="http://schemas.microsoft.com/office/drawing/2014/main" id="{82B98975-750A-009B-56FC-9DDB057308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/>
          <a:stretch/>
        </p:blipFill>
        <p:spPr bwMode="auto">
          <a:xfrm>
            <a:off x="4295800" y="0"/>
            <a:ext cx="4649316" cy="69292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DA8754DA-2BC0-BA25-E358-91B680724924}"/>
              </a:ext>
            </a:extLst>
          </p:cNvPr>
          <p:cNvSpPr/>
          <p:nvPr/>
        </p:nvSpPr>
        <p:spPr>
          <a:xfrm>
            <a:off x="9188388" y="4998128"/>
            <a:ext cx="3160451" cy="2104008"/>
          </a:xfrm>
          <a:custGeom>
            <a:avLst/>
            <a:gdLst>
              <a:gd name="connsiteX0" fmla="*/ 0 w 3160451"/>
              <a:gd name="connsiteY0" fmla="*/ 2104008 h 2104008"/>
              <a:gd name="connsiteX1" fmla="*/ 3160451 w 3160451"/>
              <a:gd name="connsiteY1" fmla="*/ 0 h 2104008"/>
              <a:gd name="connsiteX2" fmla="*/ 3116062 w 3160451"/>
              <a:gd name="connsiteY2" fmla="*/ 2104008 h 2104008"/>
              <a:gd name="connsiteX3" fmla="*/ 0 w 3160451"/>
              <a:gd name="connsiteY3" fmla="*/ 2104008 h 210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0451" h="2104008">
                <a:moveTo>
                  <a:pt x="0" y="2104008"/>
                </a:moveTo>
                <a:lnTo>
                  <a:pt x="3160451" y="0"/>
                </a:lnTo>
                <a:lnTo>
                  <a:pt x="3116062" y="2104008"/>
                </a:lnTo>
                <a:lnTo>
                  <a:pt x="0" y="2104008"/>
                </a:lnTo>
                <a:close/>
              </a:path>
            </a:pathLst>
          </a:custGeom>
          <a:solidFill>
            <a:srgbClr val="20335D"/>
          </a:solidFill>
          <a:ln>
            <a:solidFill>
              <a:srgbClr val="20335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AB3FAC4-D407-ABC5-F844-ADBECA45B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534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 descr="C:\Users\Manager-311\Desktop\P1F35486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95" y="1192266"/>
            <a:ext cx="2060751" cy="289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Manager-311\Desktop\2022-05-18_11-41-19-removebg-previ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44" y="992569"/>
            <a:ext cx="4030056" cy="284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019" name="Picture 3" descr="C:\Users\Manager-311\Desktop\2022-05-18_11-45-20-removebg-previe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191" y="3868407"/>
            <a:ext cx="3883715" cy="301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0" name="Picture 2" descr="C:\Users\TAY\Downloads\motor-protection-relay-500x500-removebg-previe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769" y="4067506"/>
            <a:ext cx="3810000" cy="25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емиугольник 10">
            <a:extLst>
              <a:ext uri="{FF2B5EF4-FFF2-40B4-BE49-F238E27FC236}">
                <a16:creationId xmlns:a16="http://schemas.microsoft.com/office/drawing/2014/main" id="{53AFF0AF-1BA9-D4C5-B45A-8A593DC6FB0C}"/>
              </a:ext>
            </a:extLst>
          </p:cNvPr>
          <p:cNvSpPr/>
          <p:nvPr/>
        </p:nvSpPr>
        <p:spPr>
          <a:xfrm>
            <a:off x="12214696" y="4231316"/>
            <a:ext cx="3616034" cy="3616034"/>
          </a:xfrm>
          <a:prstGeom prst="heptagon">
            <a:avLst/>
          </a:prstGeom>
          <a:solidFill>
            <a:srgbClr val="20335D"/>
          </a:solidFill>
          <a:ln w="28575">
            <a:solidFill>
              <a:srgbClr val="20335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2" name="Семиугольник 11">
            <a:extLst>
              <a:ext uri="{FF2B5EF4-FFF2-40B4-BE49-F238E27FC236}">
                <a16:creationId xmlns:a16="http://schemas.microsoft.com/office/drawing/2014/main" id="{780F26BF-7923-4BB8-1749-869E98A9037A}"/>
              </a:ext>
            </a:extLst>
          </p:cNvPr>
          <p:cNvSpPr/>
          <p:nvPr/>
        </p:nvSpPr>
        <p:spPr>
          <a:xfrm>
            <a:off x="11423527" y="4366331"/>
            <a:ext cx="3616034" cy="3616034"/>
          </a:xfrm>
          <a:prstGeom prst="heptagon">
            <a:avLst/>
          </a:prstGeom>
          <a:solidFill>
            <a:srgbClr val="20335D"/>
          </a:solidFill>
          <a:ln w="28575">
            <a:solidFill>
              <a:srgbClr val="20335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3" name="Семиугольник 12">
            <a:extLst>
              <a:ext uri="{FF2B5EF4-FFF2-40B4-BE49-F238E27FC236}">
                <a16:creationId xmlns:a16="http://schemas.microsoft.com/office/drawing/2014/main" id="{8FF3170F-0684-5198-2A9D-A08AB3482605}"/>
              </a:ext>
            </a:extLst>
          </p:cNvPr>
          <p:cNvSpPr/>
          <p:nvPr/>
        </p:nvSpPr>
        <p:spPr>
          <a:xfrm>
            <a:off x="11599864" y="4499277"/>
            <a:ext cx="3616034" cy="3616034"/>
          </a:xfrm>
          <a:prstGeom prst="heptagon">
            <a:avLst/>
          </a:prstGeom>
          <a:solidFill>
            <a:srgbClr val="20335D"/>
          </a:solidFill>
          <a:ln w="28575">
            <a:solidFill>
              <a:srgbClr val="20335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4" name="Семиугольник 13">
            <a:extLst>
              <a:ext uri="{FF2B5EF4-FFF2-40B4-BE49-F238E27FC236}">
                <a16:creationId xmlns:a16="http://schemas.microsoft.com/office/drawing/2014/main" id="{C108F48B-EA26-1F37-6D84-1B8A5F207999}"/>
              </a:ext>
            </a:extLst>
          </p:cNvPr>
          <p:cNvSpPr/>
          <p:nvPr/>
        </p:nvSpPr>
        <p:spPr>
          <a:xfrm>
            <a:off x="11749144" y="2882089"/>
            <a:ext cx="3616034" cy="3616034"/>
          </a:xfrm>
          <a:prstGeom prst="heptagon">
            <a:avLst/>
          </a:prstGeom>
          <a:solidFill>
            <a:srgbClr val="20335D"/>
          </a:solidFill>
          <a:ln w="28575">
            <a:solidFill>
              <a:srgbClr val="20335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pic>
        <p:nvPicPr>
          <p:cNvPr id="214021" name="Picture 5" descr="C:\Users\Manager-311\Desktop\1557033739433816e42-removebg-preview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200" y="1315738"/>
            <a:ext cx="3410388" cy="303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0B3C656-E364-0550-479E-E0911C79C6BA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30" name="Параллелограмм 29">
              <a:extLst>
                <a:ext uri="{FF2B5EF4-FFF2-40B4-BE49-F238E27FC236}">
                  <a16:creationId xmlns:a16="http://schemas.microsoft.com/office/drawing/2014/main" id="{444D2743-B427-F176-2A8D-E45AB3E64981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8C713784-A4CC-4A46-040A-698285E53BC6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AC6C0F1-49FD-CABD-43E4-8191B4F87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818281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Возникновение потребности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88B8928-4D8C-508B-CBAF-E279FE7F96A5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35" name="Шеврон 13">
              <a:extLst>
                <a:ext uri="{FF2B5EF4-FFF2-40B4-BE49-F238E27FC236}">
                  <a16:creationId xmlns:a16="http://schemas.microsoft.com/office/drawing/2014/main" id="{D4F11155-10C6-60CE-D912-07E01379D56B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6" name="Шеврон 14">
              <a:extLst>
                <a:ext uri="{FF2B5EF4-FFF2-40B4-BE49-F238E27FC236}">
                  <a16:creationId xmlns:a16="http://schemas.microsoft.com/office/drawing/2014/main" id="{4B44423A-6C84-DFAE-5E64-42FCEB1D4779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7" name="Шеврон 15">
              <a:extLst>
                <a:ext uri="{FF2B5EF4-FFF2-40B4-BE49-F238E27FC236}">
                  <a16:creationId xmlns:a16="http://schemas.microsoft.com/office/drawing/2014/main" id="{473C6D6F-E5CA-4B34-D390-C645BB2E76B4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3DCA28-04D7-5F94-341C-4EF057C6014D}"/>
              </a:ext>
            </a:extLst>
          </p:cNvPr>
          <p:cNvSpPr txBox="1"/>
          <p:nvPr/>
        </p:nvSpPr>
        <p:spPr>
          <a:xfrm>
            <a:off x="2862943" y="3400362"/>
            <a:ext cx="726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 Medium" panose="00000600000000000000" pitchFamily="2" charset="-52"/>
              </a:rPr>
              <a:t> 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0D6C94-E2E3-B417-139D-30BAAFAD88BF}"/>
              </a:ext>
            </a:extLst>
          </p:cNvPr>
          <p:cNvSpPr txBox="1"/>
          <p:nvPr/>
        </p:nvSpPr>
        <p:spPr>
          <a:xfrm>
            <a:off x="2862943" y="3349562"/>
            <a:ext cx="726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 Medium" panose="00000600000000000000" pitchFamily="2" charset="-52"/>
              </a:rPr>
              <a:t> </a:t>
            </a:r>
            <a:endParaRPr lang="ru-RU" dirty="0">
              <a:latin typeface="Montserrat Medium" panose="00000600000000000000" pitchFamily="2" charset="-52"/>
            </a:endParaRPr>
          </a:p>
        </p:txBody>
      </p:sp>
      <p:pic>
        <p:nvPicPr>
          <p:cNvPr id="1038" name="Picture 2" descr="C:\Users\Chelyadinova\Desktop\РА.png">
            <a:extLst>
              <a:ext uri="{FF2B5EF4-FFF2-40B4-BE49-F238E27FC236}">
                <a16:creationId xmlns:a16="http://schemas.microsoft.com/office/drawing/2014/main" id="{D97467D3-8581-1A25-54F5-0306FA5EA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115" y="17847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4">
            <a:extLst>
              <a:ext uri="{FF2B5EF4-FFF2-40B4-BE49-F238E27FC236}">
                <a16:creationId xmlns:a16="http://schemas.microsoft.com/office/drawing/2014/main" id="{2F7BC0F9-1F94-0D26-44FF-3547610A79D3}"/>
              </a:ext>
            </a:extLst>
          </p:cNvPr>
          <p:cNvSpPr/>
          <p:nvPr/>
        </p:nvSpPr>
        <p:spPr>
          <a:xfrm rot="10800000">
            <a:off x="-2711801" y="1875570"/>
            <a:ext cx="4114800" cy="6172200"/>
          </a:xfrm>
          <a:custGeom>
            <a:avLst/>
            <a:gdLst/>
            <a:ahLst/>
            <a:cxnLst/>
            <a:rect l="l" t="t" r="r" b="b"/>
            <a:pathLst>
              <a:path w="6172200" h="9258300">
                <a:moveTo>
                  <a:pt x="0" y="0"/>
                </a:moveTo>
                <a:lnTo>
                  <a:pt x="6172200" y="0"/>
                </a:lnTo>
                <a:lnTo>
                  <a:pt x="617220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49000"/>
            </a:blip>
            <a:stretch>
              <a:fillRect/>
            </a:stretch>
          </a:blipFill>
        </p:spPr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4E8A37-8DF7-22BB-7A46-F0735C147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317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53C75E0-2726-91A5-BC93-21F45387B6F4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4" name="Параллелограмм 3">
              <a:extLst>
                <a:ext uri="{FF2B5EF4-FFF2-40B4-BE49-F238E27FC236}">
                  <a16:creationId xmlns:a16="http://schemas.microsoft.com/office/drawing/2014/main" id="{421729D9-08F2-3460-76BE-89D258917D06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D9C1D847-228E-A457-896F-CC708C71AD7B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26EC831-3F2D-B24B-5089-08BEFF4C3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853641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Решения на устройствах Сириус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FDD2A7C4-8754-E0DB-B5BD-9EF8F3632361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9" name="Шеврон 13">
              <a:extLst>
                <a:ext uri="{FF2B5EF4-FFF2-40B4-BE49-F238E27FC236}">
                  <a16:creationId xmlns:a16="http://schemas.microsoft.com/office/drawing/2014/main" id="{694B2FDD-8E73-E70A-7806-4E88CBFAB797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4">
              <a:extLst>
                <a:ext uri="{FF2B5EF4-FFF2-40B4-BE49-F238E27FC236}">
                  <a16:creationId xmlns:a16="http://schemas.microsoft.com/office/drawing/2014/main" id="{73A1D41B-3395-04B9-C1BE-C115A9C3742B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1" name="Шеврон 15">
              <a:extLst>
                <a:ext uri="{FF2B5EF4-FFF2-40B4-BE49-F238E27FC236}">
                  <a16:creationId xmlns:a16="http://schemas.microsoft.com/office/drawing/2014/main" id="{1CCC7F5B-B6B7-D2AF-01A5-E496E55C91A5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8BCDA8E-BEF6-88E0-CA7B-BEE7C286A8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143" y="1139414"/>
            <a:ext cx="2297830" cy="5079254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2100CD45-2DF7-A658-ABF6-BAC87A03C8FB}"/>
              </a:ext>
            </a:extLst>
          </p:cNvPr>
          <p:cNvSpPr txBox="1"/>
          <p:nvPr/>
        </p:nvSpPr>
        <p:spPr>
          <a:xfrm>
            <a:off x="2862943" y="3400362"/>
            <a:ext cx="726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 Medium" panose="00000600000000000000" pitchFamily="2" charset="-52"/>
              </a:rPr>
              <a:t> 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6C4736E-90C5-D313-3AF1-D4F039313908}"/>
              </a:ext>
            </a:extLst>
          </p:cNvPr>
          <p:cNvSpPr txBox="1"/>
          <p:nvPr/>
        </p:nvSpPr>
        <p:spPr>
          <a:xfrm>
            <a:off x="2862943" y="3349562"/>
            <a:ext cx="726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 Medium" panose="00000600000000000000" pitchFamily="2" charset="-52"/>
              </a:rPr>
              <a:t> 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79" name="Freeform 4">
            <a:extLst>
              <a:ext uri="{FF2B5EF4-FFF2-40B4-BE49-F238E27FC236}">
                <a16:creationId xmlns:a16="http://schemas.microsoft.com/office/drawing/2014/main" id="{C0F83652-5725-631D-6D69-7B69ED44CD8A}"/>
              </a:ext>
            </a:extLst>
          </p:cNvPr>
          <p:cNvSpPr/>
          <p:nvPr/>
        </p:nvSpPr>
        <p:spPr>
          <a:xfrm>
            <a:off x="-2595274" y="950990"/>
            <a:ext cx="4114800" cy="6172200"/>
          </a:xfrm>
          <a:custGeom>
            <a:avLst/>
            <a:gdLst/>
            <a:ahLst/>
            <a:cxnLst/>
            <a:rect l="l" t="t" r="r" b="b"/>
            <a:pathLst>
              <a:path w="6172200" h="9258300">
                <a:moveTo>
                  <a:pt x="0" y="0"/>
                </a:moveTo>
                <a:lnTo>
                  <a:pt x="6172200" y="0"/>
                </a:lnTo>
                <a:lnTo>
                  <a:pt x="617220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5" name="Freeform 5">
            <a:extLst>
              <a:ext uri="{FF2B5EF4-FFF2-40B4-BE49-F238E27FC236}">
                <a16:creationId xmlns:a16="http://schemas.microsoft.com/office/drawing/2014/main" id="{1D5FED3D-EE57-D1E0-6E09-D0CD31C58C30}"/>
              </a:ext>
            </a:extLst>
          </p:cNvPr>
          <p:cNvSpPr/>
          <p:nvPr/>
        </p:nvSpPr>
        <p:spPr>
          <a:xfrm>
            <a:off x="1121052" y="824666"/>
            <a:ext cx="4116544" cy="5708750"/>
          </a:xfrm>
          <a:custGeom>
            <a:avLst/>
            <a:gdLst/>
            <a:ahLst/>
            <a:cxnLst/>
            <a:rect l="l" t="t" r="r" b="b"/>
            <a:pathLst>
              <a:path w="6841641" h="9487866">
                <a:moveTo>
                  <a:pt x="0" y="0"/>
                </a:moveTo>
                <a:lnTo>
                  <a:pt x="6841641" y="0"/>
                </a:lnTo>
                <a:lnTo>
                  <a:pt x="6841641" y="9487866"/>
                </a:lnTo>
                <a:lnTo>
                  <a:pt x="0" y="94878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87" name="Picture 2" descr="C:\Users\Chelyadinova\Desktop\РА.png">
            <a:extLst>
              <a:ext uri="{FF2B5EF4-FFF2-40B4-BE49-F238E27FC236}">
                <a16:creationId xmlns:a16="http://schemas.microsoft.com/office/drawing/2014/main" id="{81BCCEEB-CB36-E06B-F9C2-95A98836B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4BE5862-2696-2AA1-AB9C-13BBE0193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049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FE49398-00AB-49BB-01F4-F566B580A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22" y="1173072"/>
            <a:ext cx="6297307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1F735C1D-ACAD-F706-AE9C-985BCE9CC4DC}"/>
              </a:ext>
            </a:extLst>
          </p:cNvPr>
          <p:cNvGrpSpPr/>
          <p:nvPr/>
        </p:nvGrpSpPr>
        <p:grpSpPr>
          <a:xfrm>
            <a:off x="3865754" y="-118140"/>
            <a:ext cx="3124340" cy="1200329"/>
            <a:chOff x="4310136" y="-118140"/>
            <a:chExt cx="3124340" cy="1200329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4E68C905-F6C9-2486-3056-DCC1171FE35A}"/>
                </a:ext>
              </a:extLst>
            </p:cNvPr>
            <p:cNvSpPr/>
            <p:nvPr/>
          </p:nvSpPr>
          <p:spPr>
            <a:xfrm>
              <a:off x="4310136" y="-118140"/>
              <a:ext cx="272222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sz="7200" b="1" dirty="0">
                  <a:solidFill>
                    <a:schemeClr val="bg1"/>
                  </a:solidFill>
                  <a:latin typeface="Akrobat ExtraBold" panose="00000900000000000000" pitchFamily="50" charset="-52"/>
                </a:rPr>
                <a:t>110-220</a:t>
              </a:r>
              <a:endParaRPr lang="ru-RU" sz="1100" dirty="0">
                <a:solidFill>
                  <a:schemeClr val="bg1"/>
                </a:solidFill>
                <a:latin typeface="Akrobat ExtraBold" panose="00000900000000000000" pitchFamily="50" charset="-52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2257E5F-3F4E-2AA1-1257-6503855B51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1357" y="114413"/>
              <a:ext cx="55311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4572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buNone/>
                <a:defRPr/>
              </a:pPr>
              <a:r>
                <a:rPr lang="ru-RU" altLang="ru-RU" sz="2000" b="1" dirty="0" err="1">
                  <a:solidFill>
                    <a:schemeClr val="bg1"/>
                  </a:solidFill>
                  <a:latin typeface="Akrobat SemiBold" panose="00000700000000000000" pitchFamily="50" charset="-52"/>
                </a:rPr>
                <a:t>кВ</a:t>
              </a:r>
              <a:endParaRPr lang="ru-RU" altLang="ru-RU" sz="1200" b="1" dirty="0">
                <a:solidFill>
                  <a:schemeClr val="bg1"/>
                </a:solidFill>
                <a:latin typeface="Akrobat SemiBold" panose="00000700000000000000" pitchFamily="50" charset="-52"/>
              </a:endParaRPr>
            </a:p>
          </p:txBody>
        </p:sp>
      </p:grp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714B84A-7D40-DE3E-F496-0A222EF29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431" y="2083763"/>
            <a:ext cx="1219048" cy="121904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95843F3-09CB-6182-A905-BE92256E6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1336" y="4843324"/>
            <a:ext cx="1219048" cy="1219048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B8979A5-91A6-419C-13BF-CE33A1CDA9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091" y="2130735"/>
            <a:ext cx="1219048" cy="1219048"/>
          </a:xfrm>
          <a:prstGeom prst="rect">
            <a:avLst/>
          </a:prstGeom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37D54A87-EED9-6FE6-F77A-2E9C581402B4}"/>
              </a:ext>
            </a:extLst>
          </p:cNvPr>
          <p:cNvSpPr/>
          <p:nvPr/>
        </p:nvSpPr>
        <p:spPr>
          <a:xfrm>
            <a:off x="4701316" y="4727725"/>
            <a:ext cx="188665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ДЗШ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ДЗО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УРОВ 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806C8D8F-35A7-4ADE-1972-FC4AC210A160}"/>
              </a:ext>
            </a:extLst>
          </p:cNvPr>
          <p:cNvSpPr/>
          <p:nvPr/>
        </p:nvSpPr>
        <p:spPr>
          <a:xfrm>
            <a:off x="8522726" y="1772816"/>
            <a:ext cx="34833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ДЗГ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АУВ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ДЗТ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Синхронизатор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1C3C4B-2365-0C4A-4983-C63D0D3975AC}"/>
              </a:ext>
            </a:extLst>
          </p:cNvPr>
          <p:cNvSpPr/>
          <p:nvPr/>
        </p:nvSpPr>
        <p:spPr>
          <a:xfrm>
            <a:off x="4727338" y="1757715"/>
            <a:ext cx="22718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ДЗЛ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ДФЗ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КСЗ+АУВ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ПА</a:t>
            </a:r>
            <a:endParaRPr lang="ru-RU" sz="3200" dirty="0">
              <a:solidFill>
                <a:srgbClr val="20335D"/>
              </a:solidFill>
              <a:latin typeface="Montserrat Medium" panose="00000600000000000000" pitchFamily="2" charset="-52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ОМП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4F86F216-87A6-1345-608C-0F29F8E497C4}"/>
              </a:ext>
            </a:extLst>
          </p:cNvPr>
          <p:cNvSpPr/>
          <p:nvPr/>
        </p:nvSpPr>
        <p:spPr>
          <a:xfrm>
            <a:off x="8641402" y="4653136"/>
            <a:ext cx="307122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ДЗТ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АУВ + РЗТ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0335D"/>
                </a:solidFill>
                <a:latin typeface="Montserrat Medium" panose="00000600000000000000" pitchFamily="2" charset="-52"/>
              </a:rPr>
              <a:t>Автоматика РПН</a:t>
            </a:r>
          </a:p>
        </p:txBody>
      </p:sp>
      <p:pic>
        <p:nvPicPr>
          <p:cNvPr id="1024" name="Рисунок 1023">
            <a:extLst>
              <a:ext uri="{FF2B5EF4-FFF2-40B4-BE49-F238E27FC236}">
                <a16:creationId xmlns:a16="http://schemas.microsoft.com/office/drawing/2014/main" id="{431C4D73-0D6A-9511-3C8F-9F8145DCE2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287" y="4832599"/>
            <a:ext cx="1219048" cy="1219048"/>
          </a:xfrm>
          <a:prstGeom prst="rect">
            <a:avLst/>
          </a:prstGeom>
        </p:spPr>
      </p:pic>
      <p:sp>
        <p:nvSpPr>
          <p:cNvPr id="1025" name="Номер слайда 28">
            <a:extLst>
              <a:ext uri="{FF2B5EF4-FFF2-40B4-BE49-F238E27FC236}">
                <a16:creationId xmlns:a16="http://schemas.microsoft.com/office/drawing/2014/main" id="{93EFB1CA-D2DD-84CA-96B1-102D88067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47692" y="6373950"/>
            <a:ext cx="2743200" cy="365125"/>
          </a:xfrm>
        </p:spPr>
        <p:txBody>
          <a:bodyPr/>
          <a:lstStyle/>
          <a:p>
            <a:fld id="{7046C280-CDA9-43DC-9D2B-1A3FBCB589AD}" type="slidenum">
              <a:rPr lang="ru-RU" sz="3200" smtClean="0">
                <a:solidFill>
                  <a:schemeClr val="bg1"/>
                </a:solidFill>
                <a:latin typeface="Montserrat Medium" panose="00000600000000000000" pitchFamily="2" charset="-52"/>
              </a:rPr>
              <a:t>16</a:t>
            </a:fld>
            <a:endParaRPr lang="ru-RU" sz="28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043" name="Прямоугольник 1042">
            <a:extLst>
              <a:ext uri="{FF2B5EF4-FFF2-40B4-BE49-F238E27FC236}">
                <a16:creationId xmlns:a16="http://schemas.microsoft.com/office/drawing/2014/main" id="{E7FEB03C-97AC-3762-2057-E447AF43C753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1ECF137C-1CA4-0481-20B0-CCC2C5420A01}"/>
              </a:ext>
            </a:extLst>
          </p:cNvPr>
          <p:cNvSpPr/>
          <p:nvPr/>
        </p:nvSpPr>
        <p:spPr>
          <a:xfrm>
            <a:off x="140034" y="1436586"/>
            <a:ext cx="3499811" cy="4577289"/>
          </a:xfrm>
          <a:custGeom>
            <a:avLst/>
            <a:gdLst/>
            <a:ahLst/>
            <a:cxnLst/>
            <a:rect l="l" t="t" r="r" b="b"/>
            <a:pathLst>
              <a:path w="6841641" h="9487866">
                <a:moveTo>
                  <a:pt x="0" y="0"/>
                </a:moveTo>
                <a:lnTo>
                  <a:pt x="6841641" y="0"/>
                </a:lnTo>
                <a:lnTo>
                  <a:pt x="6841641" y="9487866"/>
                </a:lnTo>
                <a:lnTo>
                  <a:pt x="0" y="948786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166722E-68D0-4C7D-346F-7A45FC721242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8" name="Параллелограмм 7">
              <a:extLst>
                <a:ext uri="{FF2B5EF4-FFF2-40B4-BE49-F238E27FC236}">
                  <a16:creationId xmlns:a16="http://schemas.microsoft.com/office/drawing/2014/main" id="{3FD896DD-DB49-03E5-3D18-478F57618E98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4067413-2915-CB89-99E7-DB0A5641C904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98A3E33-1CE1-DCC8-02C6-CAFABDEAE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74493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sz="2800" dirty="0">
                <a:solidFill>
                  <a:schemeClr val="bg1"/>
                </a:solidFill>
                <a:latin typeface="Montserrat SemiBold" panose="00000700000000000000" pitchFamily="2" charset="-52"/>
              </a:rPr>
              <a:t>Устройства, подходящие для любой задачи</a:t>
            </a:r>
            <a:endParaRPr lang="ru-RU" altLang="ru-RU" sz="2800" dirty="0">
              <a:solidFill>
                <a:schemeClr val="bg1"/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55FF2B94-64AA-514D-C4BE-48F03304DDF6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3" name="Шеврон 13">
              <a:extLst>
                <a:ext uri="{FF2B5EF4-FFF2-40B4-BE49-F238E27FC236}">
                  <a16:creationId xmlns:a16="http://schemas.microsoft.com/office/drawing/2014/main" id="{C7D8D9DA-85F2-64BD-22C6-D1E8AFA960EB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4" name="Шеврон 14">
              <a:extLst>
                <a:ext uri="{FF2B5EF4-FFF2-40B4-BE49-F238E27FC236}">
                  <a16:creationId xmlns:a16="http://schemas.microsoft.com/office/drawing/2014/main" id="{464B0FC1-D34F-CF71-ACF8-73D888513A26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5" name="Шеврон 15">
              <a:extLst>
                <a:ext uri="{FF2B5EF4-FFF2-40B4-BE49-F238E27FC236}">
                  <a16:creationId xmlns:a16="http://schemas.microsoft.com/office/drawing/2014/main" id="{89BC7881-D811-A309-B4FD-A913B857718C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1" name="Picture 2" descr="C:\Users\Chelyadinova\Desktop\РА.png">
            <a:extLst>
              <a:ext uri="{FF2B5EF4-FFF2-40B4-BE49-F238E27FC236}">
                <a16:creationId xmlns:a16="http://schemas.microsoft.com/office/drawing/2014/main" id="{4425FEE4-18EC-00EF-61E9-31F3B5A84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155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25AD621E-D5FC-B11B-A3BF-81AA633A123E}"/>
              </a:ext>
            </a:extLst>
          </p:cNvPr>
          <p:cNvSpPr/>
          <p:nvPr/>
        </p:nvSpPr>
        <p:spPr>
          <a:xfrm>
            <a:off x="8980809" y="4063682"/>
            <a:ext cx="5109029" cy="3439886"/>
          </a:xfrm>
          <a:custGeom>
            <a:avLst/>
            <a:gdLst>
              <a:gd name="connsiteX0" fmla="*/ 0 w 5109029"/>
              <a:gd name="connsiteY0" fmla="*/ 2946400 h 3439886"/>
              <a:gd name="connsiteX1" fmla="*/ 0 w 5109029"/>
              <a:gd name="connsiteY1" fmla="*/ 2946400 h 3439886"/>
              <a:gd name="connsiteX2" fmla="*/ 3947886 w 5109029"/>
              <a:gd name="connsiteY2" fmla="*/ 0 h 3439886"/>
              <a:gd name="connsiteX3" fmla="*/ 5109029 w 5109029"/>
              <a:gd name="connsiteY3" fmla="*/ 2699657 h 3439886"/>
              <a:gd name="connsiteX4" fmla="*/ 3759200 w 5109029"/>
              <a:gd name="connsiteY4" fmla="*/ 3439886 h 3439886"/>
              <a:gd name="connsiteX5" fmla="*/ 711200 w 5109029"/>
              <a:gd name="connsiteY5" fmla="*/ 3033486 h 3439886"/>
              <a:gd name="connsiteX6" fmla="*/ 0 w 5109029"/>
              <a:gd name="connsiteY6" fmla="*/ 2946400 h 343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9029" h="3439886">
                <a:moveTo>
                  <a:pt x="0" y="2946400"/>
                </a:moveTo>
                <a:lnTo>
                  <a:pt x="0" y="2946400"/>
                </a:lnTo>
                <a:lnTo>
                  <a:pt x="3947886" y="0"/>
                </a:lnTo>
                <a:lnTo>
                  <a:pt x="5109029" y="2699657"/>
                </a:lnTo>
                <a:lnTo>
                  <a:pt x="3759200" y="3439886"/>
                </a:lnTo>
                <a:lnTo>
                  <a:pt x="711200" y="3033486"/>
                </a:lnTo>
                <a:lnTo>
                  <a:pt x="0" y="2946400"/>
                </a:lnTo>
                <a:close/>
              </a:path>
            </a:pathLst>
          </a:cu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Admin\Desktop\радиусавтоматика\финал\Презентация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99456" y="-1822484"/>
            <a:ext cx="6759399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altLang="ru-RU" sz="2100" b="1" dirty="0">
              <a:solidFill>
                <a:prstClr val="white"/>
              </a:solidFill>
              <a:latin typeface="Montserrat Medium" panose="00000600000000000000" pitchFamily="2" charset="-5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altLang="ru-RU" sz="2100" b="1" dirty="0">
              <a:solidFill>
                <a:prstClr val="white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92" y="482763"/>
            <a:ext cx="5038725" cy="716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35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64" y="950990"/>
            <a:ext cx="5659660" cy="548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B9D673D-48E7-46D9-D146-CEC835601314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5B85E2A-09DC-7B60-614C-B0C845648EF8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4" name="Параллелограмм 3">
              <a:extLst>
                <a:ext uri="{FF2B5EF4-FFF2-40B4-BE49-F238E27FC236}">
                  <a16:creationId xmlns:a16="http://schemas.microsoft.com/office/drawing/2014/main" id="{F2857248-EE43-7687-E43C-D510CC993020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023E7A43-CFB6-2414-0BC1-A12F21AF58EB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5F8B360-16B8-6D6E-6A4C-752185900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Русскоязычная документация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C598E77-48DD-2625-19DB-D5EF938ACB7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9" name="Шеврон 13">
              <a:extLst>
                <a:ext uri="{FF2B5EF4-FFF2-40B4-BE49-F238E27FC236}">
                  <a16:creationId xmlns:a16="http://schemas.microsoft.com/office/drawing/2014/main" id="{66BC181F-3829-A2BE-6846-A5795B69C64C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4">
              <a:extLst>
                <a:ext uri="{FF2B5EF4-FFF2-40B4-BE49-F238E27FC236}">
                  <a16:creationId xmlns:a16="http://schemas.microsoft.com/office/drawing/2014/main" id="{FF8D960B-D37A-B083-F536-F418A1AB7427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1" name="Шеврон 15">
              <a:extLst>
                <a:ext uri="{FF2B5EF4-FFF2-40B4-BE49-F238E27FC236}">
                  <a16:creationId xmlns:a16="http://schemas.microsoft.com/office/drawing/2014/main" id="{5EF4235E-BBA5-B62B-A345-53712A5A81D2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12" name="Picture 2" descr="C:\Users\Chelyadinova\Desktop\РА.png">
            <a:extLst>
              <a:ext uri="{FF2B5EF4-FFF2-40B4-BE49-F238E27FC236}">
                <a16:creationId xmlns:a16="http://schemas.microsoft.com/office/drawing/2014/main" id="{482F46EF-0170-133F-147D-044446CC7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69B9EB-0960-B9CD-3B14-E4A9F6E85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2965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595177" y="2198971"/>
            <a:ext cx="4035316" cy="2314609"/>
            <a:chOff x="0" y="0"/>
            <a:chExt cx="7981950" cy="4578350"/>
          </a:xfrm>
        </p:grpSpPr>
        <p:sp>
          <p:nvSpPr>
            <p:cNvPr id="7" name="Freeform 7"/>
            <p:cNvSpPr/>
            <p:nvPr/>
          </p:nvSpPr>
          <p:spPr>
            <a:xfrm>
              <a:off x="765810" y="21590"/>
              <a:ext cx="6451600" cy="4326890"/>
            </a:xfrm>
            <a:custGeom>
              <a:avLst/>
              <a:gdLst/>
              <a:ahLst/>
              <a:cxnLst/>
              <a:rect l="l" t="t" r="r" b="b"/>
              <a:pathLst>
                <a:path w="6451600" h="4326890">
                  <a:moveTo>
                    <a:pt x="6224270" y="0"/>
                  </a:moveTo>
                  <a:lnTo>
                    <a:pt x="226060" y="0"/>
                  </a:lnTo>
                  <a:cubicBezTo>
                    <a:pt x="101600" y="0"/>
                    <a:pt x="0" y="101600"/>
                    <a:pt x="0" y="226060"/>
                  </a:cubicBezTo>
                  <a:lnTo>
                    <a:pt x="0" y="4326890"/>
                  </a:lnTo>
                  <a:lnTo>
                    <a:pt x="6451601" y="4326890"/>
                  </a:lnTo>
                  <a:lnTo>
                    <a:pt x="6451601" y="226060"/>
                  </a:lnTo>
                  <a:cubicBezTo>
                    <a:pt x="6450331" y="101600"/>
                    <a:pt x="6348731" y="0"/>
                    <a:pt x="6224270" y="0"/>
                  </a:cubicBezTo>
                  <a:close/>
                  <a:moveTo>
                    <a:pt x="6252210" y="4043680"/>
                  </a:moveTo>
                  <a:lnTo>
                    <a:pt x="196851" y="4043680"/>
                  </a:lnTo>
                  <a:lnTo>
                    <a:pt x="196851" y="255270"/>
                  </a:lnTo>
                  <a:lnTo>
                    <a:pt x="6252210" y="255270"/>
                  </a:lnTo>
                  <a:lnTo>
                    <a:pt x="6252210" y="404368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7981950" cy="4542790"/>
            </a:xfrm>
            <a:custGeom>
              <a:avLst/>
              <a:gdLst/>
              <a:ahLst/>
              <a:cxnLst/>
              <a:rect l="l" t="t" r="r" b="b"/>
              <a:pathLst>
                <a:path w="7981950" h="4542790">
                  <a:moveTo>
                    <a:pt x="7239000" y="4348480"/>
                  </a:moveTo>
                  <a:lnTo>
                    <a:pt x="7239000" y="243840"/>
                  </a:lnTo>
                  <a:cubicBezTo>
                    <a:pt x="7239000" y="109220"/>
                    <a:pt x="7129780" y="0"/>
                    <a:pt x="6995160" y="0"/>
                  </a:cubicBezTo>
                  <a:lnTo>
                    <a:pt x="985520" y="0"/>
                  </a:lnTo>
                  <a:cubicBezTo>
                    <a:pt x="852170" y="0"/>
                    <a:pt x="742950" y="109220"/>
                    <a:pt x="742950" y="243840"/>
                  </a:cubicBezTo>
                  <a:lnTo>
                    <a:pt x="742950" y="4349750"/>
                  </a:lnTo>
                  <a:lnTo>
                    <a:pt x="0" y="4349750"/>
                  </a:lnTo>
                  <a:lnTo>
                    <a:pt x="0" y="4447540"/>
                  </a:lnTo>
                  <a:cubicBezTo>
                    <a:pt x="0" y="4500880"/>
                    <a:pt x="43180" y="4542790"/>
                    <a:pt x="95250" y="4542790"/>
                  </a:cubicBezTo>
                  <a:lnTo>
                    <a:pt x="7886700" y="4542790"/>
                  </a:lnTo>
                  <a:cubicBezTo>
                    <a:pt x="7940040" y="4542790"/>
                    <a:pt x="7981950" y="4499610"/>
                    <a:pt x="7981950" y="4447540"/>
                  </a:cubicBezTo>
                  <a:lnTo>
                    <a:pt x="7981950" y="4349750"/>
                  </a:lnTo>
                  <a:lnTo>
                    <a:pt x="7239000" y="4349750"/>
                  </a:lnTo>
                  <a:close/>
                  <a:moveTo>
                    <a:pt x="4519930" y="4348480"/>
                  </a:moveTo>
                  <a:lnTo>
                    <a:pt x="4519930" y="4349750"/>
                  </a:lnTo>
                  <a:cubicBezTo>
                    <a:pt x="4519930" y="4403090"/>
                    <a:pt x="4476750" y="4445000"/>
                    <a:pt x="4424680" y="4445000"/>
                  </a:cubicBezTo>
                  <a:lnTo>
                    <a:pt x="3557270" y="4445000"/>
                  </a:lnTo>
                  <a:cubicBezTo>
                    <a:pt x="3503930" y="4445000"/>
                    <a:pt x="3462020" y="4401820"/>
                    <a:pt x="3462020" y="4349750"/>
                  </a:cubicBezTo>
                  <a:lnTo>
                    <a:pt x="3462020" y="4348480"/>
                  </a:lnTo>
                  <a:lnTo>
                    <a:pt x="765810" y="4348480"/>
                  </a:lnTo>
                  <a:lnTo>
                    <a:pt x="765810" y="247650"/>
                  </a:lnTo>
                  <a:cubicBezTo>
                    <a:pt x="765810" y="123190"/>
                    <a:pt x="867410" y="21590"/>
                    <a:pt x="991870" y="21590"/>
                  </a:cubicBezTo>
                  <a:lnTo>
                    <a:pt x="6990080" y="21590"/>
                  </a:lnTo>
                  <a:cubicBezTo>
                    <a:pt x="7114539" y="21590"/>
                    <a:pt x="7216139" y="123190"/>
                    <a:pt x="7216139" y="247650"/>
                  </a:cubicBezTo>
                  <a:lnTo>
                    <a:pt x="7216139" y="4348480"/>
                  </a:lnTo>
                  <a:lnTo>
                    <a:pt x="4519930" y="4348480"/>
                  </a:lnTo>
                  <a:close/>
                </a:path>
              </a:pathLst>
            </a:custGeom>
            <a:solidFill>
              <a:srgbClr val="969696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3460750" y="4349750"/>
              <a:ext cx="1059180" cy="96520"/>
            </a:xfrm>
            <a:custGeom>
              <a:avLst/>
              <a:gdLst/>
              <a:ahLst/>
              <a:cxnLst/>
              <a:rect l="l" t="t" r="r" b="b"/>
              <a:pathLst>
                <a:path w="1059180" h="96520">
                  <a:moveTo>
                    <a:pt x="96520" y="96520"/>
                  </a:moveTo>
                  <a:lnTo>
                    <a:pt x="963930" y="96520"/>
                  </a:lnTo>
                  <a:cubicBezTo>
                    <a:pt x="1017270" y="96520"/>
                    <a:pt x="1059180" y="53340"/>
                    <a:pt x="1059180" y="1270"/>
                  </a:cubicBezTo>
                  <a:lnTo>
                    <a:pt x="1059180" y="0"/>
                  </a:lnTo>
                  <a:lnTo>
                    <a:pt x="0" y="0"/>
                  </a:lnTo>
                  <a:lnTo>
                    <a:pt x="0" y="1270"/>
                  </a:lnTo>
                  <a:cubicBezTo>
                    <a:pt x="0" y="53340"/>
                    <a:pt x="43180" y="96520"/>
                    <a:pt x="96520" y="96520"/>
                  </a:cubicBezTo>
                  <a:close/>
                </a:path>
              </a:pathLst>
            </a:custGeom>
            <a:solidFill>
              <a:srgbClr val="727171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163830" y="4542790"/>
              <a:ext cx="7654290" cy="35560"/>
            </a:xfrm>
            <a:custGeom>
              <a:avLst/>
              <a:gdLst/>
              <a:ahLst/>
              <a:cxnLst/>
              <a:rect l="l" t="t" r="r" b="b"/>
              <a:pathLst>
                <a:path w="7654290" h="35560">
                  <a:moveTo>
                    <a:pt x="0" y="0"/>
                  </a:moveTo>
                  <a:cubicBezTo>
                    <a:pt x="0" y="20320"/>
                    <a:pt x="16510" y="35560"/>
                    <a:pt x="35560" y="35560"/>
                  </a:cubicBezTo>
                  <a:lnTo>
                    <a:pt x="7618730" y="35560"/>
                  </a:lnTo>
                  <a:cubicBezTo>
                    <a:pt x="7639050" y="35560"/>
                    <a:pt x="7654290" y="19050"/>
                    <a:pt x="76542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962660" y="276860"/>
              <a:ext cx="6055360" cy="3789680"/>
            </a:xfrm>
            <a:custGeom>
              <a:avLst/>
              <a:gdLst/>
              <a:ahLst/>
              <a:cxnLst/>
              <a:rect l="l" t="t" r="r" b="b"/>
              <a:pathLst>
                <a:path w="6055360" h="3789680">
                  <a:moveTo>
                    <a:pt x="0" y="0"/>
                  </a:moveTo>
                  <a:lnTo>
                    <a:pt x="6055360" y="0"/>
                  </a:lnTo>
                  <a:lnTo>
                    <a:pt x="6055360" y="3789680"/>
                  </a:lnTo>
                  <a:lnTo>
                    <a:pt x="0" y="3789680"/>
                  </a:lnTo>
                  <a:close/>
                </a:path>
              </a:pathLst>
            </a:custGeom>
            <a:blipFill>
              <a:blip r:embed="rId2"/>
              <a:stretch>
                <a:fillRect l="-16802" t="-15678" r="-22891" b="-9877"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7564109" y="2198971"/>
            <a:ext cx="3217835" cy="4356159"/>
          </a:xfrm>
          <a:custGeom>
            <a:avLst/>
            <a:gdLst/>
            <a:ahLst/>
            <a:cxnLst/>
            <a:rect l="l" t="t" r="r" b="b"/>
            <a:pathLst>
              <a:path w="4826752" h="6534239">
                <a:moveTo>
                  <a:pt x="0" y="0"/>
                </a:moveTo>
                <a:lnTo>
                  <a:pt x="4826751" y="0"/>
                </a:lnTo>
                <a:lnTo>
                  <a:pt x="4826751" y="6534239"/>
                </a:lnTo>
                <a:lnTo>
                  <a:pt x="0" y="65342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5400000" flipH="1">
            <a:off x="5119442" y="4052355"/>
            <a:ext cx="1953116" cy="1953116"/>
          </a:xfrm>
          <a:custGeom>
            <a:avLst/>
            <a:gdLst/>
            <a:ahLst/>
            <a:cxnLst/>
            <a:rect l="l" t="t" r="r" b="b"/>
            <a:pathLst>
              <a:path w="2929674" h="2929674">
                <a:moveTo>
                  <a:pt x="2929674" y="0"/>
                </a:moveTo>
                <a:lnTo>
                  <a:pt x="0" y="0"/>
                </a:lnTo>
                <a:lnTo>
                  <a:pt x="0" y="2929673"/>
                </a:lnTo>
                <a:lnTo>
                  <a:pt x="2929674" y="2929673"/>
                </a:lnTo>
                <a:lnTo>
                  <a:pt x="292967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1207771">
            <a:off x="4421921" y="2502469"/>
            <a:ext cx="1177321" cy="1219447"/>
          </a:xfrm>
          <a:custGeom>
            <a:avLst/>
            <a:gdLst/>
            <a:ahLst/>
            <a:cxnLst/>
            <a:rect l="l" t="t" r="r" b="b"/>
            <a:pathLst>
              <a:path w="1765981" h="1829170">
                <a:moveTo>
                  <a:pt x="0" y="0"/>
                </a:moveTo>
                <a:lnTo>
                  <a:pt x="1765981" y="0"/>
                </a:lnTo>
                <a:lnTo>
                  <a:pt x="1765981" y="1829170"/>
                </a:lnTo>
                <a:lnTo>
                  <a:pt x="0" y="18291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4465768" y="1545296"/>
            <a:ext cx="1307349" cy="13073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90802" y="0"/>
                  </a:moveTo>
                  <a:lnTo>
                    <a:pt x="721998" y="0"/>
                  </a:lnTo>
                  <a:cubicBezTo>
                    <a:pt x="772147" y="0"/>
                    <a:pt x="812800" y="40653"/>
                    <a:pt x="812800" y="90802"/>
                  </a:cubicBezTo>
                  <a:lnTo>
                    <a:pt x="812800" y="721998"/>
                  </a:lnTo>
                  <a:cubicBezTo>
                    <a:pt x="812800" y="772147"/>
                    <a:pt x="772147" y="812800"/>
                    <a:pt x="721998" y="812800"/>
                  </a:cubicBezTo>
                  <a:lnTo>
                    <a:pt x="90802" y="812800"/>
                  </a:lnTo>
                  <a:cubicBezTo>
                    <a:pt x="40653" y="812800"/>
                    <a:pt x="0" y="772147"/>
                    <a:pt x="0" y="721998"/>
                  </a:cubicBezTo>
                  <a:lnTo>
                    <a:pt x="0" y="90802"/>
                  </a:lnTo>
                  <a:cubicBezTo>
                    <a:pt x="0" y="40653"/>
                    <a:pt x="40653" y="0"/>
                    <a:pt x="90802" y="0"/>
                  </a:cubicBezTo>
                  <a:close/>
                </a:path>
              </a:pathLst>
            </a:custGeom>
            <a:blipFill>
              <a:blip r:embed="rId7"/>
              <a:stretch>
                <a:fillRect l="-13360" r="-13360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939402" y="4654153"/>
            <a:ext cx="3130981" cy="1750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Мониторинг</a:t>
            </a:r>
          </a:p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Уставки и настройки</a:t>
            </a:r>
          </a:p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События</a:t>
            </a:r>
          </a:p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Срабатывания</a:t>
            </a:r>
          </a:p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Осциллограммы</a:t>
            </a:r>
          </a:p>
          <a:p>
            <a:pPr marL="347397" lvl="1" indent="-173698">
              <a:lnSpc>
                <a:spcPts val="2252"/>
              </a:lnSpc>
              <a:buFont typeface="Arial"/>
              <a:buChar char="•"/>
            </a:pPr>
            <a:r>
              <a:rPr lang="en-US" sz="1609">
                <a:solidFill>
                  <a:srgbClr val="2D3D64"/>
                </a:solidFill>
                <a:latin typeface="Montserrat Semi-Bold"/>
              </a:rPr>
              <a:t>Синхронизация времени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119442" y="6153150"/>
            <a:ext cx="2309053" cy="193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8"/>
              </a:lnSpc>
            </a:pPr>
            <a:r>
              <a:rPr lang="en-US" sz="1177">
                <a:solidFill>
                  <a:srgbClr val="2D3D64"/>
                </a:solidFill>
                <a:latin typeface="Montserrat Semi-Bold"/>
              </a:rPr>
              <a:t>USB, Ethernet, RS-485, RS-232</a:t>
            </a:r>
          </a:p>
        </p:txBody>
      </p:sp>
      <p:pic>
        <p:nvPicPr>
          <p:cNvPr id="22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E3245BCA-8282-B66E-33EE-9DD2CF3CC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0B152B42-AB3C-7B0C-CF6D-C59F043BEC64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24" name="Шеврон 13">
              <a:extLst>
                <a:ext uri="{FF2B5EF4-FFF2-40B4-BE49-F238E27FC236}">
                  <a16:creationId xmlns:a16="http://schemas.microsoft.com/office/drawing/2014/main" id="{10D4BC57-688E-A7AE-4765-11525D9750FD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5" name="Шеврон 14">
              <a:extLst>
                <a:ext uri="{FF2B5EF4-FFF2-40B4-BE49-F238E27FC236}">
                  <a16:creationId xmlns:a16="http://schemas.microsoft.com/office/drawing/2014/main" id="{6090EAE6-BA4B-C679-8925-80F8CEF63BC8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6" name="Шеврон 15">
              <a:extLst>
                <a:ext uri="{FF2B5EF4-FFF2-40B4-BE49-F238E27FC236}">
                  <a16:creationId xmlns:a16="http://schemas.microsoft.com/office/drawing/2014/main" id="{D901FA5D-5DB4-36CD-4683-262AC41DE21D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7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B86105CC-0FC0-9591-FD86-9FA87A13E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5C7ED50-E5CF-240F-C76E-32C6D87CB33B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331F7877-F47E-DD26-DEC2-48F013FC2B1E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30" name="Параллелограмм 29">
              <a:extLst>
                <a:ext uri="{FF2B5EF4-FFF2-40B4-BE49-F238E27FC236}">
                  <a16:creationId xmlns:a16="http://schemas.microsoft.com/office/drawing/2014/main" id="{4E910ADE-4FF3-68B8-38F6-18A733EC6EE2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BC95E8BC-2A10-CA4A-EDB1-5FE128B7A939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9AE93D6-F42A-CFDC-7566-BAAA1CDBF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Русскоязычное ПО</a:t>
            </a:r>
          </a:p>
          <a:p>
            <a:pPr eaLnBrk="1" hangingPunct="1">
              <a:spcBef>
                <a:spcPts val="0"/>
              </a:spcBef>
              <a:buNone/>
              <a:defRPr/>
            </a:pPr>
            <a:endParaRPr lang="ru-RU" altLang="ru-RU" dirty="0" err="1">
              <a:solidFill>
                <a:schemeClr val="bg1"/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7B025C8A-52A5-17F5-C894-7B97EDB19296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34" name="Шеврон 13">
              <a:extLst>
                <a:ext uri="{FF2B5EF4-FFF2-40B4-BE49-F238E27FC236}">
                  <a16:creationId xmlns:a16="http://schemas.microsoft.com/office/drawing/2014/main" id="{E395CCAA-8592-999B-06ED-A37F9C7C9E83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5" name="Шеврон 14">
              <a:extLst>
                <a:ext uri="{FF2B5EF4-FFF2-40B4-BE49-F238E27FC236}">
                  <a16:creationId xmlns:a16="http://schemas.microsoft.com/office/drawing/2014/main" id="{50DF14F9-3A6A-F7DD-84B6-A30AAFC072D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6" name="Шеврон 15">
              <a:extLst>
                <a:ext uri="{FF2B5EF4-FFF2-40B4-BE49-F238E27FC236}">
                  <a16:creationId xmlns:a16="http://schemas.microsoft.com/office/drawing/2014/main" id="{DFEA265F-F533-5F0A-1EE3-90588FD01EB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37" name="Picture 2" descr="C:\Users\Chelyadinova\Desktop\РА.png">
            <a:extLst>
              <a:ext uri="{FF2B5EF4-FFF2-40B4-BE49-F238E27FC236}">
                <a16:creationId xmlns:a16="http://schemas.microsoft.com/office/drawing/2014/main" id="{793E287E-96D6-A959-1457-FD3D691CC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1F2B343-4A0B-F38A-D951-2C1BE5A3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1FA803-D8CC-E382-AFFA-3ABDD73C5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32" y="1163000"/>
            <a:ext cx="11130149" cy="5144301"/>
          </a:xfrm>
          <a:prstGeom prst="rect">
            <a:avLst/>
          </a:prstGeom>
        </p:spPr>
      </p:pic>
      <p:pic>
        <p:nvPicPr>
          <p:cNvPr id="22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E3245BCA-8282-B66E-33EE-9DD2CF3CC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0B152B42-AB3C-7B0C-CF6D-C59F043BEC64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24" name="Шеврон 13">
              <a:extLst>
                <a:ext uri="{FF2B5EF4-FFF2-40B4-BE49-F238E27FC236}">
                  <a16:creationId xmlns:a16="http://schemas.microsoft.com/office/drawing/2014/main" id="{10D4BC57-688E-A7AE-4765-11525D9750FD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5" name="Шеврон 14">
              <a:extLst>
                <a:ext uri="{FF2B5EF4-FFF2-40B4-BE49-F238E27FC236}">
                  <a16:creationId xmlns:a16="http://schemas.microsoft.com/office/drawing/2014/main" id="{6090EAE6-BA4B-C679-8925-80F8CEF63BC8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6" name="Шеврон 15">
              <a:extLst>
                <a:ext uri="{FF2B5EF4-FFF2-40B4-BE49-F238E27FC236}">
                  <a16:creationId xmlns:a16="http://schemas.microsoft.com/office/drawing/2014/main" id="{D901FA5D-5DB4-36CD-4683-262AC41DE21D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7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B86105CC-0FC0-9591-FD86-9FA87A13E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5C7ED50-E5CF-240F-C76E-32C6D87CB33B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331F7877-F47E-DD26-DEC2-48F013FC2B1E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30" name="Параллелограмм 29">
              <a:extLst>
                <a:ext uri="{FF2B5EF4-FFF2-40B4-BE49-F238E27FC236}">
                  <a16:creationId xmlns:a16="http://schemas.microsoft.com/office/drawing/2014/main" id="{4E910ADE-4FF3-68B8-38F6-18A733EC6EE2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BC95E8BC-2A10-CA4A-EDB1-5FE128B7A939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9AE93D6-F42A-CFDC-7566-BAAA1CDBF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Любые типовые проекты</a:t>
            </a:r>
          </a:p>
          <a:p>
            <a:pPr eaLnBrk="1" hangingPunct="1">
              <a:spcBef>
                <a:spcPts val="0"/>
              </a:spcBef>
              <a:buNone/>
              <a:defRPr/>
            </a:pPr>
            <a:endParaRPr lang="ru-RU" altLang="ru-RU" dirty="0" err="1">
              <a:solidFill>
                <a:schemeClr val="bg1"/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7B025C8A-52A5-17F5-C894-7B97EDB19296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34" name="Шеврон 13">
              <a:extLst>
                <a:ext uri="{FF2B5EF4-FFF2-40B4-BE49-F238E27FC236}">
                  <a16:creationId xmlns:a16="http://schemas.microsoft.com/office/drawing/2014/main" id="{E395CCAA-8592-999B-06ED-A37F9C7C9E83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5" name="Шеврон 14">
              <a:extLst>
                <a:ext uri="{FF2B5EF4-FFF2-40B4-BE49-F238E27FC236}">
                  <a16:creationId xmlns:a16="http://schemas.microsoft.com/office/drawing/2014/main" id="{50DF14F9-3A6A-F7DD-84B6-A30AAFC072D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36" name="Шеврон 15">
              <a:extLst>
                <a:ext uri="{FF2B5EF4-FFF2-40B4-BE49-F238E27FC236}">
                  <a16:creationId xmlns:a16="http://schemas.microsoft.com/office/drawing/2014/main" id="{DFEA265F-F533-5F0A-1EE3-90588FD01EB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37" name="Picture 2" descr="C:\Users\Chelyadinova\Desktop\РА.png">
            <a:extLst>
              <a:ext uri="{FF2B5EF4-FFF2-40B4-BE49-F238E27FC236}">
                <a16:creationId xmlns:a16="http://schemas.microsoft.com/office/drawing/2014/main" id="{793E287E-96D6-A959-1457-FD3D691CC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61E314D-C627-A327-33B2-18D741B18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516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erver\Общие папки\Маркетинг\МиР\Исследования\А4 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720" y="-7962"/>
            <a:ext cx="12673408" cy="687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EB0244-C02A-1316-4D27-4B4BC9F3979A}"/>
              </a:ext>
            </a:extLst>
          </p:cNvPr>
          <p:cNvGrpSpPr/>
          <p:nvPr/>
        </p:nvGrpSpPr>
        <p:grpSpPr>
          <a:xfrm>
            <a:off x="709432" y="3359735"/>
            <a:ext cx="4326406" cy="3264304"/>
            <a:chOff x="1559496" y="3318245"/>
            <a:chExt cx="4357175" cy="3287521"/>
          </a:xfrm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1559496" y="3354718"/>
              <a:ext cx="4357175" cy="3251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5" rIns="98188" bIns="49095"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757834" y="4019525"/>
              <a:ext cx="1282910" cy="254837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SIPROTEC 5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017037" y="4020980"/>
              <a:ext cx="1514572" cy="254837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SIPROTEC 4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4594261" y="4006486"/>
              <a:ext cx="1064012" cy="254837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Reyrolle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1727332" y="5227523"/>
              <a:ext cx="1289702" cy="409819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SIPROTEC </a:t>
              </a:r>
            </a:p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600er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3067496" y="5227523"/>
              <a:ext cx="1211660" cy="409819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SIPROTEC compact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476255" y="5211174"/>
              <a:ext cx="1317122" cy="409819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SIPROTEC </a:t>
              </a:r>
            </a:p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easy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pic>
          <p:nvPicPr>
            <p:cNvPr id="124" name="Picture 2" descr="C:\Users\Manager-311\Desktop\P1F35486-removebg-preview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407" y="4363777"/>
              <a:ext cx="606308" cy="81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" name="Picture 11" descr="C:\Users\Manager-302\Desktop\сканы ОПП\2022\август\11.08\siprotec-4-overcurrent-protection-siprotec-7sa6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38" t="680" r="34316" b="10016"/>
            <a:stretch/>
          </p:blipFill>
          <p:spPr bwMode="auto">
            <a:xfrm>
              <a:off x="3276348" y="4436114"/>
              <a:ext cx="396971" cy="610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12" descr="C:\Users\Manager-302\Desktop\сканы ОПП\2022\август\11.08\b03cjqclgd4co0csk4sw80ck4gg4wo (1)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62" t="1237" r="8895" b="5129"/>
            <a:stretch/>
          </p:blipFill>
          <p:spPr bwMode="auto">
            <a:xfrm>
              <a:off x="3570180" y="4355395"/>
              <a:ext cx="659567" cy="74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13" descr="C:\Users\Manager-302\Desktop\сканы ОПП\2022\август\11.08\pixlr-bg-result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6" r="22206"/>
            <a:stretch/>
          </p:blipFill>
          <p:spPr bwMode="auto">
            <a:xfrm>
              <a:off x="4725785" y="4398506"/>
              <a:ext cx="734800" cy="698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14" descr="C:\Users\Manager-302\Desktop\сканы ОПП\2022\август\11.08\pixlr-bg-result (1)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92" t="20000" r="30616" b="19543"/>
            <a:stretch/>
          </p:blipFill>
          <p:spPr bwMode="auto">
            <a:xfrm>
              <a:off x="3351758" y="5716005"/>
              <a:ext cx="503976" cy="83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9" name="Picture 15" descr="C:\Users\Manager-302\Desktop\сканы ОПП\2022\август\11.08\pixlr-bg-result (2)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90" r="32055"/>
            <a:stretch/>
          </p:blipFill>
          <p:spPr bwMode="auto">
            <a:xfrm>
              <a:off x="2046081" y="5710650"/>
              <a:ext cx="470876" cy="865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0" name="Picture 16" descr="C:\Users\Manager-302\Desktop\сканы ОПП\2022\август\11.08\overcurrent-and-earth-fault-protection-reyrolle-argus-7sr10-benzin-preview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44" r="26050"/>
            <a:stretch/>
          </p:blipFill>
          <p:spPr bwMode="auto">
            <a:xfrm>
              <a:off x="4725785" y="5710646"/>
              <a:ext cx="623567" cy="804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1" name="Picture 5" descr="C:\Users\Chelyadinova\Desktop\Siemens_Logo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7168" y="3318245"/>
              <a:ext cx="2251870" cy="717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7E6D500-2067-C8FF-FA94-F52FDA1111A1}"/>
              </a:ext>
            </a:extLst>
          </p:cNvPr>
          <p:cNvGrpSpPr/>
          <p:nvPr/>
        </p:nvGrpSpPr>
        <p:grpSpPr>
          <a:xfrm>
            <a:off x="6420713" y="3324704"/>
            <a:ext cx="4695989" cy="3251048"/>
            <a:chOff x="6103175" y="3376331"/>
            <a:chExt cx="4695989" cy="3251048"/>
          </a:xfrm>
        </p:grpSpPr>
        <p:sp>
          <p:nvSpPr>
            <p:cNvPr id="132" name="Скругленный прямоугольник 131"/>
            <p:cNvSpPr/>
            <p:nvPr/>
          </p:nvSpPr>
          <p:spPr>
            <a:xfrm>
              <a:off x="6169256" y="3376331"/>
              <a:ext cx="4629908" cy="3251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5" rIns="98188" bIns="49095"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943274" y="4311590"/>
              <a:ext cx="1936958" cy="714702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SPAC 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algn="ctr"/>
              <a:r>
                <a:rPr lang="ru-RU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серии 801, 802, </a:t>
              </a:r>
            </a:p>
            <a:p>
              <a:pPr algn="ctr"/>
              <a:r>
                <a:rPr lang="ru-RU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803, 805, </a:t>
              </a:r>
            </a:p>
            <a:p>
              <a:pPr algn="ctr"/>
              <a:r>
                <a:rPr lang="ru-RU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806, 810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9765065" y="4665340"/>
              <a:ext cx="1026003" cy="253037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REA 101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6103175" y="4328812"/>
              <a:ext cx="2069234" cy="714702"/>
            </a:xfrm>
            <a:prstGeom prst="rect">
              <a:avLst/>
            </a:prstGeom>
            <a:noFill/>
          </p:spPr>
          <p:txBody>
            <a:bodyPr wrap="square" lIns="98188" tIns="49095" rIns="98188" bIns="49095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Relion</a:t>
              </a:r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 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  <a:p>
              <a:pPr algn="ctr"/>
              <a:r>
                <a:rPr lang="ru-RU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серии </a:t>
              </a:r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605, 611, 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615, 620, 630, 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  <a:p>
              <a:pPr algn="ctr"/>
              <a:r>
                <a:rPr lang="en-US" sz="1000" dirty="0">
                  <a:solidFill>
                    <a:schemeClr val="tx2">
                      <a:lumMod val="75000"/>
                    </a:schemeClr>
                  </a:solidFill>
                  <a:latin typeface="Montserrat Medium" panose="00000600000000000000" pitchFamily="2" charset="-52"/>
                </a:rPr>
                <a:t>640, 650, 670</a:t>
              </a:r>
              <a:endParaRPr lang="ru-RU" sz="10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pic>
          <p:nvPicPr>
            <p:cNvPr id="136" name="Picture 20" descr="C:\Users\Manager-302\Desktop\сканы ОПП\2022\август\11.08\470a1ec7a02118e63ad3584879e242ea-benzin-preview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1718" y="5544242"/>
              <a:ext cx="669479" cy="773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18" descr="C:\Users\Manager-302\Desktop\сканы ОПП\2022\август\11.08\abb-protection-relay-500x500-benzin-preview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179"/>
            <a:stretch/>
          </p:blipFill>
          <p:spPr bwMode="auto">
            <a:xfrm flipH="1">
              <a:off x="6426465" y="5537448"/>
              <a:ext cx="1524020" cy="780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8" name="Picture 19" descr="C:\Users\Manager-302\Desktop\сканы ОПП\2022\август\11.08\asu-16-benzin-preview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58" t="6752" b="10570"/>
            <a:stretch/>
          </p:blipFill>
          <p:spPr bwMode="auto">
            <a:xfrm>
              <a:off x="8538876" y="5561520"/>
              <a:ext cx="809332" cy="813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9" name="Picture 15" descr="\\server\Общие папки\Маркетинг\МиР\Импортозамещение\ABB\1024px-ABB_logo.svg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6591" y="3538761"/>
              <a:ext cx="1365073" cy="518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2" name="TextBox 151"/>
          <p:cNvSpPr txBox="1"/>
          <p:nvPr/>
        </p:nvSpPr>
        <p:spPr>
          <a:xfrm>
            <a:off x="750234" y="226293"/>
            <a:ext cx="6634974" cy="514647"/>
          </a:xfrm>
          <a:prstGeom prst="rect">
            <a:avLst/>
          </a:prstGeom>
          <a:noFill/>
        </p:spPr>
        <p:txBody>
          <a:bodyPr wrap="square" lIns="98188" tIns="49095" rIns="98188" bIns="49095" rtlCol="0">
            <a:spAutoFit/>
          </a:bodyPr>
          <a:lstStyle/>
          <a:p>
            <a:r>
              <a:rPr lang="ru-RU" sz="2700" b="1" cap="all" dirty="0">
                <a:solidFill>
                  <a:srgbClr val="E59B6D"/>
                </a:solidFill>
                <a:latin typeface="Montserrat Medium" panose="00000600000000000000" pitchFamily="2" charset="-52"/>
              </a:rPr>
              <a:t>ИМПОРТОЗАМЕЩЕНИЕ</a:t>
            </a:r>
          </a:p>
        </p:txBody>
      </p:sp>
      <p:cxnSp>
        <p:nvCxnSpPr>
          <p:cNvPr id="153" name="Прямая соединительная линия 152"/>
          <p:cNvCxnSpPr/>
          <p:nvPr/>
        </p:nvCxnSpPr>
        <p:spPr>
          <a:xfrm>
            <a:off x="1689765" y="1634091"/>
            <a:ext cx="0" cy="189721"/>
          </a:xfrm>
          <a:prstGeom prst="line">
            <a:avLst/>
          </a:prstGeom>
          <a:ln w="12700">
            <a:solidFill>
              <a:srgbClr val="2A3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/>
          <p:cNvSpPr txBox="1"/>
          <p:nvPr/>
        </p:nvSpPr>
        <p:spPr>
          <a:xfrm>
            <a:off x="729207" y="784639"/>
            <a:ext cx="8031089" cy="2984554"/>
          </a:xfrm>
          <a:prstGeom prst="rect">
            <a:avLst/>
          </a:prstGeom>
          <a:noFill/>
        </p:spPr>
        <p:txBody>
          <a:bodyPr wrap="square" lIns="98188" tIns="49095" rIns="98188" bIns="49095" rtlCol="0">
            <a:spAutoFit/>
          </a:bodyPr>
          <a:lstStyle/>
          <a:p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«РАДИУС Автоматика»</a:t>
            </a:r>
            <a:r>
              <a:rPr lang="en-US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 </a:t>
            </a:r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предлагает различные варианты замены устройств РЗА следующих иностранных компаний.  </a:t>
            </a:r>
          </a:p>
          <a:p>
            <a:endParaRPr lang="en-US" sz="1500" b="1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Для подбора необходимого технического решения нашими специалистами присылайте в наш адрес следующую информацию:</a:t>
            </a:r>
          </a:p>
          <a:p>
            <a:endParaRPr lang="ru-RU" sz="1500" b="1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245465" indent="-245465">
              <a:lnSpc>
                <a:spcPct val="150000"/>
              </a:lnSpc>
              <a:buAutoNum type="arabicPeriod"/>
            </a:pPr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Первичная однолинейная схема (желательно).</a:t>
            </a:r>
          </a:p>
          <a:p>
            <a:pPr marL="245465" indent="-245465">
              <a:lnSpc>
                <a:spcPct val="150000"/>
              </a:lnSpc>
              <a:buAutoNum type="arabicPeriod"/>
            </a:pPr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Тип эксплуатируемых устройств.</a:t>
            </a:r>
          </a:p>
          <a:p>
            <a:pPr marL="245465" indent="-245465">
              <a:lnSpc>
                <a:spcPct val="150000"/>
              </a:lnSpc>
              <a:buAutoNum type="arabicPeriod"/>
            </a:pPr>
            <a:r>
              <a:rPr lang="ru-RU" sz="15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Состав используемых защит.</a:t>
            </a:r>
          </a:p>
          <a:p>
            <a:endParaRPr lang="ru-RU" sz="1500" b="1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endParaRPr lang="ru-RU" sz="1500" b="1" cap="all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155" name="Picture 2" descr="C:\Users\Chelyadinova\Desktop\РА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303" y="286466"/>
            <a:ext cx="1901609" cy="90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AA79B-83CD-8298-4113-55A9DEA70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315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374E17-8AD0-F125-651E-6B3207562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/>
          <a:stretch/>
        </p:blipFill>
        <p:spPr>
          <a:xfrm>
            <a:off x="191796" y="1016127"/>
            <a:ext cx="9144000" cy="5733256"/>
          </a:xfrm>
          <a:prstGeom prst="rect">
            <a:avLst/>
          </a:prstGeom>
          <a:ln>
            <a:solidFill>
              <a:srgbClr val="20335D"/>
            </a:solidFill>
          </a:ln>
        </p:spPr>
      </p:pic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655B3DDB-8E95-32A4-626F-AF9E268B5C48}"/>
              </a:ext>
            </a:extLst>
          </p:cNvPr>
          <p:cNvSpPr/>
          <p:nvPr/>
        </p:nvSpPr>
        <p:spPr>
          <a:xfrm>
            <a:off x="5011198" y="569160"/>
            <a:ext cx="7493513" cy="1043511"/>
          </a:xfrm>
          <a:prstGeom prst="roundRect">
            <a:avLst/>
          </a:prstGeom>
          <a:solidFill>
            <a:srgbClr val="2033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55BED-72E9-CA42-BF74-CF63B80E3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63" y="187967"/>
            <a:ext cx="670755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ru-RU" altLang="ru-RU" sz="1900" b="1" dirty="0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ИМПОРТОЗАМЕЩЕНИЕ. ВАРИАНТЫ ЗАМЕН.</a:t>
            </a:r>
          </a:p>
        </p:txBody>
      </p:sp>
      <p:pic>
        <p:nvPicPr>
          <p:cNvPr id="7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6F7795FE-B7B9-1ACE-9CE0-2D20B607C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2A9D3F8-1874-B69B-E7EF-39CD6D0E051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9" name="Шеврон 13">
              <a:extLst>
                <a:ext uri="{FF2B5EF4-FFF2-40B4-BE49-F238E27FC236}">
                  <a16:creationId xmlns:a16="http://schemas.microsoft.com/office/drawing/2014/main" id="{92A3DB08-5FB4-9057-3E69-6F69C4C3171C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4">
              <a:extLst>
                <a:ext uri="{FF2B5EF4-FFF2-40B4-BE49-F238E27FC236}">
                  <a16:creationId xmlns:a16="http://schemas.microsoft.com/office/drawing/2014/main" id="{2F02F8CB-487E-4478-7E2F-953A7DA4AC06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1" name="Шеврон 15">
              <a:extLst>
                <a:ext uri="{FF2B5EF4-FFF2-40B4-BE49-F238E27FC236}">
                  <a16:creationId xmlns:a16="http://schemas.microsoft.com/office/drawing/2014/main" id="{64539BA5-E5E4-884D-8056-CF647C58D048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12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1179D563-D29E-6C49-EC48-E41F498A3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E4F369B-2B49-4AA9-A97B-45949C581444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2ADF1F1-D8CA-5E7A-1E75-A32527FDB9CB}"/>
              </a:ext>
            </a:extLst>
          </p:cNvPr>
          <p:cNvGrpSpPr/>
          <p:nvPr/>
        </p:nvGrpSpPr>
        <p:grpSpPr>
          <a:xfrm>
            <a:off x="-762000" y="-27385"/>
            <a:ext cx="14528024" cy="1043511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5" name="Параллелограмм 14">
              <a:extLst>
                <a:ext uri="{FF2B5EF4-FFF2-40B4-BE49-F238E27FC236}">
                  <a16:creationId xmlns:a16="http://schemas.microsoft.com/office/drawing/2014/main" id="{A7AAEF57-439C-DE1A-8F74-826A81FFD4C6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19AF8676-D86C-161C-DAB2-BE1A0E09933E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C3EA999-C078-4160-DE1A-A321083C92B8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9" name="Шеврон 13">
              <a:extLst>
                <a:ext uri="{FF2B5EF4-FFF2-40B4-BE49-F238E27FC236}">
                  <a16:creationId xmlns:a16="http://schemas.microsoft.com/office/drawing/2014/main" id="{74BCDB4E-58EA-C341-CE46-8B431D8B81F0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0" name="Шеврон 14">
              <a:extLst>
                <a:ext uri="{FF2B5EF4-FFF2-40B4-BE49-F238E27FC236}">
                  <a16:creationId xmlns:a16="http://schemas.microsoft.com/office/drawing/2014/main" id="{C60826E5-3B58-FD63-86F1-944110CA5179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1" name="Шеврон 15">
              <a:extLst>
                <a:ext uri="{FF2B5EF4-FFF2-40B4-BE49-F238E27FC236}">
                  <a16:creationId xmlns:a16="http://schemas.microsoft.com/office/drawing/2014/main" id="{A7103F64-6D35-A70F-E234-7C13596B83F1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2" name="Picture 2" descr="C:\Users\Chelyadinova\Desktop\РА.png">
            <a:extLst>
              <a:ext uri="{FF2B5EF4-FFF2-40B4-BE49-F238E27FC236}">
                <a16:creationId xmlns:a16="http://schemas.microsoft.com/office/drawing/2014/main" id="{B355A87F-E974-5ED9-8981-8B7E2D917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D189AEF-4BE7-985A-573C-B628247F834F}"/>
              </a:ext>
            </a:extLst>
          </p:cNvPr>
          <p:cNvSpPr txBox="1"/>
          <p:nvPr/>
        </p:nvSpPr>
        <p:spPr>
          <a:xfrm>
            <a:off x="5192174" y="967824"/>
            <a:ext cx="3738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en-US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SIEMENS</a:t>
            </a:r>
            <a:r>
              <a:rPr lang="ru-RU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 </a:t>
            </a:r>
            <a:r>
              <a:rPr lang="en-US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SIPROTEC </a:t>
            </a:r>
            <a:r>
              <a:rPr lang="ru-RU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4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80B042-F54D-9209-9FD7-7A87890AE330}"/>
              </a:ext>
            </a:extLst>
          </p:cNvPr>
          <p:cNvSpPr txBox="1"/>
          <p:nvPr/>
        </p:nvSpPr>
        <p:spPr>
          <a:xfrm>
            <a:off x="591168" y="6059094"/>
            <a:ext cx="29845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Сириус-2МЛ-02</a:t>
            </a:r>
            <a:endParaRPr lang="ru-RU" sz="2400" dirty="0">
              <a:effectLst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C2A752-2F3E-9723-35A0-0EA6BFDCCAAD}"/>
              </a:ext>
            </a:extLst>
          </p:cNvPr>
          <p:cNvSpPr txBox="1"/>
          <p:nvPr/>
        </p:nvSpPr>
        <p:spPr>
          <a:xfrm>
            <a:off x="892739" y="223552"/>
            <a:ext cx="7099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Терминалы защиты отходящего фидера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4E538A0-7857-9582-CEE4-BE4B7336C7FA}"/>
              </a:ext>
            </a:extLst>
          </p:cNvPr>
          <p:cNvSpPr txBox="1"/>
          <p:nvPr/>
        </p:nvSpPr>
        <p:spPr>
          <a:xfrm>
            <a:off x="9459567" y="1752257"/>
            <a:ext cx="28388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Montserrat SemiBold" panose="00000700000000000000" pitchFamily="2" charset="-52"/>
                <a:cs typeface="Arial" panose="020B0604020202020204" pitchFamily="34" charset="0"/>
              </a:rPr>
              <a:t>Разработана переходная рамка для замены разъём в разъём</a:t>
            </a:r>
            <a:endParaRPr lang="ru-RU" sz="2000" dirty="0">
              <a:effectLst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A3DFFE7-65DD-7C6D-889E-B754511C3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643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55BED-72E9-CA42-BF74-CF63B80E3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63" y="187967"/>
            <a:ext cx="670755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ru-RU" altLang="ru-RU" sz="1900" b="1" dirty="0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ИМПОРТОЗАМЕЩЕНИЕ. ВАРИАНТЫ ЗАМЕН.</a:t>
            </a:r>
          </a:p>
        </p:txBody>
      </p:sp>
      <p:pic>
        <p:nvPicPr>
          <p:cNvPr id="7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6F7795FE-B7B9-1ACE-9CE0-2D20B607C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2A9D3F8-1874-B69B-E7EF-39CD6D0E051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9" name="Шеврон 13">
              <a:extLst>
                <a:ext uri="{FF2B5EF4-FFF2-40B4-BE49-F238E27FC236}">
                  <a16:creationId xmlns:a16="http://schemas.microsoft.com/office/drawing/2014/main" id="{92A3DB08-5FB4-9057-3E69-6F69C4C3171C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4">
              <a:extLst>
                <a:ext uri="{FF2B5EF4-FFF2-40B4-BE49-F238E27FC236}">
                  <a16:creationId xmlns:a16="http://schemas.microsoft.com/office/drawing/2014/main" id="{2F02F8CB-487E-4478-7E2F-953A7DA4AC06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1" name="Шеврон 15">
              <a:extLst>
                <a:ext uri="{FF2B5EF4-FFF2-40B4-BE49-F238E27FC236}">
                  <a16:creationId xmlns:a16="http://schemas.microsoft.com/office/drawing/2014/main" id="{64539BA5-E5E4-884D-8056-CF647C58D048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12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1179D563-D29E-6C49-EC48-E41F498A3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E4F369B-2B49-4AA9-A97B-45949C581444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2ADF1F1-D8CA-5E7A-1E75-A32527FDB9CB}"/>
              </a:ext>
            </a:extLst>
          </p:cNvPr>
          <p:cNvGrpSpPr/>
          <p:nvPr/>
        </p:nvGrpSpPr>
        <p:grpSpPr>
          <a:xfrm>
            <a:off x="-762000" y="-27385"/>
            <a:ext cx="14528024" cy="1043511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5" name="Параллелограмм 14">
              <a:extLst>
                <a:ext uri="{FF2B5EF4-FFF2-40B4-BE49-F238E27FC236}">
                  <a16:creationId xmlns:a16="http://schemas.microsoft.com/office/drawing/2014/main" id="{A7AAEF57-439C-DE1A-8F74-826A81FFD4C6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19AF8676-D86C-161C-DAB2-BE1A0E09933E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C3EA999-C078-4160-DE1A-A321083C92B8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9" name="Шеврон 13">
              <a:extLst>
                <a:ext uri="{FF2B5EF4-FFF2-40B4-BE49-F238E27FC236}">
                  <a16:creationId xmlns:a16="http://schemas.microsoft.com/office/drawing/2014/main" id="{74BCDB4E-58EA-C341-CE46-8B431D8B81F0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0" name="Шеврон 14">
              <a:extLst>
                <a:ext uri="{FF2B5EF4-FFF2-40B4-BE49-F238E27FC236}">
                  <a16:creationId xmlns:a16="http://schemas.microsoft.com/office/drawing/2014/main" id="{C60826E5-3B58-FD63-86F1-944110CA5179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1" name="Шеврон 15">
              <a:extLst>
                <a:ext uri="{FF2B5EF4-FFF2-40B4-BE49-F238E27FC236}">
                  <a16:creationId xmlns:a16="http://schemas.microsoft.com/office/drawing/2014/main" id="{A7103F64-6D35-A70F-E234-7C13596B83F1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2" name="Picture 2" descr="C:\Users\Chelyadinova\Desktop\РА.png">
            <a:extLst>
              <a:ext uri="{FF2B5EF4-FFF2-40B4-BE49-F238E27FC236}">
                <a16:creationId xmlns:a16="http://schemas.microsoft.com/office/drawing/2014/main" id="{B355A87F-E974-5ED9-8981-8B7E2D917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C2A752-2F3E-9723-35A0-0EA6BFDCCAAD}"/>
              </a:ext>
            </a:extLst>
          </p:cNvPr>
          <p:cNvSpPr txBox="1"/>
          <p:nvPr/>
        </p:nvSpPr>
        <p:spPr>
          <a:xfrm>
            <a:off x="892739" y="223552"/>
            <a:ext cx="7099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Терминалы защиты отходящего фидера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6409C7-B409-07D2-56C0-81FD2B7472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4"/>
          <a:stretch/>
        </p:blipFill>
        <p:spPr>
          <a:xfrm>
            <a:off x="819018" y="1059318"/>
            <a:ext cx="4363093" cy="5610715"/>
          </a:xfrm>
          <a:prstGeom prst="rect">
            <a:avLst/>
          </a:prstGeom>
          <a:ln>
            <a:solidFill>
              <a:srgbClr val="20335D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EDD9339-D82D-E01C-F129-45CCE70A0A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6"/>
          <a:stretch/>
        </p:blipFill>
        <p:spPr>
          <a:xfrm>
            <a:off x="6573650" y="1059318"/>
            <a:ext cx="4363093" cy="5620468"/>
          </a:xfrm>
          <a:prstGeom prst="rect">
            <a:avLst/>
          </a:prstGeom>
          <a:ln>
            <a:solidFill>
              <a:srgbClr val="20335D"/>
            </a:solidFill>
          </a:ln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306EE0-B958-7C4B-C483-B4BCCFFD9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358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2A082C-FD91-EADD-7780-E4D32FD3B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387" y="-353374"/>
            <a:ext cx="9144000" cy="6858000"/>
          </a:xfrm>
          <a:prstGeom prst="rect">
            <a:avLst/>
          </a:prstGeom>
          <a:ln w="12700">
            <a:solidFill>
              <a:srgbClr val="20335D"/>
            </a:solidFill>
          </a:ln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E87998D-43B8-455F-566D-9EDD3C3A259A}"/>
              </a:ext>
            </a:extLst>
          </p:cNvPr>
          <p:cNvSpPr/>
          <p:nvPr/>
        </p:nvSpPr>
        <p:spPr>
          <a:xfrm>
            <a:off x="5011198" y="569160"/>
            <a:ext cx="7493513" cy="1043511"/>
          </a:xfrm>
          <a:prstGeom prst="roundRect">
            <a:avLst/>
          </a:prstGeom>
          <a:solidFill>
            <a:srgbClr val="2033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5A02605-154C-A989-9DFC-5996C482A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63" y="187967"/>
            <a:ext cx="670755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ru-RU" altLang="ru-RU" sz="1900" b="1" dirty="0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ИМПОРТОЗАМЕЩЕНИЕ. ВАРИАНТЫ ЗАМЕН.</a:t>
            </a:r>
          </a:p>
        </p:txBody>
      </p:sp>
      <p:pic>
        <p:nvPicPr>
          <p:cNvPr id="6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6C605CAD-95B6-2696-207D-F57AD8A3B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780C086-520A-B008-A402-DEFD17538230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8" name="Шеврон 13">
              <a:extLst>
                <a:ext uri="{FF2B5EF4-FFF2-40B4-BE49-F238E27FC236}">
                  <a16:creationId xmlns:a16="http://schemas.microsoft.com/office/drawing/2014/main" id="{A9F68752-874C-63A2-7C52-E49B8E430410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9" name="Шеврон 14">
              <a:extLst>
                <a:ext uri="{FF2B5EF4-FFF2-40B4-BE49-F238E27FC236}">
                  <a16:creationId xmlns:a16="http://schemas.microsoft.com/office/drawing/2014/main" id="{E08806C8-EC40-6725-41A8-E1E796FEC758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5">
              <a:extLst>
                <a:ext uri="{FF2B5EF4-FFF2-40B4-BE49-F238E27FC236}">
                  <a16:creationId xmlns:a16="http://schemas.microsoft.com/office/drawing/2014/main" id="{51785F8F-E4EB-A120-B009-12A40DDB5E32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11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1FE99FA4-1083-8931-A52E-11F1E7E32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4C75229-D244-BA34-1651-4A406B4E0528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69F0332-FBF0-C069-B5D7-E8CE71B65B53}"/>
              </a:ext>
            </a:extLst>
          </p:cNvPr>
          <p:cNvGrpSpPr/>
          <p:nvPr/>
        </p:nvGrpSpPr>
        <p:grpSpPr>
          <a:xfrm>
            <a:off x="-762000" y="-27385"/>
            <a:ext cx="14528024" cy="1043511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4" name="Параллелограмм 13">
              <a:extLst>
                <a:ext uri="{FF2B5EF4-FFF2-40B4-BE49-F238E27FC236}">
                  <a16:creationId xmlns:a16="http://schemas.microsoft.com/office/drawing/2014/main" id="{8ABF45DC-F1C9-DA1C-2DED-B9AA244B1743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09F213CC-A9B8-D4BD-CF1F-054E4555477D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11C9056-9F11-A47D-89FD-D7E5341D3943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7" name="Шеврон 13">
              <a:extLst>
                <a:ext uri="{FF2B5EF4-FFF2-40B4-BE49-F238E27FC236}">
                  <a16:creationId xmlns:a16="http://schemas.microsoft.com/office/drawing/2014/main" id="{94642BD6-3FB1-1910-E3E7-0F8DEBD739FF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8" name="Шеврон 14">
              <a:extLst>
                <a:ext uri="{FF2B5EF4-FFF2-40B4-BE49-F238E27FC236}">
                  <a16:creationId xmlns:a16="http://schemas.microsoft.com/office/drawing/2014/main" id="{470AE364-D3BD-79F7-2C7E-2197E17E0C83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9" name="Шеврон 15">
              <a:extLst>
                <a:ext uri="{FF2B5EF4-FFF2-40B4-BE49-F238E27FC236}">
                  <a16:creationId xmlns:a16="http://schemas.microsoft.com/office/drawing/2014/main" id="{6C83AAA0-7F9D-3E8F-19AD-563AA2AC6C1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0" name="Picture 2" descr="C:\Users\Chelyadinova\Desktop\РА.png">
            <a:extLst>
              <a:ext uri="{FF2B5EF4-FFF2-40B4-BE49-F238E27FC236}">
                <a16:creationId xmlns:a16="http://schemas.microsoft.com/office/drawing/2014/main" id="{9B3B67F9-15DA-2651-3C20-58F9BC467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81A970E-D5CF-4CDD-84E5-E50A86486721}"/>
              </a:ext>
            </a:extLst>
          </p:cNvPr>
          <p:cNvSpPr txBox="1"/>
          <p:nvPr/>
        </p:nvSpPr>
        <p:spPr>
          <a:xfrm>
            <a:off x="5042546" y="988251"/>
            <a:ext cx="3738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Schneider</a:t>
            </a:r>
            <a:r>
              <a:rPr lang="en-US" sz="2400" b="1" i="0" u="none" strike="noStrike" dirty="0">
                <a:solidFill>
                  <a:srgbClr val="070707"/>
                </a:solidFill>
                <a:effectLst/>
                <a:latin typeface="GTEestiPro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Electric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7D1CD2-5920-19AA-24C0-F475AD8DDF59}"/>
              </a:ext>
            </a:extLst>
          </p:cNvPr>
          <p:cNvSpPr txBox="1"/>
          <p:nvPr/>
        </p:nvSpPr>
        <p:spPr>
          <a:xfrm>
            <a:off x="892739" y="223552"/>
            <a:ext cx="7099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400" kern="1200" dirty="0">
                <a:solidFill>
                  <a:schemeClr val="bg1"/>
                </a:solidFill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Терминалы защиты отходящего фидера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086207-9E3F-09D7-1837-05A740BEEC14}"/>
              </a:ext>
            </a:extLst>
          </p:cNvPr>
          <p:cNvSpPr txBox="1"/>
          <p:nvPr/>
        </p:nvSpPr>
        <p:spPr>
          <a:xfrm>
            <a:off x="372292" y="5799143"/>
            <a:ext cx="32830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Сириус-2</a:t>
            </a:r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-</a:t>
            </a:r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Л</a:t>
            </a:r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-</a:t>
            </a:r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К</a:t>
            </a:r>
            <a:endParaRPr lang="ru-RU" sz="2400" dirty="0">
              <a:effectLst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652096-FCB1-9C72-5139-1F70E56F7C1B}"/>
              </a:ext>
            </a:extLst>
          </p:cNvPr>
          <p:cNvSpPr txBox="1"/>
          <p:nvPr/>
        </p:nvSpPr>
        <p:spPr>
          <a:xfrm>
            <a:off x="8280644" y="1775217"/>
            <a:ext cx="340799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Montserrat SemiBold" panose="00000700000000000000" pitchFamily="2" charset="-52"/>
                <a:cs typeface="Arial" panose="020B0604020202020204" pitchFamily="34" charset="0"/>
              </a:rPr>
              <a:t>Разработана переходная рамка для ускоренного монтажа на дверь релейного отсека</a:t>
            </a:r>
            <a:endParaRPr lang="ru-RU" sz="2000" dirty="0">
              <a:effectLst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3532BF4-1F4E-D9F1-840B-82C3EB4F4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2505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54DBDA4-D036-DA0F-2209-CE358B0E32EC}"/>
              </a:ext>
            </a:extLst>
          </p:cNvPr>
          <p:cNvSpPr/>
          <p:nvPr/>
        </p:nvSpPr>
        <p:spPr>
          <a:xfrm>
            <a:off x="10150207" y="73363"/>
            <a:ext cx="1991544" cy="1340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Manager-306\Desktop\Картинки Энергетика\np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728" y="916033"/>
            <a:ext cx="9140040" cy="607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904312" y="1583573"/>
            <a:ext cx="3402922" cy="515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9" rIns="92075" bIns="46039" anchor="t"/>
          <a:lstStyle/>
          <a:p>
            <a:pPr eaLnBrk="0" hangingPunct="0">
              <a:buClr>
                <a:srgbClr val="1F497D"/>
              </a:buClr>
            </a:pPr>
            <a:r>
              <a:rPr lang="ru-RU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Комплекс производства автобензинов и ароматических углеводородов Краснодарский край, р-н Северский</a:t>
            </a: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spcAft>
                <a:spcPts val="1800"/>
              </a:spcAft>
              <a:buClr>
                <a:srgbClr val="1F497D"/>
              </a:buClr>
            </a:pP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Замена терминалов </a:t>
            </a:r>
            <a:r>
              <a:rPr lang="ru-RU" sz="2400" b="1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«</a:t>
            </a:r>
            <a:r>
              <a:rPr lang="en-US" sz="2400" b="1" dirty="0" err="1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Relion</a:t>
            </a:r>
            <a:r>
              <a:rPr lang="ru-RU" sz="2400" b="1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» (</a:t>
            </a:r>
            <a:r>
              <a:rPr lang="en-US" sz="2400" b="1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ABB</a:t>
            </a:r>
            <a:r>
              <a:rPr lang="ru-RU" sz="2400" b="1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)</a:t>
            </a:r>
            <a:r>
              <a:rPr lang="en-US" sz="24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на терминалы «Сириус» </a:t>
            </a:r>
          </a:p>
          <a:p>
            <a:pPr eaLnBrk="0" hangingPunct="0">
              <a:buClr>
                <a:srgbClr val="1F497D"/>
              </a:buClr>
            </a:pPr>
            <a:endParaRPr lang="en-US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en-US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en-US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055" name="Picture 7" descr="\\Server\общие папки\Маркетинг\МиР\Импортозамещение\Презентация\424597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062" y="159889"/>
            <a:ext cx="952332" cy="102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B8D3BAA-243E-D3E4-D988-7EDC70977364}"/>
              </a:ext>
            </a:extLst>
          </p:cNvPr>
          <p:cNvSpPr txBox="1"/>
          <p:nvPr/>
        </p:nvSpPr>
        <p:spPr>
          <a:xfrm>
            <a:off x="266147" y="53593"/>
            <a:ext cx="11406247" cy="914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buClr>
                <a:srgbClr val="1F497D"/>
              </a:buClr>
            </a:pPr>
            <a:r>
              <a:rPr lang="ru-RU" sz="2400" cap="all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ООО «КНГК-ИНПЗ» </a:t>
            </a:r>
          </a:p>
          <a:p>
            <a:pPr eaLnBrk="0" hangingPunct="0">
              <a:buClr>
                <a:srgbClr val="1F497D"/>
              </a:buClr>
            </a:pPr>
            <a:r>
              <a:rPr lang="ru-RU" sz="2400" cap="all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(ИЛЬСКИЙ НЕФТЕПЕРЕРАБАТЫВАЮЩИЙ ЗАВОД)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C611CEF-D8E1-9004-5025-81505A0EB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0105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860481" y="1071342"/>
            <a:ext cx="3024336" cy="173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9" rIns="92075" bIns="46039" anchor="t"/>
          <a:lstStyle/>
          <a:p>
            <a:pPr eaLnBrk="0" hangingPunct="0">
              <a:spcAft>
                <a:spcPts val="1200"/>
              </a:spcAft>
              <a:buClr>
                <a:srgbClr val="1F497D"/>
              </a:buClr>
            </a:pPr>
            <a:r>
              <a:rPr lang="ru-RU" sz="17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Замена терминалов «</a:t>
            </a:r>
            <a:r>
              <a:rPr lang="en-US" sz="17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SEPAM</a:t>
            </a:r>
            <a:r>
              <a:rPr lang="ru-RU" sz="17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» (</a:t>
            </a:r>
            <a:r>
              <a:rPr lang="en-US" sz="17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Schneider Electric</a:t>
            </a:r>
            <a:r>
              <a:rPr lang="ru-RU" sz="17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) для защиты двигателей на терминалы «Сириус» («РАДИУС Автоматика»)</a:t>
            </a:r>
            <a:endParaRPr lang="ru-RU" sz="17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spcAft>
                <a:spcPts val="1800"/>
              </a:spcAft>
              <a:buClr>
                <a:srgbClr val="1F497D"/>
              </a:buClr>
            </a:pPr>
            <a:endParaRPr lang="ru-RU" sz="20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285744" indent="-285744" eaLnBrk="0" hangingPunct="0">
              <a:spcAft>
                <a:spcPts val="600"/>
              </a:spcAft>
              <a:buClr>
                <a:srgbClr val="1F497D"/>
              </a:buClr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285744" indent="-285744" eaLnBrk="0" hangingPunct="0">
              <a:spcAft>
                <a:spcPts val="600"/>
              </a:spcAft>
              <a:buClr>
                <a:srgbClr val="1F497D"/>
              </a:buClr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1028" name="Picture 4" descr="\\Server\общие папки\Маркетинг\МиР\Импортозамещение\Презентация\photo-MsoM1eHP5-transform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04" y="116632"/>
            <a:ext cx="1252313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anager-306\Desktop\Картинки Энергетика\shakhta-nova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344" y="828143"/>
            <a:ext cx="9140527" cy="600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6910044-F82C-21E8-D343-649505861969}"/>
              </a:ext>
            </a:extLst>
          </p:cNvPr>
          <p:cNvGrpSpPr/>
          <p:nvPr/>
        </p:nvGrpSpPr>
        <p:grpSpPr>
          <a:xfrm>
            <a:off x="8642895" y="3103727"/>
            <a:ext cx="3563350" cy="1506196"/>
            <a:chOff x="5236779" y="4075878"/>
            <a:chExt cx="6493997" cy="2744956"/>
          </a:xfrm>
        </p:grpSpPr>
        <p:pic>
          <p:nvPicPr>
            <p:cNvPr id="1026" name="Picture 2" descr="\\Server\общие папки\Маркетинг\МиР\Импортозамещение\Презентация\foto-sirius_2_dm-transforme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6320" y="4239995"/>
              <a:ext cx="2754456" cy="2161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\\Server\общие папки\Маркетинг\МиР\Импортозамещение\Презентация\66591970-transformed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779" y="4075878"/>
              <a:ext cx="2160240" cy="2148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3"/>
            <p:cNvSpPr>
              <a:spLocks noChangeArrowheads="1"/>
            </p:cNvSpPr>
            <p:nvPr/>
          </p:nvSpPr>
          <p:spPr bwMode="auto">
            <a:xfrm>
              <a:off x="5348719" y="6204475"/>
              <a:ext cx="3001836" cy="616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9" rIns="92075" bIns="46039" anchor="t"/>
            <a:lstStyle/>
            <a:p>
              <a:pPr eaLnBrk="0" hangingPunct="0">
                <a:spcAft>
                  <a:spcPts val="1800"/>
                </a:spcAft>
                <a:buClr>
                  <a:srgbClr val="1F497D"/>
                </a:buClr>
              </a:pPr>
              <a:r>
                <a:rPr lang="en-US" sz="1400" b="1" dirty="0">
                  <a:solidFill>
                    <a:schemeClr val="bg1"/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SEPAM T87 </a:t>
              </a:r>
            </a:p>
            <a:p>
              <a:pPr eaLnBrk="0" hangingPunct="0">
                <a:buClr>
                  <a:srgbClr val="1F497D"/>
                </a:buClr>
              </a:pPr>
              <a:endParaRPr lang="en-US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en-US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8614289" y="6204475"/>
              <a:ext cx="3001836" cy="469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9" rIns="92075" bIns="46039" anchor="t"/>
            <a:lstStyle/>
            <a:p>
              <a:pPr eaLnBrk="0" hangingPunct="0">
                <a:spcAft>
                  <a:spcPts val="1800"/>
                </a:spcAft>
                <a:buClr>
                  <a:srgbClr val="1F497D"/>
                </a:buClr>
              </a:pPr>
              <a:r>
                <a:rPr lang="ru-RU" sz="1400" b="1" dirty="0">
                  <a:solidFill>
                    <a:schemeClr val="bg1"/>
                  </a:solidFill>
                  <a:latin typeface="Montserrat Medium" panose="00000600000000000000" pitchFamily="2" charset="-52"/>
                  <a:cs typeface="Arial" panose="020B0604020202020204" pitchFamily="34" charset="0"/>
                </a:rPr>
                <a:t>СИРИУС-2-ДМ</a:t>
              </a:r>
            </a:p>
            <a:p>
              <a:pPr eaLnBrk="0" hangingPunct="0">
                <a:buClr>
                  <a:srgbClr val="1F497D"/>
                </a:buClr>
              </a:pPr>
              <a:endParaRPr lang="en-US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en-US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  <a:p>
              <a:pPr eaLnBrk="0" hangingPunct="0">
                <a:buClr>
                  <a:srgbClr val="1F497D"/>
                </a:buClr>
              </a:pPr>
              <a:endParaRPr lang="ru-RU" sz="1400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endParaRPr>
            </a:p>
          </p:txBody>
        </p:sp>
        <p:cxnSp>
          <p:nvCxnSpPr>
            <p:cNvPr id="4" name="Соединитель: уступ 3">
              <a:extLst>
                <a:ext uri="{FF2B5EF4-FFF2-40B4-BE49-F238E27FC236}">
                  <a16:creationId xmlns:a16="http://schemas.microsoft.com/office/drawing/2014/main" id="{D81C77BC-5242-AF0A-BE16-3A26CA17F851}"/>
                </a:ext>
              </a:extLst>
            </p:cNvPr>
            <p:cNvCxnSpPr/>
            <p:nvPr/>
          </p:nvCxnSpPr>
          <p:spPr>
            <a:xfrm flipV="1">
              <a:off x="7757059" y="4836323"/>
              <a:ext cx="1219261" cy="144016"/>
            </a:xfrm>
            <a:prstGeom prst="bentConnector3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A07C876-47DA-F8B4-2494-1C103102396D}"/>
              </a:ext>
            </a:extLst>
          </p:cNvPr>
          <p:cNvSpPr txBox="1"/>
          <p:nvPr/>
        </p:nvSpPr>
        <p:spPr>
          <a:xfrm>
            <a:off x="336775" y="116632"/>
            <a:ext cx="75170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buClr>
                <a:srgbClr val="1F497D"/>
              </a:buClr>
            </a:pPr>
            <a:r>
              <a:rPr lang="ru-RU" sz="2400" cap="all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ПАО «ГАЙСКИЙ ГОК»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823F0-F341-5110-1D40-A8FF70A5F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3129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A07C876-47DA-F8B4-2494-1C103102396D}"/>
              </a:ext>
            </a:extLst>
          </p:cNvPr>
          <p:cNvSpPr txBox="1"/>
          <p:nvPr/>
        </p:nvSpPr>
        <p:spPr>
          <a:xfrm>
            <a:off x="336775" y="116632"/>
            <a:ext cx="96890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buClr>
                <a:srgbClr val="1F497D"/>
              </a:buClr>
            </a:pPr>
            <a:r>
              <a:rPr lang="ru-RU" sz="2400" b="1" cap="all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АО «ВЧНГ» (</a:t>
            </a:r>
            <a:r>
              <a:rPr lang="ru-RU" sz="2400" b="1" cap="all" dirty="0" err="1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ВерхнечонскнефтегаЗ</a:t>
            </a:r>
            <a:r>
              <a:rPr lang="ru-RU" sz="2400" b="1" cap="all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Picture 2" descr="\\Server\общие папки\Маркетинг\МиР\Импортозамещение\Презентация\d4wrrerb97e36pkh9c3opy4to9e25ihy.jpg">
            <a:extLst>
              <a:ext uri="{FF2B5EF4-FFF2-40B4-BE49-F238E27FC236}">
                <a16:creationId xmlns:a16="http://schemas.microsoft.com/office/drawing/2014/main" id="{38AE6678-6E06-8F6E-1C87-B2FEC06B7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657" y="792773"/>
            <a:ext cx="9140039" cy="598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B6FFADD-61D4-D110-EB8B-1C1939D6C612}"/>
              </a:ext>
            </a:extLst>
          </p:cNvPr>
          <p:cNvSpPr/>
          <p:nvPr/>
        </p:nvSpPr>
        <p:spPr>
          <a:xfrm>
            <a:off x="9192344" y="73363"/>
            <a:ext cx="2949407" cy="1340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\\Server\общие папки\Маркетинг\МиР\Импортозамещение\Презентация\rosneft-vcng-transformed.png">
            <a:extLst>
              <a:ext uri="{FF2B5EF4-FFF2-40B4-BE49-F238E27FC236}">
                <a16:creationId xmlns:a16="http://schemas.microsoft.com/office/drawing/2014/main" id="{0392A328-E2D6-D269-F578-C8B57FF46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765" y="-475006"/>
            <a:ext cx="2336788" cy="233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83DD62-8986-FD26-BB39-E0CF10822841}"/>
              </a:ext>
            </a:extLst>
          </p:cNvPr>
          <p:cNvSpPr txBox="1"/>
          <p:nvPr/>
        </p:nvSpPr>
        <p:spPr>
          <a:xfrm>
            <a:off x="8520185" y="1457400"/>
            <a:ext cx="34791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buClr>
                <a:srgbClr val="1F497D"/>
              </a:buClr>
            </a:pPr>
            <a:r>
              <a:rPr lang="ru-RU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Верхнечонское месторождение</a:t>
            </a:r>
          </a:p>
          <a:p>
            <a:pPr lvl="0" eaLnBrk="0" hangingPunct="0">
              <a:buClr>
                <a:srgbClr val="1F497D"/>
              </a:buClr>
            </a:pPr>
            <a:r>
              <a:rPr lang="ru-RU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Иркутская область, Катангский район</a:t>
            </a:r>
          </a:p>
          <a:p>
            <a:pPr eaLnBrk="0" fontAlgn="auto" hangingPunct="0">
              <a:buClr>
                <a:srgbClr val="1F497D"/>
              </a:buClr>
            </a:pPr>
            <a:endParaRPr lang="en-US" sz="20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fontAlgn="auto" hangingPunct="0">
              <a:buClr>
                <a:srgbClr val="1F497D"/>
              </a:buClr>
            </a:pPr>
            <a:r>
              <a:rPr lang="ru-RU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Замена терминалов </a:t>
            </a:r>
            <a:r>
              <a:rPr lang="ru-RU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«</a:t>
            </a:r>
            <a:r>
              <a:rPr lang="en-US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Si</a:t>
            </a:r>
            <a:r>
              <a:rPr lang="ru-RU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р</a:t>
            </a:r>
            <a:r>
              <a:rPr lang="en-US" sz="2000" dirty="0" err="1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rotec</a:t>
            </a:r>
            <a:r>
              <a:rPr lang="ru-RU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» (</a:t>
            </a:r>
            <a:r>
              <a:rPr lang="en-US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Siemens</a:t>
            </a:r>
            <a:r>
              <a:rPr lang="ru-RU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)</a:t>
            </a:r>
            <a:r>
              <a:rPr lang="en-US" sz="2000" dirty="0">
                <a:solidFill>
                  <a:srgbClr val="FFFF00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на терминалы «Сириус» </a:t>
            </a:r>
          </a:p>
          <a:p>
            <a:pPr eaLnBrk="0" fontAlgn="auto" hangingPunct="0">
              <a:buClr>
                <a:srgbClr val="1F497D"/>
              </a:buClr>
            </a:pPr>
            <a:r>
              <a:rPr lang="ru-RU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(«РАДИУС Автоматика»)</a:t>
            </a:r>
            <a:r>
              <a:rPr lang="en-US" sz="20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                 </a:t>
            </a:r>
            <a:endParaRPr lang="ru-RU" sz="20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endParaRPr lang="ru-RU" sz="2000" dirty="0">
              <a:solidFill>
                <a:schemeClr val="bg1"/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10" name="Picture 7" descr="\\Server\общие папки\Маркетинг\МиР\Импортозамещение\Презентация\P_EA01_XX_00048i-transformed.png">
            <a:extLst>
              <a:ext uri="{FF2B5EF4-FFF2-40B4-BE49-F238E27FC236}">
                <a16:creationId xmlns:a16="http://schemas.microsoft.com/office/drawing/2014/main" id="{11401F41-5934-8642-79CC-71CA50246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245" y="4503784"/>
            <a:ext cx="949520" cy="94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\\Server\общие папки\Маркетинг\МиР\Импортозамещение\Презентация\siprotec-7sj61-overcurrent-relay-500x500-transformed.png">
            <a:extLst>
              <a:ext uri="{FF2B5EF4-FFF2-40B4-BE49-F238E27FC236}">
                <a16:creationId xmlns:a16="http://schemas.microsoft.com/office/drawing/2014/main" id="{70B72F0B-C1F4-6EBA-7A6A-F87A54A37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174" y="487994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\\Server\общие папки\Маркетинг\МиР\Импортозамещение\Презентация\7sj8041-5eb90-1fb0-l0a-transformed.png">
            <a:extLst>
              <a:ext uri="{FF2B5EF4-FFF2-40B4-BE49-F238E27FC236}">
                <a16:creationId xmlns:a16="http://schemas.microsoft.com/office/drawing/2014/main" id="{C38DB3EA-AB89-752E-9A9E-40DE2F635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530" y="5391855"/>
            <a:ext cx="1338751" cy="133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\\Server\общие папки\Маркетинг\МиР\Импортозамещение\Презентация\sirius_2_ml-transformed.png">
            <a:extLst>
              <a:ext uri="{FF2B5EF4-FFF2-40B4-BE49-F238E27FC236}">
                <a16:creationId xmlns:a16="http://schemas.microsoft.com/office/drawing/2014/main" id="{1272C6A8-A560-1869-16A8-B22304656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076" y="4634086"/>
            <a:ext cx="1424279" cy="94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\\Server\общие папки\Маркетинг\МиР\Импортозамещение\Презентация\gs_02-transformed.png">
            <a:extLst>
              <a:ext uri="{FF2B5EF4-FFF2-40B4-BE49-F238E27FC236}">
                <a16:creationId xmlns:a16="http://schemas.microsoft.com/office/drawing/2014/main" id="{3509F3EB-CBCA-F79B-0666-AF728400C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519" y="5524056"/>
            <a:ext cx="762519" cy="115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BF499270-110A-9C79-C4FC-EE5F6CD60E37}"/>
              </a:ext>
            </a:extLst>
          </p:cNvPr>
          <p:cNvCxnSpPr/>
          <p:nvPr/>
        </p:nvCxnSpPr>
        <p:spPr>
          <a:xfrm flipV="1">
            <a:off x="9768408" y="5517232"/>
            <a:ext cx="669026" cy="79024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6D2244-8058-931D-D2FE-58AEE9913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9644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D8D805-10BA-049A-EFC8-83F6BD6F3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3CF5FD-1827-DFA2-945C-6D1A870A0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1609" y="768685"/>
            <a:ext cx="7101408" cy="531381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D09F2-CC27-8191-7678-2A9B4262A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203" y="772094"/>
            <a:ext cx="7101406" cy="5313811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78DEF49-7750-978E-26C2-C08768B9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184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5C9FC7-27F9-3C10-4E11-16E45F406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80C513-A2E0-34B6-2B92-882807B9CA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6772" y="719146"/>
            <a:ext cx="7242928" cy="5419708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D618E6-0FFF-02B3-CBBF-A31FB54A1D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9670" y="719146"/>
            <a:ext cx="7242928" cy="5419709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B24A521-639C-989F-1F80-C9C4FB5E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0015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C38DCC-10AD-28B3-E972-B32E40E03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9AF1CB-51CB-0900-3FDF-3C7187228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7456" y="677485"/>
            <a:ext cx="7266492" cy="5437341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30657D-A30E-A1CB-A3AB-910987FF1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5107" y="677484"/>
            <a:ext cx="7266491" cy="543734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0AB83A8-4C71-1C52-BDE6-FE270A0E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1972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DC1D6-1E77-B026-5185-EC423DDA1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B8DEAF-7697-D116-5A21-5142E04067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4448327-71D1-A7C3-20E3-CEFCA6EACCD4}"/>
              </a:ext>
            </a:extLst>
          </p:cNvPr>
          <p:cNvSpPr/>
          <p:nvPr/>
        </p:nvSpPr>
        <p:spPr>
          <a:xfrm>
            <a:off x="8759668" y="-19040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25C277-E6C9-F159-E03F-122AFBB11B32}"/>
              </a:ext>
            </a:extLst>
          </p:cNvPr>
          <p:cNvSpPr txBox="1"/>
          <p:nvPr/>
        </p:nvSpPr>
        <p:spPr>
          <a:xfrm>
            <a:off x="8759668" y="404664"/>
            <a:ext cx="3240360" cy="43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ТЭЦ-1 Улан-Удэ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CCA15A5-4301-29ED-324A-6D1017E60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46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8339A31-B1D4-1460-217F-573F6CB30875}"/>
              </a:ext>
            </a:extLst>
          </p:cNvPr>
          <p:cNvSpPr/>
          <p:nvPr/>
        </p:nvSpPr>
        <p:spPr>
          <a:xfrm>
            <a:off x="911424" y="332656"/>
            <a:ext cx="10369152" cy="72008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3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64DEA7-5987-4629-368F-6A9179A20DBE}"/>
              </a:ext>
            </a:extLst>
          </p:cNvPr>
          <p:cNvSpPr txBox="1"/>
          <p:nvPr/>
        </p:nvSpPr>
        <p:spPr>
          <a:xfrm>
            <a:off x="479376" y="332656"/>
            <a:ext cx="11017224" cy="1159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3200" b="1" dirty="0">
                <a:solidFill>
                  <a:srgbClr val="E59B6D"/>
                </a:solidFill>
                <a:latin typeface="Montserrat SemiBold" panose="00000700000000000000" pitchFamily="2" charset="-52"/>
              </a:rPr>
              <a:t>Варианты ретрофита от РАДИУС Автоматика</a:t>
            </a:r>
            <a:endParaRPr lang="ru-RU" sz="2800" b="1" dirty="0">
              <a:solidFill>
                <a:prstClr val="white"/>
              </a:solidFill>
              <a:latin typeface="Montserrat SemiBold" panose="00000700000000000000" pitchFamily="2" charset="-52"/>
            </a:endParaRPr>
          </a:p>
          <a:p>
            <a:pPr>
              <a:lnSpc>
                <a:spcPct val="120000"/>
              </a:lnSpc>
            </a:pPr>
            <a:r>
              <a:rPr lang="ru-RU" sz="2800" b="1" dirty="0">
                <a:solidFill>
                  <a:prstClr val="white"/>
                </a:solidFill>
                <a:latin typeface="Montserrat SemiBold" panose="00000700000000000000" pitchFamily="2" charset="-52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5417AA-9E6E-C44C-0DA7-F69012E73CAC}"/>
              </a:ext>
            </a:extLst>
          </p:cNvPr>
          <p:cNvSpPr txBox="1"/>
          <p:nvPr/>
        </p:nvSpPr>
        <p:spPr>
          <a:xfrm>
            <a:off x="473444" y="4409525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Ретрофит терминала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08A3EF0-121B-A240-307D-C5B0F5930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44" y="1268760"/>
            <a:ext cx="2304256" cy="3072341"/>
          </a:xfrm>
          <a:prstGeom prst="rect">
            <a:avLst/>
          </a:prstGeom>
          <a:noFill/>
          <a:ln w="28575">
            <a:solidFill>
              <a:srgbClr val="E59B6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Саша\Downloads\Telegram Desktop\photo_2023-02-20_22-55-42.jpg">
            <a:extLst>
              <a:ext uri="{FF2B5EF4-FFF2-40B4-BE49-F238E27FC236}">
                <a16:creationId xmlns:a16="http://schemas.microsoft.com/office/drawing/2014/main" id="{030AEC4D-7BC2-3487-4FB5-A12549BFDB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41600"/>
          <a:stretch/>
        </p:blipFill>
        <p:spPr bwMode="auto">
          <a:xfrm>
            <a:off x="3581371" y="2025760"/>
            <a:ext cx="3423112" cy="23002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509A4DB-3CDA-E227-7B24-DDCF6FD9DB57}"/>
              </a:ext>
            </a:extLst>
          </p:cNvPr>
          <p:cNvSpPr txBox="1"/>
          <p:nvPr/>
        </p:nvSpPr>
        <p:spPr>
          <a:xfrm>
            <a:off x="3877422" y="4409525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Ретрофит двери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365C85F-B373-23DF-2C67-FE8DF9081AA7}"/>
              </a:ext>
            </a:extLst>
          </p:cNvPr>
          <p:cNvSpPr txBox="1"/>
          <p:nvPr/>
        </p:nvSpPr>
        <p:spPr>
          <a:xfrm>
            <a:off x="7896200" y="4409525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Ретрофит отсека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1CA0CFB0-6EE4-9496-906A-C11CBE6818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1" t="9900" r="8982"/>
          <a:stretch/>
        </p:blipFill>
        <p:spPr>
          <a:xfrm>
            <a:off x="7896200" y="1630696"/>
            <a:ext cx="2952328" cy="2709246"/>
          </a:xfrm>
          <a:prstGeom prst="rect">
            <a:avLst/>
          </a:prstGeom>
          <a:ln w="28575">
            <a:solidFill>
              <a:srgbClr val="E59B6D"/>
            </a:solidFill>
          </a:ln>
        </p:spPr>
      </p:pic>
      <p:sp>
        <p:nvSpPr>
          <p:cNvPr id="48" name="Левая фигурная скобка 47">
            <a:extLst>
              <a:ext uri="{FF2B5EF4-FFF2-40B4-BE49-F238E27FC236}">
                <a16:creationId xmlns:a16="http://schemas.microsoft.com/office/drawing/2014/main" id="{8F03A0BC-7080-0F26-45D5-F931892BA74A}"/>
              </a:ext>
            </a:extLst>
          </p:cNvPr>
          <p:cNvSpPr/>
          <p:nvPr/>
        </p:nvSpPr>
        <p:spPr>
          <a:xfrm rot="5400000" flipH="1" flipV="1">
            <a:off x="5483505" y="-278550"/>
            <a:ext cx="620308" cy="10735123"/>
          </a:xfrm>
          <a:prstGeom prst="leftBrace">
            <a:avLst/>
          </a:prstGeom>
          <a:ln w="38100">
            <a:solidFill>
              <a:srgbClr val="E59B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63" name="Знак ''плюс'' 62">
            <a:extLst>
              <a:ext uri="{FF2B5EF4-FFF2-40B4-BE49-F238E27FC236}">
                <a16:creationId xmlns:a16="http://schemas.microsoft.com/office/drawing/2014/main" id="{0321378B-2CFB-1DB9-A226-554C691F3745}"/>
              </a:ext>
            </a:extLst>
          </p:cNvPr>
          <p:cNvSpPr/>
          <p:nvPr/>
        </p:nvSpPr>
        <p:spPr>
          <a:xfrm>
            <a:off x="2391532" y="5898179"/>
            <a:ext cx="483355" cy="499648"/>
          </a:xfrm>
          <a:prstGeom prst="mathPlus">
            <a:avLst/>
          </a:prstGeom>
          <a:solidFill>
            <a:srgbClr val="E59B6D"/>
          </a:solidFill>
          <a:ln>
            <a:solidFill>
              <a:srgbClr val="E59B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E6168486-05D1-0714-7D3C-69F2A9B884F0}"/>
              </a:ext>
            </a:extLst>
          </p:cNvPr>
          <p:cNvSpPr txBox="1"/>
          <p:nvPr/>
        </p:nvSpPr>
        <p:spPr>
          <a:xfrm>
            <a:off x="2736643" y="5963337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Ретрофит отсека вакуумного выключателя</a:t>
            </a:r>
          </a:p>
        </p:txBody>
      </p:sp>
      <p:pic>
        <p:nvPicPr>
          <p:cNvPr id="1025" name="Рисунок 2">
            <a:extLst>
              <a:ext uri="{FF2B5EF4-FFF2-40B4-BE49-F238E27FC236}">
                <a16:creationId xmlns:a16="http://schemas.microsoft.com/office/drawing/2014/main" id="{3205F9DD-E7EC-35A4-DCA4-AFFE3B563B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8" t="6000" r="22153" b="2081"/>
          <a:stretch>
            <a:fillRect/>
          </a:stretch>
        </p:blipFill>
        <p:spPr bwMode="auto">
          <a:xfrm>
            <a:off x="7849211" y="5285602"/>
            <a:ext cx="1318603" cy="135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1026">
            <a:extLst>
              <a:ext uri="{FF2B5EF4-FFF2-40B4-BE49-F238E27FC236}">
                <a16:creationId xmlns:a16="http://schemas.microsoft.com/office/drawing/2014/main" id="{D6D2AD7A-B429-A5E1-62B7-2EA212604CB5}"/>
              </a:ext>
            </a:extLst>
          </p:cNvPr>
          <p:cNvSpPr txBox="1"/>
          <p:nvPr/>
        </p:nvSpPr>
        <p:spPr>
          <a:xfrm>
            <a:off x="551384" y="1196752"/>
            <a:ext cx="288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Montserrat SemiBold" panose="00000700000000000000" pitchFamily="2" charset="-52"/>
              </a:rPr>
              <a:t>1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4C127348-CC6E-F419-D0E3-A56A426339CE}"/>
              </a:ext>
            </a:extLst>
          </p:cNvPr>
          <p:cNvSpPr txBox="1"/>
          <p:nvPr/>
        </p:nvSpPr>
        <p:spPr>
          <a:xfrm>
            <a:off x="3526893" y="1881744"/>
            <a:ext cx="288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Montserrat SemiBold" panose="00000700000000000000" pitchFamily="2" charset="-52"/>
              </a:rPr>
              <a:t>2</a:t>
            </a:r>
            <a:endParaRPr lang="ru-RU" sz="4800" dirty="0">
              <a:solidFill>
                <a:schemeClr val="bg1"/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566C37BA-9693-48B8-DECB-430EF331A28E}"/>
              </a:ext>
            </a:extLst>
          </p:cNvPr>
          <p:cNvSpPr txBox="1"/>
          <p:nvPr/>
        </p:nvSpPr>
        <p:spPr>
          <a:xfrm>
            <a:off x="7853270" y="1512412"/>
            <a:ext cx="288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Montserrat SemiBold" panose="00000700000000000000" pitchFamily="2" charset="-52"/>
              </a:rPr>
              <a:t>3</a:t>
            </a:r>
            <a:endParaRPr lang="ru-RU" sz="4800" dirty="0">
              <a:solidFill>
                <a:schemeClr val="bg1"/>
              </a:solidFill>
              <a:latin typeface="Montserrat SemiBold" panose="000007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584663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46BB6-B759-1102-5D7C-B670332DB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EA27CB-6873-6DFF-654F-32A21BBCD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4"/>
            <a:ext cx="9144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455E1FE-F2E1-7F18-CA05-A33BFCF8D8DD}"/>
              </a:ext>
            </a:extLst>
          </p:cNvPr>
          <p:cNvSpPr/>
          <p:nvPr/>
        </p:nvSpPr>
        <p:spPr>
          <a:xfrm>
            <a:off x="8759668" y="-19040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A17257-F577-495D-35A1-05150C5DD021}"/>
              </a:ext>
            </a:extLst>
          </p:cNvPr>
          <p:cNvSpPr txBox="1"/>
          <p:nvPr/>
        </p:nvSpPr>
        <p:spPr>
          <a:xfrm>
            <a:off x="8759668" y="404664"/>
            <a:ext cx="3240360" cy="43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ТЭЦ-1 Улан-Удэ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31704AD-1100-A3C5-74C9-316A4E25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819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2ED69A-284E-D58D-7CFC-CDC777960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5">
            <a:extLst>
              <a:ext uri="{FF2B5EF4-FFF2-40B4-BE49-F238E27FC236}">
                <a16:creationId xmlns:a16="http://schemas.microsoft.com/office/drawing/2014/main" id="{37C120D9-FBA2-6511-2883-8A4CBA6EE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-299087"/>
            <a:ext cx="5288469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algn="ctr" eaLnBrk="0" hangingPunct="0">
              <a:defRPr/>
            </a:pPr>
            <a:endParaRPr lang="ru-RU" sz="1600" b="1" kern="0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algn="ctr" eaLnBrk="0" hangingPunct="0">
              <a:defRPr/>
            </a:pPr>
            <a:r>
              <a:rPr lang="ru-RU" sz="1600" b="1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В комплект для доработки релейного шкафа (или релейного отсека) входит:</a:t>
            </a: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endParaRPr lang="ru-RU" sz="1600" kern="0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Дверь релейного шкафа с установленной на ней аппаратурой и выпущенным жгутом кабелей с маркировкой</a:t>
            </a:r>
          </a:p>
          <a:p>
            <a:pPr eaLnBrk="0" hangingPunct="0">
              <a:defRPr/>
            </a:pPr>
            <a:endParaRPr lang="ru-RU" sz="1600" kern="0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Перфорированная панель (или </a:t>
            </a:r>
            <a:r>
              <a:rPr lang="en-US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DIN-</a:t>
            </a:r>
            <a:r>
              <a:rPr lang="ru-RU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рейки) с установленной на ней аппаратурой</a:t>
            </a:r>
          </a:p>
          <a:p>
            <a:pPr eaLnBrk="0" hangingPunct="0">
              <a:defRPr/>
            </a:pPr>
            <a:endParaRPr lang="ru-RU" sz="1600" kern="0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Комплект внутреннего оборудования, дин рейки, автоматы, реле и т.д.</a:t>
            </a:r>
          </a:p>
          <a:p>
            <a:pPr eaLnBrk="0" hangingPunct="0">
              <a:defRPr/>
            </a:pPr>
            <a:endParaRPr lang="ru-RU" sz="1600" kern="0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1600" kern="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Комплект инструментов для электромонтажа</a:t>
            </a:r>
          </a:p>
        </p:txBody>
      </p:sp>
      <p:pic>
        <p:nvPicPr>
          <p:cNvPr id="19" name="Picture 6" descr="C:\Users\Zhevlakov\Desktop\PV_90050000009999.jpg">
            <a:extLst>
              <a:ext uri="{FF2B5EF4-FFF2-40B4-BE49-F238E27FC236}">
                <a16:creationId xmlns:a16="http://schemas.microsoft.com/office/drawing/2014/main" id="{DCA9B021-B138-6A88-2ACD-A181B2DD1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78" y="4221088"/>
            <a:ext cx="1524490" cy="152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Zhevlakov\Desktop\PV_99184000009999.jpg">
            <a:extLst>
              <a:ext uri="{FF2B5EF4-FFF2-40B4-BE49-F238E27FC236}">
                <a16:creationId xmlns:a16="http://schemas.microsoft.com/office/drawing/2014/main" id="{C0C92B51-F918-14AB-3BC0-874300F5A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" b="100000" l="4750" r="95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39" y="3902519"/>
            <a:ext cx="3396698" cy="339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D8352B-FF1D-EDED-00A6-3CF4898DC2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22700" y="784765"/>
            <a:ext cx="7051293" cy="5288469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20D3B4F-4E29-7A00-0D9B-2D295E227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025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943985-70A6-BA44-ECE1-7410E69E2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1C5E18-8A6D-246D-2E25-BC44B11E20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704" y="-49696"/>
            <a:ext cx="9276523" cy="69573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61EBBA-5A09-7324-0DC1-202EEDCF5AD0}"/>
              </a:ext>
            </a:extLst>
          </p:cNvPr>
          <p:cNvSpPr txBox="1"/>
          <p:nvPr/>
        </p:nvSpPr>
        <p:spPr>
          <a:xfrm>
            <a:off x="8759668" y="404664"/>
            <a:ext cx="3240360" cy="80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Набор клеммных колодок для 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47C935-7FA8-BD15-90DD-EB5276BC0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7192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FF945-B793-CB22-7CC4-251399498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BA891A-5F9C-4CEB-6EC6-DBD907AE9A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-2434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7C2211-F01C-B2AF-24AA-83F9DCB566F0}"/>
              </a:ext>
            </a:extLst>
          </p:cNvPr>
          <p:cNvSpPr txBox="1"/>
          <p:nvPr/>
        </p:nvSpPr>
        <p:spPr>
          <a:xfrm>
            <a:off x="-124985" y="692696"/>
            <a:ext cx="3240360" cy="117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Ретрофит в виде двери релейного отсека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7C274F-83ED-3333-052F-5D8A29DB3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5245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67F20-4BCA-08F4-2AF5-A48A9CC2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40A171-0D74-D117-DD1B-A3733BD40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696" y="-9872"/>
            <a:ext cx="9217024" cy="749267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4EB566-1BB2-EAC3-DB64-98F113C7E716}"/>
              </a:ext>
            </a:extLst>
          </p:cNvPr>
          <p:cNvSpPr/>
          <p:nvPr/>
        </p:nvSpPr>
        <p:spPr>
          <a:xfrm>
            <a:off x="8759668" y="-19040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C21C1B-C9C6-7B42-706E-3535C4AEA048}"/>
              </a:ext>
            </a:extLst>
          </p:cNvPr>
          <p:cNvSpPr txBox="1"/>
          <p:nvPr/>
        </p:nvSpPr>
        <p:spPr>
          <a:xfrm>
            <a:off x="8832304" y="476672"/>
            <a:ext cx="3240360" cy="80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РТП-1 </a:t>
            </a:r>
          </a:p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г. Электросталь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7EE04F-1E56-0D51-32F5-356A0FE49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922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64A0-C646-EB89-E978-3CED0DBA5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8EEF12-2D4A-6B80-229C-7F7DCC7D0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-171400"/>
            <a:ext cx="9034925" cy="734464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F75015C-2E78-071C-2627-F01FDA2CE3F3}"/>
              </a:ext>
            </a:extLst>
          </p:cNvPr>
          <p:cNvGrpSpPr/>
          <p:nvPr/>
        </p:nvGrpSpPr>
        <p:grpSpPr>
          <a:xfrm>
            <a:off x="-30358" y="-387424"/>
            <a:ext cx="3432382" cy="8208912"/>
            <a:chOff x="8759618" y="-190400"/>
            <a:chExt cx="3432382" cy="8208912"/>
          </a:xfrm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E04992E-20B7-2D74-A13F-425439DCA4DA}"/>
                </a:ext>
              </a:extLst>
            </p:cNvPr>
            <p:cNvSpPr/>
            <p:nvPr/>
          </p:nvSpPr>
          <p:spPr>
            <a:xfrm>
              <a:off x="8759618" y="-190400"/>
              <a:ext cx="3432382" cy="8208912"/>
            </a:xfrm>
            <a:prstGeom prst="rect">
              <a:avLst/>
            </a:prstGeom>
            <a:solidFill>
              <a:srgbClr val="20335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56A128-DB46-3E08-27C0-B87C62BC3F2F}"/>
                </a:ext>
              </a:extLst>
            </p:cNvPr>
            <p:cNvSpPr txBox="1"/>
            <p:nvPr/>
          </p:nvSpPr>
          <p:spPr>
            <a:xfrm>
              <a:off x="8832304" y="476672"/>
              <a:ext cx="3240360" cy="80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РТП-1 </a:t>
              </a:r>
            </a:p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г. Электросталь</a:t>
              </a:r>
              <a:endParaRPr lang="ru-RU" sz="16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endParaRPr>
            </a:p>
          </p:txBody>
        </p: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FC4B761-6C53-334C-4D57-38FD5FF6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4817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E5F759-0383-31A9-676F-6AD8D1AD1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687" y="-27384"/>
            <a:ext cx="8850614" cy="6984776"/>
          </a:xfrm>
          <a:prstGeom prst="rect">
            <a:avLst/>
          </a:prstGeom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4219A01C-A4A3-292D-BE2C-BACBDD72950A}"/>
              </a:ext>
            </a:extLst>
          </p:cNvPr>
          <p:cNvGrpSpPr/>
          <p:nvPr/>
        </p:nvGrpSpPr>
        <p:grpSpPr>
          <a:xfrm>
            <a:off x="8544272" y="-315416"/>
            <a:ext cx="4104456" cy="8208912"/>
            <a:chOff x="8753926" y="-315416"/>
            <a:chExt cx="3894802" cy="8208912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A0473C08-CF75-31C4-B008-63C896DC8F58}"/>
                </a:ext>
              </a:extLst>
            </p:cNvPr>
            <p:cNvSpPr/>
            <p:nvPr/>
          </p:nvSpPr>
          <p:spPr>
            <a:xfrm>
              <a:off x="8962883" y="-315416"/>
              <a:ext cx="3685845" cy="8208912"/>
            </a:xfrm>
            <a:prstGeom prst="rect">
              <a:avLst/>
            </a:prstGeom>
            <a:solidFill>
              <a:srgbClr val="20335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C06188-0DE7-6F45-CC50-D006D3F6521B}"/>
                </a:ext>
              </a:extLst>
            </p:cNvPr>
            <p:cNvSpPr txBox="1"/>
            <p:nvPr/>
          </p:nvSpPr>
          <p:spPr>
            <a:xfrm>
              <a:off x="8753926" y="404664"/>
              <a:ext cx="3685845" cy="80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ЦПП-50  </a:t>
              </a:r>
            </a:p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АО «Стойленский ГОК»</a:t>
              </a:r>
              <a:endParaRPr lang="ru-RU" sz="1600" b="1" dirty="0">
                <a:solidFill>
                  <a:schemeClr val="bg2">
                    <a:lumMod val="75000"/>
                  </a:schemeClr>
                </a:solidFill>
                <a:latin typeface="Montserrat SemiBold" panose="00000700000000000000" pitchFamily="2" charset="-52"/>
              </a:endParaRPr>
            </a:p>
          </p:txBody>
        </p: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DC1282D-D73E-1B42-2A66-EAEF535C4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8647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8AF5A-C152-8A75-D2F0-7DBAF10F9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24CA52-10AE-4D18-1E76-1BD39AD3A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37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8E631D-BA21-683C-92C2-A4F65D61B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00" y="0"/>
            <a:ext cx="9272400" cy="69543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D419438-FA00-8245-2AF1-5017949FD7D6}"/>
              </a:ext>
            </a:extLst>
          </p:cNvPr>
          <p:cNvGrpSpPr/>
          <p:nvPr/>
        </p:nvGrpSpPr>
        <p:grpSpPr>
          <a:xfrm>
            <a:off x="-38117" y="-23440"/>
            <a:ext cx="3692215" cy="8208912"/>
            <a:chOff x="8956513" y="-315416"/>
            <a:chExt cx="3692215" cy="8208912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F93A2A2-00E6-9196-43CD-2FB1EAABC8F1}"/>
                </a:ext>
              </a:extLst>
            </p:cNvPr>
            <p:cNvSpPr/>
            <p:nvPr/>
          </p:nvSpPr>
          <p:spPr>
            <a:xfrm>
              <a:off x="8962883" y="-315416"/>
              <a:ext cx="3685845" cy="8208912"/>
            </a:xfrm>
            <a:prstGeom prst="rect">
              <a:avLst/>
            </a:prstGeom>
            <a:solidFill>
              <a:srgbClr val="20335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DAC56E-AC07-882E-EFA0-649234288004}"/>
                </a:ext>
              </a:extLst>
            </p:cNvPr>
            <p:cNvSpPr txBox="1"/>
            <p:nvPr/>
          </p:nvSpPr>
          <p:spPr>
            <a:xfrm>
              <a:off x="8956513" y="404664"/>
              <a:ext cx="3685845" cy="80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ЦПП-50  </a:t>
              </a:r>
            </a:p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АО «Стойленский ГОК»</a:t>
              </a:r>
              <a:endParaRPr lang="ru-RU" sz="1600" b="1" dirty="0">
                <a:solidFill>
                  <a:schemeClr val="bg2">
                    <a:lumMod val="75000"/>
                  </a:schemeClr>
                </a:solidFill>
                <a:latin typeface="Montserrat SemiBold" panose="000007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159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105CE92-5DA7-A856-72EE-474B27366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D8C3B8-6B8B-7D35-4666-B3A9ADD2A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" y="-6126"/>
            <a:ext cx="8752664" cy="68580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6F32795-43EA-E73B-BA46-E44C0F5BD574}"/>
              </a:ext>
            </a:extLst>
          </p:cNvPr>
          <p:cNvGrpSpPr/>
          <p:nvPr/>
        </p:nvGrpSpPr>
        <p:grpSpPr>
          <a:xfrm>
            <a:off x="8472264" y="-315416"/>
            <a:ext cx="4176464" cy="8208912"/>
            <a:chOff x="8753926" y="-315416"/>
            <a:chExt cx="3894802" cy="8208912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86F7C104-24D6-7AFA-BBCE-F9CD4A4BCD04}"/>
                </a:ext>
              </a:extLst>
            </p:cNvPr>
            <p:cNvSpPr/>
            <p:nvPr/>
          </p:nvSpPr>
          <p:spPr>
            <a:xfrm>
              <a:off x="8962883" y="-315416"/>
              <a:ext cx="3685845" cy="8208912"/>
            </a:xfrm>
            <a:prstGeom prst="rect">
              <a:avLst/>
            </a:prstGeom>
            <a:solidFill>
              <a:srgbClr val="20335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1E585F-DFCC-4EDE-1CB6-45C0A17F5B7F}"/>
                </a:ext>
              </a:extLst>
            </p:cNvPr>
            <p:cNvSpPr txBox="1"/>
            <p:nvPr/>
          </p:nvSpPr>
          <p:spPr>
            <a:xfrm>
              <a:off x="8753926" y="404664"/>
              <a:ext cx="3685845" cy="80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ЦПП-50  </a:t>
              </a:r>
            </a:p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АО «Стойленский ГОК»</a:t>
              </a:r>
              <a:endParaRPr lang="ru-RU" sz="1600" b="1" dirty="0">
                <a:solidFill>
                  <a:schemeClr val="bg2">
                    <a:lumMod val="75000"/>
                  </a:schemeClr>
                </a:solidFill>
                <a:latin typeface="Montserrat SemiBold" panose="00000700000000000000" pitchFamily="2" charset="-52"/>
              </a:endParaRPr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F3F47C2-89FD-BA82-A270-890C2A13F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8515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AF8B9-8865-1B16-DD95-DFFE026A9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F5CBDD-138E-A615-C928-E44A1A1DC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39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380617E-906F-64FD-329A-F6C6FE0D3A6D}"/>
              </a:ext>
            </a:extLst>
          </p:cNvPr>
          <p:cNvSpPr/>
          <p:nvPr/>
        </p:nvSpPr>
        <p:spPr>
          <a:xfrm>
            <a:off x="-247129" y="-53144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96B1C1-ED4B-7709-01EA-F575F0C2B965}"/>
              </a:ext>
            </a:extLst>
          </p:cNvPr>
          <p:cNvSpPr txBox="1"/>
          <p:nvPr/>
        </p:nvSpPr>
        <p:spPr>
          <a:xfrm>
            <a:off x="-265119" y="476672"/>
            <a:ext cx="3685845" cy="80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ЦПП-50 АО «Стойленский ГОК»</a:t>
            </a:r>
            <a:endParaRPr lang="ru-RU" sz="1600" b="1" dirty="0">
              <a:solidFill>
                <a:schemeClr val="bg2">
                  <a:lumMod val="75000"/>
                </a:schemeClr>
              </a:solidFill>
              <a:latin typeface="Montserrat SemiBold" panose="000007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5195E3-844F-1CBC-E146-110FBF627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253" y="-14379"/>
            <a:ext cx="9157101" cy="686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32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55182" y="30396"/>
            <a:ext cx="6261842" cy="4462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altLang="ru-RU" sz="2300" b="1" dirty="0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РЗА</a:t>
            </a:r>
          </a:p>
        </p:txBody>
      </p:sp>
      <p:pic>
        <p:nvPicPr>
          <p:cNvPr id="194562" name="Picture 2" descr="C:\Users\TAY\Desktop\kso298sepam3-500x5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7" b="12568"/>
          <a:stretch/>
        </p:blipFill>
        <p:spPr bwMode="auto">
          <a:xfrm>
            <a:off x="390656" y="116632"/>
            <a:ext cx="4557692" cy="3399776"/>
          </a:xfrm>
          <a:prstGeom prst="rect">
            <a:avLst/>
          </a:prstGeom>
          <a:noFill/>
          <a:ln w="28575">
            <a:solidFill>
              <a:srgbClr val="20335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63" name="Picture 3" descr="C:\Users\TAY\Desktop\duv2ghagle8_720x540_35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083" y="131896"/>
            <a:ext cx="4507620" cy="3380716"/>
          </a:xfrm>
          <a:prstGeom prst="rect">
            <a:avLst/>
          </a:prstGeom>
          <a:noFill/>
          <a:ln w="28575">
            <a:solidFill>
              <a:srgbClr val="20335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64" name="Picture 4" descr="C:\Users\TAY\Desktop\DSC_0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035" y="3664461"/>
            <a:ext cx="4554920" cy="3028538"/>
          </a:xfrm>
          <a:prstGeom prst="rect">
            <a:avLst/>
          </a:prstGeom>
          <a:noFill/>
          <a:ln w="28575">
            <a:solidFill>
              <a:srgbClr val="20335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65" name="Picture 5" descr="C:\Users\TAY\Downloads\234e56892b3cc73d34b6b07b14a40eb9_900x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6" y="3669040"/>
            <a:ext cx="4557692" cy="3013140"/>
          </a:xfrm>
          <a:prstGeom prst="rect">
            <a:avLst/>
          </a:prstGeom>
          <a:noFill/>
          <a:ln w="28575">
            <a:solidFill>
              <a:srgbClr val="20335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Chelyadinova\Desktop\РА.png">
            <a:extLst>
              <a:ext uri="{FF2B5EF4-FFF2-40B4-BE49-F238E27FC236}">
                <a16:creationId xmlns:a16="http://schemas.microsoft.com/office/drawing/2014/main" id="{AED6B677-D531-6678-650E-38616F99A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115" y="17847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1554BDA-A86F-F6ED-DC58-793B78DD2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6671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2D6DB-E04A-538F-E322-0BBC08BB5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5BBCC63-0DDB-59E9-D152-8385CC3A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40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FECD45-D2AB-6945-91D3-01898FCD3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6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13E7911-71EA-D0D7-3F5B-010EE0834CDE}"/>
              </a:ext>
            </a:extLst>
          </p:cNvPr>
          <p:cNvSpPr/>
          <p:nvPr/>
        </p:nvSpPr>
        <p:spPr>
          <a:xfrm>
            <a:off x="-247129" y="-53144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6CDD96-AD74-F840-2E0C-B41B5D7BE7F1}"/>
              </a:ext>
            </a:extLst>
          </p:cNvPr>
          <p:cNvSpPr txBox="1"/>
          <p:nvPr/>
        </p:nvSpPr>
        <p:spPr>
          <a:xfrm>
            <a:off x="-265119" y="476672"/>
            <a:ext cx="3685845" cy="80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ЦПП-50 АО «Стойленский ГОК»</a:t>
            </a:r>
            <a:endParaRPr lang="ru-RU" sz="1600" b="1" dirty="0">
              <a:solidFill>
                <a:schemeClr val="bg2">
                  <a:lumMod val="75000"/>
                </a:schemeClr>
              </a:solidFill>
              <a:latin typeface="Montserrat SemiBold" panose="000007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895959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64EA6-C398-93C9-32F8-AE0893897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8AC0A8C-AD46-7F37-F6E9-CBEA265C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41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2F3C79-2898-D01D-6103-41EA1FD735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" y="-81390"/>
            <a:ext cx="9361040" cy="702078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1B33785-A36C-0AB1-2436-18632F00B66A}"/>
              </a:ext>
            </a:extLst>
          </p:cNvPr>
          <p:cNvGrpSpPr/>
          <p:nvPr/>
        </p:nvGrpSpPr>
        <p:grpSpPr>
          <a:xfrm>
            <a:off x="9048328" y="-315416"/>
            <a:ext cx="3600400" cy="8208912"/>
            <a:chOff x="9048328" y="-315416"/>
            <a:chExt cx="3600400" cy="8208912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F3D7239-8F86-6072-6CB1-779C6867EAE8}"/>
                </a:ext>
              </a:extLst>
            </p:cNvPr>
            <p:cNvSpPr/>
            <p:nvPr/>
          </p:nvSpPr>
          <p:spPr>
            <a:xfrm>
              <a:off x="9216346" y="-315416"/>
              <a:ext cx="3432382" cy="8208912"/>
            </a:xfrm>
            <a:prstGeom prst="rect">
              <a:avLst/>
            </a:prstGeom>
            <a:solidFill>
              <a:srgbClr val="20335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03A72E-DB66-E107-460A-D8A147444E06}"/>
                </a:ext>
              </a:extLst>
            </p:cNvPr>
            <p:cNvSpPr txBox="1"/>
            <p:nvPr/>
          </p:nvSpPr>
          <p:spPr>
            <a:xfrm>
              <a:off x="9048328" y="764704"/>
              <a:ext cx="3240360" cy="80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sz="2000" dirty="0">
                  <a:solidFill>
                    <a:schemeClr val="bg1">
                      <a:lumMod val="85000"/>
                    </a:schemeClr>
                  </a:solidFill>
                  <a:latin typeface="Montserrat SemiBold" panose="00000700000000000000" pitchFamily="2" charset="-52"/>
                </a:rPr>
                <a:t>ПС Хомутово ПАО Сахалинэнерго</a:t>
              </a:r>
              <a:endParaRPr lang="ru-RU" sz="16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5862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B8BE461-D7B0-C207-8C26-07A730427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307E053-A85D-447C-EAE6-7B427340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42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04F562-93DF-E4E9-33D9-CB3FBE88C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444" y="-12271"/>
            <a:ext cx="5218044" cy="69573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5E6C15-F0C8-5B40-CADD-C359ABC7B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956" y="-20538"/>
            <a:ext cx="5218044" cy="695739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6D20D3B-A8A4-6570-4333-6BC094CAAB8F}"/>
              </a:ext>
            </a:extLst>
          </p:cNvPr>
          <p:cNvSpPr/>
          <p:nvPr/>
        </p:nvSpPr>
        <p:spPr>
          <a:xfrm>
            <a:off x="-678" y="-531440"/>
            <a:ext cx="3432382" cy="8208912"/>
          </a:xfrm>
          <a:prstGeom prst="rect">
            <a:avLst/>
          </a:prstGeom>
          <a:solidFill>
            <a:srgbClr val="2033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CE7BF2-964F-9744-5432-838DE62DCC2F}"/>
              </a:ext>
            </a:extLst>
          </p:cNvPr>
          <p:cNvSpPr txBox="1"/>
          <p:nvPr/>
        </p:nvSpPr>
        <p:spPr>
          <a:xfrm>
            <a:off x="95333" y="692696"/>
            <a:ext cx="3240360" cy="80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ПС Хомутово ПАО Сахалинэнерго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148330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D8C6FD-748A-DEF6-BF6D-BF5DAE9F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7" name="Picture 3" descr="C:\Users\Саша\Downloads\Telegram Desktop\photo_2023-02-20_22-55-37.jpg">
            <a:extLst>
              <a:ext uri="{FF2B5EF4-FFF2-40B4-BE49-F238E27FC236}">
                <a16:creationId xmlns:a16="http://schemas.microsoft.com/office/drawing/2014/main" id="{0A346E5E-CF54-E7C1-A740-7E2FD2134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0"/>
            <a:ext cx="7078538" cy="54452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90468" name="Picture 4" descr="C:\Users\Саша\Downloads\Telegram Desktop\photo_2023-02-20_22-55-42.jpg">
            <a:extLst>
              <a:ext uri="{FF2B5EF4-FFF2-40B4-BE49-F238E27FC236}">
                <a16:creationId xmlns:a16="http://schemas.microsoft.com/office/drawing/2014/main" id="{97502FBE-76CA-CB18-A877-B167B47EB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E7D98E-9CF3-97B2-CD1F-16B09261D89B}"/>
              </a:ext>
            </a:extLst>
          </p:cNvPr>
          <p:cNvSpPr txBox="1"/>
          <p:nvPr/>
        </p:nvSpPr>
        <p:spPr>
          <a:xfrm>
            <a:off x="5303912" y="5661248"/>
            <a:ext cx="6408712" cy="43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</a:rPr>
              <a:t>Завод им. Лавочкина г. Химки</a:t>
            </a:r>
            <a:endParaRPr lang="ru-RU" sz="1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D1F711D-37F6-9784-EB3E-01D75994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2534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Рисунок 7" descr="В сборе открытая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" y="-99392"/>
            <a:ext cx="5940425" cy="38655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20166" name="Рисунок 6" descr="В сборе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" y="3645024"/>
            <a:ext cx="3635375" cy="33782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20168" name="TextBox 9"/>
          <p:cNvSpPr txBox="1">
            <a:spLocks noChangeArrowheads="1"/>
          </p:cNvSpPr>
          <p:nvPr/>
        </p:nvSpPr>
        <p:spPr bwMode="auto">
          <a:xfrm>
            <a:off x="6157976" y="263729"/>
            <a:ext cx="505298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  Крепление на глухую стену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  Поворотный механизм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   с углом открытия до 120 градусов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dirty="0">
                <a:solidFill>
                  <a:schemeClr val="bg1">
                    <a:lumMod val="85000"/>
                  </a:schemeClr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  Вырез для жгутов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cs typeface="Arial" panose="020B0604020202020204" pitchFamily="34" charset="0"/>
              </a:rPr>
              <a:pPr/>
              <a:t>44</a:t>
            </a:fld>
            <a:endParaRPr lang="ru-RU" sz="14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04800C4-E3F8-D193-02E8-C22E579E1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240" y="3262263"/>
            <a:ext cx="4188952" cy="4499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83B3925-0691-7E14-A372-42937731A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76" y="2228822"/>
            <a:ext cx="4537024" cy="46291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038647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984433" y="6521725"/>
            <a:ext cx="501898" cy="330149"/>
          </a:xfrm>
        </p:spPr>
        <p:txBody>
          <a:bodyPr/>
          <a:lstStyle/>
          <a:p>
            <a:fld id="{6F7E203C-8591-49AF-A695-E0DCB55C57C4}" type="slidenum">
              <a:rPr lang="ru-RU" sz="1400" b="1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pPr/>
              <a:t>45</a:t>
            </a:fld>
            <a:endParaRPr lang="ru-RU" sz="1400" b="1" dirty="0">
              <a:solidFill>
                <a:prstClr val="white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68008" y="4965667"/>
            <a:ext cx="4968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1F497D"/>
              </a:buClr>
            </a:pPr>
            <a:r>
              <a:rPr lang="ru-RU" sz="2000" dirty="0">
                <a:solidFill>
                  <a:srgbClr val="1D3058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Встроенный по умолчанию счетчик отключений, </a:t>
            </a:r>
          </a:p>
          <a:p>
            <a:pPr eaLnBrk="0" hangingPunct="0">
              <a:buClr>
                <a:srgbClr val="1F497D"/>
              </a:buClr>
            </a:pPr>
            <a:r>
              <a:rPr lang="ru-RU" sz="2000" dirty="0">
                <a:solidFill>
                  <a:srgbClr val="1D3058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для контроля циклов «В-О»</a:t>
            </a:r>
          </a:p>
        </p:txBody>
      </p:sp>
      <p:pic>
        <p:nvPicPr>
          <p:cNvPr id="1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8" t="6000" r="22153" b="2081"/>
          <a:stretch>
            <a:fillRect/>
          </a:stretch>
        </p:blipFill>
        <p:spPr bwMode="auto">
          <a:xfrm>
            <a:off x="1408369" y="1905376"/>
            <a:ext cx="3684964" cy="378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2E292B7-800F-3470-15F2-5C8ABB29098F}"/>
              </a:ext>
            </a:extLst>
          </p:cNvPr>
          <p:cNvGrpSpPr/>
          <p:nvPr/>
        </p:nvGrpSpPr>
        <p:grpSpPr>
          <a:xfrm>
            <a:off x="-170362" y="-61233"/>
            <a:ext cx="12541402" cy="7571647"/>
            <a:chOff x="-170362" y="-61233"/>
            <a:chExt cx="12541402" cy="7571647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2A022C1F-4A02-86CF-036E-EC6D342FF6BB}"/>
                </a:ext>
              </a:extLst>
            </p:cNvPr>
            <p:cNvSpPr/>
            <p:nvPr/>
          </p:nvSpPr>
          <p:spPr>
            <a:xfrm rot="5400000">
              <a:off x="7896113" y="-3373514"/>
              <a:ext cx="1162646" cy="7787208"/>
            </a:xfrm>
            <a:prstGeom prst="roundRect">
              <a:avLst/>
            </a:prstGeom>
            <a:solidFill>
              <a:srgbClr val="1D3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1" name="Прямоугольник 5">
              <a:extLst>
                <a:ext uri="{FF2B5EF4-FFF2-40B4-BE49-F238E27FC236}">
                  <a16:creationId xmlns:a16="http://schemas.microsoft.com/office/drawing/2014/main" id="{78DEF133-D495-3C66-E713-2C0C3DA6A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8333" y="137615"/>
              <a:ext cx="51861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algn="l" rtl="0" eaLnBrk="1" latinLnBrk="0" hangingPunct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b="1" kern="1200" dirty="0">
                  <a:solidFill>
                    <a:srgbClr val="FFFFFF"/>
                  </a:solidFill>
                  <a:effectLst/>
                  <a:latin typeface="Montserrat Medium" panose="00000600000000000000" pitchFamily="2" charset="-52"/>
                  <a:ea typeface="+mn-ea"/>
                  <a:cs typeface="Arial" panose="020B0604020202020204" pitchFamily="34" charset="0"/>
                </a:rPr>
                <a:t>Преимущества:  механический счетчик отключений</a:t>
              </a:r>
              <a:endParaRPr lang="ru-RU" sz="1800" dirty="0">
                <a:effectLst/>
              </a:endParaRPr>
            </a:p>
          </p:txBody>
        </p:sp>
        <p:sp>
          <p:nvSpPr>
            <p:cNvPr id="14" name="Прямоугольник: скругленные углы 13">
              <a:extLst>
                <a:ext uri="{FF2B5EF4-FFF2-40B4-BE49-F238E27FC236}">
                  <a16:creationId xmlns:a16="http://schemas.microsoft.com/office/drawing/2014/main" id="{775EB5BE-B4F6-5E25-C825-2CCFDF51E918}"/>
                </a:ext>
              </a:extLst>
            </p:cNvPr>
            <p:cNvSpPr/>
            <p:nvPr/>
          </p:nvSpPr>
          <p:spPr>
            <a:xfrm rot="5400000">
              <a:off x="2669528" y="3507878"/>
              <a:ext cx="1162646" cy="6842426"/>
            </a:xfrm>
            <a:prstGeom prst="roundRect">
              <a:avLst/>
            </a:prstGeom>
            <a:solidFill>
              <a:srgbClr val="1D3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56D1DB60-FB6F-62F2-1AE4-62026B9E0F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6331" y="211275"/>
              <a:ext cx="1416068" cy="53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7" name="Соединитель: уступ 16">
            <a:extLst>
              <a:ext uri="{FF2B5EF4-FFF2-40B4-BE49-F238E27FC236}">
                <a16:creationId xmlns:a16="http://schemas.microsoft.com/office/drawing/2014/main" id="{8CBA2B3C-98A9-4C9B-C033-7D9566D5C149}"/>
              </a:ext>
            </a:extLst>
          </p:cNvPr>
          <p:cNvCxnSpPr>
            <a:cxnSpLocks/>
          </p:cNvCxnSpPr>
          <p:nvPr/>
        </p:nvCxnSpPr>
        <p:spPr>
          <a:xfrm flipV="1">
            <a:off x="4511824" y="4048047"/>
            <a:ext cx="1716480" cy="965129"/>
          </a:xfrm>
          <a:prstGeom prst="bentConnector3">
            <a:avLst>
              <a:gd name="adj1" fmla="val 50000"/>
            </a:avLst>
          </a:prstGeom>
          <a:ln>
            <a:solidFill>
              <a:srgbClr val="008B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F780C9D7-B64E-6842-0D6B-E0F6C4F4272B}"/>
              </a:ext>
            </a:extLst>
          </p:cNvPr>
          <p:cNvSpPr/>
          <p:nvPr/>
        </p:nvSpPr>
        <p:spPr>
          <a:xfrm>
            <a:off x="4223792" y="4852010"/>
            <a:ext cx="576064" cy="32233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\\server\Общие папки\Маркетинг\МиР\ПРОДУКТ\ВВ-РА\20200615_1221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04" y="1494570"/>
            <a:ext cx="4555327" cy="34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646670"/>
      </p:ext>
    </p:extLst>
  </p:cSld>
  <p:clrMapOvr>
    <a:masterClrMapping/>
  </p:clrMapOvr>
  <p:transition spd="slow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BFFF25-ED5D-365F-506E-6ACB145F9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3979CB-2607-1585-3602-5988C3EF5A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alphaModFix amt="8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" t="8103" r="19478"/>
          <a:stretch/>
        </p:blipFill>
        <p:spPr bwMode="auto">
          <a:xfrm>
            <a:off x="-3415896" y="5807496"/>
            <a:ext cx="1807459" cy="3053000"/>
          </a:xfrm>
          <a:prstGeom prst="rect">
            <a:avLst/>
          </a:prstGeom>
          <a:noFill/>
          <a:ln>
            <a:noFill/>
          </a:ln>
          <a:effectLst>
            <a:outerShdw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2F7670E-CB0E-1EC6-6DDE-B83FFFEB6814}"/>
              </a:ext>
            </a:extLst>
          </p:cNvPr>
          <p:cNvSpPr txBox="1"/>
          <p:nvPr/>
        </p:nvSpPr>
        <p:spPr>
          <a:xfrm>
            <a:off x="587757" y="618653"/>
            <a:ext cx="10612559" cy="273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4000" b="1" dirty="0">
                <a:solidFill>
                  <a:srgbClr val="E59B6D"/>
                </a:solidFill>
                <a:latin typeface="Montserrat SemiBold" panose="00000700000000000000" pitchFamily="2" charset="-52"/>
              </a:rPr>
              <a:t>Выбор нашего </a:t>
            </a:r>
            <a:r>
              <a:rPr lang="ru-RU" sz="4000" b="1" dirty="0" err="1">
                <a:solidFill>
                  <a:srgbClr val="E59B6D"/>
                </a:solidFill>
                <a:latin typeface="Montserrat SemiBold" panose="00000700000000000000" pitchFamily="2" charset="-52"/>
              </a:rPr>
              <a:t>ретрофита</a:t>
            </a:r>
            <a:r>
              <a:rPr lang="ru-RU" sz="4000" b="1" dirty="0">
                <a:solidFill>
                  <a:srgbClr val="E59B6D"/>
                </a:solidFill>
                <a:latin typeface="Montserrat SemiBold" panose="00000700000000000000" pitchFamily="2" charset="-52"/>
              </a:rPr>
              <a:t> это:</a:t>
            </a:r>
          </a:p>
          <a:p>
            <a:pPr>
              <a:lnSpc>
                <a:spcPct val="120000"/>
              </a:lnSpc>
            </a:pPr>
            <a:endParaRPr lang="ru-RU" sz="3600" b="1" dirty="0">
              <a:solidFill>
                <a:schemeClr val="bg1">
                  <a:lumMod val="85000"/>
                </a:schemeClr>
              </a:solidFill>
              <a:latin typeface="Montserrat SemiBold" panose="00000700000000000000" pitchFamily="2" charset="-52"/>
            </a:endParaRPr>
          </a:p>
          <a:p>
            <a:pPr>
              <a:lnSpc>
                <a:spcPct val="120000"/>
              </a:lnSpc>
            </a:pPr>
            <a:endParaRPr lang="ru-RU" sz="3500" b="1" dirty="0">
              <a:solidFill>
                <a:prstClr val="white"/>
              </a:solidFill>
              <a:latin typeface="Montserrat SemiBold" panose="00000700000000000000" pitchFamily="2" charset="-52"/>
            </a:endParaRPr>
          </a:p>
          <a:p>
            <a:pPr>
              <a:lnSpc>
                <a:spcPct val="120000"/>
              </a:lnSpc>
            </a:pPr>
            <a:r>
              <a:rPr lang="ru-RU" sz="3500" b="1" dirty="0">
                <a:solidFill>
                  <a:prstClr val="white"/>
                </a:solidFill>
                <a:latin typeface="Montserrat SemiBold" panose="00000700000000000000" pitchFamily="2" charset="-52"/>
              </a:rPr>
              <a:t> </a:t>
            </a:r>
          </a:p>
        </p:txBody>
      </p:sp>
      <p:pic>
        <p:nvPicPr>
          <p:cNvPr id="10" name="Picture 2" descr="C:\Users\Chelyadinova\Desktop\РА.png">
            <a:extLst>
              <a:ext uri="{FF2B5EF4-FFF2-40B4-BE49-F238E27FC236}">
                <a16:creationId xmlns:a16="http://schemas.microsoft.com/office/drawing/2014/main" id="{30D2F77A-06BC-AF64-1B4E-59D45519A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480" y="290491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BFA2AF-A0A5-5144-4FEE-B38732A19C67}"/>
              </a:ext>
            </a:extLst>
          </p:cNvPr>
          <p:cNvSpPr txBox="1"/>
          <p:nvPr/>
        </p:nvSpPr>
        <p:spPr>
          <a:xfrm>
            <a:off x="603128" y="1628800"/>
            <a:ext cx="10683644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Передовые технические характеристики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Адаптация под Российскую электроэнергетику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Максимально простой монтаж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Обновление исполнительных схем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Комплексные поставки РЗА + свой ВЫКЛЮЧАТЕЛЬ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Короткий срок от заказа до отгрузки</a:t>
            </a: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Быстрая техподдержка</a:t>
            </a:r>
          </a:p>
          <a:p>
            <a:pPr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</a:pPr>
            <a:endParaRPr lang="ru-RU" altLang="ru-RU" sz="28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ru-RU" altLang="ru-RU" sz="28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457200" indent="-457200" eaLnBrk="0" fontAlgn="auto" hangingPunct="0"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en-US" altLang="ru-RU" sz="2800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B76AF3-5962-D7E6-6BB4-63AE614A8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5567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82870" y="459974"/>
            <a:ext cx="5243082" cy="5793186"/>
          </a:xfrm>
          <a:prstGeom prst="rect">
            <a:avLst/>
          </a:prstGeom>
        </p:spPr>
      </p:pic>
      <p:pic>
        <p:nvPicPr>
          <p:cNvPr id="4" name="Picture 2" descr="C:\Users\Chelyadinova\Desktop\Р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945" y="1827123"/>
            <a:ext cx="3514758" cy="175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98980" y="410531"/>
            <a:ext cx="508942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E59B6D"/>
                </a:solidFill>
                <a:latin typeface="Montserrat Medium" panose="00000600000000000000" pitchFamily="2" charset="-52"/>
              </a:rPr>
              <a:t>Мы развиваем технологическую</a:t>
            </a:r>
          </a:p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E59B6D"/>
                </a:solidFill>
                <a:latin typeface="Montserrat Medium" panose="00000600000000000000" pitchFamily="2" charset="-52"/>
              </a:rPr>
              <a:t>инфраструктуру страны</a:t>
            </a:r>
          </a:p>
          <a:p>
            <a:pPr>
              <a:lnSpc>
                <a:spcPct val="90000"/>
              </a:lnSpc>
            </a:pPr>
            <a:endParaRPr lang="ru-RU" sz="2000" dirty="0">
              <a:solidFill>
                <a:srgbClr val="E59B6D"/>
              </a:solidFill>
              <a:latin typeface="Montserrat Medium" panose="00000600000000000000" pitchFamily="2" charset="-52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E59B6D"/>
                </a:solidFill>
                <a:latin typeface="Montserrat Medium" panose="00000600000000000000" pitchFamily="2" charset="-52"/>
              </a:rPr>
              <a:t>Современную и достойную</a:t>
            </a:r>
          </a:p>
        </p:txBody>
      </p:sp>
      <p:grpSp>
        <p:nvGrpSpPr>
          <p:cNvPr id="11" name="Группа 10"/>
          <p:cNvGrpSpPr/>
          <p:nvPr/>
        </p:nvGrpSpPr>
        <p:grpSpPr>
          <a:xfrm rot="-5400000">
            <a:off x="11543962" y="6130594"/>
            <a:ext cx="488876" cy="540000"/>
            <a:chOff x="11543962" y="6130594"/>
            <a:chExt cx="488876" cy="540000"/>
          </a:xfrm>
        </p:grpSpPr>
        <p:sp>
          <p:nvSpPr>
            <p:cNvPr id="6" name="Шеврон 5"/>
            <p:cNvSpPr/>
            <p:nvPr/>
          </p:nvSpPr>
          <p:spPr>
            <a:xfrm>
              <a:off x="11852838" y="6130594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7" name="Шеврон 6"/>
            <p:cNvSpPr/>
            <p:nvPr/>
          </p:nvSpPr>
          <p:spPr>
            <a:xfrm>
              <a:off x="11698400" y="6130594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8" name="Шеврон 7"/>
            <p:cNvSpPr/>
            <p:nvPr/>
          </p:nvSpPr>
          <p:spPr>
            <a:xfrm>
              <a:off x="11543962" y="6130594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7734835" y="2108258"/>
            <a:ext cx="3426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АО «РАДИУС Автоматика»</a:t>
            </a:r>
            <a:endParaRPr lang="en-US" dirty="0">
              <a:solidFill>
                <a:schemeClr val="bg1">
                  <a:lumMod val="85000"/>
                </a:schemeClr>
              </a:solidFill>
              <a:latin typeface="Montserrat Medium" panose="00000600000000000000" pitchFamily="2" charset="-52"/>
            </a:endParaRP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г. Зеленоград, г. Москва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34836" y="2917213"/>
            <a:ext cx="304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www.rza.ru</a:t>
            </a:r>
            <a:endParaRPr lang="ru-RU" dirty="0">
              <a:solidFill>
                <a:schemeClr val="bg1">
                  <a:lumMod val="85000"/>
                </a:schemeClr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34836" y="4420795"/>
            <a:ext cx="304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ra@rza.ru</a:t>
            </a:r>
            <a:endParaRPr lang="ru-RU" dirty="0">
              <a:solidFill>
                <a:schemeClr val="bg1">
                  <a:lumMod val="85000"/>
                </a:schemeClr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34836" y="3669836"/>
            <a:ext cx="304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+7 (499) 130-5-031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449" y="3584502"/>
            <a:ext cx="540000" cy="54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43" y="4335461"/>
            <a:ext cx="540000" cy="540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992" y="5734120"/>
            <a:ext cx="540000" cy="540000"/>
          </a:xfrm>
          <a:prstGeom prst="rect">
            <a:avLst/>
          </a:prstGeom>
          <a:effectLst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449" y="5086420"/>
            <a:ext cx="540000" cy="540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449" y="2833544"/>
            <a:ext cx="540000" cy="540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449" y="2082586"/>
            <a:ext cx="540000" cy="540000"/>
          </a:xfrm>
          <a:prstGeom prst="rect">
            <a:avLst/>
          </a:prstGeom>
          <a:effectLst/>
        </p:spPr>
      </p:pic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4B793913-6102-99BE-DAF2-AB476509E3B2}"/>
              </a:ext>
            </a:extLst>
          </p:cNvPr>
          <p:cNvGrpSpPr/>
          <p:nvPr/>
        </p:nvGrpSpPr>
        <p:grpSpPr>
          <a:xfrm>
            <a:off x="9356594" y="1600912"/>
            <a:ext cx="4863611" cy="6814350"/>
            <a:chOff x="9893562" y="2068970"/>
            <a:chExt cx="4863611" cy="6814350"/>
          </a:xfrm>
        </p:grpSpPr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A587C7A9-29D6-F1C2-07F3-8F7E24DF87CD}"/>
                </a:ext>
              </a:extLst>
            </p:cNvPr>
            <p:cNvGrpSpPr/>
            <p:nvPr/>
          </p:nvGrpSpPr>
          <p:grpSpPr>
            <a:xfrm rot="-5400000">
              <a:off x="11496337" y="6149644"/>
              <a:ext cx="488876" cy="540000"/>
              <a:chOff x="11543962" y="6130594"/>
              <a:chExt cx="488876" cy="540000"/>
            </a:xfrm>
          </p:grpSpPr>
          <p:sp>
            <p:nvSpPr>
              <p:cNvPr id="45" name="Шеврон 5">
                <a:extLst>
                  <a:ext uri="{FF2B5EF4-FFF2-40B4-BE49-F238E27FC236}">
                    <a16:creationId xmlns:a16="http://schemas.microsoft.com/office/drawing/2014/main" id="{0329A70B-6A71-9149-2580-0F64E4C159AE}"/>
                  </a:ext>
                </a:extLst>
              </p:cNvPr>
              <p:cNvSpPr/>
              <p:nvPr/>
            </p:nvSpPr>
            <p:spPr>
              <a:xfrm>
                <a:off x="11852838" y="6130594"/>
                <a:ext cx="180000" cy="540000"/>
              </a:xfrm>
              <a:prstGeom prst="chevron">
                <a:avLst/>
              </a:prstGeom>
              <a:solidFill>
                <a:srgbClr val="0844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  <p:sp>
            <p:nvSpPr>
              <p:cNvPr id="46" name="Шеврон 6">
                <a:extLst>
                  <a:ext uri="{FF2B5EF4-FFF2-40B4-BE49-F238E27FC236}">
                    <a16:creationId xmlns:a16="http://schemas.microsoft.com/office/drawing/2014/main" id="{1A8CEB7F-ED09-3017-CFC4-59D006A23018}"/>
                  </a:ext>
                </a:extLst>
              </p:cNvPr>
              <p:cNvSpPr/>
              <p:nvPr/>
            </p:nvSpPr>
            <p:spPr>
              <a:xfrm>
                <a:off x="11698400" y="6130594"/>
                <a:ext cx="180000" cy="54000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  <p:sp>
            <p:nvSpPr>
              <p:cNvPr id="47" name="Шеврон 7">
                <a:extLst>
                  <a:ext uri="{FF2B5EF4-FFF2-40B4-BE49-F238E27FC236}">
                    <a16:creationId xmlns:a16="http://schemas.microsoft.com/office/drawing/2014/main" id="{6135450C-758D-45D6-58A0-E5C84BC4616F}"/>
                  </a:ext>
                </a:extLst>
              </p:cNvPr>
              <p:cNvSpPr/>
              <p:nvPr/>
            </p:nvSpPr>
            <p:spPr>
              <a:xfrm>
                <a:off x="11543962" y="6130594"/>
                <a:ext cx="180000" cy="540000"/>
              </a:xfrm>
              <a:prstGeom prst="chevron">
                <a:avLst/>
              </a:prstGeom>
              <a:solidFill>
                <a:srgbClr val="78AF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1"/>
                  </a:solidFill>
                  <a:latin typeface="Montserrat Medium" panose="00000600000000000000" pitchFamily="2" charset="-52"/>
                </a:endParaRPr>
              </a:p>
            </p:txBody>
          </p:sp>
        </p:grpSp>
        <p:sp>
          <p:nvSpPr>
            <p:cNvPr id="33" name="Семиугольник 32">
              <a:extLst>
                <a:ext uri="{FF2B5EF4-FFF2-40B4-BE49-F238E27FC236}">
                  <a16:creationId xmlns:a16="http://schemas.microsoft.com/office/drawing/2014/main" id="{049523A8-91D2-F3B5-D0B4-F7DFF26528CE}"/>
                </a:ext>
              </a:extLst>
            </p:cNvPr>
            <p:cNvSpPr/>
            <p:nvPr/>
          </p:nvSpPr>
          <p:spPr>
            <a:xfrm>
              <a:off x="10380092" y="4001406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4" name="Семиугольник 33">
              <a:extLst>
                <a:ext uri="{FF2B5EF4-FFF2-40B4-BE49-F238E27FC236}">
                  <a16:creationId xmlns:a16="http://schemas.microsoft.com/office/drawing/2014/main" id="{ADB544F9-4440-7108-1545-010F800E5EF6}"/>
                </a:ext>
              </a:extLst>
            </p:cNvPr>
            <p:cNvSpPr/>
            <p:nvPr/>
          </p:nvSpPr>
          <p:spPr>
            <a:xfrm>
              <a:off x="10625348" y="4091230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5" name="Семиугольник 34">
              <a:extLst>
                <a:ext uri="{FF2B5EF4-FFF2-40B4-BE49-F238E27FC236}">
                  <a16:creationId xmlns:a16="http://schemas.microsoft.com/office/drawing/2014/main" id="{8CB0EEDA-2744-45CA-4577-ECC0CB838DC7}"/>
                </a:ext>
              </a:extLst>
            </p:cNvPr>
            <p:cNvSpPr/>
            <p:nvPr/>
          </p:nvSpPr>
          <p:spPr>
            <a:xfrm>
              <a:off x="9893562" y="4003697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6" name="Семиугольник 35">
              <a:extLst>
                <a:ext uri="{FF2B5EF4-FFF2-40B4-BE49-F238E27FC236}">
                  <a16:creationId xmlns:a16="http://schemas.microsoft.com/office/drawing/2014/main" id="{FDBF021A-2D3A-46DD-12F2-4788849FA100}"/>
                </a:ext>
              </a:extLst>
            </p:cNvPr>
            <p:cNvSpPr/>
            <p:nvPr/>
          </p:nvSpPr>
          <p:spPr>
            <a:xfrm>
              <a:off x="11141139" y="2068970"/>
              <a:ext cx="3616034" cy="3616034"/>
            </a:xfrm>
            <a:prstGeom prst="heptagon">
              <a:avLst/>
            </a:prstGeom>
            <a:solidFill>
              <a:srgbClr val="20335D"/>
            </a:solidFill>
            <a:ln w="28575">
              <a:solidFill>
                <a:srgbClr val="20335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546BAE97-F29F-B504-095E-44241FFEDE93}"/>
                </a:ext>
              </a:extLst>
            </p:cNvPr>
            <p:cNvGrpSpPr/>
            <p:nvPr/>
          </p:nvGrpSpPr>
          <p:grpSpPr>
            <a:xfrm>
              <a:off x="10881512" y="3970778"/>
              <a:ext cx="996771" cy="4211432"/>
              <a:chOff x="9598100" y="3924040"/>
              <a:chExt cx="2060600" cy="4211432"/>
            </a:xfrm>
          </p:grpSpPr>
          <p:cxnSp>
            <p:nvCxnSpPr>
              <p:cNvPr id="43" name="Соединитель: уступ 42">
                <a:extLst>
                  <a:ext uri="{FF2B5EF4-FFF2-40B4-BE49-F238E27FC236}">
                    <a16:creationId xmlns:a16="http://schemas.microsoft.com/office/drawing/2014/main" id="{3EF37BBC-4E23-5981-36B2-41CC57E8716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534569" y="5018183"/>
                <a:ext cx="4180820" cy="2053758"/>
              </a:xfrm>
              <a:prstGeom prst="bentConnector3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44" name="Рукописный ввод 43">
                    <a:extLst>
                      <a:ext uri="{FF2B5EF4-FFF2-40B4-BE49-F238E27FC236}">
                        <a16:creationId xmlns:a16="http://schemas.microsoft.com/office/drawing/2014/main" id="{8090838A-B12F-AF6E-2E93-0C4FE1914877}"/>
                      </a:ext>
                    </a:extLst>
                  </p14:cNvPr>
                  <p14:cNvContentPartPr/>
                  <p14:nvPr/>
                </p14:nvContentPartPr>
                <p14:xfrm>
                  <a:off x="11658340" y="3924040"/>
                  <a:ext cx="360" cy="360"/>
                </p14:xfrm>
              </p:contentPart>
            </mc:Choice>
            <mc:Fallback xmlns="">
              <p:pic>
                <p:nvPicPr>
                  <p:cNvPr id="442" name="Рукописный ввод 441">
                    <a:extLst>
                      <a:ext uri="{FF2B5EF4-FFF2-40B4-BE49-F238E27FC236}">
                        <a16:creationId xmlns:a16="http://schemas.microsoft.com/office/drawing/2014/main" id="{2153BC90-DAEE-8BD2-E495-B8D1C20C98BD}"/>
                      </a:ext>
                    </a:extLst>
                  </p:cNvPr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11622340" y="38884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9805187A-EC3F-8415-B248-F402AF6CF465}"/>
                </a:ext>
              </a:extLst>
            </p:cNvPr>
            <p:cNvGrpSpPr/>
            <p:nvPr/>
          </p:nvGrpSpPr>
          <p:grpSpPr>
            <a:xfrm>
              <a:off x="10947246" y="4254036"/>
              <a:ext cx="1308252" cy="4629284"/>
              <a:chOff x="9598105" y="3774148"/>
              <a:chExt cx="2704516" cy="4629284"/>
            </a:xfrm>
          </p:grpSpPr>
          <p:cxnSp>
            <p:nvCxnSpPr>
              <p:cNvPr id="40" name="Соединитель: уступ 39">
                <a:extLst>
                  <a:ext uri="{FF2B5EF4-FFF2-40B4-BE49-F238E27FC236}">
                    <a16:creationId xmlns:a16="http://schemas.microsoft.com/office/drawing/2014/main" id="{CD5478E1-2756-B2C5-6521-E55CD86AFE0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684979" y="4702588"/>
                <a:ext cx="4346009" cy="2519758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p14="http://schemas.microsoft.com/office/powerpoint/2010/main">
            <mc:Choice Requires="p14">
              <p:contentPart p14:bwMode="auto" r:id="rId134">
                <p14:nvContentPartPr>
                  <p14:cNvPr id="41" name="Рукописный ввод 40">
                    <a:extLst>
                      <a:ext uri="{FF2B5EF4-FFF2-40B4-BE49-F238E27FC236}">
                        <a16:creationId xmlns:a16="http://schemas.microsoft.com/office/drawing/2014/main" id="{2A56A74F-A093-7F7A-6D39-559295441F1C}"/>
                      </a:ext>
                    </a:extLst>
                  </p14:cNvPr>
                  <p14:cNvContentPartPr/>
                  <p14:nvPr/>
                </p14:nvContentPartPr>
                <p14:xfrm>
                  <a:off x="12117503" y="3774148"/>
                  <a:ext cx="360" cy="360"/>
                </p14:xfrm>
              </p:contentPart>
            </mc:Choice>
            <mc:Fallback xmlns="">
              <p:pic>
                <p:nvPicPr>
                  <p:cNvPr id="468" name="Рукописный ввод 467">
                    <a:extLst>
                      <a:ext uri="{FF2B5EF4-FFF2-40B4-BE49-F238E27FC236}">
                        <a16:creationId xmlns:a16="http://schemas.microsoft.com/office/drawing/2014/main" id="{848CE666-42F2-60B3-EB58-7C2EA687E76B}"/>
                      </a:ext>
                    </a:extLst>
                  </p:cNvPr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12081503" y="3738508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p:cxnSp>
            <p:nvCxnSpPr>
              <p:cNvPr id="42" name="Соединитель: уступ 41">
                <a:extLst>
                  <a:ext uri="{FF2B5EF4-FFF2-40B4-BE49-F238E27FC236}">
                    <a16:creationId xmlns:a16="http://schemas.microsoft.com/office/drawing/2014/main" id="{ED9DAEE6-7EBB-4F92-109B-641D929AFC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85333" y="5286143"/>
                <a:ext cx="4180820" cy="2053757"/>
              </a:xfrm>
              <a:prstGeom prst="bentConnector3">
                <a:avLst>
                  <a:gd name="adj1" fmla="val 7195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39" name="Рукописный ввод 38">
                  <a:extLst>
                    <a:ext uri="{FF2B5EF4-FFF2-40B4-BE49-F238E27FC236}">
                      <a16:creationId xmlns:a16="http://schemas.microsoft.com/office/drawing/2014/main" id="{E8F0DC6E-012C-B89C-F169-5E7D0805CA3E}"/>
                    </a:ext>
                  </a:extLst>
                </p14:cNvPr>
                <p14:cNvContentPartPr/>
                <p14:nvPr/>
              </p14:nvContentPartPr>
              <p14:xfrm>
                <a:off x="12255317" y="4702499"/>
                <a:ext cx="360" cy="360"/>
              </p14:xfrm>
            </p:contentPart>
          </mc:Choice>
          <mc:Fallback xmlns="">
            <p:pic>
              <p:nvPicPr>
                <p:cNvPr id="39" name="Рукописный ввод 38">
                  <a:extLst>
                    <a:ext uri="{FF2B5EF4-FFF2-40B4-BE49-F238E27FC236}">
                      <a16:creationId xmlns:a16="http://schemas.microsoft.com/office/drawing/2014/main" id="{E8F0DC6E-012C-B89C-F169-5E7D0805CA3E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2219317" y="4666499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48" name="Рукописный ввод 47">
                <a:extLst>
                  <a:ext uri="{FF2B5EF4-FFF2-40B4-BE49-F238E27FC236}">
                    <a16:creationId xmlns:a16="http://schemas.microsoft.com/office/drawing/2014/main" id="{60572998-DE97-92A8-51AF-F80A3A591373}"/>
                  </a:ext>
                </a:extLst>
              </p14:cNvPr>
              <p14:cNvContentPartPr/>
              <p14:nvPr/>
            </p14:nvContentPartPr>
            <p14:xfrm>
              <a:off x="10933447" y="6219526"/>
              <a:ext cx="360" cy="360"/>
            </p14:xfrm>
          </p:contentPart>
        </mc:Choice>
        <mc:Fallback xmlns="">
          <p:pic>
            <p:nvPicPr>
              <p:cNvPr id="48" name="Рукописный ввод 47">
                <a:extLst>
                  <a:ext uri="{FF2B5EF4-FFF2-40B4-BE49-F238E27FC236}">
                    <a16:creationId xmlns:a16="http://schemas.microsoft.com/office/drawing/2014/main" id="{60572998-DE97-92A8-51AF-F80A3A591373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10897807" y="6183886"/>
                <a:ext cx="72000" cy="7200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TextBox 14"/>
          <p:cNvSpPr txBox="1"/>
          <p:nvPr/>
        </p:nvSpPr>
        <p:spPr>
          <a:xfrm>
            <a:off x="7734836" y="5171754"/>
            <a:ext cx="304832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Montserrat Medium" panose="00000600000000000000" pitchFamily="2" charset="-52"/>
              </a:defRPr>
            </a:lvl1pPr>
          </a:lstStyle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@radiusavtomatika</a:t>
            </a:r>
            <a:endParaRPr lang="ru-RU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45272A-F339-6F01-D4CA-8027EB1E1B52}"/>
              </a:ext>
            </a:extLst>
          </p:cNvPr>
          <p:cNvSpPr txBox="1"/>
          <p:nvPr/>
        </p:nvSpPr>
        <p:spPr>
          <a:xfrm>
            <a:off x="7734835" y="5819454"/>
            <a:ext cx="304832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Montserrat Medium" panose="00000600000000000000" pitchFamily="2" charset="-52"/>
              </a:defRPr>
            </a:lvl1pPr>
          </a:lstStyle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@radiusavtomatika</a:t>
            </a:r>
            <a:endParaRPr lang="ru-RU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01BBC96-64FA-1AE7-D995-7438B277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B304-C4FF-460E-AA2B-7CD0007848FB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493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B6D89253-DC47-8738-EF84-956A958EED1E}"/>
              </a:ext>
            </a:extLst>
          </p:cNvPr>
          <p:cNvSpPr/>
          <p:nvPr/>
        </p:nvSpPr>
        <p:spPr>
          <a:xfrm>
            <a:off x="-762000" y="5474818"/>
            <a:ext cx="2489200" cy="2311400"/>
          </a:xfrm>
          <a:custGeom>
            <a:avLst/>
            <a:gdLst>
              <a:gd name="connsiteX0" fmla="*/ 0 w 2489200"/>
              <a:gd name="connsiteY0" fmla="*/ 0 h 2311400"/>
              <a:gd name="connsiteX1" fmla="*/ 2489200 w 2489200"/>
              <a:gd name="connsiteY1" fmla="*/ 1892300 h 2311400"/>
              <a:gd name="connsiteX2" fmla="*/ 558800 w 2489200"/>
              <a:gd name="connsiteY2" fmla="*/ 2311400 h 2311400"/>
              <a:gd name="connsiteX3" fmla="*/ 457200 w 2489200"/>
              <a:gd name="connsiteY3" fmla="*/ 2247900 h 2311400"/>
              <a:gd name="connsiteX4" fmla="*/ 0 w 2489200"/>
              <a:gd name="connsiteY4" fmla="*/ 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200" h="2311400">
                <a:moveTo>
                  <a:pt x="0" y="0"/>
                </a:moveTo>
                <a:lnTo>
                  <a:pt x="2489200" y="1892300"/>
                </a:lnTo>
                <a:lnTo>
                  <a:pt x="558800" y="2311400"/>
                </a:lnTo>
                <a:lnTo>
                  <a:pt x="457200" y="2247900"/>
                </a:lnTo>
                <a:lnTo>
                  <a:pt x="0" y="0"/>
                </a:lnTo>
                <a:close/>
              </a:path>
            </a:pathLst>
          </a:custGeom>
          <a:solidFill>
            <a:srgbClr val="2033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9209989" y="1318292"/>
            <a:ext cx="3046760" cy="251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9" rIns="92075" bIns="46039" anchor="t"/>
          <a:lstStyle/>
          <a:p>
            <a:pPr eaLnBrk="0" hangingPunct="0">
              <a:buClr>
                <a:srgbClr val="1F497D"/>
              </a:buClr>
            </a:pPr>
            <a:endParaRPr lang="ru-RU" sz="1600" b="1" u="sng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spcAft>
                <a:spcPts val="1800"/>
              </a:spcAft>
              <a:buClr>
                <a:srgbClr val="1F497D"/>
              </a:buClr>
            </a:pPr>
            <a:r>
              <a:rPr lang="ru-RU" sz="1600" b="1" dirty="0">
                <a:latin typeface="Montserrat Medium" panose="00000600000000000000" pitchFamily="2" charset="-52"/>
                <a:cs typeface="Arial" panose="020B0604020202020204" pitchFamily="34" charset="0"/>
              </a:rPr>
              <a:t>Варианты замены устройств РЗА зарубежных производителей на устройства РЗА «Сириус» по основным видам защит и функциональному назначению.</a:t>
            </a:r>
          </a:p>
          <a:p>
            <a:pPr eaLnBrk="0" hangingPunct="0">
              <a:spcAft>
                <a:spcPts val="1800"/>
              </a:spcAft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en-US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en-US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en-US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  <a:p>
            <a:pPr eaLnBrk="0" hangingPunct="0">
              <a:buClr>
                <a:srgbClr val="1F497D"/>
              </a:buClr>
            </a:pPr>
            <a:endParaRPr lang="ru-RU" sz="1600" b="1" dirty="0"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2" name="Прямоугольник 5"/>
          <p:cNvSpPr>
            <a:spLocks noChangeArrowheads="1"/>
          </p:cNvSpPr>
          <p:nvPr/>
        </p:nvSpPr>
        <p:spPr bwMode="auto">
          <a:xfrm>
            <a:off x="99263" y="187967"/>
            <a:ext cx="670755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ru-RU" altLang="ru-RU" sz="1900" b="1" dirty="0">
                <a:solidFill>
                  <a:prstClr val="white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ИМПОРТОЗАМЕЩЕНИЕ. ВАРИАНТЫ ЗАМЕН.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968292"/>
              </p:ext>
            </p:extLst>
          </p:nvPr>
        </p:nvGraphicFramePr>
        <p:xfrm>
          <a:off x="181002" y="1247380"/>
          <a:ext cx="8867326" cy="5205956"/>
        </p:xfrm>
        <a:graphic>
          <a:graphicData uri="http://schemas.openxmlformats.org/drawingml/2006/table">
            <a:tbl>
              <a:tblPr firstRow="1" firstCol="1" bandRow="1">
                <a:tableStyleId>{6E25E649-3F16-4E02-A733-19D2CDBF48F0}</a:tableStyleId>
              </a:tblPr>
              <a:tblGrid>
                <a:gridCol w="16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20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20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6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66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027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ФУНКЦИНАЛЬНОЕ</a:t>
                      </a:r>
                      <a:r>
                        <a:rPr lang="ru-RU" sz="1100" baseline="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НАЗНАЧЕНИЕ УСТРОЙСТВА</a:t>
                      </a:r>
                      <a:endParaRPr lang="ru-RU" sz="1100" b="1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8783" marR="58783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Montserrat Medium" panose="000006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58783" marR="58783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3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Устройство защиты линии 6-35 </a:t>
                      </a: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кВ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и АУВ</a:t>
                      </a:r>
                      <a:endParaRPr lang="ru-RU" sz="1100" b="1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8783" marR="58783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Сириус-2МЛ-02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SEPAM S40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SIPROTEC 5 7SL86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Relion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серии 620 REF620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MiCOM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5 P84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 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Alstom   </a:t>
                      </a: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MiCOM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P141</a:t>
                      </a: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6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Устройство защиты синхронных и асинхронных двигателей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6-35 </a:t>
                      </a: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кВ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и АУВ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783" marR="58783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Сириус-Д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SEPAM M40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SIPROTEC 4 7SA61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Relion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серии 615 REM615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Multilin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859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Alstom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ontserrat Medium" panose="00000600000000000000" pitchFamily="2" charset="-52"/>
                        </a:rPr>
                        <a:t>MiCOM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P211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4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Устройство основной  и резервных защит генератора и АУВ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783" marR="58783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Сириус-ГС-02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SEPAM G40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SIPROTEC 4 7UM62     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Relion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серии 615 REG15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Multilin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G60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 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Alstom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MiCOM</a:t>
                      </a:r>
                      <a:r>
                        <a:rPr lang="ru-RU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 P342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1F497D"/>
                          </a:solidFill>
                          <a:effectLst/>
                          <a:latin typeface="Montserrat Medium" panose="00000600000000000000" pitchFamily="2" charset="-52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1F497D"/>
                        </a:solidFill>
                        <a:effectLst/>
                        <a:latin typeface="Montserrat Medium" panose="00000600000000000000" pitchFamily="2" charset="-52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0" marR="57600" marT="3600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09" name="Picture 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559" y="2400173"/>
            <a:ext cx="925385" cy="92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10" name="Picture 86" descr="89kqb22kg90kc8sgwogkgks4cs84wc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1" r="25814"/>
          <a:stretch/>
        </p:blipFill>
        <p:spPr bwMode="auto">
          <a:xfrm>
            <a:off x="4797453" y="2461866"/>
            <a:ext cx="679002" cy="89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5" descr="C:\Users\Chelyadinova\Desktop\Siemens_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836" y="1581000"/>
            <a:ext cx="1064291" cy="33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5" descr="\\server\Общие папки\Маркетинг\МиР\Импортозамещение\ABB\1024px-ABB_logo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123" y="1582515"/>
            <a:ext cx="766145" cy="29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TextBox 106"/>
          <p:cNvSpPr txBox="1"/>
          <p:nvPr/>
        </p:nvSpPr>
        <p:spPr>
          <a:xfrm>
            <a:off x="6766966" y="1798632"/>
            <a:ext cx="1262908" cy="253037"/>
          </a:xfrm>
          <a:prstGeom prst="rect">
            <a:avLst/>
          </a:prstGeom>
          <a:noFill/>
        </p:spPr>
        <p:txBody>
          <a:bodyPr wrap="square" lIns="98188" tIns="49095" rIns="98188" bIns="49095" rtlCol="0">
            <a:spAutoFit/>
          </a:bodyPr>
          <a:lstStyle/>
          <a:p>
            <a:pPr algn="ctr"/>
            <a:r>
              <a:rPr lang="en-US" sz="1000" b="1" i="1" dirty="0">
                <a:latin typeface="Montserrat Medium" panose="00000600000000000000" pitchFamily="2" charset="-52"/>
              </a:rPr>
              <a:t>General Electric</a:t>
            </a:r>
            <a:endParaRPr lang="ru-RU" sz="1000" b="1" i="1" dirty="0">
              <a:latin typeface="Montserrat Medium" panose="00000600000000000000" pitchFamily="2" charset="-52"/>
            </a:endParaRPr>
          </a:p>
        </p:txBody>
      </p:sp>
      <p:pic>
        <p:nvPicPr>
          <p:cNvPr id="108" name="Picture 9" descr="C:\Users\Chelyadinova\Desktop\2000px-General_Electric_logo.svg_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669" y="1389862"/>
            <a:ext cx="463246" cy="44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423" y="3831039"/>
            <a:ext cx="927292" cy="92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421" y="5271199"/>
            <a:ext cx="927292" cy="92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469" y="3700504"/>
            <a:ext cx="2168750" cy="122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821" y="5176310"/>
            <a:ext cx="810747" cy="111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6" t="7834" r="15925" b="13813"/>
          <a:stretch/>
        </p:blipFill>
        <p:spPr bwMode="auto">
          <a:xfrm>
            <a:off x="4604035" y="5352793"/>
            <a:ext cx="790481" cy="8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2" b="17283"/>
          <a:stretch/>
        </p:blipFill>
        <p:spPr bwMode="auto">
          <a:xfrm>
            <a:off x="5622927" y="2465009"/>
            <a:ext cx="1190998" cy="79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971" y="3916803"/>
            <a:ext cx="1003615" cy="1003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845" y="5267042"/>
            <a:ext cx="1058563" cy="105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138" y="2618473"/>
            <a:ext cx="891822" cy="374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601" y="3754733"/>
            <a:ext cx="758787" cy="100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830" y="5405902"/>
            <a:ext cx="871554" cy="65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535" y="2539412"/>
            <a:ext cx="820882" cy="71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152" y="4070825"/>
            <a:ext cx="820882" cy="56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061" y="5474818"/>
            <a:ext cx="820882" cy="58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 descr="C:\Users\Admin\Desktop\радиусавтоматика\финал\Презентация4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818" y="1530586"/>
            <a:ext cx="913551" cy="45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4" descr="C:\Users\Chelyadinova\Desktop\bb3b067c0ea87fd39664f2359a99f147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151" y="1624853"/>
            <a:ext cx="942746" cy="26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server\Общие папки\Маркетинг\МиР\Импортозамещение\Презентация\sirius_d-transformed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9" t="25688" r="24015" b="16211"/>
          <a:stretch/>
        </p:blipFill>
        <p:spPr bwMode="auto">
          <a:xfrm>
            <a:off x="2026911" y="3872974"/>
            <a:ext cx="1276022" cy="88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https://www.vynmsa.com/assets/images/clients/alstom-lg.png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02" b="36489"/>
          <a:stretch/>
        </p:blipFill>
        <p:spPr bwMode="auto">
          <a:xfrm>
            <a:off x="8098588" y="1651204"/>
            <a:ext cx="846825" cy="2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rza.ru/upload/resize_cache/iblock/a8c/346_99999_1/2ml_02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820" y="2339797"/>
            <a:ext cx="810748" cy="108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2234D5E6-A630-4880-D311-8DA93089E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302870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CFB12C6-53E9-2057-BDC2-94BEC17371AD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8" name="Шеврон 13">
              <a:extLst>
                <a:ext uri="{FF2B5EF4-FFF2-40B4-BE49-F238E27FC236}">
                  <a16:creationId xmlns:a16="http://schemas.microsoft.com/office/drawing/2014/main" id="{97A37257-2A7F-7746-0C53-77631D828CC7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9" name="Шеврон 14">
              <a:extLst>
                <a:ext uri="{FF2B5EF4-FFF2-40B4-BE49-F238E27FC236}">
                  <a16:creationId xmlns:a16="http://schemas.microsoft.com/office/drawing/2014/main" id="{1C26BDCC-AEA6-B5E4-64E0-F9088D9A541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0" name="Шеврон 15">
              <a:extLst>
                <a:ext uri="{FF2B5EF4-FFF2-40B4-BE49-F238E27FC236}">
                  <a16:creationId xmlns:a16="http://schemas.microsoft.com/office/drawing/2014/main" id="{0ED425B7-1F93-2CDE-D1E6-700A850FF9B8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13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E527151A-4814-DB35-546E-B5AE32523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473" y="184626"/>
            <a:ext cx="120015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9CB0A4F-9076-F72C-8F28-0DA89D12E132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4C81228-7D11-9052-3E6A-276ED9849066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20" name="Параллелограмм 19">
              <a:extLst>
                <a:ext uri="{FF2B5EF4-FFF2-40B4-BE49-F238E27FC236}">
                  <a16:creationId xmlns:a16="http://schemas.microsoft.com/office/drawing/2014/main" id="{67246A57-44A0-C09B-2410-89A86787349E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41D306CA-241E-F342-34EF-9F980A6E2BB9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6408F2B-3A6A-CFE0-14B6-F9ABF4827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Подбор оборудования</a:t>
            </a:r>
          </a:p>
          <a:p>
            <a:pPr eaLnBrk="1" hangingPunct="1">
              <a:spcBef>
                <a:spcPts val="0"/>
              </a:spcBef>
              <a:buNone/>
              <a:defRPr/>
            </a:pPr>
            <a:endParaRPr lang="ru-RU" altLang="ru-RU" dirty="0" err="1">
              <a:solidFill>
                <a:schemeClr val="bg1"/>
              </a:solidFill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6F4A401-7620-6126-DEEB-9A0EA7622EE7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24" name="Шеврон 13">
              <a:extLst>
                <a:ext uri="{FF2B5EF4-FFF2-40B4-BE49-F238E27FC236}">
                  <a16:creationId xmlns:a16="http://schemas.microsoft.com/office/drawing/2014/main" id="{ED7C6E1C-4FC2-643E-286C-BA08549106E2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5" name="Шеврон 14">
              <a:extLst>
                <a:ext uri="{FF2B5EF4-FFF2-40B4-BE49-F238E27FC236}">
                  <a16:creationId xmlns:a16="http://schemas.microsoft.com/office/drawing/2014/main" id="{F22885F6-2102-FE25-4C45-FA8B0051DF8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6" name="Шеврон 15">
              <a:extLst>
                <a:ext uri="{FF2B5EF4-FFF2-40B4-BE49-F238E27FC236}">
                  <a16:creationId xmlns:a16="http://schemas.microsoft.com/office/drawing/2014/main" id="{E3C41B19-58FA-038D-CEAB-F537C5B7919B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7" name="Picture 2" descr="C:\Users\Chelyadinova\Desktop\РА.png">
            <a:extLst>
              <a:ext uri="{FF2B5EF4-FFF2-40B4-BE49-F238E27FC236}">
                <a16:creationId xmlns:a16="http://schemas.microsoft.com/office/drawing/2014/main" id="{78D42CC4-FE80-2C9B-3A23-D8150150F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12EDBEA6-81AA-626F-445F-A6FBF35A9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35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8CA7FD1-4D78-7A6D-F3AB-8550B317F15C}"/>
              </a:ext>
            </a:extLst>
          </p:cNvPr>
          <p:cNvGrpSpPr/>
          <p:nvPr/>
        </p:nvGrpSpPr>
        <p:grpSpPr>
          <a:xfrm>
            <a:off x="3865754" y="-118140"/>
            <a:ext cx="3124340" cy="1200329"/>
            <a:chOff x="4310136" y="-118140"/>
            <a:chExt cx="3124340" cy="1200329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D8E96A01-40F7-F619-BFDA-2D08262D1D9E}"/>
                </a:ext>
              </a:extLst>
            </p:cNvPr>
            <p:cNvSpPr/>
            <p:nvPr/>
          </p:nvSpPr>
          <p:spPr>
            <a:xfrm>
              <a:off x="4310136" y="-118140"/>
              <a:ext cx="272222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sz="7200" b="1" dirty="0">
                  <a:solidFill>
                    <a:schemeClr val="bg1"/>
                  </a:solidFill>
                  <a:latin typeface="Akrobat ExtraBold" panose="00000900000000000000" pitchFamily="50" charset="-52"/>
                </a:rPr>
                <a:t>110-220</a:t>
              </a:r>
              <a:endParaRPr lang="ru-RU" sz="1100" dirty="0">
                <a:solidFill>
                  <a:schemeClr val="bg1"/>
                </a:solidFill>
                <a:latin typeface="Akrobat ExtraBold" panose="00000900000000000000" pitchFamily="50" charset="-52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EA6DAC-0844-1359-77CC-732A106C6C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1357" y="114413"/>
              <a:ext cx="55311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4572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buNone/>
                <a:defRPr/>
              </a:pPr>
              <a:r>
                <a:rPr lang="ru-RU" altLang="ru-RU" sz="2000" b="1" dirty="0" err="1">
                  <a:solidFill>
                    <a:schemeClr val="bg1"/>
                  </a:solidFill>
                  <a:latin typeface="Akrobat SemiBold" panose="00000700000000000000" pitchFamily="50" charset="-52"/>
                </a:rPr>
                <a:t>кВ</a:t>
              </a:r>
              <a:endParaRPr lang="ru-RU" altLang="ru-RU" sz="1200" b="1" dirty="0">
                <a:solidFill>
                  <a:schemeClr val="bg1"/>
                </a:solidFill>
                <a:latin typeface="Akrobat SemiBold" panose="00000700000000000000" pitchFamily="50" charset="-52"/>
              </a:endParaRPr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83025B-EE00-EDA7-ADB1-1FB85C029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51" y="82965"/>
            <a:ext cx="1219048" cy="121904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1F0F7BE-6F66-1953-B3D6-45B9DB20FF90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138ADFE-6A1A-4FDD-8686-77863818A168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1" name="Параллелограмм 10">
              <a:extLst>
                <a:ext uri="{FF2B5EF4-FFF2-40B4-BE49-F238E27FC236}">
                  <a16:creationId xmlns:a16="http://schemas.microsoft.com/office/drawing/2014/main" id="{0FDA5D15-29FA-DD8F-E770-832DD5929E40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15DA0C70-05E3-E248-808F-FFBD2D36126B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9D408EB-038A-368C-F75F-B2702A63A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Терминалы защиты отходящего фидера 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BBF259D-8052-555A-9A28-642E44CE597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5" name="Шеврон 13">
              <a:extLst>
                <a:ext uri="{FF2B5EF4-FFF2-40B4-BE49-F238E27FC236}">
                  <a16:creationId xmlns:a16="http://schemas.microsoft.com/office/drawing/2014/main" id="{BFE0D0DD-EB61-CD64-A157-469C0DD5D5BA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6" name="Шеврон 14">
              <a:extLst>
                <a:ext uri="{FF2B5EF4-FFF2-40B4-BE49-F238E27FC236}">
                  <a16:creationId xmlns:a16="http://schemas.microsoft.com/office/drawing/2014/main" id="{65A42173-3FAA-B469-9AE5-B2F28B0271A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7" name="Шеврон 15">
              <a:extLst>
                <a:ext uri="{FF2B5EF4-FFF2-40B4-BE49-F238E27FC236}">
                  <a16:creationId xmlns:a16="http://schemas.microsoft.com/office/drawing/2014/main" id="{15696194-D7BD-BA61-99DA-1E2CB5CCE9E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1" name="Picture 2" descr="C:\Users\Chelyadinova\Desktop\РА.png">
            <a:extLst>
              <a:ext uri="{FF2B5EF4-FFF2-40B4-BE49-F238E27FC236}">
                <a16:creationId xmlns:a16="http://schemas.microsoft.com/office/drawing/2014/main" id="{0B6BA8A1-BC42-5158-7468-BC755FAB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Manager-311\Desktop\P1F35486-removebg-preview.png">
            <a:extLst>
              <a:ext uri="{FF2B5EF4-FFF2-40B4-BE49-F238E27FC236}">
                <a16:creationId xmlns:a16="http://schemas.microsoft.com/office/drawing/2014/main" id="{09A20759-54B0-D34C-02C1-492161ADF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443" y="1122432"/>
            <a:ext cx="1811984" cy="25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116FAE8-4840-3DDB-B273-A574C2A147E1}"/>
              </a:ext>
            </a:extLst>
          </p:cNvPr>
          <p:cNvSpPr/>
          <p:nvPr/>
        </p:nvSpPr>
        <p:spPr>
          <a:xfrm>
            <a:off x="697900" y="1850121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Montserrat Medium" panose="00000600000000000000" pitchFamily="2" charset="-52"/>
              </a:rPr>
              <a:t>7SJ86</a:t>
            </a:r>
            <a:endParaRPr lang="ru-RU" sz="2000" dirty="0">
              <a:latin typeface="Montserrat Medium" panose="00000600000000000000" pitchFamily="2" charset="-52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67FCD04-8468-F3AA-47F1-670E5E8697AC}"/>
              </a:ext>
            </a:extLst>
          </p:cNvPr>
          <p:cNvSpPr/>
          <p:nvPr/>
        </p:nvSpPr>
        <p:spPr>
          <a:xfrm>
            <a:off x="9123470" y="1077390"/>
            <a:ext cx="2460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Сириус-2Л-02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74E63A-4E86-83A3-224A-571FE4C59A12}"/>
              </a:ext>
            </a:extLst>
          </p:cNvPr>
          <p:cNvSpPr txBox="1"/>
          <p:nvPr/>
        </p:nvSpPr>
        <p:spPr>
          <a:xfrm>
            <a:off x="6219332" y="3861048"/>
            <a:ext cx="58535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минимального тока - </a:t>
            </a:r>
            <a:r>
              <a:rPr lang="ru-RU" sz="2000" b="1" dirty="0">
                <a:latin typeface="Montserrat Light" panose="00000400000000000000" pitchFamily="2" charset="-52"/>
              </a:rPr>
              <a:t>нет</a:t>
            </a:r>
            <a:r>
              <a:rPr lang="ru-RU" sz="2000" dirty="0">
                <a:latin typeface="Montserrat Light" panose="00000400000000000000" pitchFamily="2" charset="-52"/>
              </a:rPr>
              <a:t> 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от тепловой перегрузки - </a:t>
            </a:r>
            <a:r>
              <a:rPr lang="ru-RU" sz="2000" b="1" dirty="0">
                <a:latin typeface="Montserrat Light" panose="00000400000000000000" pitchFamily="2" charset="-52"/>
              </a:rPr>
              <a:t>нет</a:t>
            </a:r>
            <a:r>
              <a:rPr lang="ru-RU" sz="2000" dirty="0">
                <a:latin typeface="Montserrat Light" panose="00000400000000000000" pitchFamily="2" charset="-52"/>
              </a:rPr>
              <a:t> 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Дистанционная защита -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Дополнительная МТЗ –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Аналог.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en-US" sz="2000" dirty="0">
                <a:latin typeface="Montserrat Light" panose="00000400000000000000" pitchFamily="2" charset="-52"/>
              </a:rPr>
              <a:t>I/U </a:t>
            </a:r>
            <a:r>
              <a:rPr lang="ru-RU" sz="2000" dirty="0">
                <a:latin typeface="Montserrat Light" panose="00000400000000000000" pitchFamily="2" charset="-52"/>
              </a:rPr>
              <a:t>– </a:t>
            </a:r>
            <a:r>
              <a:rPr lang="ru-RU" sz="2000" b="1" dirty="0">
                <a:latin typeface="Montserrat Light" panose="00000400000000000000" pitchFamily="2" charset="-52"/>
              </a:rPr>
              <a:t>5</a:t>
            </a:r>
            <a:r>
              <a:rPr lang="en-US" sz="2000" b="1" dirty="0">
                <a:latin typeface="Montserrat Light" panose="00000400000000000000" pitchFamily="2" charset="-52"/>
              </a:rPr>
              <a:t>/4</a:t>
            </a:r>
            <a:endParaRPr lang="ru-RU" sz="2000" b="1" dirty="0">
              <a:latin typeface="Montserrat Light" panose="00000400000000000000" pitchFamily="2" charset="-52"/>
            </a:endParaRP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Дискр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 - </a:t>
            </a:r>
            <a:r>
              <a:rPr lang="ru-RU" sz="2000" b="1" dirty="0">
                <a:latin typeface="Montserrat Light" panose="00000400000000000000" pitchFamily="2" charset="-52"/>
              </a:rPr>
              <a:t>33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Вых</a:t>
            </a:r>
            <a:r>
              <a:rPr lang="ru-RU" sz="2000" dirty="0">
                <a:latin typeface="Montserrat Light" panose="00000400000000000000" pitchFamily="2" charset="-52"/>
              </a:rPr>
              <a:t>. реле (группы контакт.) – </a:t>
            </a:r>
            <a:r>
              <a:rPr lang="ru-RU" sz="2000" b="1" dirty="0">
                <a:latin typeface="Montserrat Light" panose="00000400000000000000" pitchFamily="2" charset="-52"/>
              </a:rPr>
              <a:t>31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Светодиоды – </a:t>
            </a:r>
            <a:r>
              <a:rPr lang="ru-RU" sz="2000" b="1" dirty="0">
                <a:latin typeface="Montserrat Light" panose="00000400000000000000" pitchFamily="2" charset="-52"/>
              </a:rPr>
              <a:t>39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Кнопки оп. упр. - </a:t>
            </a:r>
            <a:r>
              <a:rPr lang="ru-RU" sz="2000" b="1" dirty="0">
                <a:latin typeface="Montserrat Light" panose="00000400000000000000" pitchFamily="2" charset="-52"/>
              </a:rPr>
              <a:t>13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09F086-BDD0-52A1-1F0F-DE2842BBF1BF}"/>
              </a:ext>
            </a:extLst>
          </p:cNvPr>
          <p:cNvSpPr txBox="1"/>
          <p:nvPr/>
        </p:nvSpPr>
        <p:spPr>
          <a:xfrm>
            <a:off x="229164" y="3879046"/>
            <a:ext cx="58535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минимального тока -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от  тепловой перегрузки -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Дистанционная защита - </a:t>
            </a:r>
            <a:r>
              <a:rPr lang="ru-RU" sz="2000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Дополнительная МТЗ – </a:t>
            </a:r>
            <a:r>
              <a:rPr lang="ru-RU" sz="2000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Аналог.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en-US" sz="2000" dirty="0">
                <a:latin typeface="Montserrat Light" panose="00000400000000000000" pitchFamily="2" charset="-52"/>
              </a:rPr>
              <a:t>I/U </a:t>
            </a:r>
            <a:r>
              <a:rPr lang="ru-RU" sz="2000" dirty="0">
                <a:latin typeface="Montserrat Light" panose="00000400000000000000" pitchFamily="2" charset="-52"/>
              </a:rPr>
              <a:t>-  </a:t>
            </a:r>
            <a:r>
              <a:rPr lang="ru-RU" sz="2000" b="1" dirty="0">
                <a:latin typeface="Montserrat Light" panose="00000400000000000000" pitchFamily="2" charset="-52"/>
              </a:rPr>
              <a:t>4</a:t>
            </a:r>
            <a:r>
              <a:rPr lang="en-US" sz="2000" b="1" dirty="0">
                <a:latin typeface="Montserrat Light" panose="00000400000000000000" pitchFamily="2" charset="-52"/>
              </a:rPr>
              <a:t>/4</a:t>
            </a:r>
            <a:endParaRPr lang="ru-RU" sz="2000" b="1" dirty="0">
              <a:latin typeface="Montserrat Light" panose="00000400000000000000" pitchFamily="2" charset="-52"/>
            </a:endParaRP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Дискр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./реле - </a:t>
            </a:r>
            <a:r>
              <a:rPr lang="en-US" sz="2000" b="1" dirty="0">
                <a:latin typeface="Montserrat Light" panose="00000400000000000000" pitchFamily="2" charset="-52"/>
              </a:rPr>
              <a:t>11 (</a:t>
            </a:r>
            <a:r>
              <a:rPr lang="ru-RU" sz="2000" b="1" dirty="0">
                <a:latin typeface="Montserrat Light" panose="00000400000000000000" pitchFamily="2" charset="-52"/>
              </a:rPr>
              <a:t>59</a:t>
            </a:r>
            <a:r>
              <a:rPr lang="en-US" sz="2000" b="1" dirty="0">
                <a:latin typeface="Montserrat Light" panose="00000400000000000000" pitchFamily="2" charset="-52"/>
              </a:rPr>
              <a:t>)</a:t>
            </a:r>
            <a:endParaRPr lang="ru-RU" sz="2000" b="1" dirty="0">
              <a:latin typeface="Montserrat Light" panose="00000400000000000000" pitchFamily="2" charset="-52"/>
            </a:endParaRP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Вых</a:t>
            </a:r>
            <a:r>
              <a:rPr lang="ru-RU" sz="2000" dirty="0">
                <a:latin typeface="Montserrat Light" panose="00000400000000000000" pitchFamily="2" charset="-52"/>
              </a:rPr>
              <a:t>. реле (группы контактов) – </a:t>
            </a:r>
            <a:r>
              <a:rPr lang="en-US" sz="2000" b="1" dirty="0">
                <a:latin typeface="Montserrat Light" panose="00000400000000000000" pitchFamily="2" charset="-52"/>
              </a:rPr>
              <a:t>9 (</a:t>
            </a:r>
            <a:r>
              <a:rPr lang="ru-RU" sz="2000" b="1" dirty="0">
                <a:latin typeface="Montserrat Light" panose="00000400000000000000" pitchFamily="2" charset="-52"/>
              </a:rPr>
              <a:t>33</a:t>
            </a:r>
            <a:r>
              <a:rPr lang="en-US" sz="2000" b="1" dirty="0">
                <a:latin typeface="Montserrat Light" panose="00000400000000000000" pitchFamily="2" charset="-52"/>
              </a:rPr>
              <a:t>)</a:t>
            </a:r>
            <a:endParaRPr lang="ru-RU" sz="2000" b="1" dirty="0">
              <a:latin typeface="Montserrat Light" panose="00000400000000000000" pitchFamily="2" charset="-52"/>
            </a:endParaRP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Светодиоды – </a:t>
            </a:r>
            <a:r>
              <a:rPr lang="ru-RU" sz="2000" b="1" dirty="0">
                <a:latin typeface="Montserrat Light" panose="00000400000000000000" pitchFamily="2" charset="-52"/>
              </a:rPr>
              <a:t>82</a:t>
            </a:r>
          </a:p>
          <a:p>
            <a:pPr marL="571500" indent="-5715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Кнопки оп. упр. - </a:t>
            </a:r>
            <a:r>
              <a:rPr lang="ru-RU" sz="2000" b="1" dirty="0">
                <a:latin typeface="Montserrat Light" panose="00000400000000000000" pitchFamily="2" charset="-52"/>
              </a:rPr>
              <a:t>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B7D325F-E35D-242A-0357-0B26FAC66225}"/>
              </a:ext>
            </a:extLst>
          </p:cNvPr>
          <p:cNvSpPr txBox="1"/>
          <p:nvPr/>
        </p:nvSpPr>
        <p:spPr>
          <a:xfrm>
            <a:off x="697900" y="1077390"/>
            <a:ext cx="1788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Montserrat SemiBold" panose="00000700000000000000" pitchFamily="2" charset="-52"/>
                <a:cs typeface="Arial" panose="020B0604020202020204" pitchFamily="34" charset="0"/>
              </a:rPr>
              <a:t>SIEMENS</a:t>
            </a:r>
            <a:r>
              <a:rPr lang="en-US" sz="2400" kern="1200" dirty="0" err="1"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Siprotec</a:t>
            </a:r>
            <a:r>
              <a:rPr lang="en-US" sz="2400" kern="1200" dirty="0">
                <a:effectLst/>
                <a:latin typeface="Montserrat SemiBold" panose="00000700000000000000" pitchFamily="2" charset="-52"/>
                <a:ea typeface="+mn-ea"/>
                <a:cs typeface="Arial" panose="020B0604020202020204" pitchFamily="34" charset="0"/>
              </a:rPr>
              <a:t> 5</a:t>
            </a: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E295BA09-C84A-DEC2-16F7-FFD973750EDD}"/>
              </a:ext>
            </a:extLst>
          </p:cNvPr>
          <p:cNvSpPr/>
          <p:nvPr/>
        </p:nvSpPr>
        <p:spPr>
          <a:xfrm>
            <a:off x="6814917" y="902226"/>
            <a:ext cx="2146566" cy="2976820"/>
          </a:xfrm>
          <a:custGeom>
            <a:avLst/>
            <a:gdLst/>
            <a:ahLst/>
            <a:cxnLst/>
            <a:rect l="l" t="t" r="r" b="b"/>
            <a:pathLst>
              <a:path w="6841641" h="9487866">
                <a:moveTo>
                  <a:pt x="0" y="0"/>
                </a:moveTo>
                <a:lnTo>
                  <a:pt x="6841641" y="0"/>
                </a:lnTo>
                <a:lnTo>
                  <a:pt x="6841641" y="9487866"/>
                </a:lnTo>
                <a:lnTo>
                  <a:pt x="0" y="94878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020E777-6997-0B7A-47FA-8B85F3811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264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nager-311\Desktop\gs_02.jpg">
            <a:extLst>
              <a:ext uri="{FF2B5EF4-FFF2-40B4-BE49-F238E27FC236}">
                <a16:creationId xmlns:a16="http://schemas.microsoft.com/office/drawing/2014/main" id="{6FEE900B-BB56-55C0-0CF4-65A194AA6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949" y="885200"/>
            <a:ext cx="2283608" cy="312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8CA7FD1-4D78-7A6D-F3AB-8550B317F15C}"/>
              </a:ext>
            </a:extLst>
          </p:cNvPr>
          <p:cNvGrpSpPr/>
          <p:nvPr/>
        </p:nvGrpSpPr>
        <p:grpSpPr>
          <a:xfrm>
            <a:off x="3865754" y="-118140"/>
            <a:ext cx="3124340" cy="1200329"/>
            <a:chOff x="4310136" y="-118140"/>
            <a:chExt cx="3124340" cy="1200329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D8E96A01-40F7-F619-BFDA-2D08262D1D9E}"/>
                </a:ext>
              </a:extLst>
            </p:cNvPr>
            <p:cNvSpPr/>
            <p:nvPr/>
          </p:nvSpPr>
          <p:spPr>
            <a:xfrm>
              <a:off x="4310136" y="-118140"/>
              <a:ext cx="272222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sz="7200" b="1" dirty="0">
                  <a:solidFill>
                    <a:schemeClr val="bg1"/>
                  </a:solidFill>
                  <a:latin typeface="Akrobat ExtraBold" panose="00000900000000000000" pitchFamily="50" charset="-52"/>
                </a:rPr>
                <a:t>110-220</a:t>
              </a:r>
              <a:endParaRPr lang="ru-RU" sz="1100" dirty="0">
                <a:solidFill>
                  <a:schemeClr val="bg1"/>
                </a:solidFill>
                <a:latin typeface="Akrobat ExtraBold" panose="00000900000000000000" pitchFamily="50" charset="-52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EA6DAC-0844-1359-77CC-732A106C6C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1357" y="114413"/>
              <a:ext cx="55311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4572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buNone/>
                <a:defRPr/>
              </a:pPr>
              <a:r>
                <a:rPr lang="ru-RU" altLang="ru-RU" sz="2000" b="1" dirty="0" err="1">
                  <a:solidFill>
                    <a:schemeClr val="bg1"/>
                  </a:solidFill>
                  <a:latin typeface="Akrobat SemiBold" panose="00000700000000000000" pitchFamily="50" charset="-52"/>
                </a:rPr>
                <a:t>кВ</a:t>
              </a:r>
              <a:endParaRPr lang="ru-RU" altLang="ru-RU" sz="1200" b="1" dirty="0">
                <a:solidFill>
                  <a:schemeClr val="bg1"/>
                </a:solidFill>
                <a:latin typeface="Akrobat SemiBold" panose="00000700000000000000" pitchFamily="50" charset="-52"/>
              </a:endParaRPr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83025B-EE00-EDA7-ADB1-1FB85C029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51" y="82965"/>
            <a:ext cx="1219048" cy="121904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1F0F7BE-6F66-1953-B3D6-45B9DB20FF90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138ADFE-6A1A-4FDD-8686-77863818A168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1" name="Параллелограмм 10">
              <a:extLst>
                <a:ext uri="{FF2B5EF4-FFF2-40B4-BE49-F238E27FC236}">
                  <a16:creationId xmlns:a16="http://schemas.microsoft.com/office/drawing/2014/main" id="{0FDA5D15-29FA-DD8F-E770-832DD5929E40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15DA0C70-05E3-E248-808F-FFBD2D36126B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9D408EB-038A-368C-F75F-B2702A63A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Терминалы защиты генератора 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BBF259D-8052-555A-9A28-642E44CE597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5" name="Шеврон 13">
              <a:extLst>
                <a:ext uri="{FF2B5EF4-FFF2-40B4-BE49-F238E27FC236}">
                  <a16:creationId xmlns:a16="http://schemas.microsoft.com/office/drawing/2014/main" id="{BFE0D0DD-EB61-CD64-A157-469C0DD5D5BA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6" name="Шеврон 14">
              <a:extLst>
                <a:ext uri="{FF2B5EF4-FFF2-40B4-BE49-F238E27FC236}">
                  <a16:creationId xmlns:a16="http://schemas.microsoft.com/office/drawing/2014/main" id="{65A42173-3FAA-B469-9AE5-B2F28B0271A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7" name="Шеврон 15">
              <a:extLst>
                <a:ext uri="{FF2B5EF4-FFF2-40B4-BE49-F238E27FC236}">
                  <a16:creationId xmlns:a16="http://schemas.microsoft.com/office/drawing/2014/main" id="{15696194-D7BD-BA61-99DA-1E2CB5CCE9E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1" name="Picture 2" descr="C:\Users\Chelyadinova\Desktop\РА.png">
            <a:extLst>
              <a:ext uri="{FF2B5EF4-FFF2-40B4-BE49-F238E27FC236}">
                <a16:creationId xmlns:a16="http://schemas.microsoft.com/office/drawing/2014/main" id="{0B6BA8A1-BC42-5158-7468-BC755FAB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116FAE8-4840-3DDB-B273-A574C2A147E1}"/>
              </a:ext>
            </a:extLst>
          </p:cNvPr>
          <p:cNvSpPr/>
          <p:nvPr/>
        </p:nvSpPr>
        <p:spPr>
          <a:xfrm>
            <a:off x="407368" y="1850121"/>
            <a:ext cx="15071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Montserrat SemiBold" panose="00000700000000000000" pitchFamily="2" charset="-52"/>
                <a:cs typeface="Arial" panose="020B0604020202020204" pitchFamily="34" charset="0"/>
              </a:rPr>
              <a:t>Easergy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YS Text"/>
              </a:rPr>
              <a:t> </a:t>
            </a:r>
          </a:p>
          <a:p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P3G30</a:t>
            </a:r>
            <a:endParaRPr lang="ru-RU" sz="2400" dirty="0"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67FCD04-8468-F3AA-47F1-670E5E8697AC}"/>
              </a:ext>
            </a:extLst>
          </p:cNvPr>
          <p:cNvSpPr/>
          <p:nvPr/>
        </p:nvSpPr>
        <p:spPr>
          <a:xfrm>
            <a:off x="9275738" y="1085835"/>
            <a:ext cx="2436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Сириус-ГС-02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CD2CAD-F4D7-8481-0902-F57F81EB5AC2}"/>
              </a:ext>
            </a:extLst>
          </p:cNvPr>
          <p:cNvSpPr txBox="1"/>
          <p:nvPr/>
        </p:nvSpPr>
        <p:spPr>
          <a:xfrm>
            <a:off x="5780272" y="3943070"/>
            <a:ext cx="79399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от </a:t>
            </a:r>
            <a:r>
              <a:rPr lang="ru-RU" sz="2000" dirty="0" err="1">
                <a:latin typeface="Montserrat Light" panose="00000400000000000000" pitchFamily="2" charset="-52"/>
              </a:rPr>
              <a:t>обр</a:t>
            </a:r>
            <a:r>
              <a:rPr lang="en-US" sz="2000" dirty="0">
                <a:latin typeface="Montserrat Light" panose="00000400000000000000" pitchFamily="2" charset="-52"/>
              </a:rPr>
              <a:t>.</a:t>
            </a:r>
            <a:r>
              <a:rPr lang="ru-RU" sz="2000" dirty="0">
                <a:latin typeface="Montserrat Light" panose="00000400000000000000" pitchFamily="2" charset="-52"/>
              </a:rPr>
              <a:t> акт</a:t>
            </a:r>
            <a:r>
              <a:rPr lang="en-US" sz="2000" dirty="0">
                <a:latin typeface="Montserrat Light" panose="00000400000000000000" pitchFamily="2" charset="-52"/>
              </a:rPr>
              <a:t>.</a:t>
            </a:r>
            <a:r>
              <a:rPr lang="ru-RU" sz="2000" dirty="0">
                <a:latin typeface="Montserrat Light" panose="00000400000000000000" pitchFamily="2" charset="-52"/>
              </a:rPr>
              <a:t> </a:t>
            </a:r>
            <a:r>
              <a:rPr lang="ru-RU" sz="2000" dirty="0" err="1">
                <a:latin typeface="Montserrat Light" panose="00000400000000000000" pitchFamily="2" charset="-52"/>
              </a:rPr>
              <a:t>мощн</a:t>
            </a:r>
            <a:r>
              <a:rPr lang="en-US" sz="2000" dirty="0">
                <a:latin typeface="Montserrat Light" panose="00000400000000000000" pitchFamily="2" charset="-52"/>
              </a:rPr>
              <a:t>.</a:t>
            </a:r>
            <a:r>
              <a:rPr lang="ru-RU" sz="2000" dirty="0">
                <a:latin typeface="Montserrat Light" panose="00000400000000000000" pitchFamily="2" charset="-52"/>
              </a:rPr>
              <a:t> (ЗОМ) -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Защита ген-</a:t>
            </a:r>
            <a:r>
              <a:rPr lang="ru-RU" sz="2000" dirty="0" err="1">
                <a:latin typeface="Montserrat Light" panose="00000400000000000000" pitchFamily="2" charset="-52"/>
              </a:rPr>
              <a:t>ра</a:t>
            </a:r>
            <a:r>
              <a:rPr lang="ru-RU" sz="2000" dirty="0">
                <a:latin typeface="Montserrat Light" panose="00000400000000000000" pitchFamily="2" charset="-52"/>
              </a:rPr>
              <a:t> от ошибочного включения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 в сеть (</a:t>
            </a:r>
            <a:r>
              <a:rPr lang="ru-RU" sz="2000" dirty="0" err="1">
                <a:latin typeface="Montserrat Light" panose="00000400000000000000" pitchFamily="2" charset="-52"/>
              </a:rPr>
              <a:t>ОшВкл</a:t>
            </a:r>
            <a:r>
              <a:rPr lang="ru-RU" sz="2000" dirty="0">
                <a:latin typeface="Montserrat Light" panose="00000400000000000000" pitchFamily="2" charset="-52"/>
              </a:rPr>
              <a:t> в сеть)  - </a:t>
            </a:r>
            <a:r>
              <a:rPr lang="ru-RU" sz="2000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Аналог.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en-US" sz="2000" dirty="0">
                <a:latin typeface="Montserrat Light" panose="00000400000000000000" pitchFamily="2" charset="-52"/>
              </a:rPr>
              <a:t>I/U </a:t>
            </a:r>
            <a:r>
              <a:rPr lang="ru-RU" sz="2000" dirty="0">
                <a:latin typeface="Montserrat Light" panose="00000400000000000000" pitchFamily="2" charset="-52"/>
              </a:rPr>
              <a:t>– </a:t>
            </a:r>
            <a:r>
              <a:rPr lang="ru-RU" sz="2000" b="1" dirty="0">
                <a:latin typeface="Montserrat Light" panose="00000400000000000000" pitchFamily="2" charset="-52"/>
              </a:rPr>
              <a:t>7/5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Дискр</a:t>
            </a:r>
            <a:r>
              <a:rPr lang="ru-RU" sz="2000" dirty="0">
                <a:latin typeface="Montserrat Light" panose="00000400000000000000" pitchFamily="2" charset="-52"/>
              </a:rPr>
              <a:t>. </a:t>
            </a:r>
            <a:r>
              <a:rPr lang="ru-RU" sz="2000" dirty="0" err="1">
                <a:latin typeface="Montserrat Light" panose="00000400000000000000" pitchFamily="2" charset="-52"/>
              </a:rPr>
              <a:t>вх</a:t>
            </a:r>
            <a:r>
              <a:rPr lang="ru-RU" sz="2000" dirty="0">
                <a:latin typeface="Montserrat Light" panose="00000400000000000000" pitchFamily="2" charset="-52"/>
              </a:rPr>
              <a:t>. – </a:t>
            </a:r>
            <a:r>
              <a:rPr lang="ru-RU" sz="2000" b="1" dirty="0">
                <a:latin typeface="Montserrat Light" panose="00000400000000000000" pitchFamily="2" charset="-52"/>
              </a:rPr>
              <a:t>33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Montserrat Light" panose="00000400000000000000" pitchFamily="2" charset="-52"/>
              </a:rPr>
              <a:t>Вых</a:t>
            </a:r>
            <a:r>
              <a:rPr lang="ru-RU" sz="2000" dirty="0">
                <a:latin typeface="Montserrat Light" panose="00000400000000000000" pitchFamily="2" charset="-52"/>
              </a:rPr>
              <a:t>. реле (группы контактов) – </a:t>
            </a:r>
            <a:r>
              <a:rPr lang="ru-RU" sz="2000" b="1" dirty="0">
                <a:latin typeface="Montserrat Light" panose="00000400000000000000" pitchFamily="2" charset="-52"/>
              </a:rPr>
              <a:t>32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Светодиоды – </a:t>
            </a:r>
            <a:r>
              <a:rPr lang="ru-RU" sz="2000" b="1" dirty="0">
                <a:latin typeface="Montserrat Light" panose="00000400000000000000" pitchFamily="2" charset="-52"/>
              </a:rPr>
              <a:t>39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sz="2000" dirty="0">
                <a:latin typeface="Montserrat Light" panose="00000400000000000000" pitchFamily="2" charset="-52"/>
              </a:rPr>
              <a:t>Кнопки оп. упр. - </a:t>
            </a:r>
            <a:r>
              <a:rPr lang="ru-RU" sz="2000" b="1" dirty="0">
                <a:latin typeface="Montserrat Light" panose="00000400000000000000" pitchFamily="2" charset="-52"/>
              </a:rPr>
              <a:t>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BC5232-D4D8-2E6B-5A63-8FBCED909B62}"/>
              </a:ext>
            </a:extLst>
          </p:cNvPr>
          <p:cNvSpPr txBox="1"/>
          <p:nvPr/>
        </p:nvSpPr>
        <p:spPr>
          <a:xfrm>
            <a:off x="3015" y="4009618"/>
            <a:ext cx="75501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от </a:t>
            </a:r>
            <a:r>
              <a:rPr lang="ru-RU" dirty="0" err="1">
                <a:latin typeface="Montserrat Light" panose="00000400000000000000" pitchFamily="2" charset="-52"/>
              </a:rPr>
              <a:t>обр</a:t>
            </a:r>
            <a:r>
              <a:rPr lang="en-US" dirty="0">
                <a:latin typeface="Montserrat Light" panose="00000400000000000000" pitchFamily="2" charset="-52"/>
              </a:rPr>
              <a:t>.</a:t>
            </a:r>
            <a:r>
              <a:rPr lang="ru-RU" dirty="0">
                <a:latin typeface="Montserrat Light" panose="00000400000000000000" pitchFamily="2" charset="-52"/>
              </a:rPr>
              <a:t> акт</a:t>
            </a:r>
            <a:r>
              <a:rPr lang="en-US" dirty="0">
                <a:latin typeface="Montserrat Light" panose="00000400000000000000" pitchFamily="2" charset="-52"/>
              </a:rPr>
              <a:t>.</a:t>
            </a:r>
            <a:r>
              <a:rPr lang="ru-RU" dirty="0">
                <a:latin typeface="Montserrat Light" panose="00000400000000000000" pitchFamily="2" charset="-52"/>
              </a:rPr>
              <a:t> </a:t>
            </a:r>
            <a:r>
              <a:rPr lang="ru-RU" dirty="0" err="1">
                <a:latin typeface="Montserrat Light" panose="00000400000000000000" pitchFamily="2" charset="-52"/>
              </a:rPr>
              <a:t>мощн</a:t>
            </a:r>
            <a:r>
              <a:rPr lang="en-US" dirty="0">
                <a:latin typeface="Montserrat Light" panose="00000400000000000000" pitchFamily="2" charset="-52"/>
              </a:rPr>
              <a:t>.</a:t>
            </a:r>
            <a:r>
              <a:rPr lang="ru-RU" dirty="0">
                <a:latin typeface="Montserrat Light" panose="00000400000000000000" pitchFamily="2" charset="-52"/>
              </a:rPr>
              <a:t> (ЗОМ) - </a:t>
            </a:r>
            <a:r>
              <a:rPr lang="ru-RU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ген-</a:t>
            </a:r>
            <a:r>
              <a:rPr lang="ru-RU" dirty="0" err="1">
                <a:latin typeface="Montserrat Light" panose="00000400000000000000" pitchFamily="2" charset="-52"/>
              </a:rPr>
              <a:t>ра</a:t>
            </a:r>
            <a:r>
              <a:rPr lang="ru-RU" dirty="0">
                <a:latin typeface="Montserrat Light" panose="00000400000000000000" pitchFamily="2" charset="-52"/>
              </a:rPr>
              <a:t> от ошибочного включения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 в сеть (</a:t>
            </a:r>
            <a:r>
              <a:rPr lang="ru-RU" dirty="0" err="1">
                <a:latin typeface="Montserrat Light" panose="00000400000000000000" pitchFamily="2" charset="-52"/>
              </a:rPr>
              <a:t>ОшВкл</a:t>
            </a:r>
            <a:r>
              <a:rPr lang="ru-RU" dirty="0">
                <a:latin typeface="Montserrat Light" panose="00000400000000000000" pitchFamily="2" charset="-52"/>
              </a:rPr>
              <a:t> в сеть) - </a:t>
            </a:r>
            <a:r>
              <a:rPr lang="ru-RU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Аналог.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</a:t>
            </a:r>
            <a:r>
              <a:rPr lang="en-US" dirty="0">
                <a:latin typeface="Montserrat Light" panose="00000400000000000000" pitchFamily="2" charset="-52"/>
              </a:rPr>
              <a:t>I/U </a:t>
            </a:r>
            <a:r>
              <a:rPr lang="ru-RU" dirty="0">
                <a:latin typeface="Montserrat Light" panose="00000400000000000000" pitchFamily="2" charset="-52"/>
              </a:rPr>
              <a:t>-  </a:t>
            </a:r>
            <a:r>
              <a:rPr lang="ru-RU" b="1" dirty="0">
                <a:latin typeface="Montserrat Light" panose="00000400000000000000" pitchFamily="2" charset="-52"/>
              </a:rPr>
              <a:t>7/4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Дискр</a:t>
            </a:r>
            <a:r>
              <a:rPr lang="ru-RU" dirty="0">
                <a:latin typeface="Montserrat Light" panose="00000400000000000000" pitchFamily="2" charset="-52"/>
              </a:rPr>
              <a:t>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-  </a:t>
            </a:r>
            <a:r>
              <a:rPr lang="ru-RU" b="1" dirty="0">
                <a:latin typeface="Montserrat Light" panose="00000400000000000000" pitchFamily="2" charset="-52"/>
              </a:rPr>
              <a:t>до 36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Вых</a:t>
            </a:r>
            <a:r>
              <a:rPr lang="ru-RU" dirty="0">
                <a:latin typeface="Montserrat Light" panose="00000400000000000000" pitchFamily="2" charset="-52"/>
              </a:rPr>
              <a:t>. реле (группы контактов) – </a:t>
            </a:r>
            <a:r>
              <a:rPr lang="ru-RU" b="1" dirty="0">
                <a:latin typeface="Montserrat Light" panose="00000400000000000000" pitchFamily="2" charset="-52"/>
              </a:rPr>
              <a:t>до 22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Светодиоды – </a:t>
            </a:r>
            <a:r>
              <a:rPr lang="ru-RU" b="1" dirty="0">
                <a:latin typeface="Montserrat Light" panose="00000400000000000000" pitchFamily="2" charset="-52"/>
              </a:rPr>
              <a:t>11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Кнопки оп. упр. – </a:t>
            </a:r>
            <a:r>
              <a:rPr lang="ru-RU" b="1" dirty="0">
                <a:latin typeface="Montserrat Light" panose="00000400000000000000" pitchFamily="2" charset="-52"/>
              </a:rPr>
              <a:t>2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Температурные датчики </a:t>
            </a:r>
            <a:r>
              <a:rPr lang="ru-RU" b="1" dirty="0">
                <a:latin typeface="Montserrat Light" panose="00000400000000000000" pitchFamily="2" charset="-52"/>
              </a:rPr>
              <a:t>- (0-12)</a:t>
            </a:r>
          </a:p>
        </p:txBody>
      </p:sp>
      <p:sp>
        <p:nvSpPr>
          <p:cNvPr id="19" name="Номер слайда 18">
            <a:extLst>
              <a:ext uri="{FF2B5EF4-FFF2-40B4-BE49-F238E27FC236}">
                <a16:creationId xmlns:a16="http://schemas.microsoft.com/office/drawing/2014/main" id="{191FA391-C783-D301-0494-AE655CC5A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EE3D6FC-E1A6-DCBC-FD50-EBF5A7090C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327" y="1214357"/>
            <a:ext cx="3377623" cy="257543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B7D325F-E35D-242A-0357-0B26FAC66225}"/>
              </a:ext>
            </a:extLst>
          </p:cNvPr>
          <p:cNvSpPr txBox="1"/>
          <p:nvPr/>
        </p:nvSpPr>
        <p:spPr>
          <a:xfrm>
            <a:off x="407368" y="1085835"/>
            <a:ext cx="2085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SCHNEIDER</a:t>
            </a:r>
            <a:r>
              <a:rPr lang="en-US" sz="2400" b="0" i="0" dirty="0">
                <a:effectLst/>
                <a:highlight>
                  <a:srgbClr val="FFFFFF"/>
                </a:highlight>
                <a:latin typeface="YS Text"/>
              </a:rPr>
              <a:t> </a:t>
            </a:r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ELECTRIC</a:t>
            </a:r>
          </a:p>
        </p:txBody>
      </p:sp>
    </p:spTree>
    <p:extLst>
      <p:ext uri="{BB962C8B-B14F-4D97-AF65-F5344CB8AC3E}">
        <p14:creationId xmlns:p14="http://schemas.microsoft.com/office/powerpoint/2010/main" val="1075263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79BCE13-6169-03F5-7E6D-91AA81AF1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971" y="783754"/>
            <a:ext cx="2749630" cy="367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8CA7FD1-4D78-7A6D-F3AB-8550B317F15C}"/>
              </a:ext>
            </a:extLst>
          </p:cNvPr>
          <p:cNvGrpSpPr/>
          <p:nvPr/>
        </p:nvGrpSpPr>
        <p:grpSpPr>
          <a:xfrm>
            <a:off x="3865754" y="-118140"/>
            <a:ext cx="3124340" cy="1200329"/>
            <a:chOff x="4310136" y="-118140"/>
            <a:chExt cx="3124340" cy="1200329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D8E96A01-40F7-F619-BFDA-2D08262D1D9E}"/>
                </a:ext>
              </a:extLst>
            </p:cNvPr>
            <p:cNvSpPr/>
            <p:nvPr/>
          </p:nvSpPr>
          <p:spPr>
            <a:xfrm>
              <a:off x="4310136" y="-118140"/>
              <a:ext cx="272222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sz="7200" b="1" dirty="0">
                  <a:solidFill>
                    <a:schemeClr val="bg1"/>
                  </a:solidFill>
                  <a:latin typeface="Akrobat ExtraBold" panose="00000900000000000000" pitchFamily="50" charset="-52"/>
                </a:rPr>
                <a:t>110-220</a:t>
              </a:r>
              <a:endParaRPr lang="ru-RU" sz="1100" dirty="0">
                <a:solidFill>
                  <a:schemeClr val="bg1"/>
                </a:solidFill>
                <a:latin typeface="Akrobat ExtraBold" panose="00000900000000000000" pitchFamily="50" charset="-52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EA6DAC-0844-1359-77CC-732A106C6C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1357" y="114413"/>
              <a:ext cx="55311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4572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buNone/>
                <a:defRPr/>
              </a:pPr>
              <a:r>
                <a:rPr lang="ru-RU" altLang="ru-RU" sz="2000" b="1" dirty="0" err="1">
                  <a:solidFill>
                    <a:schemeClr val="bg1"/>
                  </a:solidFill>
                  <a:latin typeface="Akrobat SemiBold" panose="00000700000000000000" pitchFamily="50" charset="-52"/>
                </a:rPr>
                <a:t>кВ</a:t>
              </a:r>
              <a:endParaRPr lang="ru-RU" altLang="ru-RU" sz="1200" b="1" dirty="0">
                <a:solidFill>
                  <a:schemeClr val="bg1"/>
                </a:solidFill>
                <a:latin typeface="Akrobat SemiBold" panose="00000700000000000000" pitchFamily="50" charset="-52"/>
              </a:endParaRPr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83025B-EE00-EDA7-ADB1-1FB85C029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51" y="82965"/>
            <a:ext cx="1219048" cy="121904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1F0F7BE-6F66-1953-B3D6-45B9DB20FF90}"/>
              </a:ext>
            </a:extLst>
          </p:cNvPr>
          <p:cNvSpPr/>
          <p:nvPr/>
        </p:nvSpPr>
        <p:spPr>
          <a:xfrm>
            <a:off x="5732799" y="429574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-15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Высокое напряжение</a:t>
            </a:r>
            <a:endParaRPr lang="ru-RU" sz="2400" spc="-15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138ADFE-6A1A-4FDD-8686-77863818A168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11" name="Параллелограмм 10">
              <a:extLst>
                <a:ext uri="{FF2B5EF4-FFF2-40B4-BE49-F238E27FC236}">
                  <a16:creationId xmlns:a16="http://schemas.microsoft.com/office/drawing/2014/main" id="{0FDA5D15-29FA-DD8F-E770-832DD5929E40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15DA0C70-05E3-E248-808F-FFBD2D36126B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9D408EB-038A-368C-F75F-B2702A63A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924337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Терминалы защиты линии 6-35 кВ 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BBF259D-8052-555A-9A28-642E44CE597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5" name="Шеврон 13">
              <a:extLst>
                <a:ext uri="{FF2B5EF4-FFF2-40B4-BE49-F238E27FC236}">
                  <a16:creationId xmlns:a16="http://schemas.microsoft.com/office/drawing/2014/main" id="{BFE0D0DD-EB61-CD64-A157-469C0DD5D5BA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6" name="Шеврон 14">
              <a:extLst>
                <a:ext uri="{FF2B5EF4-FFF2-40B4-BE49-F238E27FC236}">
                  <a16:creationId xmlns:a16="http://schemas.microsoft.com/office/drawing/2014/main" id="{65A42173-3FAA-B469-9AE5-B2F28B0271AC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7" name="Шеврон 15">
              <a:extLst>
                <a:ext uri="{FF2B5EF4-FFF2-40B4-BE49-F238E27FC236}">
                  <a16:creationId xmlns:a16="http://schemas.microsoft.com/office/drawing/2014/main" id="{15696194-D7BD-BA61-99DA-1E2CB5CCE9E9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pic>
        <p:nvPicPr>
          <p:cNvPr id="21" name="Picture 2" descr="C:\Users\Chelyadinova\Desktop\РА.png">
            <a:extLst>
              <a:ext uri="{FF2B5EF4-FFF2-40B4-BE49-F238E27FC236}">
                <a16:creationId xmlns:a16="http://schemas.microsoft.com/office/drawing/2014/main" id="{0B6BA8A1-BC42-5158-7468-BC755FAB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77" y="178214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116FAE8-4840-3DDB-B273-A574C2A147E1}"/>
              </a:ext>
            </a:extLst>
          </p:cNvPr>
          <p:cNvSpPr/>
          <p:nvPr/>
        </p:nvSpPr>
        <p:spPr>
          <a:xfrm>
            <a:off x="394689" y="1409073"/>
            <a:ext cx="130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REF615</a:t>
            </a:r>
            <a:endParaRPr lang="ru-RU" sz="2400" dirty="0">
              <a:latin typeface="Montserrat SemiBold" panose="000007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67FCD04-8468-F3AA-47F1-670E5E8697AC}"/>
              </a:ext>
            </a:extLst>
          </p:cNvPr>
          <p:cNvSpPr/>
          <p:nvPr/>
        </p:nvSpPr>
        <p:spPr>
          <a:xfrm>
            <a:off x="8680431" y="1139382"/>
            <a:ext cx="27574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Сириус-2МЛ-02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B7D325F-E35D-242A-0357-0B26FAC66225}"/>
              </a:ext>
            </a:extLst>
          </p:cNvPr>
          <p:cNvSpPr txBox="1"/>
          <p:nvPr/>
        </p:nvSpPr>
        <p:spPr>
          <a:xfrm>
            <a:off x="407368" y="1085835"/>
            <a:ext cx="208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ontserrat SemiBold" panose="00000700000000000000" pitchFamily="2" charset="-52"/>
                <a:cs typeface="Arial" panose="020B0604020202020204" pitchFamily="34" charset="0"/>
              </a:rPr>
              <a:t>ABB</a:t>
            </a:r>
          </a:p>
        </p:txBody>
      </p:sp>
      <p:pic>
        <p:nvPicPr>
          <p:cNvPr id="19" name="Picture 3" descr="C:\Users\Manager-311\Desktop\2022-05-18_11-45-20-removebg-preview.png">
            <a:extLst>
              <a:ext uri="{FF2B5EF4-FFF2-40B4-BE49-F238E27FC236}">
                <a16:creationId xmlns:a16="http://schemas.microsoft.com/office/drawing/2014/main" id="{CD4515CC-0A5C-7015-681F-3D141A84C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59" y="697656"/>
            <a:ext cx="4166582" cy="323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4E45218-DD67-BF60-C18C-68578EECA735}"/>
              </a:ext>
            </a:extLst>
          </p:cNvPr>
          <p:cNvSpPr txBox="1"/>
          <p:nvPr/>
        </p:nvSpPr>
        <p:spPr>
          <a:xfrm>
            <a:off x="526730" y="4289028"/>
            <a:ext cx="55367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по напряжению обратной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последовательности  - </a:t>
            </a:r>
            <a:r>
              <a:rPr lang="ru-RU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от тепловой перегрузки  - </a:t>
            </a:r>
            <a:r>
              <a:rPr lang="ru-RU" b="1" dirty="0">
                <a:latin typeface="Montserrat Light" panose="00000400000000000000" pitchFamily="2" charset="-52"/>
              </a:rPr>
              <a:t>да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Аналог.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</a:t>
            </a:r>
            <a:r>
              <a:rPr lang="en-US" dirty="0">
                <a:latin typeface="Montserrat Light" panose="00000400000000000000" pitchFamily="2" charset="-52"/>
              </a:rPr>
              <a:t>I/U </a:t>
            </a:r>
            <a:r>
              <a:rPr lang="ru-RU" dirty="0">
                <a:latin typeface="Montserrat Light" panose="00000400000000000000" pitchFamily="2" charset="-52"/>
              </a:rPr>
              <a:t>-  </a:t>
            </a:r>
            <a:r>
              <a:rPr lang="ru-RU" b="1" dirty="0">
                <a:latin typeface="Montserrat Light" panose="00000400000000000000" pitchFamily="2" charset="-52"/>
              </a:rPr>
              <a:t>4/5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Дискр</a:t>
            </a:r>
            <a:r>
              <a:rPr lang="ru-RU" dirty="0">
                <a:latin typeface="Montserrat Light" panose="00000400000000000000" pitchFamily="2" charset="-52"/>
              </a:rPr>
              <a:t>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 - </a:t>
            </a:r>
            <a:r>
              <a:rPr lang="ru-RU" b="1" dirty="0">
                <a:latin typeface="Montserrat Light" panose="00000400000000000000" pitchFamily="2" charset="-52"/>
              </a:rPr>
              <a:t>18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Вых</a:t>
            </a:r>
            <a:r>
              <a:rPr lang="ru-RU" dirty="0">
                <a:latin typeface="Montserrat Light" panose="00000400000000000000" pitchFamily="2" charset="-52"/>
              </a:rPr>
              <a:t>. реле - </a:t>
            </a:r>
            <a:r>
              <a:rPr lang="ru-RU" b="1" dirty="0">
                <a:latin typeface="Montserrat Light" panose="00000400000000000000" pitchFamily="2" charset="-52"/>
              </a:rPr>
              <a:t>13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Светодиоды - </a:t>
            </a:r>
            <a:r>
              <a:rPr lang="ru-RU" b="1" dirty="0">
                <a:latin typeface="Montserrat Light" panose="00000400000000000000" pitchFamily="2" charset="-52"/>
              </a:rPr>
              <a:t>11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Кнопки оп. упр. - </a:t>
            </a:r>
            <a:r>
              <a:rPr lang="ru-RU" b="1" dirty="0">
                <a:latin typeface="Montserrat Light" panose="00000400000000000000" pitchFamily="2" charset="-52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15559D-4589-9FF2-97A7-DAFAD0A27B52}"/>
              </a:ext>
            </a:extLst>
          </p:cNvPr>
          <p:cNvSpPr txBox="1"/>
          <p:nvPr/>
        </p:nvSpPr>
        <p:spPr>
          <a:xfrm>
            <a:off x="6240016" y="4289028"/>
            <a:ext cx="5688632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по напряжению обратной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последовательности  - </a:t>
            </a:r>
            <a:r>
              <a:rPr lang="ru-RU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Защита от тепловой перегрузки- </a:t>
            </a:r>
            <a:r>
              <a:rPr lang="ru-RU" b="1" dirty="0">
                <a:latin typeface="Montserrat Light" panose="00000400000000000000" pitchFamily="2" charset="-52"/>
              </a:rPr>
              <a:t>нет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Аналог.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по току </a:t>
            </a:r>
            <a:r>
              <a:rPr lang="ru-RU" b="1" dirty="0">
                <a:latin typeface="Montserrat Light" panose="00000400000000000000" pitchFamily="2" charset="-52"/>
              </a:rPr>
              <a:t>– 5/4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Дискр</a:t>
            </a:r>
            <a:r>
              <a:rPr lang="ru-RU" dirty="0">
                <a:latin typeface="Montserrat Light" panose="00000400000000000000" pitchFamily="2" charset="-52"/>
              </a:rPr>
              <a:t>. </a:t>
            </a:r>
            <a:r>
              <a:rPr lang="ru-RU" dirty="0" err="1">
                <a:latin typeface="Montserrat Light" panose="00000400000000000000" pitchFamily="2" charset="-52"/>
              </a:rPr>
              <a:t>вх</a:t>
            </a:r>
            <a:r>
              <a:rPr lang="ru-RU" dirty="0">
                <a:latin typeface="Montserrat Light" panose="00000400000000000000" pitchFamily="2" charset="-52"/>
              </a:rPr>
              <a:t>.  - </a:t>
            </a:r>
            <a:r>
              <a:rPr lang="ru-RU" b="1" dirty="0">
                <a:latin typeface="Montserrat Light" panose="00000400000000000000" pitchFamily="2" charset="-52"/>
              </a:rPr>
              <a:t>31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 err="1">
                <a:latin typeface="Montserrat Light" panose="00000400000000000000" pitchFamily="2" charset="-52"/>
              </a:rPr>
              <a:t>Вых</a:t>
            </a:r>
            <a:r>
              <a:rPr lang="ru-RU" dirty="0">
                <a:latin typeface="Montserrat Light" panose="00000400000000000000" pitchFamily="2" charset="-52"/>
              </a:rPr>
              <a:t>. реле - </a:t>
            </a:r>
            <a:r>
              <a:rPr lang="ru-RU" b="1" dirty="0">
                <a:latin typeface="Montserrat Light" panose="00000400000000000000" pitchFamily="2" charset="-52"/>
              </a:rPr>
              <a:t>33</a:t>
            </a:r>
            <a:r>
              <a:rPr lang="ru-RU" dirty="0">
                <a:latin typeface="Montserrat Light" panose="00000400000000000000" pitchFamily="2" charset="-52"/>
              </a:rPr>
              <a:t> 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 panose="00000400000000000000" pitchFamily="2" charset="-52"/>
              </a:rPr>
              <a:t>Светодиоды: </a:t>
            </a:r>
            <a:r>
              <a:rPr lang="ru-RU" b="1" dirty="0">
                <a:latin typeface="Montserrat Light" panose="00000400000000000000" pitchFamily="2" charset="-52"/>
              </a:rPr>
              <a:t>25</a:t>
            </a:r>
          </a:p>
          <a:p>
            <a:pPr marL="571500" indent="-215900" algn="just" defTabSz="360000">
              <a:buFont typeface="Arial" panose="020B0604020202020204" pitchFamily="34" charset="0"/>
              <a:buChar char="•"/>
            </a:pPr>
            <a:r>
              <a:rPr lang="ru-RU" dirty="0">
                <a:latin typeface="Montserrat Light"/>
              </a:rPr>
              <a:t>Кнопки оп. упр. - </a:t>
            </a:r>
            <a:r>
              <a:rPr lang="ru-RU" b="1" dirty="0">
                <a:latin typeface="Montserrat Light"/>
              </a:rPr>
              <a:t>13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C71E5FE-8D9A-BAEC-B481-723F460CC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25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973" y="260648"/>
            <a:ext cx="3009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Устройства РЗА 6-220 </a:t>
            </a:r>
            <a:r>
              <a:rPr lang="ru-RU" b="1" dirty="0" err="1">
                <a:solidFill>
                  <a:schemeClr val="bg1"/>
                </a:solidFill>
                <a:latin typeface="Montserrat Medium" panose="00000600000000000000" pitchFamily="2" charset="-52"/>
                <a:cs typeface="Arial" panose="020B0604020202020204" pitchFamily="34" charset="0"/>
              </a:rPr>
              <a:t>кВ</a:t>
            </a:r>
            <a:endParaRPr lang="ru-RU" b="1" dirty="0">
              <a:solidFill>
                <a:schemeClr val="bg1"/>
              </a:solidFill>
              <a:latin typeface="Montserrat Medium" panose="000006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12" name="Рисунок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119" y="1101204"/>
            <a:ext cx="3287694" cy="275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7EA9F5A-A719-7C36-9DC4-AADF34816D2E}"/>
              </a:ext>
            </a:extLst>
          </p:cNvPr>
          <p:cNvGrpSpPr/>
          <p:nvPr/>
        </p:nvGrpSpPr>
        <p:grpSpPr>
          <a:xfrm>
            <a:off x="-762000" y="-27384"/>
            <a:ext cx="14528024" cy="978374"/>
            <a:chOff x="3474" y="-15206"/>
            <a:chExt cx="9919159" cy="978374"/>
          </a:xfrm>
          <a:solidFill>
            <a:srgbClr val="1F335C"/>
          </a:solidFill>
        </p:grpSpPr>
        <p:sp>
          <p:nvSpPr>
            <p:cNvPr id="4" name="Параллелограмм 3">
              <a:extLst>
                <a:ext uri="{FF2B5EF4-FFF2-40B4-BE49-F238E27FC236}">
                  <a16:creationId xmlns:a16="http://schemas.microsoft.com/office/drawing/2014/main" id="{3E13740B-781C-E6C9-AEFA-864942C6F20B}"/>
                </a:ext>
              </a:extLst>
            </p:cNvPr>
            <p:cNvSpPr/>
            <p:nvPr/>
          </p:nvSpPr>
          <p:spPr>
            <a:xfrm>
              <a:off x="7126136" y="-15206"/>
              <a:ext cx="2796497" cy="978374"/>
            </a:xfrm>
            <a:prstGeom prst="parallelogram">
              <a:avLst>
                <a:gd name="adj" fmla="val 942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C9A42E3A-7BF2-24C4-3506-13132AF91C42}"/>
                </a:ext>
              </a:extLst>
            </p:cNvPr>
            <p:cNvSpPr/>
            <p:nvPr/>
          </p:nvSpPr>
          <p:spPr>
            <a:xfrm>
              <a:off x="3474" y="-15206"/>
              <a:ext cx="8192573" cy="978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Medium" panose="00000600000000000000" pitchFamily="2" charset="-52"/>
              </a:endParaRPr>
            </a:p>
          </p:txBody>
        </p:sp>
      </p:grpSp>
      <p:pic>
        <p:nvPicPr>
          <p:cNvPr id="7" name="Picture 3" descr="C:\Users\Admin\Desktop\радиусавтоматика\финал\Презентация4.png">
            <a:extLst>
              <a:ext uri="{FF2B5EF4-FFF2-40B4-BE49-F238E27FC236}">
                <a16:creationId xmlns:a16="http://schemas.microsoft.com/office/drawing/2014/main" id="{0F4CEB12-F975-7B6F-113E-3335F6CE1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5779" y="206177"/>
            <a:ext cx="108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42583D-6D35-6F33-876F-310C54040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300" y="122830"/>
            <a:ext cx="806902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4572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Montserrat SemiBold" panose="00000700000000000000" pitchFamily="2" charset="-52"/>
                <a:cs typeface="Arial" panose="020B0604020202020204" pitchFamily="34" charset="0"/>
              </a:rPr>
              <a:t>Решения на устройствах Сириус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D111C91F-D62E-7557-2BFC-C3AB1352AB8B}"/>
              </a:ext>
            </a:extLst>
          </p:cNvPr>
          <p:cNvGrpSpPr/>
          <p:nvPr/>
        </p:nvGrpSpPr>
        <p:grpSpPr>
          <a:xfrm>
            <a:off x="192292" y="145217"/>
            <a:ext cx="488876" cy="540000"/>
            <a:chOff x="192292" y="206177"/>
            <a:chExt cx="488876" cy="540000"/>
          </a:xfrm>
        </p:grpSpPr>
        <p:sp>
          <p:nvSpPr>
            <p:cNvPr id="10" name="Шеврон 13">
              <a:extLst>
                <a:ext uri="{FF2B5EF4-FFF2-40B4-BE49-F238E27FC236}">
                  <a16:creationId xmlns:a16="http://schemas.microsoft.com/office/drawing/2014/main" id="{DC759ABA-86CE-C75B-6625-227396AB59EF}"/>
                </a:ext>
              </a:extLst>
            </p:cNvPr>
            <p:cNvSpPr/>
            <p:nvPr/>
          </p:nvSpPr>
          <p:spPr>
            <a:xfrm>
              <a:off x="501168" y="206177"/>
              <a:ext cx="180000" cy="540000"/>
            </a:xfrm>
            <a:prstGeom prst="chevron">
              <a:avLst/>
            </a:prstGeom>
            <a:solidFill>
              <a:srgbClr val="084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1" name="Шеврон 14">
              <a:extLst>
                <a:ext uri="{FF2B5EF4-FFF2-40B4-BE49-F238E27FC236}">
                  <a16:creationId xmlns:a16="http://schemas.microsoft.com/office/drawing/2014/main" id="{5837A40B-43D5-7B99-5A4F-19CB676C9B70}"/>
                </a:ext>
              </a:extLst>
            </p:cNvPr>
            <p:cNvSpPr/>
            <p:nvPr/>
          </p:nvSpPr>
          <p:spPr>
            <a:xfrm>
              <a:off x="346730" y="206177"/>
              <a:ext cx="180000" cy="5400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4" name="Шеврон 15">
              <a:extLst>
                <a:ext uri="{FF2B5EF4-FFF2-40B4-BE49-F238E27FC236}">
                  <a16:creationId xmlns:a16="http://schemas.microsoft.com/office/drawing/2014/main" id="{C810052E-4AA0-D582-C3E2-A8F499A548CE}"/>
                </a:ext>
              </a:extLst>
            </p:cNvPr>
            <p:cNvSpPr/>
            <p:nvPr/>
          </p:nvSpPr>
          <p:spPr>
            <a:xfrm>
              <a:off x="192292" y="206177"/>
              <a:ext cx="180000" cy="540000"/>
            </a:xfrm>
            <a:prstGeom prst="chevron">
              <a:avLst/>
            </a:prstGeom>
            <a:solidFill>
              <a:srgbClr val="78A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Medium" panose="00000600000000000000" pitchFamily="2" charset="-52"/>
              </a:endParaRPr>
            </a:p>
          </p:txBody>
        </p:sp>
      </p:grpSp>
      <p:sp>
        <p:nvSpPr>
          <p:cNvPr id="21" name="Freeform 4">
            <a:extLst>
              <a:ext uri="{FF2B5EF4-FFF2-40B4-BE49-F238E27FC236}">
                <a16:creationId xmlns:a16="http://schemas.microsoft.com/office/drawing/2014/main" id="{091EED1D-0D14-27CE-E2B2-522B0E9142A3}"/>
              </a:ext>
            </a:extLst>
          </p:cNvPr>
          <p:cNvSpPr/>
          <p:nvPr/>
        </p:nvSpPr>
        <p:spPr>
          <a:xfrm>
            <a:off x="-2595274" y="950990"/>
            <a:ext cx="4114800" cy="6172200"/>
          </a:xfrm>
          <a:custGeom>
            <a:avLst/>
            <a:gdLst/>
            <a:ahLst/>
            <a:cxnLst/>
            <a:rect l="l" t="t" r="r" b="b"/>
            <a:pathLst>
              <a:path w="6172200" h="9258300">
                <a:moveTo>
                  <a:pt x="0" y="0"/>
                </a:moveTo>
                <a:lnTo>
                  <a:pt x="6172200" y="0"/>
                </a:lnTo>
                <a:lnTo>
                  <a:pt x="617220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9000"/>
            </a:blip>
            <a:stretch>
              <a:fillRect/>
            </a:stretch>
          </a:blipFill>
        </p:spPr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618D3051-3EB0-F690-2681-7F04C3616B2C}"/>
              </a:ext>
            </a:extLst>
          </p:cNvPr>
          <p:cNvSpPr/>
          <p:nvPr/>
        </p:nvSpPr>
        <p:spPr>
          <a:xfrm>
            <a:off x="681168" y="823035"/>
            <a:ext cx="4116544" cy="5708750"/>
          </a:xfrm>
          <a:custGeom>
            <a:avLst/>
            <a:gdLst/>
            <a:ahLst/>
            <a:cxnLst/>
            <a:rect l="l" t="t" r="r" b="b"/>
            <a:pathLst>
              <a:path w="6841641" h="9487866">
                <a:moveTo>
                  <a:pt x="0" y="0"/>
                </a:moveTo>
                <a:lnTo>
                  <a:pt x="6841641" y="0"/>
                </a:lnTo>
                <a:lnTo>
                  <a:pt x="6841641" y="9487866"/>
                </a:lnTo>
                <a:lnTo>
                  <a:pt x="0" y="94878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5" name="Freeform 57">
            <a:extLst>
              <a:ext uri="{FF2B5EF4-FFF2-40B4-BE49-F238E27FC236}">
                <a16:creationId xmlns:a16="http://schemas.microsoft.com/office/drawing/2014/main" id="{6D53A61C-610F-FC94-4FDA-2349419764AD}"/>
              </a:ext>
            </a:extLst>
          </p:cNvPr>
          <p:cNvSpPr/>
          <p:nvPr/>
        </p:nvSpPr>
        <p:spPr>
          <a:xfrm>
            <a:off x="4655840" y="2613188"/>
            <a:ext cx="4850963" cy="4769016"/>
          </a:xfrm>
          <a:custGeom>
            <a:avLst/>
            <a:gdLst/>
            <a:ahLst/>
            <a:cxnLst/>
            <a:rect l="l" t="t" r="r" b="b"/>
            <a:pathLst>
              <a:path w="4276563" h="4276563">
                <a:moveTo>
                  <a:pt x="0" y="0"/>
                </a:moveTo>
                <a:lnTo>
                  <a:pt x="4276563" y="0"/>
                </a:lnTo>
                <a:lnTo>
                  <a:pt x="4276563" y="4276563"/>
                </a:lnTo>
                <a:lnTo>
                  <a:pt x="0" y="427656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pic>
        <p:nvPicPr>
          <p:cNvPr id="26" name="Picture 2" descr="C:\Users\Chelyadinova\Desktop\РА.png">
            <a:extLst>
              <a:ext uri="{FF2B5EF4-FFF2-40B4-BE49-F238E27FC236}">
                <a16:creationId xmlns:a16="http://schemas.microsoft.com/office/drawing/2014/main" id="{96D1B426-3BA3-AD1F-0F35-49EF87170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5442" y="167133"/>
            <a:ext cx="1312647" cy="6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7E4F8D-0CC3-2F31-40CB-0E93170AB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67BDD-7760-4F69-B680-7DF86953537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7312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35733</TotalTime>
  <Words>2231</Words>
  <Application>Microsoft Office PowerPoint</Application>
  <PresentationFormat>Широкоэкранный</PresentationFormat>
  <Paragraphs>471</Paragraphs>
  <Slides>47</Slides>
  <Notes>31</Notes>
  <HiddenSlides>10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9" baseType="lpstr">
      <vt:lpstr>Akrobat ExtraBold</vt:lpstr>
      <vt:lpstr>Akrobat SemiBold</vt:lpstr>
      <vt:lpstr>Arial</vt:lpstr>
      <vt:lpstr>Calibri</vt:lpstr>
      <vt:lpstr>GTEestiPro</vt:lpstr>
      <vt:lpstr>Montserrat Light</vt:lpstr>
      <vt:lpstr>Montserrat Medium</vt:lpstr>
      <vt:lpstr>Montserrat SemiBold</vt:lpstr>
      <vt:lpstr>Montserrat Semi-Bold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RADIUS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Продукция  ЗАО «РАДИУС Автоматика»</dc:title>
  <dc:creator>Alexis</dc:creator>
  <cp:lastModifiedBy>Антонов Дмитрий</cp:lastModifiedBy>
  <cp:revision>2050</cp:revision>
  <cp:lastPrinted>2020-08-26T12:08:52Z</cp:lastPrinted>
  <dcterms:created xsi:type="dcterms:W3CDTF">2007-03-19T09:24:04Z</dcterms:created>
  <dcterms:modified xsi:type="dcterms:W3CDTF">2024-04-23T19:44:15Z</dcterms:modified>
</cp:coreProperties>
</file>