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479" r:id="rId1"/>
  </p:sldMasterIdLst>
  <p:notesMasterIdLst>
    <p:notesMasterId r:id="rId18"/>
  </p:notesMasterIdLst>
  <p:handoutMasterIdLst>
    <p:handoutMasterId r:id="rId19"/>
  </p:handoutMasterIdLst>
  <p:sldIdLst>
    <p:sldId id="823" r:id="rId2"/>
    <p:sldId id="843" r:id="rId3"/>
    <p:sldId id="825" r:id="rId4"/>
    <p:sldId id="821" r:id="rId5"/>
    <p:sldId id="826" r:id="rId6"/>
    <p:sldId id="833" r:id="rId7"/>
    <p:sldId id="834" r:id="rId8"/>
    <p:sldId id="835" r:id="rId9"/>
    <p:sldId id="836" r:id="rId10"/>
    <p:sldId id="794" r:id="rId11"/>
    <p:sldId id="838" r:id="rId12"/>
    <p:sldId id="837" r:id="rId13"/>
    <p:sldId id="840" r:id="rId14"/>
    <p:sldId id="841" r:id="rId15"/>
    <p:sldId id="842" r:id="rId16"/>
    <p:sldId id="824" r:id="rId17"/>
  </p:sldIdLst>
  <p:sldSz cx="9144000" cy="5143500" type="screen16x9"/>
  <p:notesSz cx="10234613" cy="70993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i="1" kern="1200">
        <a:solidFill>
          <a:srgbClr val="003399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i="1" kern="1200">
        <a:solidFill>
          <a:srgbClr val="003399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i="1" kern="1200">
        <a:solidFill>
          <a:srgbClr val="003399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i="1" kern="1200">
        <a:solidFill>
          <a:srgbClr val="003399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i="1" kern="1200">
        <a:solidFill>
          <a:srgbClr val="003399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i="1" kern="1200">
        <a:solidFill>
          <a:srgbClr val="003399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i="1" kern="1200">
        <a:solidFill>
          <a:srgbClr val="003399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i="1" kern="1200">
        <a:solidFill>
          <a:srgbClr val="003399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i="1" kern="1200">
        <a:solidFill>
          <a:srgbClr val="003399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236">
          <p15:clr>
            <a:srgbClr val="A4A3A4"/>
          </p15:clr>
        </p15:guide>
        <p15:guide id="2" pos="3223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0A396B"/>
    <a:srgbClr val="2369B5"/>
    <a:srgbClr val="005BA3"/>
    <a:srgbClr val="CD2C32"/>
    <a:srgbClr val="C00000"/>
    <a:srgbClr val="A00000"/>
    <a:srgbClr val="006CB5"/>
    <a:srgbClr val="646CB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047" autoAdjust="0"/>
    <p:restoredTop sz="86322" autoAdjust="0"/>
  </p:normalViewPr>
  <p:slideViewPr>
    <p:cSldViewPr>
      <p:cViewPr>
        <p:scale>
          <a:sx n="100" d="100"/>
          <a:sy n="100" d="100"/>
        </p:scale>
        <p:origin x="-1944" y="-63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17" d="100"/>
          <a:sy n="117" d="100"/>
        </p:scale>
        <p:origin x="-1722" y="-96"/>
      </p:cViewPr>
      <p:guideLst>
        <p:guide orient="horz" pos="2236"/>
        <p:guide pos="322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u233011\Desktop\&#1064;&#1054;&#1058;&#1042;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D:\&#1057;&#1077;&#1084;&#1077;&#1085;&#1086;&#1074;%20&#1045;&#1074;&#1075;&#1077;&#1085;&#1080;&#1081;%20&#1053;&#1080;&#1082;&#1086;&#1083;&#1072;&#1077;&#1074;&#1080;&#1095;\&#1047;&#1072;&#1082;&#1072;&#1079;&#1099;%20&#1085;&#1072;%20&#1087;&#1088;&#1086;&#1080;&#1079;&#1074;&#1086;&#1076;&#1089;&#1090;&#1074;&#1086;\&#1041;&#1040;&#1042;&#1056;&#1099;.xlsx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9"/>
  <c:clrMapOvr bg1="lt1" tx1="dk1" bg2="lt2" tx2="dk2" accent1="accent1" accent2="accent2" accent3="accent3" accent4="accent4" accent5="accent5" accent6="accent6" hlink="hlink" folHlink="folHlink"/>
  <c:chart>
    <c:plotArea>
      <c:layout>
        <c:manualLayout>
          <c:layoutTarget val="inner"/>
          <c:xMode val="edge"/>
          <c:yMode val="edge"/>
          <c:x val="0"/>
          <c:y val="0.10185185185185186"/>
          <c:w val="0.95845136921623975"/>
          <c:h val="0.89814814814814892"/>
        </c:manualLayout>
      </c:layout>
      <c:barChart>
        <c:barDir val="col"/>
        <c:grouping val="clustered"/>
        <c:ser>
          <c:idx val="1"/>
          <c:order val="0"/>
          <c:cat>
            <c:numRef>
              <c:f>Лист1!$A$2:$A$15</c:f>
              <c:numCache>
                <c:formatCode>General</c:formatCode>
                <c:ptCount val="14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  <c:pt idx="8">
                  <c:v>2018</c:v>
                </c:pt>
                <c:pt idx="9">
                  <c:v>2019</c:v>
                </c:pt>
                <c:pt idx="10">
                  <c:v>2020</c:v>
                </c:pt>
                <c:pt idx="11">
                  <c:v>2021</c:v>
                </c:pt>
                <c:pt idx="12">
                  <c:v>2022</c:v>
                </c:pt>
                <c:pt idx="13">
                  <c:v>2023</c:v>
                </c:pt>
              </c:numCache>
            </c:numRef>
          </c:cat>
          <c:val>
            <c:numRef>
              <c:f>Лист1!$B$2:$B$15</c:f>
              <c:numCache>
                <c:formatCode>General</c:formatCode>
                <c:ptCount val="14"/>
                <c:pt idx="0">
                  <c:v>6</c:v>
                </c:pt>
                <c:pt idx="1">
                  <c:v>16</c:v>
                </c:pt>
                <c:pt idx="2">
                  <c:v>11</c:v>
                </c:pt>
                <c:pt idx="3">
                  <c:v>16</c:v>
                </c:pt>
                <c:pt idx="4">
                  <c:v>10</c:v>
                </c:pt>
                <c:pt idx="5">
                  <c:v>9</c:v>
                </c:pt>
                <c:pt idx="6">
                  <c:v>21</c:v>
                </c:pt>
                <c:pt idx="7">
                  <c:v>20</c:v>
                </c:pt>
                <c:pt idx="8">
                  <c:v>22</c:v>
                </c:pt>
                <c:pt idx="9">
                  <c:v>35</c:v>
                </c:pt>
                <c:pt idx="10">
                  <c:v>23</c:v>
                </c:pt>
                <c:pt idx="11">
                  <c:v>25</c:v>
                </c:pt>
                <c:pt idx="12">
                  <c:v>14</c:v>
                </c:pt>
                <c:pt idx="13">
                  <c:v>14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153-4823-81E1-5374F2332DED}"/>
            </c:ext>
          </c:extLst>
        </c:ser>
        <c:axId val="63963904"/>
        <c:axId val="63965440"/>
      </c:barChart>
      <c:catAx>
        <c:axId val="63963904"/>
        <c:scaling>
          <c:orientation val="minMax"/>
        </c:scaling>
        <c:delete val="1"/>
        <c:axPos val="b"/>
        <c:numFmt formatCode="General" sourceLinked="1"/>
        <c:tickLblPos val="none"/>
        <c:crossAx val="63965440"/>
        <c:crosses val="autoZero"/>
        <c:auto val="1"/>
        <c:lblAlgn val="ctr"/>
        <c:lblOffset val="100"/>
      </c:catAx>
      <c:valAx>
        <c:axId val="63965440"/>
        <c:scaling>
          <c:orientation val="minMax"/>
        </c:scaling>
        <c:delete val="1"/>
        <c:axPos val="l"/>
        <c:numFmt formatCode="General" sourceLinked="1"/>
        <c:tickLblPos val="none"/>
        <c:crossAx val="63963904"/>
        <c:crosses val="autoZero"/>
        <c:crossBetween val="between"/>
      </c:valAx>
    </c:plotArea>
    <c:plotVisOnly val="1"/>
    <c:dispBlanksAs val="gap"/>
  </c:chart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3.2862388050073459E-2"/>
          <c:y val="0.1496676295226457"/>
          <c:w val="0.93242679447677734"/>
          <c:h val="0.72088764946048645"/>
        </c:manualLayout>
      </c:layout>
      <c:barChart>
        <c:barDir val="col"/>
        <c:grouping val="clustered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val>
            <c:numRef>
              <c:f>Лист1!$AD$2:$AJ$2</c:f>
              <c:numCache>
                <c:formatCode>General</c:formatCode>
                <c:ptCount val="7"/>
                <c:pt idx="0">
                  <c:v>17</c:v>
                </c:pt>
                <c:pt idx="1">
                  <c:v>28</c:v>
                </c:pt>
                <c:pt idx="2">
                  <c:v>13</c:v>
                </c:pt>
                <c:pt idx="3" formatCode="@">
                  <c:v>13</c:v>
                </c:pt>
                <c:pt idx="4">
                  <c:v>5</c:v>
                </c:pt>
                <c:pt idx="5" formatCode="@">
                  <c:v>15</c:v>
                </c:pt>
                <c:pt idx="6">
                  <c:v>11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6D2-4D8B-8031-DAEB3A34C0C2}"/>
            </c:ext>
          </c:extLst>
        </c:ser>
        <c:gapWidth val="219"/>
        <c:overlap val="-27"/>
        <c:axId val="65868544"/>
        <c:axId val="65870080"/>
      </c:barChart>
      <c:catAx>
        <c:axId val="65868544"/>
        <c:scaling>
          <c:orientation val="minMax"/>
        </c:scaling>
        <c:delete val="1"/>
        <c:axPos val="b"/>
        <c:majorTickMark val="none"/>
        <c:tickLblPos val="none"/>
        <c:crossAx val="65870080"/>
        <c:crosses val="autoZero"/>
        <c:auto val="1"/>
        <c:lblAlgn val="ctr"/>
        <c:lblOffset val="100"/>
      </c:catAx>
      <c:valAx>
        <c:axId val="65870080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65868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="" xmlns:a16="http://schemas.microsoft.com/office/drawing/2014/main" id="{1C39D0B2-4709-D5D2-829F-47EF3BF80A5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3888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17" tIns="47659" rIns="95317" bIns="47659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Aft>
                <a:spcPct val="0"/>
              </a:spcAft>
              <a:defRPr sz="1300" b="1" i="0">
                <a:solidFill>
                  <a:srgbClr val="006699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083" name="Rectangle 3">
            <a:extLst>
              <a:ext uri="{FF2B5EF4-FFF2-40B4-BE49-F238E27FC236}">
                <a16:creationId xmlns="" xmlns:a16="http://schemas.microsoft.com/office/drawing/2014/main" id="{A371E8D6-6532-81EE-FAD4-D4CB87761787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800725" y="0"/>
            <a:ext cx="4433888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17" tIns="47659" rIns="95317" bIns="47659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defRPr sz="1300" b="1" i="0">
                <a:solidFill>
                  <a:srgbClr val="006699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084" name="Rectangle 4">
            <a:extLst>
              <a:ext uri="{FF2B5EF4-FFF2-40B4-BE49-F238E27FC236}">
                <a16:creationId xmlns="" xmlns:a16="http://schemas.microsoft.com/office/drawing/2014/main" id="{BAA2A232-1836-986B-E556-6A63DC168FB3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43700"/>
            <a:ext cx="4433888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17" tIns="47659" rIns="95317" bIns="47659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Aft>
                <a:spcPct val="0"/>
              </a:spcAft>
              <a:defRPr sz="1300" b="1" i="0">
                <a:solidFill>
                  <a:srgbClr val="006699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6085" name="Rectangle 5">
            <a:extLst>
              <a:ext uri="{FF2B5EF4-FFF2-40B4-BE49-F238E27FC236}">
                <a16:creationId xmlns="" xmlns:a16="http://schemas.microsoft.com/office/drawing/2014/main" id="{7B088F31-DAB2-38D9-46A2-D6CB4699ACCB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800725" y="6743700"/>
            <a:ext cx="4433888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17" tIns="47659" rIns="95317" bIns="4765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 b="1" i="0" smtClean="0">
                <a:solidFill>
                  <a:srgbClr val="006699"/>
                </a:solidFill>
              </a:defRPr>
            </a:lvl1pPr>
          </a:lstStyle>
          <a:p>
            <a:pPr>
              <a:defRPr/>
            </a:pPr>
            <a:fld id="{1E3B5402-8B1C-4E8C-AA3B-97FE1A33A73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="" xmlns:a16="http://schemas.microsoft.com/office/drawing/2014/main" id="{C6B722B9-296E-1E8E-CEA8-C058C4F696D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3888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17" tIns="47659" rIns="95317" bIns="47659" numCol="1" anchor="t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Aft>
                <a:spcPct val="0"/>
              </a:spcAft>
              <a:defRPr sz="1300" b="1" i="0">
                <a:solidFill>
                  <a:srgbClr val="006699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5" name="Rectangle 3">
            <a:extLst>
              <a:ext uri="{FF2B5EF4-FFF2-40B4-BE49-F238E27FC236}">
                <a16:creationId xmlns="" xmlns:a16="http://schemas.microsoft.com/office/drawing/2014/main" id="{7B7402BB-41DC-86D2-2C4F-3BA10D65CED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5800725" y="0"/>
            <a:ext cx="4433888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17" tIns="47659" rIns="95317" bIns="47659" numCol="1" anchor="t" anchorCtr="0" compatLnSpc="1">
            <a:prstTxWarp prst="textNoShape">
              <a:avLst/>
            </a:prstTxWarp>
          </a:bodyPr>
          <a:lstStyle>
            <a:lvl1pPr algn="r" eaLnBrk="1" hangingPunct="1">
              <a:lnSpc>
                <a:spcPct val="100000"/>
              </a:lnSpc>
              <a:spcAft>
                <a:spcPct val="0"/>
              </a:spcAft>
              <a:defRPr sz="1300" b="1" i="0">
                <a:solidFill>
                  <a:srgbClr val="006699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>
            <a:extLst>
              <a:ext uri="{FF2B5EF4-FFF2-40B4-BE49-F238E27FC236}">
                <a16:creationId xmlns="" xmlns:a16="http://schemas.microsoft.com/office/drawing/2014/main" id="{479E0C78-B9F5-55AB-4B33-73F53308048E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51138" y="531813"/>
            <a:ext cx="4732337" cy="2662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7" name="Rectangle 5">
            <a:extLst>
              <a:ext uri="{FF2B5EF4-FFF2-40B4-BE49-F238E27FC236}">
                <a16:creationId xmlns="" xmlns:a16="http://schemas.microsoft.com/office/drawing/2014/main" id="{EAEEAEA9-D4D1-217D-66B0-90835791EE51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365250" y="3373438"/>
            <a:ext cx="7504113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17" tIns="47659" rIns="95317" bIns="476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23558" name="Rectangle 6">
            <a:extLst>
              <a:ext uri="{FF2B5EF4-FFF2-40B4-BE49-F238E27FC236}">
                <a16:creationId xmlns="" xmlns:a16="http://schemas.microsoft.com/office/drawing/2014/main" id="{04083FFC-BC08-7C9E-92F9-0644CFF3B607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743700"/>
            <a:ext cx="4433888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17" tIns="47659" rIns="95317" bIns="47659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100000"/>
              </a:lnSpc>
              <a:spcAft>
                <a:spcPct val="0"/>
              </a:spcAft>
              <a:defRPr sz="1300" b="1" i="0">
                <a:solidFill>
                  <a:srgbClr val="006699"/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9" name="Rectangle 7">
            <a:extLst>
              <a:ext uri="{FF2B5EF4-FFF2-40B4-BE49-F238E27FC236}">
                <a16:creationId xmlns="" xmlns:a16="http://schemas.microsoft.com/office/drawing/2014/main" id="{C4CF835F-6903-1159-C753-7058765A90D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800725" y="6743700"/>
            <a:ext cx="4433888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317" tIns="47659" rIns="95317" bIns="4765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 b="1" i="0" smtClean="0">
                <a:solidFill>
                  <a:srgbClr val="006699"/>
                </a:solidFill>
              </a:defRPr>
            </a:lvl1pPr>
          </a:lstStyle>
          <a:p>
            <a:pPr>
              <a:defRPr/>
            </a:pPr>
            <a:fld id="{3238595E-4BD5-4BBF-9CE8-BB22AB2C4B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751138" y="531813"/>
            <a:ext cx="4732337" cy="26622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>
            <a:extLst>
              <a:ext uri="{FF2B5EF4-FFF2-40B4-BE49-F238E27FC236}">
                <a16:creationId xmlns="" xmlns:a16="http://schemas.microsoft.com/office/drawing/2014/main" id="{CA14F11E-4FE6-1279-1A54-19165C25176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1" name="Заметки 2">
            <a:extLst>
              <a:ext uri="{FF2B5EF4-FFF2-40B4-BE49-F238E27FC236}">
                <a16:creationId xmlns="" xmlns:a16="http://schemas.microsoft.com/office/drawing/2014/main" id="{B0F1A414-7342-9C74-7E6F-8ED3394379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7172" name="Номер слайда 3">
            <a:extLst>
              <a:ext uri="{FF2B5EF4-FFF2-40B4-BE49-F238E27FC236}">
                <a16:creationId xmlns="" xmlns:a16="http://schemas.microsoft.com/office/drawing/2014/main" id="{39461238-4C6B-D47F-6AB8-593C75A8DD6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C4162C81-5745-408F-9064-B6E8BDF13B86}" type="slidenum">
              <a:rPr lang="ru-RU" altLang="ru-RU" sz="1300">
                <a:solidFill>
                  <a:srgbClr val="00669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10</a:t>
            </a:fld>
            <a:endParaRPr lang="ru-RU" altLang="ru-RU" sz="130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751138" y="531813"/>
            <a:ext cx="4732337" cy="26622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751138" y="531813"/>
            <a:ext cx="4732337" cy="26622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>
            <a:extLst>
              <a:ext uri="{FF2B5EF4-FFF2-40B4-BE49-F238E27FC236}">
                <a16:creationId xmlns:a16="http://schemas.microsoft.com/office/drawing/2014/main" xmlns="" id="{DE7742EC-46FE-F463-4440-5CBD696BF9B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Заметки 2">
            <a:extLst>
              <a:ext uri="{FF2B5EF4-FFF2-40B4-BE49-F238E27FC236}">
                <a16:creationId xmlns:a16="http://schemas.microsoft.com/office/drawing/2014/main" xmlns="" id="{67803A05-480F-00A9-C5A7-ED6829B53E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25604" name="Номер слайда 3">
            <a:extLst>
              <a:ext uri="{FF2B5EF4-FFF2-40B4-BE49-F238E27FC236}">
                <a16:creationId xmlns:a16="http://schemas.microsoft.com/office/drawing/2014/main" xmlns="" id="{7D3BD1CC-814B-A7C2-65A1-3A611C221A36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D2F15341-AAF8-4A43-9E94-DBE36E43950E}" type="slidenum">
              <a:rPr lang="ru-RU" altLang="ru-RU" sz="1300">
                <a:solidFill>
                  <a:srgbClr val="00669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13</a:t>
            </a:fld>
            <a:endParaRPr lang="ru-RU" altLang="ru-RU" sz="130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09132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>
            <a:extLst>
              <a:ext uri="{FF2B5EF4-FFF2-40B4-BE49-F238E27FC236}">
                <a16:creationId xmlns:a16="http://schemas.microsoft.com/office/drawing/2014/main" xmlns="" id="{0D20F933-5FAF-7716-DA38-E92CC89FB794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Заметки 2">
            <a:extLst>
              <a:ext uri="{FF2B5EF4-FFF2-40B4-BE49-F238E27FC236}">
                <a16:creationId xmlns:a16="http://schemas.microsoft.com/office/drawing/2014/main" xmlns="" id="{3D0D08A5-68A5-C983-CC4D-1B8207764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19460" name="Номер слайда 3">
            <a:extLst>
              <a:ext uri="{FF2B5EF4-FFF2-40B4-BE49-F238E27FC236}">
                <a16:creationId xmlns:a16="http://schemas.microsoft.com/office/drawing/2014/main" xmlns="" id="{BAE13E51-62A3-0628-E0D5-A4DD263B664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1660A2E8-A8E8-4884-858B-7C39CCF22BB5}" type="slidenum">
              <a:rPr lang="ru-RU" altLang="ru-RU" sz="1300">
                <a:solidFill>
                  <a:srgbClr val="00669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14</a:t>
            </a:fld>
            <a:endParaRPr lang="ru-RU" altLang="ru-RU" sz="130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368251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>
            <a:extLst>
              <a:ext uri="{FF2B5EF4-FFF2-40B4-BE49-F238E27FC236}">
                <a16:creationId xmlns:a16="http://schemas.microsoft.com/office/drawing/2014/main" xmlns="" id="{50D47151-E6C4-89CC-8852-BDCAAE64B9C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Заметки 2">
            <a:extLst>
              <a:ext uri="{FF2B5EF4-FFF2-40B4-BE49-F238E27FC236}">
                <a16:creationId xmlns:a16="http://schemas.microsoft.com/office/drawing/2014/main" xmlns="" id="{86B76B21-1AFA-83ED-0BF8-6DA88AEB4C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11268" name="Номер слайда 3">
            <a:extLst>
              <a:ext uri="{FF2B5EF4-FFF2-40B4-BE49-F238E27FC236}">
                <a16:creationId xmlns:a16="http://schemas.microsoft.com/office/drawing/2014/main" xmlns="" id="{FE8326E0-B8E6-53EC-8E19-89E470F9A24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FC5016B0-29F9-4706-9944-21525FAF0239}" type="slidenum">
              <a:rPr lang="ru-RU" altLang="ru-RU" sz="1300">
                <a:solidFill>
                  <a:srgbClr val="00669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15</a:t>
            </a:fld>
            <a:endParaRPr lang="ru-RU" altLang="ru-RU" sz="130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25358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751138" y="531813"/>
            <a:ext cx="4732337" cy="266223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>
            <a:extLst>
              <a:ext uri="{FF2B5EF4-FFF2-40B4-BE49-F238E27FC236}">
                <a16:creationId xmlns="" xmlns:a16="http://schemas.microsoft.com/office/drawing/2014/main" id="{84481029-1B8D-BB92-806D-06FF4880DE9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Заметки 2">
            <a:extLst>
              <a:ext uri="{FF2B5EF4-FFF2-40B4-BE49-F238E27FC236}">
                <a16:creationId xmlns="" xmlns:a16="http://schemas.microsoft.com/office/drawing/2014/main" id="{2317077D-9E34-C5DD-55A7-2B07595AE7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13316" name="Номер слайда 3">
            <a:extLst>
              <a:ext uri="{FF2B5EF4-FFF2-40B4-BE49-F238E27FC236}">
                <a16:creationId xmlns="" xmlns:a16="http://schemas.microsoft.com/office/drawing/2014/main" id="{44A0D2D9-F332-71C7-33D9-EA07AE5E86E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580F1557-E0C3-4073-BCEA-EF7FB573A85D}" type="slidenum">
              <a:rPr lang="ru-RU" altLang="ru-RU" sz="1300">
                <a:solidFill>
                  <a:srgbClr val="006699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</a:pPr>
              <a:t>4</a:t>
            </a:fld>
            <a:endParaRPr lang="ru-RU" altLang="ru-RU" sz="130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53261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7A0DD4C-EF93-D1A7-94EA-8F27399E7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277B6-61B4-42A8-AD62-31E1D77900BC}" type="datetimeFigureOut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E137AC6-10E6-55F0-687B-2EECE0AFE0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6BADA61-D1B2-4FD4-687E-66B01DF7E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34882-A101-4A49-841D-77C0D8C5127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574762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1DA73F1-2B17-2733-3C16-082B44B88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D9913-CA09-41BC-AC9B-8139D52B6347}" type="datetimeFigureOut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E6793B8-8FBD-08ED-2F4B-59CE8A882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EE61492-320D-A9E9-67AD-E99C9D2A1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E320D-25D1-4A7E-AFEA-42F2B9CDBA1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849745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A1880BC-2832-7B2A-285E-C5D76F260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C0804-1F55-4C77-A5BD-356044FBD879}" type="datetimeFigureOut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B3192EE-AF4B-131C-447B-A41F287608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00E745C-4F0F-268D-8E57-7C9E4382FC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68DBD6-DDCE-49E2-AB69-82DBD0E1C0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556737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4B37A19-521B-AAA2-0523-20D6C6C31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AE7E2-D141-4F58-9643-9E8F1C297BBF}" type="datetimeFigureOut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0EFE690-EB99-A0DE-F198-25711B090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6EC4706-8135-C8E8-0775-B540F3720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2DBFB-AEDF-43B8-B152-3D064300DDD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821843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AB398F0-007C-F072-7334-17124E989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A3F8A-6F96-417D-A8B3-42A7F7123843}" type="datetimeFigureOut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E67482A-0AE3-3269-C666-469B1B98E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D5C44A6-7180-619E-63F9-18F252427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17E83-5693-46DF-84AC-534E16094AC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5820955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="" xmlns:a16="http://schemas.microsoft.com/office/drawing/2014/main" id="{2B1E75F4-2DC5-DBBB-3AD4-B7D3822C0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7A555-9A15-463E-8067-B1DFC518B4EA}" type="datetimeFigureOut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="" xmlns:a16="http://schemas.microsoft.com/office/drawing/2014/main" id="{D9073C53-333B-0872-625D-9DCDB7799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="" xmlns:a16="http://schemas.microsoft.com/office/drawing/2014/main" id="{3A29BBCD-153E-5459-5103-A860493AF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4DF16-6CA7-43FC-B8F3-C1FA0AB58B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3853594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="" xmlns:a16="http://schemas.microsoft.com/office/drawing/2014/main" id="{DA8D4F0A-B26E-B3FE-371A-4D9284299B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E0AC4-8BD8-4F77-916B-1235A8232F1D}" type="datetimeFigureOut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="" xmlns:a16="http://schemas.microsoft.com/office/drawing/2014/main" id="{32E0D40A-5DDE-A31F-83E5-F82B0A91F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="" xmlns:a16="http://schemas.microsoft.com/office/drawing/2014/main" id="{0ADE28F4-8502-68C5-2111-95E1DBEAF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A4E65-E912-4FD4-A7EA-F8BF00A3AE2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70470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="" xmlns:a16="http://schemas.microsoft.com/office/drawing/2014/main" id="{1A8E24FF-3CC5-F8E5-2C05-C31F92C41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A55A6-5B66-4EF6-8E42-E453FC3DB710}" type="datetimeFigureOut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="" xmlns:a16="http://schemas.microsoft.com/office/drawing/2014/main" id="{E56070B0-FF45-44C7-4A66-66DB5FE7A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="" xmlns:a16="http://schemas.microsoft.com/office/drawing/2014/main" id="{C2EF72BA-B35E-6574-950B-B1D0DF79D9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32D08-05A6-4716-9925-7365D323457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200640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="" xmlns:a16="http://schemas.microsoft.com/office/drawing/2014/main" id="{746EA6A2-7D1B-31B6-3614-C0DE666A3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A79AA-B9F9-4D4A-BC2C-722D4492E037}" type="datetimeFigureOut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="" xmlns:a16="http://schemas.microsoft.com/office/drawing/2014/main" id="{9EEB4B70-036E-EAEC-63BD-D2AD78542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="" xmlns:a16="http://schemas.microsoft.com/office/drawing/2014/main" id="{6AEC9807-8E4D-F54B-0DF0-963B8A0E5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5CE2D-6137-4113-B7B7-783C0F6BC2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413992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="" xmlns:a16="http://schemas.microsoft.com/office/drawing/2014/main" id="{95909A97-8349-FD0E-D6EA-B26BA16926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C3EC77-129B-4569-943F-08FDF19B6FFE}" type="datetimeFigureOut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="" xmlns:a16="http://schemas.microsoft.com/office/drawing/2014/main" id="{31468DDC-49BE-367B-10A2-5B84D82E6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="" xmlns:a16="http://schemas.microsoft.com/office/drawing/2014/main" id="{3D1E6BDD-A42E-BE4C-31C1-0A82374E3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A0A24-9143-4D59-BD3A-6B1B61D8F64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491089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="" xmlns:a16="http://schemas.microsoft.com/office/drawing/2014/main" id="{E65FF294-5FD5-E2E9-7473-02C43944B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4E6931-D153-44F6-8E33-2E4F427E3E42}" type="datetimeFigureOut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="" xmlns:a16="http://schemas.microsoft.com/office/drawing/2014/main" id="{0518DFDE-B31B-1D94-281E-EB3684E2C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="" xmlns:a16="http://schemas.microsoft.com/office/drawing/2014/main" id="{79D2E81F-EDAF-683D-59AC-3BD363607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A35C7-703D-4394-B666-E17B8610EA6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882263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896009\Desktop\Шаблон_3.png">
            <a:extLst>
              <a:ext uri="{FF2B5EF4-FFF2-40B4-BE49-F238E27FC236}">
                <a16:creationId xmlns="" xmlns:a16="http://schemas.microsoft.com/office/drawing/2014/main" id="{B1BBB3C8-1367-AF92-8915-953CB004359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>
            <a:extLst>
              <a:ext uri="{FF2B5EF4-FFF2-40B4-BE49-F238E27FC236}">
                <a16:creationId xmlns="" xmlns:a16="http://schemas.microsoft.com/office/drawing/2014/main" id="{31ACE33C-7FFD-0430-0023-F7A5E1C4A3F3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8" name="Текст 2">
            <a:extLst>
              <a:ext uri="{FF2B5EF4-FFF2-40B4-BE49-F238E27FC236}">
                <a16:creationId xmlns="" xmlns:a16="http://schemas.microsoft.com/office/drawing/2014/main" id="{7F21D32E-16F2-4766-0E38-0CCBB5DB8B8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6B792CA-A43A-272E-66B4-4D178113EB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AA98A332-C143-40EE-9BCB-B9EB1CDD340C}" type="datetimeFigureOut">
              <a:rPr lang="ru-RU"/>
              <a:pPr>
                <a:defRPr/>
              </a:pPr>
              <a:t>23.04.2024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0DC9BF4-9109-7B5E-CBC3-56E227168E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9AE7821-04FF-CF59-4E00-240E55921E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FE12999-E22F-406B-BDAB-7CB00D94D31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80" r:id="rId1"/>
    <p:sldLayoutId id="2147484481" r:id="rId2"/>
    <p:sldLayoutId id="2147484482" r:id="rId3"/>
    <p:sldLayoutId id="2147484483" r:id="rId4"/>
    <p:sldLayoutId id="2147484484" r:id="rId5"/>
    <p:sldLayoutId id="2147484485" r:id="rId6"/>
    <p:sldLayoutId id="2147484486" r:id="rId7"/>
    <p:sldLayoutId id="2147484487" r:id="rId8"/>
    <p:sldLayoutId id="2147484488" r:id="rId9"/>
    <p:sldLayoutId id="2147484489" r:id="rId10"/>
    <p:sldLayoutId id="214748449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13" Type="http://schemas.openxmlformats.org/officeDocument/2006/relationships/image" Target="../media/image26.png"/><Relationship Id="rId3" Type="http://schemas.openxmlformats.org/officeDocument/2006/relationships/image" Target="../media/image20.png"/><Relationship Id="rId7" Type="http://schemas.openxmlformats.org/officeDocument/2006/relationships/image" Target="../media/image13.png"/><Relationship Id="rId12" Type="http://schemas.openxmlformats.org/officeDocument/2006/relationships/image" Target="../media/image2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6.png"/><Relationship Id="rId5" Type="http://schemas.openxmlformats.org/officeDocument/2006/relationships/image" Target="../media/image22.png"/><Relationship Id="rId10" Type="http://schemas.openxmlformats.org/officeDocument/2006/relationships/image" Target="../media/image19.png"/><Relationship Id="rId4" Type="http://schemas.openxmlformats.org/officeDocument/2006/relationships/image" Target="../media/image21.png"/><Relationship Id="rId9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123728" y="1275606"/>
            <a:ext cx="55801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b="1" i="0" dirty="0" smtClean="0">
                <a:solidFill>
                  <a:srgbClr val="C00000"/>
                </a:solidFill>
                <a:latin typeface="Montserrat" pitchFamily="2" charset="-52"/>
                <a:ea typeface="+mj-ea"/>
                <a:cs typeface="+mj-cs"/>
              </a:rPr>
              <a:t>А</a:t>
            </a:r>
            <a:r>
              <a:rPr lang="ru-RU" sz="1600" b="1" i="0" dirty="0" smtClean="0">
                <a:solidFill>
                  <a:schemeClr val="tx1"/>
                </a:solidFill>
                <a:latin typeface="Montserrat" pitchFamily="2" charset="-52"/>
                <a:ea typeface="+mj-ea"/>
                <a:cs typeface="+mj-cs"/>
              </a:rPr>
              <a:t>ПК-2024</a:t>
            </a:r>
            <a:r>
              <a:rPr lang="en-US" sz="1600" b="1" i="0" dirty="0" smtClean="0">
                <a:solidFill>
                  <a:schemeClr val="tx1"/>
                </a:solidFill>
                <a:latin typeface="Montserrat" pitchFamily="2" charset="-52"/>
                <a:ea typeface="+mj-ea"/>
                <a:cs typeface="+mj-cs"/>
              </a:rPr>
              <a:t> </a:t>
            </a:r>
            <a:r>
              <a:rPr lang="ru-RU" sz="1600" b="1" i="0" dirty="0" smtClean="0">
                <a:solidFill>
                  <a:schemeClr val="tx1"/>
                </a:solidFill>
                <a:latin typeface="Montserrat" pitchFamily="2" charset="-52"/>
                <a:ea typeface="+mj-ea"/>
                <a:cs typeface="+mj-cs"/>
              </a:rPr>
              <a:t>–</a:t>
            </a:r>
          </a:p>
          <a:p>
            <a:pPr algn="ctr"/>
            <a:r>
              <a:rPr lang="ru-RU" sz="1600" b="1" i="0" dirty="0" smtClean="0">
                <a:solidFill>
                  <a:schemeClr val="tx1"/>
                </a:solidFill>
                <a:latin typeface="Montserrat" pitchFamily="2" charset="-52"/>
                <a:ea typeface="+mj-ea"/>
                <a:cs typeface="+mj-cs"/>
              </a:rPr>
              <a:t>УНИВЕРСАЛЬНЫЙ ИНСТРУМЕНТ ПОСТРОЕНИЯ РАСПРЕДЕЛЕННЫХ И</a:t>
            </a:r>
          </a:p>
          <a:p>
            <a:pPr algn="ctr"/>
            <a:r>
              <a:rPr lang="ru-RU" sz="1600" b="1" i="0" dirty="0" smtClean="0">
                <a:solidFill>
                  <a:schemeClr val="tx1"/>
                </a:solidFill>
                <a:latin typeface="Montserrat" pitchFamily="2" charset="-52"/>
                <a:ea typeface="+mj-ea"/>
                <a:cs typeface="+mj-cs"/>
              </a:rPr>
              <a:t>ЦЕНТРАЛИЗОВАННЫХ СИСТЕМ</a:t>
            </a:r>
            <a:endParaRPr lang="en-US" sz="1600" b="1" i="0" dirty="0" smtClean="0">
              <a:solidFill>
                <a:schemeClr val="tx1"/>
              </a:solidFill>
              <a:latin typeface="Montserrat" pitchFamily="2" charset="-52"/>
              <a:ea typeface="+mj-ea"/>
              <a:cs typeface="+mj-cs"/>
            </a:endParaRPr>
          </a:p>
          <a:p>
            <a:pPr algn="ctr"/>
            <a:r>
              <a:rPr lang="ru-RU" sz="1600" b="1" i="0" dirty="0" smtClean="0">
                <a:solidFill>
                  <a:schemeClr val="tx1"/>
                </a:solidFill>
                <a:latin typeface="Montserrat" pitchFamily="2" charset="-52"/>
                <a:ea typeface="+mj-ea"/>
                <a:cs typeface="+mj-cs"/>
              </a:rPr>
              <a:t>АСУ ТП И РЗА ЭЛЕКТРОПОДСТАНЦИЙ.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3498850"/>
            <a:ext cx="78341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79333" lvl="1" indent="-342900">
              <a:defRPr/>
            </a:pPr>
            <a:r>
              <a:rPr lang="ru-RU" altLang="ru-RU" sz="1600" b="1" i="0" dirty="0">
                <a:solidFill>
                  <a:schemeClr val="tx1"/>
                </a:solidFill>
                <a:latin typeface="Montserrat" pitchFamily="2" charset="-52"/>
                <a:ea typeface="+mj-ea"/>
                <a:cs typeface="+mj-cs"/>
              </a:rPr>
              <a:t>Докладчик: РОМАН КОЛЛЭ – </a:t>
            </a:r>
          </a:p>
          <a:p>
            <a:pPr marL="879333" lvl="1" indent="-342900">
              <a:defRPr/>
            </a:pPr>
            <a:r>
              <a:rPr lang="ru-RU" altLang="ru-RU" sz="1600" b="1" i="0" dirty="0" smtClean="0">
                <a:solidFill>
                  <a:schemeClr val="tx1"/>
                </a:solidFill>
                <a:latin typeface="Montserrat" pitchFamily="2" charset="-52"/>
                <a:ea typeface="+mj-ea"/>
                <a:cs typeface="+mj-cs"/>
              </a:rPr>
              <a:t>			 Руководитель департамента инжиниринга АСУ </a:t>
            </a:r>
            <a:r>
              <a:rPr lang="ru-RU" altLang="ru-RU" sz="1600" b="1" i="0" dirty="0" smtClean="0">
                <a:solidFill>
                  <a:schemeClr val="tx1"/>
                </a:solidFill>
                <a:latin typeface="Montserrat" pitchFamily="2" charset="-52"/>
                <a:ea typeface="+mj-ea"/>
                <a:cs typeface="+mj-cs"/>
              </a:rPr>
              <a:t>ТП</a:t>
            </a:r>
            <a:endParaRPr lang="ru-RU" altLang="ru-RU" sz="1600" b="1" i="0" dirty="0" smtClean="0">
              <a:solidFill>
                <a:schemeClr val="tx1"/>
              </a:solidFill>
              <a:latin typeface="Montserrat" pitchFamily="2" charset="-52"/>
              <a:ea typeface="+mj-ea"/>
              <a:cs typeface="+mj-cs"/>
            </a:endParaRPr>
          </a:p>
          <a:p>
            <a:pPr marL="879333" lvl="1" indent="-342900">
              <a:defRPr/>
            </a:pPr>
            <a:endParaRPr lang="ru-RU" altLang="ru-RU" sz="1600" b="1" i="0" dirty="0">
              <a:solidFill>
                <a:schemeClr val="tx1"/>
              </a:solidFill>
              <a:latin typeface="Montserrat" pitchFamily="2" charset="-52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6" name="Прямая соединительная линия 75">
            <a:extLst>
              <a:ext uri="{FF2B5EF4-FFF2-40B4-BE49-F238E27FC236}">
                <a16:creationId xmlns="" xmlns:a16="http://schemas.microsoft.com/office/drawing/2014/main" id="{AC051CFC-4435-01E5-F290-F1A3E875CE13}"/>
              </a:ext>
            </a:extLst>
          </p:cNvPr>
          <p:cNvCxnSpPr>
            <a:endCxn id="64" idx="1"/>
          </p:cNvCxnSpPr>
          <p:nvPr/>
        </p:nvCxnSpPr>
        <p:spPr>
          <a:xfrm>
            <a:off x="2554932" y="3146649"/>
            <a:ext cx="2016125" cy="1079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>
            <a:extLst>
              <a:ext uri="{FF2B5EF4-FFF2-40B4-BE49-F238E27FC236}">
                <a16:creationId xmlns="" xmlns:a16="http://schemas.microsoft.com/office/drawing/2014/main" id="{1FE9CB4B-BA51-B6F0-3BB0-48EB0949D97D}"/>
              </a:ext>
            </a:extLst>
          </p:cNvPr>
          <p:cNvCxnSpPr/>
          <p:nvPr/>
        </p:nvCxnSpPr>
        <p:spPr>
          <a:xfrm flipV="1">
            <a:off x="2554932" y="1490887"/>
            <a:ext cx="1944687" cy="13684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57C9E1F6-FF5A-42B0-A0B1-AB9258F2FE35}"/>
              </a:ext>
            </a:extLst>
          </p:cNvPr>
          <p:cNvSpPr/>
          <p:nvPr/>
        </p:nvSpPr>
        <p:spPr>
          <a:xfrm>
            <a:off x="-467668" y="267494"/>
            <a:ext cx="89281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ПРИМЕР ПОСТРОЕНИЯ СИСТЕМЫ НА БАЗЕ АПК-2024</a:t>
            </a:r>
            <a:endParaRPr lang="ru-RU" altLang="ru-RU" sz="1400" b="1" i="0" dirty="0">
              <a:solidFill>
                <a:schemeClr val="tx1"/>
              </a:solidFill>
              <a:latin typeface="Montserrat" pitchFamily="2" charset="-52"/>
              <a:cs typeface="+mn-cs"/>
            </a:endParaRPr>
          </a:p>
        </p:txBody>
      </p:sp>
      <p:pic>
        <p:nvPicPr>
          <p:cNvPr id="6149" name="Рисунок 13">
            <a:extLst>
              <a:ext uri="{FF2B5EF4-FFF2-40B4-BE49-F238E27FC236}">
                <a16:creationId xmlns="" xmlns:a16="http://schemas.microsoft.com/office/drawing/2014/main" id="{B1CE041A-7DD2-055D-A0B7-B2C76A28DD5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8757" y="3002187"/>
            <a:ext cx="641350" cy="47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0" name="Рисунок 17">
            <a:extLst>
              <a:ext uri="{FF2B5EF4-FFF2-40B4-BE49-F238E27FC236}">
                <a16:creationId xmlns="" xmlns:a16="http://schemas.microsoft.com/office/drawing/2014/main" id="{9DB5BC3E-7E3F-69A0-11AC-27CAC32C6C2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1144" y="2210024"/>
            <a:ext cx="569913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D20E3486-1156-D1DD-7677-A4C346C664F6}"/>
              </a:ext>
            </a:extLst>
          </p:cNvPr>
          <p:cNvSpPr/>
          <p:nvPr/>
        </p:nvSpPr>
        <p:spPr>
          <a:xfrm>
            <a:off x="1260872" y="1563638"/>
            <a:ext cx="2159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1000" i="0" dirty="0">
                <a:solidFill>
                  <a:schemeClr val="tx1"/>
                </a:solidFill>
                <a:latin typeface="Montserrat" pitchFamily="2" charset="-52"/>
                <a:cs typeface="+mn-cs"/>
              </a:rPr>
              <a:t>Оптическое оборудование:</a:t>
            </a:r>
          </a:p>
          <a:p>
            <a:pPr algn="ctr">
              <a:defRPr/>
            </a:pPr>
            <a:r>
              <a:rPr lang="ru-RU" altLang="ru-RU" sz="1000" i="0" dirty="0">
                <a:solidFill>
                  <a:schemeClr val="tx1"/>
                </a:solidFill>
                <a:latin typeface="Montserrat" pitchFamily="2" charset="-52"/>
                <a:cs typeface="+mn-cs"/>
              </a:rPr>
              <a:t>Кросс;</a:t>
            </a:r>
          </a:p>
          <a:p>
            <a:pPr algn="ctr">
              <a:defRPr/>
            </a:pPr>
            <a:r>
              <a:rPr lang="ru-RU" altLang="ru-RU" sz="1000" i="0" dirty="0">
                <a:solidFill>
                  <a:schemeClr val="tx1"/>
                </a:solidFill>
                <a:latin typeface="Montserrat" pitchFamily="2" charset="-52"/>
                <a:cs typeface="+mn-cs"/>
              </a:rPr>
              <a:t>Сплиттер;</a:t>
            </a:r>
          </a:p>
          <a:p>
            <a:pPr algn="ctr">
              <a:defRPr/>
            </a:pPr>
            <a:r>
              <a:rPr lang="ru-RU" altLang="ru-RU" sz="1000" i="0" dirty="0">
                <a:solidFill>
                  <a:schemeClr val="tx1"/>
                </a:solidFill>
                <a:latin typeface="Montserrat" pitchFamily="2" charset="-52"/>
                <a:cs typeface="+mn-cs"/>
              </a:rPr>
              <a:t>Коммутатор</a:t>
            </a:r>
          </a:p>
        </p:txBody>
      </p:sp>
      <p:grpSp>
        <p:nvGrpSpPr>
          <p:cNvPr id="6152" name="Группа 79">
            <a:extLst>
              <a:ext uri="{FF2B5EF4-FFF2-40B4-BE49-F238E27FC236}">
                <a16:creationId xmlns="" xmlns:a16="http://schemas.microsoft.com/office/drawing/2014/main" id="{83882B9D-5EA1-356B-4DA8-C72656F508FA}"/>
              </a:ext>
            </a:extLst>
          </p:cNvPr>
          <p:cNvGrpSpPr>
            <a:grpSpLocks/>
          </p:cNvGrpSpPr>
          <p:nvPr/>
        </p:nvGrpSpPr>
        <p:grpSpPr bwMode="auto">
          <a:xfrm>
            <a:off x="3418532" y="1922687"/>
            <a:ext cx="360362" cy="360362"/>
            <a:chOff x="2843808" y="1779662"/>
            <a:chExt cx="360040" cy="360040"/>
          </a:xfrm>
        </p:grpSpPr>
        <p:sp>
          <p:nvSpPr>
            <p:cNvPr id="23" name="Овал 22">
              <a:extLst>
                <a:ext uri="{FF2B5EF4-FFF2-40B4-BE49-F238E27FC236}">
                  <a16:creationId xmlns="" xmlns:a16="http://schemas.microsoft.com/office/drawing/2014/main" id="{8A161D2C-028F-1187-F7CD-55A65E822575}"/>
                </a:ext>
              </a:extLst>
            </p:cNvPr>
            <p:cNvSpPr/>
            <p:nvPr/>
          </p:nvSpPr>
          <p:spPr>
            <a:xfrm>
              <a:off x="2843808" y="1779662"/>
              <a:ext cx="360040" cy="36004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cxnSp>
          <p:nvCxnSpPr>
            <p:cNvPr id="25" name="Прямая со стрелкой 24">
              <a:extLst>
                <a:ext uri="{FF2B5EF4-FFF2-40B4-BE49-F238E27FC236}">
                  <a16:creationId xmlns="" xmlns:a16="http://schemas.microsoft.com/office/drawing/2014/main" id="{9AB4C39E-2D1C-B5B9-F3F2-EFF09B4E5C89}"/>
                </a:ext>
              </a:extLst>
            </p:cNvPr>
            <p:cNvCxnSpPr/>
            <p:nvPr/>
          </p:nvCxnSpPr>
          <p:spPr>
            <a:xfrm flipV="1">
              <a:off x="2892976" y="1851035"/>
              <a:ext cx="166539" cy="1459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>
              <a:extLst>
                <a:ext uri="{FF2B5EF4-FFF2-40B4-BE49-F238E27FC236}">
                  <a16:creationId xmlns="" xmlns:a16="http://schemas.microsoft.com/office/drawing/2014/main" id="{103FC270-262E-665E-475A-ACC6625A1AB6}"/>
                </a:ext>
              </a:extLst>
            </p:cNvPr>
            <p:cNvCxnSpPr/>
            <p:nvPr/>
          </p:nvCxnSpPr>
          <p:spPr>
            <a:xfrm flipV="1">
              <a:off x="2988141" y="1923995"/>
              <a:ext cx="166539" cy="14433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153" name="Рисунок 15">
            <a:extLst>
              <a:ext uri="{FF2B5EF4-FFF2-40B4-BE49-F238E27FC236}">
                <a16:creationId xmlns="" xmlns:a16="http://schemas.microsoft.com/office/drawing/2014/main" id="{427E1F35-CA51-B004-3FC3-346E88D1273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1782" y="1346424"/>
            <a:ext cx="579437" cy="433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Рисунок 13">
            <a:extLst>
              <a:ext uri="{FF2B5EF4-FFF2-40B4-BE49-F238E27FC236}">
                <a16:creationId xmlns="" xmlns:a16="http://schemas.microsoft.com/office/drawing/2014/main" id="{B1534DB4-4BF9-5269-A310-FD995F2A8E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313" t="27922" r="31065" b="6493"/>
          <a:stretch>
            <a:fillRect/>
          </a:stretch>
        </p:blipFill>
        <p:spPr bwMode="auto">
          <a:xfrm>
            <a:off x="4642494" y="1274987"/>
            <a:ext cx="53657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Прямоугольник 51">
            <a:extLst>
              <a:ext uri="{FF2B5EF4-FFF2-40B4-BE49-F238E27FC236}">
                <a16:creationId xmlns="" xmlns:a16="http://schemas.microsoft.com/office/drawing/2014/main" id="{AAE8A6A6-F66B-A4DF-BAA9-8230CF892CD7}"/>
              </a:ext>
            </a:extLst>
          </p:cNvPr>
          <p:cNvSpPr/>
          <p:nvPr/>
        </p:nvSpPr>
        <p:spPr>
          <a:xfrm>
            <a:off x="4426594" y="990824"/>
            <a:ext cx="1584325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defRPr/>
            </a:pPr>
            <a:r>
              <a:rPr lang="ru-RU" altLang="ru-RU" sz="1000" i="0" dirty="0">
                <a:solidFill>
                  <a:schemeClr val="tx1"/>
                </a:solidFill>
                <a:latin typeface="Montserrat" pitchFamily="2" charset="-52"/>
                <a:cs typeface="+mn-cs"/>
              </a:rPr>
              <a:t>Выносной блок </a:t>
            </a:r>
            <a:r>
              <a:rPr lang="en-US" altLang="ru-RU" sz="1000" i="0" dirty="0">
                <a:solidFill>
                  <a:schemeClr val="tx1"/>
                </a:solidFill>
                <a:latin typeface="Montserrat" pitchFamily="2" charset="-52"/>
                <a:cs typeface="+mn-cs"/>
              </a:rPr>
              <a:t>DO</a:t>
            </a:r>
            <a:endParaRPr lang="ru-RU" altLang="ru-RU" sz="1000" i="0" dirty="0">
              <a:solidFill>
                <a:schemeClr val="tx1"/>
              </a:solidFill>
              <a:latin typeface="Montserrat" pitchFamily="2" charset="-52"/>
              <a:cs typeface="+mn-cs"/>
            </a:endParaRPr>
          </a:p>
        </p:txBody>
      </p:sp>
      <p:sp>
        <p:nvSpPr>
          <p:cNvPr id="53" name="Прямоугольник 52">
            <a:extLst>
              <a:ext uri="{FF2B5EF4-FFF2-40B4-BE49-F238E27FC236}">
                <a16:creationId xmlns="" xmlns:a16="http://schemas.microsoft.com/office/drawing/2014/main" id="{425C4A6D-63AE-8645-89DE-C113AB69B9A3}"/>
              </a:ext>
            </a:extLst>
          </p:cNvPr>
          <p:cNvSpPr/>
          <p:nvPr/>
        </p:nvSpPr>
        <p:spPr>
          <a:xfrm>
            <a:off x="4571057" y="1201962"/>
            <a:ext cx="1368425" cy="6492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pic>
        <p:nvPicPr>
          <p:cNvPr id="6157" name="Рисунок 13">
            <a:extLst>
              <a:ext uri="{FF2B5EF4-FFF2-40B4-BE49-F238E27FC236}">
                <a16:creationId xmlns="" xmlns:a16="http://schemas.microsoft.com/office/drawing/2014/main" id="{E6543148-B8B6-7866-C65D-07109B3720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313" t="27922" r="31065" b="6493"/>
          <a:stretch>
            <a:fillRect/>
          </a:stretch>
        </p:blipFill>
        <p:spPr bwMode="auto">
          <a:xfrm>
            <a:off x="4642494" y="2138587"/>
            <a:ext cx="536575" cy="560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Прямоугольник 59">
            <a:extLst>
              <a:ext uri="{FF2B5EF4-FFF2-40B4-BE49-F238E27FC236}">
                <a16:creationId xmlns="" xmlns:a16="http://schemas.microsoft.com/office/drawing/2014/main" id="{D8833345-F941-D2FE-C8B6-67697940810A}"/>
              </a:ext>
            </a:extLst>
          </p:cNvPr>
          <p:cNvSpPr/>
          <p:nvPr/>
        </p:nvSpPr>
        <p:spPr>
          <a:xfrm>
            <a:off x="4571057" y="2067149"/>
            <a:ext cx="1368425" cy="6477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4" name="Прямоугольник 63">
            <a:extLst>
              <a:ext uri="{FF2B5EF4-FFF2-40B4-BE49-F238E27FC236}">
                <a16:creationId xmlns="" xmlns:a16="http://schemas.microsoft.com/office/drawing/2014/main" id="{AA367715-0A76-7BF5-D6C9-92757151B8A7}"/>
              </a:ext>
            </a:extLst>
          </p:cNvPr>
          <p:cNvSpPr/>
          <p:nvPr/>
        </p:nvSpPr>
        <p:spPr>
          <a:xfrm>
            <a:off x="4571057" y="2930749"/>
            <a:ext cx="1368425" cy="6477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cxnSp>
        <p:nvCxnSpPr>
          <p:cNvPr id="66" name="Прямая соединительная линия 65">
            <a:extLst>
              <a:ext uri="{FF2B5EF4-FFF2-40B4-BE49-F238E27FC236}">
                <a16:creationId xmlns="" xmlns:a16="http://schemas.microsoft.com/office/drawing/2014/main" id="{BF3E7201-F65E-C476-B7EF-F2C3D5F92446}"/>
              </a:ext>
            </a:extLst>
          </p:cNvPr>
          <p:cNvCxnSpPr/>
          <p:nvPr/>
        </p:nvCxnSpPr>
        <p:spPr>
          <a:xfrm flipV="1">
            <a:off x="2554932" y="2427512"/>
            <a:ext cx="1944687" cy="574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61" name="Группа 80">
            <a:extLst>
              <a:ext uri="{FF2B5EF4-FFF2-40B4-BE49-F238E27FC236}">
                <a16:creationId xmlns="" xmlns:a16="http://schemas.microsoft.com/office/drawing/2014/main" id="{A40756CA-5047-A338-9233-66A3C0DD6A07}"/>
              </a:ext>
            </a:extLst>
          </p:cNvPr>
          <p:cNvGrpSpPr>
            <a:grpSpLocks/>
          </p:cNvGrpSpPr>
          <p:nvPr/>
        </p:nvGrpSpPr>
        <p:grpSpPr bwMode="auto">
          <a:xfrm>
            <a:off x="3418532" y="2498949"/>
            <a:ext cx="360362" cy="360363"/>
            <a:chOff x="2843808" y="2355726"/>
            <a:chExt cx="360040" cy="360040"/>
          </a:xfrm>
        </p:grpSpPr>
        <p:sp>
          <p:nvSpPr>
            <p:cNvPr id="70" name="Овал 69">
              <a:extLst>
                <a:ext uri="{FF2B5EF4-FFF2-40B4-BE49-F238E27FC236}">
                  <a16:creationId xmlns="" xmlns:a16="http://schemas.microsoft.com/office/drawing/2014/main" id="{24436F98-E297-C8A4-D601-F842BB734CEF}"/>
                </a:ext>
              </a:extLst>
            </p:cNvPr>
            <p:cNvSpPr/>
            <p:nvPr/>
          </p:nvSpPr>
          <p:spPr>
            <a:xfrm>
              <a:off x="2843808" y="2355726"/>
              <a:ext cx="360040" cy="36004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cxnSp>
          <p:nvCxnSpPr>
            <p:cNvPr id="71" name="Прямая со стрелкой 70">
              <a:extLst>
                <a:ext uri="{FF2B5EF4-FFF2-40B4-BE49-F238E27FC236}">
                  <a16:creationId xmlns="" xmlns:a16="http://schemas.microsoft.com/office/drawing/2014/main" id="{C0EC61C2-2FC1-60B3-5A27-3254E21E6FEF}"/>
                </a:ext>
              </a:extLst>
            </p:cNvPr>
            <p:cNvCxnSpPr/>
            <p:nvPr/>
          </p:nvCxnSpPr>
          <p:spPr>
            <a:xfrm flipV="1">
              <a:off x="2892976" y="2427100"/>
              <a:ext cx="166539" cy="1459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Прямая со стрелкой 71">
              <a:extLst>
                <a:ext uri="{FF2B5EF4-FFF2-40B4-BE49-F238E27FC236}">
                  <a16:creationId xmlns="" xmlns:a16="http://schemas.microsoft.com/office/drawing/2014/main" id="{576AF74F-7823-24E5-037C-51FD2B962460}"/>
                </a:ext>
              </a:extLst>
            </p:cNvPr>
            <p:cNvCxnSpPr/>
            <p:nvPr/>
          </p:nvCxnSpPr>
          <p:spPr>
            <a:xfrm flipV="1">
              <a:off x="2988141" y="2500060"/>
              <a:ext cx="166539" cy="14433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62" name="Группа 81">
            <a:extLst>
              <a:ext uri="{FF2B5EF4-FFF2-40B4-BE49-F238E27FC236}">
                <a16:creationId xmlns="" xmlns:a16="http://schemas.microsoft.com/office/drawing/2014/main" id="{11723FE4-76D1-3759-D8D5-70502FF93B4A}"/>
              </a:ext>
            </a:extLst>
          </p:cNvPr>
          <p:cNvGrpSpPr>
            <a:grpSpLocks/>
          </p:cNvGrpSpPr>
          <p:nvPr/>
        </p:nvGrpSpPr>
        <p:grpSpPr bwMode="auto">
          <a:xfrm>
            <a:off x="3418532" y="3002187"/>
            <a:ext cx="360362" cy="360362"/>
            <a:chOff x="2843808" y="2859782"/>
            <a:chExt cx="360040" cy="360040"/>
          </a:xfrm>
        </p:grpSpPr>
        <p:sp>
          <p:nvSpPr>
            <p:cNvPr id="73" name="Овал 72">
              <a:extLst>
                <a:ext uri="{FF2B5EF4-FFF2-40B4-BE49-F238E27FC236}">
                  <a16:creationId xmlns="" xmlns:a16="http://schemas.microsoft.com/office/drawing/2014/main" id="{4A6AD154-AEEE-BB9B-E7A5-ED5AFD2E719F}"/>
                </a:ext>
              </a:extLst>
            </p:cNvPr>
            <p:cNvSpPr/>
            <p:nvPr/>
          </p:nvSpPr>
          <p:spPr>
            <a:xfrm>
              <a:off x="2843808" y="2859782"/>
              <a:ext cx="360040" cy="36004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cxnSp>
          <p:nvCxnSpPr>
            <p:cNvPr id="74" name="Прямая со стрелкой 73">
              <a:extLst>
                <a:ext uri="{FF2B5EF4-FFF2-40B4-BE49-F238E27FC236}">
                  <a16:creationId xmlns="" xmlns:a16="http://schemas.microsoft.com/office/drawing/2014/main" id="{0D010CD2-DE54-2707-F7C3-4873179236D4}"/>
                </a:ext>
              </a:extLst>
            </p:cNvPr>
            <p:cNvCxnSpPr/>
            <p:nvPr/>
          </p:nvCxnSpPr>
          <p:spPr>
            <a:xfrm flipV="1">
              <a:off x="2892976" y="2931155"/>
              <a:ext cx="166539" cy="1459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Прямая со стрелкой 74">
              <a:extLst>
                <a:ext uri="{FF2B5EF4-FFF2-40B4-BE49-F238E27FC236}">
                  <a16:creationId xmlns="" xmlns:a16="http://schemas.microsoft.com/office/drawing/2014/main" id="{E9684ADE-FDEA-D482-27B8-3B069E1ACBBD}"/>
                </a:ext>
              </a:extLst>
            </p:cNvPr>
            <p:cNvCxnSpPr/>
            <p:nvPr/>
          </p:nvCxnSpPr>
          <p:spPr>
            <a:xfrm flipV="1">
              <a:off x="2988141" y="3004115"/>
              <a:ext cx="166539" cy="144334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163" name="Рисунок 14">
            <a:extLst>
              <a:ext uri="{FF2B5EF4-FFF2-40B4-BE49-F238E27FC236}">
                <a16:creationId xmlns="" xmlns:a16="http://schemas.microsoft.com/office/drawing/2014/main" id="{C8B3AFD3-C14B-18A7-A6E5-A28250B8C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3614" t="35498" r="39351" b="13853"/>
          <a:stretch>
            <a:fillRect/>
          </a:stretch>
        </p:blipFill>
        <p:spPr bwMode="auto">
          <a:xfrm>
            <a:off x="4642494" y="3002187"/>
            <a:ext cx="544513" cy="55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64" name="Группа 82">
            <a:extLst>
              <a:ext uri="{FF2B5EF4-FFF2-40B4-BE49-F238E27FC236}">
                <a16:creationId xmlns="" xmlns:a16="http://schemas.microsoft.com/office/drawing/2014/main" id="{DC8E3E76-BAA6-6179-8C03-72AFEB88B01D}"/>
              </a:ext>
            </a:extLst>
          </p:cNvPr>
          <p:cNvGrpSpPr>
            <a:grpSpLocks/>
          </p:cNvGrpSpPr>
          <p:nvPr/>
        </p:nvGrpSpPr>
        <p:grpSpPr bwMode="auto">
          <a:xfrm>
            <a:off x="4980632" y="3689574"/>
            <a:ext cx="576262" cy="1058863"/>
            <a:chOff x="980024" y="314207"/>
            <a:chExt cx="1602633" cy="4280900"/>
          </a:xfrm>
        </p:grpSpPr>
        <p:pic>
          <p:nvPicPr>
            <p:cNvPr id="84" name="Picture 2" descr="C:\Users\u247059\Desktop\IMG_20201203_095923.jpg">
              <a:extLst>
                <a:ext uri="{FF2B5EF4-FFF2-40B4-BE49-F238E27FC236}">
                  <a16:creationId xmlns="" xmlns:a16="http://schemas.microsoft.com/office/drawing/2014/main" id="{5BC35A82-6540-2032-7391-5F6EA21B0E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print">
              <a:lum bright="-20000"/>
            </a:blip>
            <a:srcRect l="6769" t="52699" r="22160"/>
            <a:stretch>
              <a:fillRect/>
            </a:stretch>
          </p:blipFill>
          <p:spPr bwMode="auto">
            <a:xfrm rot="5400000">
              <a:off x="-359109" y="1653340"/>
              <a:ext cx="4280900" cy="1602633"/>
            </a:xfrm>
            <a:prstGeom prst="rect">
              <a:avLst/>
            </a:prstGeom>
            <a:noFill/>
            <a:ln w="38100">
              <a:solidFill>
                <a:schemeClr val="tx2"/>
              </a:solidFill>
              <a:miter lim="800000"/>
              <a:headEnd/>
              <a:tailEnd/>
            </a:ln>
            <a:effectLst>
              <a:softEdge rad="63500"/>
            </a:effectLst>
          </p:spPr>
        </p:pic>
        <p:pic>
          <p:nvPicPr>
            <p:cNvPr id="85" name="Picture 2" descr="D:\Roman\Фото\Радищево Фото\IMG_20201203_095944.jpg">
              <a:extLst>
                <a:ext uri="{FF2B5EF4-FFF2-40B4-BE49-F238E27FC236}">
                  <a16:creationId xmlns="" xmlns:a16="http://schemas.microsoft.com/office/drawing/2014/main" id="{A849EB6C-F001-654E-9EF3-15E8DB687F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lum bright="-20000"/>
            </a:blip>
            <a:srcRect l="12285" r="45191" b="5040"/>
            <a:stretch>
              <a:fillRect/>
            </a:stretch>
          </p:blipFill>
          <p:spPr bwMode="auto">
            <a:xfrm rot="5400000">
              <a:off x="1574724" y="1317462"/>
              <a:ext cx="562157" cy="696712"/>
            </a:xfrm>
            <a:prstGeom prst="rect">
              <a:avLst/>
            </a:prstGeom>
            <a:noFill/>
            <a:ln w="38100">
              <a:solidFill>
                <a:schemeClr val="tx2"/>
              </a:solidFill>
              <a:miter lim="800000"/>
              <a:headEnd/>
              <a:tailEnd/>
            </a:ln>
            <a:effectLst>
              <a:softEdge rad="63500"/>
            </a:effectLst>
          </p:spPr>
        </p:pic>
      </p:grpSp>
      <p:sp>
        <p:nvSpPr>
          <p:cNvPr id="87" name="Прямоугольник 86">
            <a:extLst>
              <a:ext uri="{FF2B5EF4-FFF2-40B4-BE49-F238E27FC236}">
                <a16:creationId xmlns="" xmlns:a16="http://schemas.microsoft.com/office/drawing/2014/main" id="{5C833838-3E42-5DBE-605D-D3050D845ABA}"/>
              </a:ext>
            </a:extLst>
          </p:cNvPr>
          <p:cNvSpPr/>
          <p:nvPr/>
        </p:nvSpPr>
        <p:spPr>
          <a:xfrm>
            <a:off x="4931419" y="3651474"/>
            <a:ext cx="720725" cy="115093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cxnSp>
        <p:nvCxnSpPr>
          <p:cNvPr id="92" name="Прямая соединительная линия 91">
            <a:extLst>
              <a:ext uri="{FF2B5EF4-FFF2-40B4-BE49-F238E27FC236}">
                <a16:creationId xmlns="" xmlns:a16="http://schemas.microsoft.com/office/drawing/2014/main" id="{C70C4D0A-06EF-28F1-306C-78BCF0063E8B}"/>
              </a:ext>
            </a:extLst>
          </p:cNvPr>
          <p:cNvCxnSpPr>
            <a:endCxn id="87" idx="1"/>
          </p:cNvCxnSpPr>
          <p:nvPr/>
        </p:nvCxnSpPr>
        <p:spPr>
          <a:xfrm>
            <a:off x="2554932" y="3362549"/>
            <a:ext cx="2376487" cy="865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67" name="Группа 112">
            <a:extLst>
              <a:ext uri="{FF2B5EF4-FFF2-40B4-BE49-F238E27FC236}">
                <a16:creationId xmlns="" xmlns:a16="http://schemas.microsoft.com/office/drawing/2014/main" id="{B45BC00B-4692-5157-F879-EC8094D95CFB}"/>
              </a:ext>
            </a:extLst>
          </p:cNvPr>
          <p:cNvGrpSpPr>
            <a:grpSpLocks/>
          </p:cNvGrpSpPr>
          <p:nvPr/>
        </p:nvGrpSpPr>
        <p:grpSpPr bwMode="auto">
          <a:xfrm>
            <a:off x="6731644" y="3002187"/>
            <a:ext cx="1728788" cy="1801811"/>
            <a:chOff x="6012161" y="2931791"/>
            <a:chExt cx="1728192" cy="1800705"/>
          </a:xfrm>
        </p:grpSpPr>
        <p:sp>
          <p:nvSpPr>
            <p:cNvPr id="94" name="Скругленная прямоугольная выноска 93">
              <a:extLst>
                <a:ext uri="{FF2B5EF4-FFF2-40B4-BE49-F238E27FC236}">
                  <a16:creationId xmlns="" xmlns:a16="http://schemas.microsoft.com/office/drawing/2014/main" id="{9F74384F-957E-979A-14AF-1413A7B37B62}"/>
                </a:ext>
              </a:extLst>
            </p:cNvPr>
            <p:cNvSpPr/>
            <p:nvPr/>
          </p:nvSpPr>
          <p:spPr>
            <a:xfrm rot="5400000">
              <a:off x="6083788" y="3075931"/>
              <a:ext cx="1584938" cy="1728192"/>
            </a:xfrm>
            <a:prstGeom prst="wedgeRoundRectCallout">
              <a:avLst>
                <a:gd name="adj1" fmla="val 26031"/>
                <a:gd name="adj2" fmla="val 111685"/>
                <a:gd name="adj3" fmla="val 16667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 sz="1000">
                <a:solidFill>
                  <a:schemeClr val="tx1"/>
                </a:solidFill>
                <a:latin typeface="Montserrat" pitchFamily="2" charset="-52"/>
              </a:endParaRPr>
            </a:p>
          </p:txBody>
        </p:sp>
        <p:sp>
          <p:nvSpPr>
            <p:cNvPr id="95" name="Прямоугольник 94">
              <a:extLst>
                <a:ext uri="{FF2B5EF4-FFF2-40B4-BE49-F238E27FC236}">
                  <a16:creationId xmlns="" xmlns:a16="http://schemas.microsoft.com/office/drawing/2014/main" id="{DEDEA56E-A33C-4DFB-2862-BB54F8317850}"/>
                </a:ext>
              </a:extLst>
            </p:cNvPr>
            <p:cNvSpPr/>
            <p:nvPr/>
          </p:nvSpPr>
          <p:spPr>
            <a:xfrm>
              <a:off x="6083574" y="3182462"/>
              <a:ext cx="1656779" cy="147642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342900" indent="-342900">
                <a:defRPr/>
              </a:pPr>
              <a:r>
                <a:rPr lang="ru-RU" altLang="ru-RU" sz="1000" i="0" dirty="0">
                  <a:solidFill>
                    <a:schemeClr val="tx1"/>
                  </a:solidFill>
                  <a:latin typeface="Montserrat" pitchFamily="2" charset="-52"/>
                  <a:cs typeface="+mn-cs"/>
                </a:rPr>
                <a:t>- БАВР</a:t>
              </a:r>
            </a:p>
            <a:p>
              <a:pPr marL="342900" indent="-342900">
                <a:defRPr/>
              </a:pPr>
              <a:r>
                <a:rPr lang="ru-RU" altLang="ru-RU" sz="1000" i="0" dirty="0">
                  <a:solidFill>
                    <a:schemeClr val="tx1"/>
                  </a:solidFill>
                  <a:latin typeface="Montserrat" pitchFamily="2" charset="-52"/>
                  <a:cs typeface="+mn-cs"/>
                </a:rPr>
                <a:t>- РАС</a:t>
              </a:r>
            </a:p>
            <a:p>
              <a:pPr marL="342900" indent="-342900">
                <a:defRPr/>
              </a:pPr>
              <a:r>
                <a:rPr lang="ru-RU" altLang="ru-RU" sz="1000" i="0" dirty="0">
                  <a:solidFill>
                    <a:schemeClr val="tx1"/>
                  </a:solidFill>
                  <a:latin typeface="Montserrat" pitchFamily="2" charset="-52"/>
                  <a:cs typeface="+mn-cs"/>
                </a:rPr>
                <a:t>- МФИ</a:t>
              </a:r>
            </a:p>
            <a:p>
              <a:pPr marL="92075" indent="-92075">
                <a:buFontTx/>
                <a:buChar char="-"/>
                <a:defRPr/>
              </a:pPr>
              <a:r>
                <a:rPr lang="ru-RU" altLang="ru-RU" sz="1000" i="0" dirty="0">
                  <a:solidFill>
                    <a:schemeClr val="tx1"/>
                  </a:solidFill>
                  <a:latin typeface="Montserrat" pitchFamily="2" charset="-52"/>
                  <a:cs typeface="+mn-cs"/>
                </a:rPr>
                <a:t>Контроллер  присоединений</a:t>
              </a:r>
            </a:p>
            <a:p>
              <a:pPr marL="92075" indent="-92075">
                <a:buFontTx/>
                <a:buChar char="-"/>
                <a:defRPr/>
              </a:pPr>
              <a:r>
                <a:rPr lang="ru-RU" altLang="ru-RU" sz="1000" i="0" dirty="0">
                  <a:solidFill>
                    <a:schemeClr val="tx1"/>
                  </a:solidFill>
                  <a:latin typeface="Montserrat" pitchFamily="2" charset="-52"/>
                  <a:cs typeface="+mn-cs"/>
                </a:rPr>
                <a:t>Централизованный терминал РЗА</a:t>
              </a:r>
              <a:endParaRPr lang="en-US" altLang="ru-RU" sz="1000" i="0" dirty="0">
                <a:solidFill>
                  <a:schemeClr val="tx1"/>
                </a:solidFill>
                <a:latin typeface="Montserrat" pitchFamily="2" charset="-52"/>
                <a:cs typeface="+mn-cs"/>
              </a:endParaRPr>
            </a:p>
            <a:p>
              <a:pPr marL="92075" indent="-92075">
                <a:buFontTx/>
                <a:buChar char="-"/>
                <a:defRPr/>
              </a:pPr>
              <a:r>
                <a:rPr lang="ru-RU" altLang="ru-RU" sz="1000" i="0" dirty="0">
                  <a:solidFill>
                    <a:schemeClr val="tx1"/>
                  </a:solidFill>
                  <a:latin typeface="Montserrat" pitchFamily="2" charset="-52"/>
                  <a:cs typeface="+mn-cs"/>
                </a:rPr>
                <a:t>Счетчик ЭЭ</a:t>
              </a:r>
            </a:p>
            <a:p>
              <a:pPr marL="92075" indent="-92075">
                <a:buFontTx/>
                <a:buChar char="-"/>
                <a:defRPr/>
              </a:pPr>
              <a:endParaRPr lang="ru-RU" altLang="ru-RU" sz="1000" i="0" dirty="0">
                <a:solidFill>
                  <a:schemeClr val="tx1"/>
                </a:solidFill>
                <a:latin typeface="Montserrat" pitchFamily="2" charset="-52"/>
                <a:cs typeface="+mn-cs"/>
              </a:endParaRPr>
            </a:p>
          </p:txBody>
        </p:sp>
        <p:sp>
          <p:nvSpPr>
            <p:cNvPr id="96" name="Прямоугольник 95">
              <a:extLst>
                <a:ext uri="{FF2B5EF4-FFF2-40B4-BE49-F238E27FC236}">
                  <a16:creationId xmlns="" xmlns:a16="http://schemas.microsoft.com/office/drawing/2014/main" id="{BE38C488-1160-CFB0-6C26-F2B7D4135210}"/>
                </a:ext>
              </a:extLst>
            </p:cNvPr>
            <p:cNvSpPr/>
            <p:nvPr/>
          </p:nvSpPr>
          <p:spPr>
            <a:xfrm>
              <a:off x="6372400" y="2931791"/>
              <a:ext cx="1007714" cy="24607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marL="342900" indent="-342900" algn="ctr">
                <a:defRPr/>
              </a:pPr>
              <a:r>
                <a:rPr lang="ru-RU" altLang="ru-RU" sz="1000" i="0" dirty="0">
                  <a:solidFill>
                    <a:schemeClr val="tx1"/>
                  </a:solidFill>
                  <a:latin typeface="Montserrat" pitchFamily="2" charset="-52"/>
                  <a:cs typeface="+mn-cs"/>
                </a:rPr>
                <a:t>АСУ</a:t>
              </a:r>
            </a:p>
          </p:txBody>
        </p:sp>
      </p:grpSp>
      <p:pic>
        <p:nvPicPr>
          <p:cNvPr id="6168" name="Рисунок 4">
            <a:extLst>
              <a:ext uri="{FF2B5EF4-FFF2-40B4-BE49-F238E27FC236}">
                <a16:creationId xmlns="" xmlns:a16="http://schemas.microsoft.com/office/drawing/2014/main" id="{368FDC1B-03F3-4CCD-BA99-0F379DD8AE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4633" t="37878" r="43021" b="23376"/>
          <a:stretch>
            <a:fillRect/>
          </a:stretch>
        </p:blipFill>
        <p:spPr bwMode="auto">
          <a:xfrm>
            <a:off x="7234882" y="2032224"/>
            <a:ext cx="382587" cy="65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69" name="Рисунок 5">
            <a:extLst>
              <a:ext uri="{FF2B5EF4-FFF2-40B4-BE49-F238E27FC236}">
                <a16:creationId xmlns="" xmlns:a16="http://schemas.microsoft.com/office/drawing/2014/main" id="{B65C3A0D-9F81-B9F4-B857-06BF7165A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lum bright="-1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4579" t="19264" r="14304" b="9956"/>
          <a:stretch>
            <a:fillRect/>
          </a:stretch>
        </p:blipFill>
        <p:spPr bwMode="auto">
          <a:xfrm>
            <a:off x="7739707" y="2032224"/>
            <a:ext cx="5191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" name="Прямоугольник 98">
            <a:extLst>
              <a:ext uri="{FF2B5EF4-FFF2-40B4-BE49-F238E27FC236}">
                <a16:creationId xmlns="" xmlns:a16="http://schemas.microsoft.com/office/drawing/2014/main" id="{A7638221-BEBE-724D-8D07-F99113B33004}"/>
              </a:ext>
            </a:extLst>
          </p:cNvPr>
          <p:cNvSpPr/>
          <p:nvPr/>
        </p:nvSpPr>
        <p:spPr>
          <a:xfrm>
            <a:off x="7018982" y="2032224"/>
            <a:ext cx="1368425" cy="6477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00" name="Прямоугольник 99">
            <a:extLst>
              <a:ext uri="{FF2B5EF4-FFF2-40B4-BE49-F238E27FC236}">
                <a16:creationId xmlns="" xmlns:a16="http://schemas.microsoft.com/office/drawing/2014/main" id="{6D4A5BE4-7A6D-E2CC-5B7C-FE641D76D3E4}"/>
              </a:ext>
            </a:extLst>
          </p:cNvPr>
          <p:cNvSpPr/>
          <p:nvPr/>
        </p:nvSpPr>
        <p:spPr>
          <a:xfrm>
            <a:off x="7092007" y="1744887"/>
            <a:ext cx="1223962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defRPr/>
            </a:pPr>
            <a:r>
              <a:rPr lang="ru-RU" altLang="ru-RU" sz="1000" i="0" dirty="0">
                <a:solidFill>
                  <a:schemeClr val="tx1"/>
                </a:solidFill>
                <a:latin typeface="Montserrat" pitchFamily="2" charset="-52"/>
                <a:cs typeface="+mn-cs"/>
              </a:rPr>
              <a:t>Коммутатор</a:t>
            </a:r>
          </a:p>
        </p:txBody>
      </p:sp>
      <p:cxnSp>
        <p:nvCxnSpPr>
          <p:cNvPr id="102" name="Прямая соединительная линия 101">
            <a:extLst>
              <a:ext uri="{FF2B5EF4-FFF2-40B4-BE49-F238E27FC236}">
                <a16:creationId xmlns="" xmlns:a16="http://schemas.microsoft.com/office/drawing/2014/main" id="{F5196850-FF10-14A8-1300-7E10677C9EA3}"/>
              </a:ext>
            </a:extLst>
          </p:cNvPr>
          <p:cNvCxnSpPr/>
          <p:nvPr/>
        </p:nvCxnSpPr>
        <p:spPr>
          <a:xfrm>
            <a:off x="6442719" y="1346424"/>
            <a:ext cx="0" cy="2663825"/>
          </a:xfrm>
          <a:prstGeom prst="line">
            <a:avLst/>
          </a:prstGeom>
          <a:ln w="444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Прямоугольник 107">
            <a:extLst>
              <a:ext uri="{FF2B5EF4-FFF2-40B4-BE49-F238E27FC236}">
                <a16:creationId xmlns="" xmlns:a16="http://schemas.microsoft.com/office/drawing/2014/main" id="{74C2DF5A-1FF7-8845-0AFB-6BBFFE50820C}"/>
              </a:ext>
            </a:extLst>
          </p:cNvPr>
          <p:cNvSpPr/>
          <p:nvPr/>
        </p:nvSpPr>
        <p:spPr>
          <a:xfrm>
            <a:off x="6226819" y="1059087"/>
            <a:ext cx="165735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ru-RU" sz="1000" i="0" dirty="0">
                <a:solidFill>
                  <a:schemeClr val="tx1"/>
                </a:solidFill>
                <a:latin typeface="Montserrat" pitchFamily="2" charset="-52"/>
                <a:cs typeface="+mn-cs"/>
              </a:rPr>
              <a:t>UDP </a:t>
            </a:r>
          </a:p>
          <a:p>
            <a:pPr algn="ctr">
              <a:defRPr/>
            </a:pPr>
            <a:r>
              <a:rPr lang="en-US" altLang="ru-RU" sz="1000" i="0" dirty="0">
                <a:solidFill>
                  <a:schemeClr val="tx1"/>
                </a:solidFill>
                <a:latin typeface="Montserrat" pitchFamily="2" charset="-52"/>
                <a:cs typeface="+mn-cs"/>
              </a:rPr>
              <a:t>(</a:t>
            </a:r>
            <a:r>
              <a:rPr lang="ru-RU" altLang="ru-RU" sz="1000" i="0" dirty="0">
                <a:solidFill>
                  <a:schemeClr val="tx1"/>
                </a:solidFill>
                <a:latin typeface="Montserrat" pitchFamily="2" charset="-52"/>
                <a:cs typeface="+mn-cs"/>
              </a:rPr>
              <a:t>транспортный уровень </a:t>
            </a:r>
            <a:r>
              <a:rPr lang="en-US" altLang="ru-RU" sz="1000" i="0" dirty="0">
                <a:solidFill>
                  <a:schemeClr val="tx1"/>
                </a:solidFill>
                <a:latin typeface="Montserrat" pitchFamily="2" charset="-52"/>
                <a:cs typeface="+mn-cs"/>
              </a:rPr>
              <a:t>OSI</a:t>
            </a:r>
            <a:r>
              <a:rPr lang="ru-RU" altLang="ru-RU" sz="1000" i="0" dirty="0">
                <a:solidFill>
                  <a:schemeClr val="tx1"/>
                </a:solidFill>
                <a:latin typeface="Montserrat" pitchFamily="2" charset="-52"/>
                <a:cs typeface="+mn-cs"/>
              </a:rPr>
              <a:t>)</a:t>
            </a:r>
          </a:p>
        </p:txBody>
      </p:sp>
      <p:sp>
        <p:nvSpPr>
          <p:cNvPr id="109" name="Двойная стрелка влево/вправо 108">
            <a:extLst>
              <a:ext uri="{FF2B5EF4-FFF2-40B4-BE49-F238E27FC236}">
                <a16:creationId xmlns="" xmlns:a16="http://schemas.microsoft.com/office/drawing/2014/main" id="{BD095597-F2E4-68DF-9CAF-3FE2EB060FB3}"/>
              </a:ext>
            </a:extLst>
          </p:cNvPr>
          <p:cNvSpPr/>
          <p:nvPr/>
        </p:nvSpPr>
        <p:spPr>
          <a:xfrm>
            <a:off x="5939482" y="1419449"/>
            <a:ext cx="503237" cy="142875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10" name="Двойная стрелка влево/вправо 109">
            <a:extLst>
              <a:ext uri="{FF2B5EF4-FFF2-40B4-BE49-F238E27FC236}">
                <a16:creationId xmlns="" xmlns:a16="http://schemas.microsoft.com/office/drawing/2014/main" id="{818A3B4D-A726-25DD-3C76-64B6C0C29F4F}"/>
              </a:ext>
            </a:extLst>
          </p:cNvPr>
          <p:cNvSpPr/>
          <p:nvPr/>
        </p:nvSpPr>
        <p:spPr>
          <a:xfrm>
            <a:off x="5939482" y="2283049"/>
            <a:ext cx="503237" cy="14446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11" name="Двойная стрелка влево/вправо 110">
            <a:extLst>
              <a:ext uri="{FF2B5EF4-FFF2-40B4-BE49-F238E27FC236}">
                <a16:creationId xmlns="" xmlns:a16="http://schemas.microsoft.com/office/drawing/2014/main" id="{6A32F8CA-F076-90CE-758A-C1951EC058BC}"/>
              </a:ext>
            </a:extLst>
          </p:cNvPr>
          <p:cNvSpPr/>
          <p:nvPr/>
        </p:nvSpPr>
        <p:spPr>
          <a:xfrm>
            <a:off x="5939482" y="3146649"/>
            <a:ext cx="503237" cy="14446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15" name="Двойная стрелка влево/вправо 114">
            <a:extLst>
              <a:ext uri="{FF2B5EF4-FFF2-40B4-BE49-F238E27FC236}">
                <a16:creationId xmlns="" xmlns:a16="http://schemas.microsoft.com/office/drawing/2014/main" id="{FEEDEBE3-FD33-4D79-D32C-3937EEDB9C8F}"/>
              </a:ext>
            </a:extLst>
          </p:cNvPr>
          <p:cNvSpPr/>
          <p:nvPr/>
        </p:nvSpPr>
        <p:spPr>
          <a:xfrm>
            <a:off x="5652144" y="3794349"/>
            <a:ext cx="790575" cy="14446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116" name="Прямоугольник 115">
            <a:extLst>
              <a:ext uri="{FF2B5EF4-FFF2-40B4-BE49-F238E27FC236}">
                <a16:creationId xmlns="" xmlns:a16="http://schemas.microsoft.com/office/drawing/2014/main" id="{41CD1BE1-3335-0A2B-DF5A-C3C04C371F8B}"/>
              </a:ext>
            </a:extLst>
          </p:cNvPr>
          <p:cNvSpPr/>
          <p:nvPr/>
        </p:nvSpPr>
        <p:spPr>
          <a:xfrm>
            <a:off x="2843857" y="1130524"/>
            <a:ext cx="1655762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altLang="ru-RU" sz="1000" i="0" dirty="0">
                <a:solidFill>
                  <a:schemeClr val="tx1"/>
                </a:solidFill>
                <a:latin typeface="Montserrat" pitchFamily="2" charset="-52"/>
                <a:cs typeface="+mn-cs"/>
              </a:rPr>
              <a:t>Последовательный протокол (типа </a:t>
            </a:r>
            <a:r>
              <a:rPr lang="en-US" altLang="ru-RU" sz="1000" i="0" dirty="0">
                <a:solidFill>
                  <a:schemeClr val="tx1"/>
                </a:solidFill>
                <a:latin typeface="Montserrat" pitchFamily="2" charset="-52"/>
                <a:cs typeface="+mn-cs"/>
              </a:rPr>
              <a:t>SPI</a:t>
            </a:r>
            <a:r>
              <a:rPr lang="ru-RU" altLang="ru-RU" sz="1000" i="0" dirty="0">
                <a:solidFill>
                  <a:schemeClr val="tx1"/>
                </a:solidFill>
                <a:latin typeface="Montserrat" pitchFamily="2" charset="-52"/>
                <a:cs typeface="+mn-cs"/>
              </a:rPr>
              <a:t>)</a:t>
            </a:r>
          </a:p>
        </p:txBody>
      </p:sp>
      <p:grpSp>
        <p:nvGrpSpPr>
          <p:cNvPr id="6179" name="Группа 81">
            <a:extLst>
              <a:ext uri="{FF2B5EF4-FFF2-40B4-BE49-F238E27FC236}">
                <a16:creationId xmlns="" xmlns:a16="http://schemas.microsoft.com/office/drawing/2014/main" id="{1D8080C2-1579-D961-B76A-47F2B60C29E2}"/>
              </a:ext>
            </a:extLst>
          </p:cNvPr>
          <p:cNvGrpSpPr>
            <a:grpSpLocks/>
          </p:cNvGrpSpPr>
          <p:nvPr/>
        </p:nvGrpSpPr>
        <p:grpSpPr bwMode="auto">
          <a:xfrm>
            <a:off x="3418532" y="3578449"/>
            <a:ext cx="360362" cy="360363"/>
            <a:chOff x="2843808" y="2859782"/>
            <a:chExt cx="360040" cy="360040"/>
          </a:xfrm>
        </p:grpSpPr>
        <p:sp>
          <p:nvSpPr>
            <p:cNvPr id="55" name="Овал 54">
              <a:extLst>
                <a:ext uri="{FF2B5EF4-FFF2-40B4-BE49-F238E27FC236}">
                  <a16:creationId xmlns="" xmlns:a16="http://schemas.microsoft.com/office/drawing/2014/main" id="{9A2BEF27-EE4A-D971-0D76-033673B62FF0}"/>
                </a:ext>
              </a:extLst>
            </p:cNvPr>
            <p:cNvSpPr/>
            <p:nvPr/>
          </p:nvSpPr>
          <p:spPr>
            <a:xfrm>
              <a:off x="2843808" y="2859782"/>
              <a:ext cx="360040" cy="36004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ru-RU"/>
            </a:p>
          </p:txBody>
        </p:sp>
        <p:cxnSp>
          <p:nvCxnSpPr>
            <p:cNvPr id="56" name="Прямая со стрелкой 55">
              <a:extLst>
                <a:ext uri="{FF2B5EF4-FFF2-40B4-BE49-F238E27FC236}">
                  <a16:creationId xmlns="" xmlns:a16="http://schemas.microsoft.com/office/drawing/2014/main" id="{F82C5237-DDA1-618D-95D7-311176F69DB1}"/>
                </a:ext>
              </a:extLst>
            </p:cNvPr>
            <p:cNvCxnSpPr/>
            <p:nvPr/>
          </p:nvCxnSpPr>
          <p:spPr>
            <a:xfrm flipV="1">
              <a:off x="2892976" y="2931156"/>
              <a:ext cx="166539" cy="145919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Прямая со стрелкой 56">
              <a:extLst>
                <a:ext uri="{FF2B5EF4-FFF2-40B4-BE49-F238E27FC236}">
                  <a16:creationId xmlns="" xmlns:a16="http://schemas.microsoft.com/office/drawing/2014/main" id="{EEED89AD-8FC8-650D-C581-E4360601D086}"/>
                </a:ext>
              </a:extLst>
            </p:cNvPr>
            <p:cNvCxnSpPr/>
            <p:nvPr/>
          </p:nvCxnSpPr>
          <p:spPr>
            <a:xfrm flipV="1">
              <a:off x="2988141" y="3004116"/>
              <a:ext cx="166539" cy="144333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Двойная стрелка влево/вправо 57">
            <a:extLst>
              <a:ext uri="{FF2B5EF4-FFF2-40B4-BE49-F238E27FC236}">
                <a16:creationId xmlns="" xmlns:a16="http://schemas.microsoft.com/office/drawing/2014/main" id="{F9A3E4E7-40F4-6139-E1BA-F64A01D97E81}"/>
              </a:ext>
            </a:extLst>
          </p:cNvPr>
          <p:cNvSpPr/>
          <p:nvPr/>
        </p:nvSpPr>
        <p:spPr>
          <a:xfrm>
            <a:off x="6442719" y="2283049"/>
            <a:ext cx="503238" cy="14446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/>
          </a:p>
        </p:txBody>
      </p:sp>
      <p:sp>
        <p:nvSpPr>
          <p:cNvPr id="62" name="Прямоугольник 61">
            <a:extLst>
              <a:ext uri="{FF2B5EF4-FFF2-40B4-BE49-F238E27FC236}">
                <a16:creationId xmlns="" xmlns:a16="http://schemas.microsoft.com/office/drawing/2014/main" id="{4F45C92F-794F-B3B2-1587-812921C6A22E}"/>
              </a:ext>
            </a:extLst>
          </p:cNvPr>
          <p:cNvSpPr/>
          <p:nvPr/>
        </p:nvSpPr>
        <p:spPr>
          <a:xfrm>
            <a:off x="4426594" y="1846487"/>
            <a:ext cx="1584325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defRPr/>
            </a:pPr>
            <a:r>
              <a:rPr lang="ru-RU" altLang="ru-RU" sz="1000" i="0" dirty="0">
                <a:solidFill>
                  <a:schemeClr val="tx2">
                    <a:lumMod val="75000"/>
                  </a:schemeClr>
                </a:solidFill>
                <a:latin typeface="Montserrat" pitchFamily="2" charset="-52"/>
                <a:cs typeface="+mn-cs"/>
              </a:rPr>
              <a:t>Выносной блок </a:t>
            </a:r>
            <a:r>
              <a:rPr lang="en-US" altLang="ru-RU" sz="1000" i="0" dirty="0">
                <a:solidFill>
                  <a:schemeClr val="tx2">
                    <a:lumMod val="75000"/>
                  </a:schemeClr>
                </a:solidFill>
                <a:latin typeface="Montserrat" pitchFamily="2" charset="-52"/>
                <a:cs typeface="+mn-cs"/>
              </a:rPr>
              <a:t>DI</a:t>
            </a:r>
            <a:endParaRPr lang="ru-RU" altLang="ru-RU" sz="1000" i="0" dirty="0">
              <a:solidFill>
                <a:schemeClr val="tx2">
                  <a:lumMod val="75000"/>
                </a:schemeClr>
              </a:solidFill>
              <a:latin typeface="Montserrat" pitchFamily="2" charset="-52"/>
              <a:cs typeface="+mn-cs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="" xmlns:a16="http://schemas.microsoft.com/office/drawing/2014/main" id="{C5CA7CB8-F375-78D5-B690-E8BE7EF20479}"/>
              </a:ext>
            </a:extLst>
          </p:cNvPr>
          <p:cNvSpPr/>
          <p:nvPr/>
        </p:nvSpPr>
        <p:spPr>
          <a:xfrm>
            <a:off x="4426594" y="2714849"/>
            <a:ext cx="1584325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>
              <a:defRPr/>
            </a:pPr>
            <a:r>
              <a:rPr lang="ru-RU" altLang="ru-RU" sz="1000" i="0" dirty="0">
                <a:solidFill>
                  <a:schemeClr val="tx2">
                    <a:lumMod val="75000"/>
                  </a:schemeClr>
                </a:solidFill>
                <a:latin typeface="Montserrat" pitchFamily="2" charset="-52"/>
                <a:cs typeface="+mn-cs"/>
              </a:rPr>
              <a:t>Выносной блок </a:t>
            </a:r>
            <a:r>
              <a:rPr lang="en-US" altLang="ru-RU" sz="1000" i="0" dirty="0">
                <a:solidFill>
                  <a:schemeClr val="tx2">
                    <a:lumMod val="75000"/>
                  </a:schemeClr>
                </a:solidFill>
                <a:latin typeface="Montserrat" pitchFamily="2" charset="-52"/>
                <a:cs typeface="+mn-cs"/>
              </a:rPr>
              <a:t>AI</a:t>
            </a:r>
            <a:endParaRPr lang="ru-RU" altLang="ru-RU" sz="1000" i="0" dirty="0">
              <a:solidFill>
                <a:schemeClr val="tx2">
                  <a:lumMod val="75000"/>
                </a:schemeClr>
              </a:solidFill>
              <a:latin typeface="Montserrat" pitchFamily="2" charset="-52"/>
              <a:cs typeface="+mn-cs"/>
            </a:endParaRPr>
          </a:p>
        </p:txBody>
      </p:sp>
      <p:pic>
        <p:nvPicPr>
          <p:cNvPr id="18" name="Picture 3" descr="D:\Roman\Фото\Радищево Фото\IMG_20201203_095934.jpg">
            <a:extLst>
              <a:ext uri="{FF2B5EF4-FFF2-40B4-BE49-F238E27FC236}">
                <a16:creationId xmlns="" xmlns:a16="http://schemas.microsoft.com/office/drawing/2014/main" id="{10F30FCE-D3BB-A9E9-D67F-67112E3AE2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lum/>
          </a:blip>
          <a:srcRect r="16694"/>
          <a:stretch>
            <a:fillRect/>
          </a:stretch>
        </p:blipFill>
        <p:spPr bwMode="auto">
          <a:xfrm rot="5400000">
            <a:off x="1222616" y="2638842"/>
            <a:ext cx="2192512" cy="148043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67" name="Picture 2">
            <a:extLst>
              <a:ext uri="{FF2B5EF4-FFF2-40B4-BE49-F238E27FC236}">
                <a16:creationId xmlns="" xmlns:a16="http://schemas.microsoft.com/office/drawing/2014/main" id="{CECC5DC0-0371-4E1F-E30C-4D6C4BD30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lum/>
          </a:blip>
          <a:srcRect l="11357" t="7370" r="16716" b="11565"/>
          <a:stretch>
            <a:fillRect/>
          </a:stretch>
        </p:blipFill>
        <p:spPr bwMode="auto">
          <a:xfrm>
            <a:off x="1683315" y="2299069"/>
            <a:ext cx="1368152" cy="792088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267494"/>
            <a:ext cx="604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12700">
              <a:spcBef>
                <a:spcPts val="0"/>
              </a:spcBef>
              <a:spcAft>
                <a:spcPts val="0"/>
              </a:spcAft>
            </a:pPr>
            <a:r>
              <a:rPr lang="ru-RU" altLang="ru-RU" b="1" i="0" dirty="0" smtClean="0">
                <a:solidFill>
                  <a:schemeClr val="tx1"/>
                </a:solidFill>
                <a:latin typeface="Montserrat" pitchFamily="2" charset="-52"/>
              </a:rPr>
              <a:t>Специалисты АО «ЧЭАЗ» в ноябре  2020 года ввели в опытно-промышленную эксплуатацию контур цифровых резервных защит на ПС 110кВ Радищево.</a:t>
            </a:r>
          </a:p>
        </p:txBody>
      </p:sp>
      <p:pic>
        <p:nvPicPr>
          <p:cNvPr id="6" name="Picture 3" descr="D:\Roman\Фото\Радищево Фото\IMG_20201204_105809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l="30543" b="21881"/>
          <a:stretch>
            <a:fillRect/>
          </a:stretch>
        </p:blipFill>
        <p:spPr bwMode="auto">
          <a:xfrm>
            <a:off x="5292080" y="1779662"/>
            <a:ext cx="3665439" cy="2318952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611560" y="1635646"/>
            <a:ext cx="47525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79333" lvl="1" indent="-342900"/>
            <a:r>
              <a:rPr lang="ru-RU" altLang="ru-RU" sz="1600" b="1" i="0" dirty="0" smtClean="0">
                <a:solidFill>
                  <a:schemeClr val="tx1"/>
                </a:solidFill>
                <a:latin typeface="Montserrat" pitchFamily="2" charset="-52"/>
              </a:rPr>
              <a:t>Состав контура цифровых защит:</a:t>
            </a:r>
          </a:p>
          <a:p>
            <a:pPr marL="879333" lvl="1" indent="-342900">
              <a:buFont typeface="Arial" pitchFamily="34" charset="0"/>
              <a:buChar char="•"/>
            </a:pPr>
            <a:r>
              <a:rPr lang="ru-RU" altLang="ru-RU" sz="1600" b="1" i="0" dirty="0" smtClean="0">
                <a:solidFill>
                  <a:schemeClr val="tx1"/>
                </a:solidFill>
                <a:latin typeface="Montserrat" pitchFamily="2" charset="-52"/>
              </a:rPr>
              <a:t>шкафы преобразователей ПАС и ПДС</a:t>
            </a:r>
            <a:r>
              <a:rPr lang="en-US" altLang="ru-RU" sz="1600" b="1" i="0" dirty="0" smtClean="0">
                <a:solidFill>
                  <a:schemeClr val="tx1"/>
                </a:solidFill>
                <a:latin typeface="Montserrat" pitchFamily="2" charset="-52"/>
              </a:rPr>
              <a:t> </a:t>
            </a:r>
            <a:r>
              <a:rPr lang="ru-RU" altLang="ru-RU" sz="1600" b="1" i="0" dirty="0" smtClean="0">
                <a:solidFill>
                  <a:schemeClr val="tx1"/>
                </a:solidFill>
                <a:latin typeface="Montserrat" pitchFamily="2" charset="-52"/>
              </a:rPr>
              <a:t>установлены на 7 отходящих линий;</a:t>
            </a:r>
          </a:p>
          <a:p>
            <a:pPr marL="879333" lvl="1" indent="-342900">
              <a:buFont typeface="Arial" pitchFamily="34" charset="0"/>
              <a:buChar char="•"/>
            </a:pPr>
            <a:r>
              <a:rPr lang="ru-RU" altLang="ru-RU" sz="1600" b="1" i="0" dirty="0" smtClean="0">
                <a:solidFill>
                  <a:schemeClr val="tx1"/>
                </a:solidFill>
                <a:latin typeface="Montserrat" pitchFamily="2" charset="-52"/>
              </a:rPr>
              <a:t>специализированные оптико-волоконные шины процесса и станции;</a:t>
            </a:r>
          </a:p>
          <a:p>
            <a:pPr marL="879333" lvl="1" indent="-342900">
              <a:buFont typeface="Arial" pitchFamily="34" charset="0"/>
              <a:buChar char="•"/>
            </a:pPr>
            <a:r>
              <a:rPr lang="ru-RU" altLang="ru-RU" sz="1600" b="1" i="0" dirty="0" smtClean="0">
                <a:solidFill>
                  <a:schemeClr val="tx1"/>
                </a:solidFill>
                <a:latin typeface="Montserrat" pitchFamily="2" charset="-52"/>
              </a:rPr>
              <a:t>шкафы цифровой защиты распределенные и централизованные;</a:t>
            </a:r>
          </a:p>
          <a:p>
            <a:pPr marL="879333" lvl="1" indent="-342900">
              <a:buFont typeface="Arial" pitchFamily="34" charset="0"/>
              <a:buChar char="•"/>
            </a:pPr>
            <a:r>
              <a:rPr lang="ru-RU" altLang="ru-RU" sz="1600" b="1" i="0" dirty="0" smtClean="0">
                <a:solidFill>
                  <a:schemeClr val="tx1"/>
                </a:solidFill>
                <a:latin typeface="Montserrat" pitchFamily="2" charset="-52"/>
              </a:rPr>
              <a:t>источники гарантированного питания.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15616" y="627534"/>
            <a:ext cx="580421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i="0" dirty="0" smtClean="0">
                <a:solidFill>
                  <a:schemeClr val="tx1"/>
                </a:solidFill>
                <a:latin typeface="Montserrat" pitchFamily="2" charset="-52"/>
              </a:rPr>
              <a:t>Прародителем АПК-2024 стала поставка оборудования в 2019 году на ПС Радищево.</a:t>
            </a:r>
            <a:endParaRPr lang="ru-RU" sz="2000" i="0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tserrat" pitchFamily="2" charset="-52"/>
            </a:endParaRPr>
          </a:p>
        </p:txBody>
      </p:sp>
      <p:pic>
        <p:nvPicPr>
          <p:cNvPr id="6" name="Picture 4" descr="C:\Users\u247059\Desktop\IMG_20201204_104839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 r="17002"/>
          <a:stretch>
            <a:fillRect/>
          </a:stretch>
        </p:blipFill>
        <p:spPr bwMode="auto">
          <a:xfrm>
            <a:off x="1412892" y="1779662"/>
            <a:ext cx="3951196" cy="2677820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7" name="Picture 2" descr="D:\Roman\Фото\Радищево Фото\IMG_20201204_105401.jpg"/>
          <p:cNvPicPr>
            <a:picLocks noChangeAspect="1" noChangeArrowheads="1"/>
          </p:cNvPicPr>
          <p:nvPr/>
        </p:nvPicPr>
        <p:blipFill>
          <a:blip r:embed="rId4" cstate="print"/>
          <a:srcRect l="34020" r="24401"/>
          <a:stretch>
            <a:fillRect/>
          </a:stretch>
        </p:blipFill>
        <p:spPr bwMode="auto">
          <a:xfrm>
            <a:off x="6156176" y="1347614"/>
            <a:ext cx="2603091" cy="3521546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2FD7CF48-0F90-6812-8219-19DB7501A6D6}"/>
              </a:ext>
            </a:extLst>
          </p:cNvPr>
          <p:cNvSpPr/>
          <p:nvPr/>
        </p:nvSpPr>
        <p:spPr>
          <a:xfrm>
            <a:off x="1043608" y="1491630"/>
            <a:ext cx="352839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Arial" charset="0"/>
              </a:rPr>
              <a:t>САУ ДГУ предназначена </a:t>
            </a:r>
            <a:r>
              <a:rPr lang="ru-RU" altLang="ru-RU" sz="1400" b="1" i="0" dirty="0">
                <a:solidFill>
                  <a:schemeClr val="tx1"/>
                </a:solidFill>
                <a:latin typeface="Montserrat" pitchFamily="2" charset="-52"/>
                <a:cs typeface="Arial" charset="0"/>
              </a:rPr>
              <a:t>для автоматизации 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Arial" charset="0"/>
              </a:rPr>
              <a:t>жизненного цикла дизель-генераторных установок.</a:t>
            </a:r>
          </a:p>
          <a:p>
            <a:pPr algn="just">
              <a:defRPr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Arial" charset="0"/>
              </a:rPr>
              <a:t>Состав:</a:t>
            </a:r>
            <a:endParaRPr lang="ru-RU" altLang="ru-RU" sz="1400" b="1" i="0" dirty="0">
              <a:solidFill>
                <a:schemeClr val="tx1"/>
              </a:solidFill>
              <a:latin typeface="Montserrat" pitchFamily="2" charset="-52"/>
              <a:cs typeface="Arial" charset="0"/>
            </a:endParaRPr>
          </a:p>
          <a:p>
            <a:pPr algn="just">
              <a:defRPr/>
            </a:pPr>
            <a:r>
              <a:rPr lang="ru-RU" altLang="ru-RU" sz="1400" b="1" i="0" dirty="0">
                <a:solidFill>
                  <a:schemeClr val="tx1"/>
                </a:solidFill>
                <a:latin typeface="Montserrat" pitchFamily="2" charset="-52"/>
                <a:cs typeface="Arial" charset="0"/>
              </a:rPr>
              <a:t>- 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Arial" charset="0"/>
              </a:rPr>
              <a:t>шкафы </a:t>
            </a:r>
            <a:r>
              <a:rPr lang="ru-RU" altLang="ru-RU" sz="1400" b="1" i="0" dirty="0">
                <a:solidFill>
                  <a:schemeClr val="tx1"/>
                </a:solidFill>
                <a:latin typeface="Montserrat" pitchFamily="2" charset="-52"/>
                <a:cs typeface="Arial" charset="0"/>
              </a:rPr>
              <a:t>управления дизелем (дублированный для 2 группы безопасности),</a:t>
            </a:r>
          </a:p>
          <a:p>
            <a:pPr algn="just">
              <a:defRPr/>
            </a:pPr>
            <a:r>
              <a:rPr lang="ru-RU" altLang="ru-RU" sz="1400" b="1" i="0" dirty="0">
                <a:solidFill>
                  <a:schemeClr val="tx1"/>
                </a:solidFill>
                <a:latin typeface="Montserrat" pitchFamily="2" charset="-52"/>
                <a:cs typeface="Arial" charset="0"/>
              </a:rPr>
              <a:t>- шкаф управления 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Arial" charset="0"/>
              </a:rPr>
              <a:t>генератором,</a:t>
            </a:r>
            <a:endParaRPr lang="ru-RU" altLang="ru-RU" sz="1400" b="1" i="0" dirty="0">
              <a:solidFill>
                <a:schemeClr val="tx1"/>
              </a:solidFill>
              <a:latin typeface="Montserrat" pitchFamily="2" charset="-52"/>
              <a:cs typeface="Arial" charset="0"/>
            </a:endParaRPr>
          </a:p>
          <a:p>
            <a:pPr algn="just">
              <a:defRPr/>
            </a:pPr>
            <a:r>
              <a:rPr lang="ru-RU" altLang="ru-RU" sz="1400" b="1" i="0" dirty="0">
                <a:solidFill>
                  <a:schemeClr val="tx1"/>
                </a:solidFill>
                <a:latin typeface="Montserrat" pitchFamily="2" charset="-52"/>
                <a:cs typeface="Arial" charset="0"/>
              </a:rPr>
              <a:t>- 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Arial" charset="0"/>
              </a:rPr>
              <a:t>шкафы управления собственных нужд: вода, масло, топливо, воздух.</a:t>
            </a:r>
            <a:endParaRPr lang="ru-RU" altLang="ru-RU" sz="1400" b="1" i="0" dirty="0">
              <a:solidFill>
                <a:schemeClr val="tx1"/>
              </a:solidFill>
              <a:latin typeface="Montserrat" pitchFamily="2" charset="-52"/>
              <a:cs typeface="Arial" charset="0"/>
            </a:endParaRPr>
          </a:p>
          <a:p>
            <a:pPr algn="just">
              <a:defRPr/>
            </a:pPr>
            <a:endParaRPr lang="ru-RU" altLang="ru-RU" sz="1400" b="1" i="0" dirty="0">
              <a:solidFill>
                <a:schemeClr val="tx1"/>
              </a:solidFill>
              <a:latin typeface="Montserrat" pitchFamily="2" charset="-52"/>
              <a:cs typeface="Arial" charset="0"/>
            </a:endParaRPr>
          </a:p>
          <a:p>
            <a:pPr algn="just">
              <a:defRPr/>
            </a:pPr>
            <a:endParaRPr lang="ru-RU" altLang="ru-RU" sz="1400" b="1" i="0" dirty="0">
              <a:solidFill>
                <a:schemeClr val="tx1"/>
              </a:solidFill>
              <a:latin typeface="Montserrat" pitchFamily="2" charset="-52"/>
              <a:cs typeface="Arial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87506869-B40E-5DCD-BD87-4D6B09B400E1}"/>
              </a:ext>
            </a:extLst>
          </p:cNvPr>
          <p:cNvSpPr/>
          <p:nvPr/>
        </p:nvSpPr>
        <p:spPr>
          <a:xfrm>
            <a:off x="1043608" y="411510"/>
            <a:ext cx="61206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sz="16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На базе АПК-2024 реализуется: </a:t>
            </a:r>
            <a:r>
              <a:rPr lang="ru-RU" altLang="ru-RU" sz="1600" b="1" dirty="0">
                <a:solidFill>
                  <a:schemeClr val="tx1"/>
                </a:solidFill>
                <a:latin typeface="Montserrat" pitchFamily="2" charset="-52"/>
                <a:cs typeface="+mn-cs"/>
              </a:rPr>
              <a:t>Система автоматического управления дизель-генераторной установкой (САУ </a:t>
            </a:r>
            <a:r>
              <a:rPr lang="ru-RU" altLang="ru-RU" sz="1600" b="1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ДГУ)</a:t>
            </a:r>
            <a:r>
              <a:rPr lang="en-US" altLang="ru-RU" sz="1600" b="1" dirty="0" smtClean="0">
                <a:solidFill>
                  <a:schemeClr val="tx1"/>
                </a:solidFill>
                <a:latin typeface="Montserrat" pitchFamily="2" charset="-52"/>
                <a:cs typeface="Arial" charset="0"/>
              </a:rPr>
              <a:t> </a:t>
            </a:r>
            <a:endParaRPr lang="ru-RU" altLang="ru-RU" sz="1600" b="1" dirty="0">
              <a:solidFill>
                <a:schemeClr val="tx1"/>
              </a:solidFill>
              <a:latin typeface="Montserrat" pitchFamily="2" charset="-52"/>
              <a:cs typeface="+mn-cs"/>
            </a:endParaRPr>
          </a:p>
        </p:txBody>
      </p:sp>
      <p:pic>
        <p:nvPicPr>
          <p:cNvPr id="31746" name="Picture 2" descr="D:\Work\Обмен\САУ ДГУ\DSC_0399.JPG">
            <a:extLst>
              <a:ext uri="{FF2B5EF4-FFF2-40B4-BE49-F238E27FC236}">
                <a16:creationId xmlns:a16="http://schemas.microsoft.com/office/drawing/2014/main" xmlns="" id="{636F0D3F-473D-BF7F-5469-43464A32E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0502" y="1419622"/>
            <a:ext cx="4119970" cy="2736304"/>
          </a:xfrm>
          <a:prstGeom prst="rect">
            <a:avLst/>
          </a:prstGeom>
          <a:noFill/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xmlns="" val="293145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6" descr="Untitled-1">
            <a:extLst>
              <a:ext uri="{FF2B5EF4-FFF2-40B4-BE49-F238E27FC236}">
                <a16:creationId xmlns:a16="http://schemas.microsoft.com/office/drawing/2014/main" xmlns="" id="{6809B439-3994-5592-8A1B-9AEF9B4B29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32575" y="1130796"/>
            <a:ext cx="1403350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F6E8FEB2-909F-719B-0181-A22DFA81C491}"/>
              </a:ext>
            </a:extLst>
          </p:cNvPr>
          <p:cNvSpPr/>
          <p:nvPr/>
        </p:nvSpPr>
        <p:spPr>
          <a:xfrm>
            <a:off x="755576" y="396875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altLang="ru-RU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Выносные блоки АПК-2024 применяются в щитах собственных нужд (ЩСН) и шкафах оперативного тока (ШОТВ)</a:t>
            </a:r>
            <a:endParaRPr lang="ru-RU" altLang="ru-RU" sz="1600" dirty="0">
              <a:solidFill>
                <a:schemeClr val="tx1"/>
              </a:solidFill>
              <a:latin typeface="Montserrat" pitchFamily="2" charset="-52"/>
              <a:cs typeface="+mn-cs"/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CE8D8E79-4C44-8CA3-3312-687E4CC3343A}"/>
              </a:ext>
            </a:extLst>
          </p:cNvPr>
          <p:cNvGraphicFramePr>
            <a:graphicFrameLocks noGrp="1"/>
          </p:cNvGraphicFramePr>
          <p:nvPr/>
        </p:nvGraphicFramePr>
        <p:xfrm>
          <a:off x="1115836" y="3423816"/>
          <a:ext cx="6840540" cy="5603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09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028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309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3098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0281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43098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3098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0281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430985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508231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447590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447590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447590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447590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447590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</a:tblGrid>
              <a:tr h="1867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2010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2011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2012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2013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2014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2015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2016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2017</a:t>
                      </a: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2018</a:t>
                      </a: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2019</a:t>
                      </a: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2020</a:t>
                      </a: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2021</a:t>
                      </a: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2022</a:t>
                      </a: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2023</a:t>
                      </a: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ВСЕГО</a:t>
                      </a: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3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</a:t>
                      </a: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22</a:t>
                      </a: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35</a:t>
                      </a: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242</a:t>
                      </a: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18486" name="Прямоугольник 5">
            <a:extLst>
              <a:ext uri="{FF2B5EF4-FFF2-40B4-BE49-F238E27FC236}">
                <a16:creationId xmlns:a16="http://schemas.microsoft.com/office/drawing/2014/main" xmlns="" id="{A7B0E981-6FB8-18D7-EBEA-B70F273AFF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811" y="1296615"/>
            <a:ext cx="5616575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500" b="1" i="0" dirty="0" smtClean="0">
                <a:latin typeface="Montserrat" pitchFamily="2" charset="-52"/>
              </a:rPr>
              <a:t>Функциональные возможности:</a:t>
            </a:r>
            <a:r>
              <a:rPr lang="ru-RU" altLang="ru-RU" sz="1500" i="0" dirty="0" smtClean="0">
                <a:latin typeface="Montserrat" pitchFamily="2" charset="-52"/>
              </a:rPr>
              <a:t> </a:t>
            </a:r>
            <a:endParaRPr lang="ru-RU" altLang="ru-RU" sz="1500" i="0" dirty="0">
              <a:latin typeface="Montserrat" pitchFamily="2" charset="-52"/>
            </a:endParaRP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ru-RU" altLang="ru-RU" sz="1200" i="0" dirty="0" smtClean="0">
                <a:latin typeface="Montserrat" pitchFamily="2" charset="-52"/>
              </a:rPr>
              <a:t>МФИ на базе АПК-2024;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ru-RU" altLang="ru-RU" sz="1200" i="0" dirty="0" smtClean="0">
                <a:latin typeface="Montserrat" pitchFamily="2" charset="-52"/>
              </a:rPr>
              <a:t>Контроль состояния коммутационной аппаратуры и наработки;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ru-RU" altLang="ru-RU" sz="1200" i="0" dirty="0" smtClean="0">
                <a:latin typeface="Montserrat" pitchFamily="2" charset="-52"/>
              </a:rPr>
              <a:t>Мониторинг АБ и ЗВУ;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ru-RU" altLang="ru-RU" sz="1200" i="0" dirty="0" smtClean="0">
                <a:latin typeface="Montserrat" pitchFamily="2" charset="-52"/>
              </a:rPr>
              <a:t>Контроль изоляции цепей постоянного напряжения;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ru-RU" altLang="ru-RU" sz="1200" i="0" dirty="0" smtClean="0">
                <a:latin typeface="Montserrat" pitchFamily="2" charset="-52"/>
              </a:rPr>
              <a:t>Контроллер АВР и БАВР.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endParaRPr lang="ru-RU" altLang="ru-RU" sz="1200" b="1" i="0" dirty="0">
              <a:latin typeface="Montserrat" pitchFamily="2" charset="-5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500" b="1" i="0" dirty="0" smtClean="0">
                <a:latin typeface="Montserrat" pitchFamily="2" charset="-52"/>
              </a:rPr>
              <a:t>ЩСН и ШОТ соответствуют требованиям РМРС.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500" b="1" i="0" dirty="0" smtClean="0">
              <a:latin typeface="Montserrat" pitchFamily="2" charset="-5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ru-RU" altLang="ru-RU" sz="1500" b="1" i="0" dirty="0" smtClean="0">
                <a:latin typeface="Montserrat" pitchFamily="2" charset="-52"/>
              </a:rPr>
              <a:t>Объем поставок ШОТВ:</a:t>
            </a:r>
            <a:endParaRPr lang="ru-RU" altLang="ru-RU" sz="1500" b="1" i="0" dirty="0">
              <a:latin typeface="Montserrat" pitchFamily="2" charset="-52"/>
            </a:endParaRPr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xmlns="" id="{DEF1E27A-4E27-2B34-37C1-76C72AB8CD91}"/>
              </a:ext>
            </a:extLst>
          </p:cNvPr>
          <p:cNvCxnSpPr/>
          <p:nvPr/>
        </p:nvCxnSpPr>
        <p:spPr>
          <a:xfrm>
            <a:off x="1187624" y="4803998"/>
            <a:ext cx="62642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Диаграмма 10">
            <a:extLst>
              <a:ext uri="{FF2B5EF4-FFF2-40B4-BE49-F238E27FC236}">
                <a16:creationId xmlns:a16="http://schemas.microsoft.com/office/drawing/2014/main" xmlns="" id="{528B846A-8432-7849-1BAE-C3409F705A06}"/>
              </a:ext>
            </a:extLst>
          </p:cNvPr>
          <p:cNvGraphicFramePr/>
          <p:nvPr/>
        </p:nvGraphicFramePr>
        <p:xfrm>
          <a:off x="1115315" y="3860998"/>
          <a:ext cx="6724650" cy="94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37426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9">
            <a:extLst>
              <a:ext uri="{FF2B5EF4-FFF2-40B4-BE49-F238E27FC236}">
                <a16:creationId xmlns:a16="http://schemas.microsoft.com/office/drawing/2014/main" xmlns="" id="{FFE861EC-77CD-915E-FE06-FFCE0406C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6469"/>
          <a:stretch>
            <a:fillRect/>
          </a:stretch>
        </p:blipFill>
        <p:spPr bwMode="auto">
          <a:xfrm>
            <a:off x="6946083" y="916112"/>
            <a:ext cx="1487488" cy="2951162"/>
          </a:xfrm>
          <a:prstGeom prst="rect">
            <a:avLst/>
          </a:prstGeom>
          <a:noFill/>
          <a:ln>
            <a:noFill/>
          </a:ln>
          <a:effectLst>
            <a:outerShdw dist="38100" dir="2700000" algn="tl" rotWithShape="0">
              <a:srgbClr val="000000">
                <a:alpha val="39998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xmlns="" id="{CAACA1C2-5BE4-13A1-DD5D-300ADC37D015}"/>
              </a:ext>
            </a:extLst>
          </p:cNvPr>
          <p:cNvGraphicFramePr>
            <a:graphicFrameLocks noGrp="1"/>
          </p:cNvGraphicFramePr>
          <p:nvPr/>
        </p:nvGraphicFramePr>
        <p:xfrm>
          <a:off x="1207271" y="3523531"/>
          <a:ext cx="7469185" cy="5603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601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7285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1026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3545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3545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3496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3545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18459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18679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2016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2017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2018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2019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2020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2021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2022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Всего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359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28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15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 dirty="0">
                          <a:effectLst/>
                        </a:rPr>
                        <a:t>6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u="none" strike="noStrike" dirty="0">
                          <a:effectLst/>
                        </a:rPr>
                        <a:t>97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mbria" panose="02040503050406030204" pitchFamily="18" charset="0"/>
                      </a:endParaRPr>
                    </a:p>
                  </a:txBody>
                  <a:tcPr marL="9352" marR="9352" marT="934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761A08EA-362E-CFEE-E7AA-2483D61B1A12}"/>
              </a:ext>
            </a:extLst>
          </p:cNvPr>
          <p:cNvSpPr/>
          <p:nvPr/>
        </p:nvSpPr>
        <p:spPr>
          <a:xfrm>
            <a:off x="1185046" y="1074862"/>
            <a:ext cx="561657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ru-RU" altLang="ru-RU" sz="1400" b="1" i="0" dirty="0">
                <a:solidFill>
                  <a:schemeClr val="tx1"/>
                </a:solidFill>
                <a:latin typeface="Montserrat" pitchFamily="2" charset="-52"/>
                <a:cs typeface="+mn-cs"/>
              </a:rPr>
              <a:t>Назначение:</a:t>
            </a:r>
            <a:r>
              <a:rPr lang="ru-RU" altLang="ru-RU" sz="1400" i="0" dirty="0">
                <a:solidFill>
                  <a:schemeClr val="tx1"/>
                </a:solidFill>
                <a:latin typeface="Montserrat" pitchFamily="2" charset="-52"/>
                <a:cs typeface="+mn-cs"/>
              </a:rPr>
              <a:t> </a:t>
            </a:r>
          </a:p>
          <a:p>
            <a:pPr algn="just" eaLnBrk="1" hangingPunct="1">
              <a:defRPr/>
            </a:pPr>
            <a:r>
              <a:rPr lang="ru-RU" altLang="ru-RU" sz="1400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Шкаф РАС - регистрация аварийных процессов как электромагнитных сигналов так и цифровых потоков данных.</a:t>
            </a:r>
          </a:p>
          <a:p>
            <a:pPr algn="just" eaLnBrk="1" hangingPunct="1">
              <a:defRPr/>
            </a:pPr>
            <a:endParaRPr lang="ru-RU" altLang="ru-RU" sz="1400" i="0" dirty="0" smtClean="0">
              <a:solidFill>
                <a:schemeClr val="tx1"/>
              </a:solidFill>
              <a:latin typeface="Montserrat" pitchFamily="2" charset="-52"/>
              <a:cs typeface="+mn-cs"/>
            </a:endParaRPr>
          </a:p>
          <a:p>
            <a:pPr algn="just" eaLnBrk="1" hangingPunct="1">
              <a:defRPr/>
            </a:pPr>
            <a:r>
              <a:rPr lang="ru-RU" altLang="ru-RU" sz="1400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БАВР-В </a:t>
            </a:r>
            <a:r>
              <a:rPr lang="ru-RU" altLang="ru-RU" sz="1400" i="0" dirty="0">
                <a:solidFill>
                  <a:schemeClr val="tx1"/>
                </a:solidFill>
                <a:latin typeface="Montserrat" pitchFamily="2" charset="-52"/>
                <a:cs typeface="+mn-cs"/>
              </a:rPr>
              <a:t>предназначен для сверхбыстрого переключения АВР с сохранением бесперебойного питания ответственных потребителей: магистральных насосов, оборудования сложного технологического процесса</a:t>
            </a:r>
            <a:r>
              <a:rPr lang="ru-RU" altLang="ru-RU" sz="1400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.</a:t>
            </a:r>
            <a:endParaRPr lang="ru-RU" altLang="ru-RU" sz="1400" i="0" dirty="0">
              <a:solidFill>
                <a:schemeClr val="tx1"/>
              </a:solidFill>
              <a:latin typeface="Montserrat" pitchFamily="2" charset="-52"/>
              <a:cs typeface="+mn-cs"/>
            </a:endParaRPr>
          </a:p>
          <a:p>
            <a:pPr eaLnBrk="1" hangingPunct="1">
              <a:defRPr/>
            </a:pPr>
            <a:r>
              <a:rPr lang="ru-RU" altLang="ru-RU" sz="1400" b="1" i="0" dirty="0">
                <a:solidFill>
                  <a:schemeClr val="tx1"/>
                </a:solidFill>
                <a:latin typeface="Montserrat" pitchFamily="2" charset="-52"/>
              </a:rPr>
              <a:t>Время срабатывания – 7 мс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</a:rPr>
              <a:t>.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</a:rPr>
              <a:t> 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</a:rPr>
              <a:t> Объем поставок БАВР:</a:t>
            </a:r>
            <a:endParaRPr lang="ru-RU" altLang="ru-RU" sz="1400" b="1" i="0" dirty="0">
              <a:solidFill>
                <a:schemeClr val="tx1"/>
              </a:solidFill>
              <a:latin typeface="Montserrat" pitchFamily="2" charset="-52"/>
            </a:endParaRPr>
          </a:p>
        </p:txBody>
      </p:sp>
      <p:graphicFrame>
        <p:nvGraphicFramePr>
          <p:cNvPr id="8" name="Диаграмма 7">
            <a:extLst>
              <a:ext uri="{FF2B5EF4-FFF2-40B4-BE49-F238E27FC236}">
                <a16:creationId xmlns:a16="http://schemas.microsoft.com/office/drawing/2014/main" xmlns="" id="{F1209B2B-4C69-AC13-F7A9-26F73A840527}"/>
              </a:ext>
            </a:extLst>
          </p:cNvPr>
          <p:cNvGraphicFramePr>
            <a:graphicFrameLocks/>
          </p:cNvGraphicFramePr>
          <p:nvPr/>
        </p:nvGraphicFramePr>
        <p:xfrm>
          <a:off x="1041526" y="3867894"/>
          <a:ext cx="6696744" cy="1080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xmlns="" id="{A22AE790-663D-BEC9-CCE5-FF981615105A}"/>
              </a:ext>
            </a:extLst>
          </p:cNvPr>
          <p:cNvCxnSpPr/>
          <p:nvPr/>
        </p:nvCxnSpPr>
        <p:spPr>
          <a:xfrm>
            <a:off x="1239021" y="4803899"/>
            <a:ext cx="62642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F6E8FEB2-909F-719B-0181-A22DFA81C491}"/>
              </a:ext>
            </a:extLst>
          </p:cNvPr>
          <p:cNvSpPr/>
          <p:nvPr/>
        </p:nvSpPr>
        <p:spPr>
          <a:xfrm>
            <a:off x="897510" y="411510"/>
            <a:ext cx="62667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altLang="ru-RU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НА БАЗЕ АПК-2024 РЕАЛИЗУЮТСЯ ШКАФЫ РАС и БАВР-10кВ</a:t>
            </a:r>
            <a:endParaRPr lang="ru-RU" altLang="ru-RU" sz="1600" dirty="0">
              <a:solidFill>
                <a:schemeClr val="tx1"/>
              </a:solidFill>
              <a:latin typeface="Montserrat" pitchFamily="2" charset="-5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661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175703"/>
            <a:ext cx="43204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288925" eaLnBrk="1" hangingPunct="1">
              <a:tabLst>
                <a:tab pos="0" algn="l"/>
              </a:tabLst>
            </a:pPr>
            <a:r>
              <a:rPr lang="ru-RU" altLang="ru-RU" sz="1400" b="1" i="0" u="sng" dirty="0" smtClean="0">
                <a:solidFill>
                  <a:schemeClr val="tx1"/>
                </a:solidFill>
                <a:latin typeface="Montserrat" pitchFamily="2" charset="-52"/>
              </a:rPr>
              <a:t>КОЛЛЭ РОМАН ВАЛЕНТИНОВИЧ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</a:rPr>
              <a:t> 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</a:rPr>
              <a:t>– </a:t>
            </a:r>
          </a:p>
          <a:p>
            <a:pPr defTabSz="288925" eaLnBrk="1" hangingPunct="1">
              <a:tabLst>
                <a:tab pos="0" algn="l"/>
              </a:tabLst>
            </a:pPr>
            <a:endParaRPr lang="ru-RU" altLang="ru-RU" sz="1400" b="1" i="0" dirty="0" smtClean="0">
              <a:solidFill>
                <a:schemeClr val="tx1"/>
              </a:solidFill>
              <a:latin typeface="Montserrat" pitchFamily="2" charset="-52"/>
            </a:endParaRPr>
          </a:p>
          <a:p>
            <a:pPr defTabSz="288925" eaLnBrk="1" hangingPunct="1">
              <a:tabLst>
                <a:tab pos="0" algn="l"/>
              </a:tabLst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</a:rPr>
              <a:t>Руководитель 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</a:rPr>
              <a:t>департамента инжиниринга 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</a:rPr>
              <a:t>АСУ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</a:rPr>
              <a:t> 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</a:rPr>
              <a:t>ТП АО 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</a:rPr>
              <a:t>"ЧЭАЗ"</a:t>
            </a:r>
          </a:p>
          <a:p>
            <a:pPr defTabSz="288925" eaLnBrk="1" hangingPunct="1">
              <a:tabLst>
                <a:tab pos="0" algn="l"/>
              </a:tabLst>
            </a:pPr>
            <a:endParaRPr lang="ru-RU" altLang="ru-RU" sz="1400" b="1" i="0" dirty="0" smtClean="0">
              <a:solidFill>
                <a:schemeClr val="tx1"/>
              </a:solidFill>
              <a:latin typeface="Montserrat" pitchFamily="2" charset="-52"/>
            </a:endParaRPr>
          </a:p>
          <a:p>
            <a:pPr defTabSz="288925" eaLnBrk="1" hangingPunct="1">
              <a:tabLst>
                <a:tab pos="0" algn="l"/>
              </a:tabLst>
            </a:pPr>
            <a:r>
              <a:rPr lang="en-US" altLang="ru-RU" sz="1400" b="1" i="0" u="sng" dirty="0" smtClean="0">
                <a:solidFill>
                  <a:schemeClr val="tx1"/>
                </a:solidFill>
                <a:latin typeface="Montserrat" pitchFamily="2" charset="-52"/>
              </a:rPr>
              <a:t>r.kolle@cheaz.ru</a:t>
            </a:r>
            <a:r>
              <a:rPr lang="ru-RU" altLang="ru-RU" sz="1400" b="1" i="0" u="sng" dirty="0" smtClean="0">
                <a:solidFill>
                  <a:schemeClr val="tx1"/>
                </a:solidFill>
                <a:latin typeface="Montserrat" pitchFamily="2" charset="-52"/>
              </a:rPr>
              <a:t>, </a:t>
            </a:r>
            <a:r>
              <a:rPr lang="ru-RU" altLang="ru-RU" sz="1400" b="1" i="0" u="sng" dirty="0" smtClean="0">
                <a:solidFill>
                  <a:schemeClr val="tx1"/>
                </a:solidFill>
                <a:latin typeface="Montserrat" pitchFamily="2" charset="-52"/>
              </a:rPr>
              <a:t>+7 </a:t>
            </a:r>
            <a:r>
              <a:rPr lang="en-US" altLang="ru-RU" sz="1400" b="1" i="0" u="sng" dirty="0" smtClean="0">
                <a:solidFill>
                  <a:schemeClr val="tx1"/>
                </a:solidFill>
                <a:latin typeface="Montserrat" pitchFamily="2" charset="-52"/>
              </a:rPr>
              <a:t>919</a:t>
            </a:r>
            <a:r>
              <a:rPr lang="ru-RU" altLang="ru-RU" sz="1400" b="1" i="0" u="sng" dirty="0" smtClean="0">
                <a:solidFill>
                  <a:schemeClr val="tx1"/>
                </a:solidFill>
                <a:latin typeface="Montserrat" pitchFamily="2" charset="-52"/>
              </a:rPr>
              <a:t> </a:t>
            </a:r>
            <a:r>
              <a:rPr lang="en-US" altLang="ru-RU" sz="1400" b="1" i="0" u="sng" dirty="0" smtClean="0">
                <a:solidFill>
                  <a:schemeClr val="tx1"/>
                </a:solidFill>
                <a:latin typeface="Montserrat" pitchFamily="2" charset="-52"/>
              </a:rPr>
              <a:t>653</a:t>
            </a:r>
            <a:r>
              <a:rPr lang="ru-RU" altLang="ru-RU" sz="1400" b="1" i="0" u="sng" dirty="0" smtClean="0">
                <a:solidFill>
                  <a:schemeClr val="tx1"/>
                </a:solidFill>
                <a:latin typeface="Montserrat" pitchFamily="2" charset="-52"/>
              </a:rPr>
              <a:t> </a:t>
            </a:r>
            <a:r>
              <a:rPr lang="en-US" altLang="ru-RU" sz="1400" b="1" i="0" u="sng" dirty="0" smtClean="0">
                <a:solidFill>
                  <a:schemeClr val="tx1"/>
                </a:solidFill>
                <a:latin typeface="Montserrat" pitchFamily="2" charset="-52"/>
              </a:rPr>
              <a:t>78</a:t>
            </a:r>
            <a:r>
              <a:rPr lang="ru-RU" altLang="ru-RU" sz="1400" b="1" i="0" u="sng" dirty="0" smtClean="0">
                <a:solidFill>
                  <a:schemeClr val="tx1"/>
                </a:solidFill>
                <a:latin typeface="Montserrat" pitchFamily="2" charset="-52"/>
              </a:rPr>
              <a:t> </a:t>
            </a:r>
            <a:r>
              <a:rPr lang="en-US" altLang="ru-RU" sz="1400" b="1" i="0" u="sng" dirty="0" smtClean="0">
                <a:solidFill>
                  <a:schemeClr val="tx1"/>
                </a:solidFill>
                <a:latin typeface="Montserrat" pitchFamily="2" charset="-52"/>
              </a:rPr>
              <a:t>43</a:t>
            </a:r>
            <a:endParaRPr lang="ru-RU" sz="1600" i="0" u="sng" dirty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ontserrat" pitchFamily="2" charset="-52"/>
            </a:endParaRPr>
          </a:p>
        </p:txBody>
      </p:sp>
      <p:pic>
        <p:nvPicPr>
          <p:cNvPr id="3" name="Picture 5" descr="ПРОХОДНА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715246"/>
            <a:ext cx="3816424" cy="4232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u247059\Desktop\qr-code_Коллэ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651870"/>
            <a:ext cx="857250" cy="8572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8112" y="699542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i="0" dirty="0" smtClean="0">
                <a:solidFill>
                  <a:schemeClr val="tx1"/>
                </a:solidFill>
                <a:latin typeface="Montserrat" pitchFamily="2" charset="-52"/>
              </a:rPr>
              <a:t>КОМПЛЕКС 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</a:rPr>
              <a:t>А</a:t>
            </a:r>
            <a:r>
              <a:rPr lang="ru-RU" sz="1400" b="1" i="0" dirty="0" smtClean="0">
                <a:solidFill>
                  <a:schemeClr val="tx1"/>
                </a:solidFill>
                <a:latin typeface="Montserrat" pitchFamily="2" charset="-52"/>
              </a:rPr>
              <a:t>ПК-2024</a:t>
            </a:r>
            <a:r>
              <a:rPr lang="en-US" sz="1400" b="1" i="0" dirty="0" smtClean="0">
                <a:solidFill>
                  <a:schemeClr val="tx1"/>
                </a:solidFill>
                <a:latin typeface="Montserrat" pitchFamily="2" charset="-52"/>
              </a:rPr>
              <a:t> </a:t>
            </a:r>
            <a:r>
              <a:rPr lang="ru-RU" sz="1400" b="1" i="0" dirty="0" smtClean="0">
                <a:solidFill>
                  <a:schemeClr val="tx1"/>
                </a:solidFill>
                <a:latin typeface="Montserrat" pitchFamily="2" charset="-52"/>
              </a:rPr>
              <a:t>–</a:t>
            </a:r>
          </a:p>
          <a:p>
            <a:r>
              <a:rPr lang="ru-RU" sz="1400" b="1" i="0" dirty="0" smtClean="0">
                <a:solidFill>
                  <a:schemeClr val="tx1"/>
                </a:solidFill>
                <a:latin typeface="Montserrat" pitchFamily="2" charset="-52"/>
              </a:rPr>
              <a:t>УНИВЕРСАЛЬНЫЙ ИНСТРУМЕНТ</a:t>
            </a:r>
            <a:endParaRPr lang="en-US" sz="1400" b="1" i="0" dirty="0" smtClean="0">
              <a:solidFill>
                <a:schemeClr val="tx1"/>
              </a:solidFill>
              <a:latin typeface="Montserrat" pitchFamily="2" charset="-52"/>
            </a:endParaRPr>
          </a:p>
          <a:p>
            <a:r>
              <a:rPr lang="ru-RU" sz="1400" b="1" i="0" dirty="0" smtClean="0">
                <a:solidFill>
                  <a:schemeClr val="tx1"/>
                </a:solidFill>
                <a:latin typeface="Montserrat" pitchFamily="2" charset="-52"/>
              </a:rPr>
              <a:t>ПОСТРОЕНИЯ РАСПЕДЕЛЕННЫХ И</a:t>
            </a:r>
          </a:p>
          <a:p>
            <a:r>
              <a:rPr lang="ru-RU" sz="1400" b="1" i="0" dirty="0" smtClean="0">
                <a:solidFill>
                  <a:schemeClr val="tx1"/>
                </a:solidFill>
                <a:latin typeface="Montserrat" pitchFamily="2" charset="-52"/>
              </a:rPr>
              <a:t>ЦЕНТРАЛИЗОВАННЫХ СИСТЕМ</a:t>
            </a:r>
            <a:endParaRPr lang="en-US" sz="1400" b="1" i="0" dirty="0" smtClean="0">
              <a:solidFill>
                <a:schemeClr val="tx1"/>
              </a:solidFill>
              <a:latin typeface="Montserrat" pitchFamily="2" charset="-52"/>
            </a:endParaRPr>
          </a:p>
          <a:p>
            <a:r>
              <a:rPr lang="ru-RU" sz="1400" b="1" i="0" dirty="0" smtClean="0">
                <a:solidFill>
                  <a:schemeClr val="tx1"/>
                </a:solidFill>
                <a:latin typeface="Montserrat" pitchFamily="2" charset="-52"/>
              </a:rPr>
              <a:t>АСУ ТП И РЗА ЭЛЕКТРОПОДСТАНЦИЙ.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Прямоугольник 4"/>
          <p:cNvSpPr>
            <a:spLocks noChangeArrowheads="1"/>
          </p:cNvSpPr>
          <p:nvPr/>
        </p:nvSpPr>
        <p:spPr bwMode="auto">
          <a:xfrm>
            <a:off x="1042988" y="842963"/>
            <a:ext cx="7632700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altLang="ru-RU" sz="1400" b="1" i="0">
                <a:solidFill>
                  <a:schemeClr val="tx1"/>
                </a:solidFill>
                <a:latin typeface="Montserrat" pitchFamily="2" charset="-52"/>
              </a:rPr>
              <a:t>ПС 220/110/35/10/6 кВ Радищево введена в эксплуатацию в 1965 году. </a:t>
            </a:r>
          </a:p>
          <a:p>
            <a:pPr algn="just"/>
            <a:r>
              <a:rPr lang="ru-RU" altLang="ru-RU" sz="1400" b="1" i="0">
                <a:solidFill>
                  <a:schemeClr val="tx1"/>
                </a:solidFill>
                <a:latin typeface="Montserrat" pitchFamily="2" charset="-52"/>
              </a:rPr>
              <a:t>Адрес: ПС 220 кВ Радищево, Московская область, Солнечногорский район, с. Вертлино.</a:t>
            </a:r>
          </a:p>
        </p:txBody>
      </p:sp>
      <p:pic>
        <p:nvPicPr>
          <p:cNvPr id="4099" name="Рисунок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6175" y="1708150"/>
            <a:ext cx="3713163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Прямоугольник 8"/>
          <p:cNvSpPr>
            <a:spLocks noChangeArrowheads="1"/>
          </p:cNvSpPr>
          <p:nvPr/>
        </p:nvSpPr>
        <p:spPr bwMode="auto">
          <a:xfrm>
            <a:off x="4859338" y="1419225"/>
            <a:ext cx="4249737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200" b="1" i="0">
                <a:solidFill>
                  <a:schemeClr val="tx1"/>
                </a:solidFill>
                <a:latin typeface="Montserrat" pitchFamily="2" charset="-52"/>
              </a:rPr>
              <a:t>ОРУ  220  кВ  выполнено  на  основе  типовой схемы №220-14 «Две рабочие секционированные выключателями и обходная системы шин с двумя  обходными  и  двумя  шиносоединительными выключателями» без обходной системы шин нетиповая схема); </a:t>
            </a:r>
          </a:p>
          <a:p>
            <a:r>
              <a:rPr lang="ru-RU" altLang="ru-RU" sz="1200" b="1" i="0">
                <a:solidFill>
                  <a:schemeClr val="tx1"/>
                </a:solidFill>
                <a:latin typeface="Montserrat" pitchFamily="2" charset="-52"/>
              </a:rPr>
              <a:t>ОРУ 110  кВ  выполнено  по  типовой  схеме №110-13Н «Две рабочие и обходная системы шин»; </a:t>
            </a:r>
          </a:p>
          <a:p>
            <a:r>
              <a:rPr lang="ru-RU" altLang="ru-RU" sz="1200" b="1" i="0">
                <a:solidFill>
                  <a:schemeClr val="tx1"/>
                </a:solidFill>
                <a:latin typeface="Montserrat" pitchFamily="2" charset="-52"/>
              </a:rPr>
              <a:t>ОРУ 35 кВ выполнено по схеме № 35-13 «Две рабочие системы шин»; </a:t>
            </a:r>
          </a:p>
          <a:p>
            <a:r>
              <a:rPr lang="ru-RU" altLang="ru-RU" sz="1200" b="1" i="0">
                <a:solidFill>
                  <a:schemeClr val="tx1"/>
                </a:solidFill>
                <a:latin typeface="Montserrat" pitchFamily="2" charset="-52"/>
              </a:rPr>
              <a:t>ЗРУ 10 кВ выполнено по схеме №10-2 «Две, секционированные  выключателями, системы шин»; </a:t>
            </a:r>
          </a:p>
          <a:p>
            <a:r>
              <a:rPr lang="ru-RU" altLang="ru-RU" sz="1200" b="1" i="0">
                <a:solidFill>
                  <a:schemeClr val="tx1"/>
                </a:solidFill>
                <a:latin typeface="Montserrat" pitchFamily="2" charset="-52"/>
              </a:rPr>
              <a:t>КРУ 6 кВ выполнено по схеме №6-1  «Одна, секционированная выключателем, система шин». </a:t>
            </a:r>
          </a:p>
        </p:txBody>
      </p:sp>
      <p:sp>
        <p:nvSpPr>
          <p:cNvPr id="4101" name="Прямоугольник 7"/>
          <p:cNvSpPr>
            <a:spLocks noChangeArrowheads="1"/>
          </p:cNvSpPr>
          <p:nvPr/>
        </p:nvSpPr>
        <p:spPr bwMode="auto">
          <a:xfrm>
            <a:off x="827088" y="519113"/>
            <a:ext cx="7489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altLang="ru-RU" sz="2200" b="1" i="0">
                <a:solidFill>
                  <a:schemeClr val="tx1"/>
                </a:solidFill>
                <a:latin typeface="Montserrat" pitchFamily="2" charset="-52"/>
              </a:rPr>
              <a:t>ПС РАДИЩЕВО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4355976" y="1638836"/>
            <a:ext cx="4464496" cy="3093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just"/>
            <a:r>
              <a:rPr lang="ru-RU" altLang="ru-RU" sz="15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АПК</a:t>
            </a:r>
            <a:r>
              <a:rPr lang="en-US" altLang="ru-RU" sz="15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-2024</a:t>
            </a:r>
            <a:r>
              <a:rPr lang="ru-RU" altLang="ru-RU" sz="15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 – аналог контроллеров </a:t>
            </a:r>
            <a:r>
              <a:rPr lang="en-US" altLang="ru-RU" sz="15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Siemens, ABB, Schneider Electric.</a:t>
            </a:r>
          </a:p>
          <a:p>
            <a:pPr algn="just"/>
            <a:endParaRPr lang="en-US" altLang="ru-RU" sz="1500" b="1" i="0" dirty="0" smtClean="0">
              <a:solidFill>
                <a:schemeClr val="tx1"/>
              </a:solidFill>
              <a:latin typeface="Montserrat" pitchFamily="2" charset="-52"/>
              <a:cs typeface="+mn-cs"/>
            </a:endParaRPr>
          </a:p>
          <a:p>
            <a:pPr algn="just"/>
            <a:r>
              <a:rPr lang="ru-RU" altLang="ru-RU" sz="15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Сфера применения: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altLang="ru-RU" sz="15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АСУ ТП;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altLang="ru-RU" sz="15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РЗА (распределенное и централизованное);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altLang="ru-RU" sz="15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Контроллер присоединения;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altLang="ru-RU" sz="15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МФИ и контроль качества электроэнергии;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altLang="ru-RU" sz="15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РАС;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altLang="ru-RU" sz="15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БАВР;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altLang="ru-RU" sz="1500" b="1" i="0" dirty="0" err="1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СКАДА-системы</a:t>
            </a:r>
            <a:r>
              <a:rPr lang="ru-RU" altLang="ru-RU" sz="15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.</a:t>
            </a:r>
          </a:p>
        </p:txBody>
      </p:sp>
      <p:pic>
        <p:nvPicPr>
          <p:cNvPr id="8" name="Picture 2" descr="C:\Users\u247059\Desktop\Фото новых плат\photo_5406677451691644100_y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 l="7963" r="10417"/>
          <a:stretch>
            <a:fillRect/>
          </a:stretch>
        </p:blipFill>
        <p:spPr bwMode="auto">
          <a:xfrm>
            <a:off x="1115616" y="1642013"/>
            <a:ext cx="2952328" cy="2873953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043608" y="446468"/>
            <a:ext cx="6192688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ru-RU" altLang="ru-RU" sz="2400" b="1" i="0" dirty="0" smtClean="0">
                <a:solidFill>
                  <a:schemeClr val="tx1"/>
                </a:solidFill>
                <a:latin typeface="Montserrat" pitchFamily="2" charset="-52"/>
              </a:rPr>
              <a:t>А</a:t>
            </a:r>
            <a:r>
              <a:rPr lang="ru-RU" sz="2400" b="1" i="0" dirty="0" smtClean="0">
                <a:solidFill>
                  <a:schemeClr val="tx1"/>
                </a:solidFill>
                <a:latin typeface="Montserrat" pitchFamily="2" charset="-52"/>
              </a:rPr>
              <a:t>ПК-2024 </a:t>
            </a:r>
            <a:r>
              <a:rPr lang="en-US" sz="2400" b="1" i="0" dirty="0" smtClean="0">
                <a:solidFill>
                  <a:schemeClr val="tx1"/>
                </a:solidFill>
                <a:latin typeface="Montserrat" pitchFamily="2" charset="-52"/>
              </a:rPr>
              <a:t>–</a:t>
            </a:r>
            <a:endParaRPr lang="ru-RU" sz="2400" b="1" i="0" dirty="0" smtClean="0">
              <a:solidFill>
                <a:schemeClr val="tx1"/>
              </a:solidFill>
              <a:latin typeface="Montserrat" pitchFamily="2" charset="-52"/>
            </a:endParaRPr>
          </a:p>
          <a:p>
            <a:pPr algn="ctr" eaLnBrk="1" hangingPunct="1">
              <a:lnSpc>
                <a:spcPct val="90000"/>
              </a:lnSpc>
              <a:defRPr/>
            </a:pPr>
            <a:r>
              <a:rPr lang="ru-RU" sz="2400" b="1" i="0" dirty="0" smtClean="0">
                <a:solidFill>
                  <a:schemeClr val="tx1"/>
                </a:solidFill>
                <a:latin typeface="Montserrat" pitchFamily="2" charset="-52"/>
              </a:rPr>
              <a:t>аппаратно-программный комплекс АО «ЧЭАЗ»</a:t>
            </a:r>
            <a:endParaRPr lang="ru-RU" altLang="ru-RU" sz="2200" b="1" i="0" dirty="0">
              <a:solidFill>
                <a:schemeClr val="tx1"/>
              </a:solidFill>
              <a:latin typeface="Montserrat" pitchFamily="2" charset="-5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5">
            <a:extLst>
              <a:ext uri="{FF2B5EF4-FFF2-40B4-BE49-F238E27FC236}">
                <a16:creationId xmlns="" xmlns:a16="http://schemas.microsoft.com/office/drawing/2014/main" id="{B65C3A0D-9F81-B9F4-B857-06BF7165A5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lum bright="-1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54579" t="19264" r="14304" b="9956"/>
          <a:stretch>
            <a:fillRect/>
          </a:stretch>
        </p:blipFill>
        <p:spPr bwMode="auto">
          <a:xfrm>
            <a:off x="3923928" y="4237520"/>
            <a:ext cx="51911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Рисунок 19">
            <a:extLst>
              <a:ext uri="{FF2B5EF4-FFF2-40B4-BE49-F238E27FC236}">
                <a16:creationId xmlns="" xmlns:a16="http://schemas.microsoft.com/office/drawing/2014/main" id="{982676BD-E212-811B-BA0D-AC773591B3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1530" t="-703" r="20364" b="-2"/>
          <a:stretch>
            <a:fillRect/>
          </a:stretch>
        </p:blipFill>
        <p:spPr bwMode="auto">
          <a:xfrm>
            <a:off x="1331640" y="2358475"/>
            <a:ext cx="1511300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Рисунок 13">
            <a:extLst>
              <a:ext uri="{FF2B5EF4-FFF2-40B4-BE49-F238E27FC236}">
                <a16:creationId xmlns="" xmlns:a16="http://schemas.microsoft.com/office/drawing/2014/main" id="{4C604AD9-2C01-4ADA-05B3-849E0B1B4BC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707654"/>
            <a:ext cx="963613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Рисунок 14">
            <a:extLst>
              <a:ext uri="{FF2B5EF4-FFF2-40B4-BE49-F238E27FC236}">
                <a16:creationId xmlns="" xmlns:a16="http://schemas.microsoft.com/office/drawing/2014/main" id="{EA438C82-2FC0-08F2-8B58-C03EF874E6D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54134">
            <a:off x="3738913" y="3617237"/>
            <a:ext cx="915988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0" name="Рисунок 15">
            <a:extLst>
              <a:ext uri="{FF2B5EF4-FFF2-40B4-BE49-F238E27FC236}">
                <a16:creationId xmlns="" xmlns:a16="http://schemas.microsoft.com/office/drawing/2014/main" id="{995DF40D-C160-2848-5A00-378524651F8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366466"/>
            <a:ext cx="868363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301" name="Рисунок 17">
            <a:extLst>
              <a:ext uri="{FF2B5EF4-FFF2-40B4-BE49-F238E27FC236}">
                <a16:creationId xmlns="" xmlns:a16="http://schemas.microsoft.com/office/drawing/2014/main" id="{DE46B3AC-E902-2D63-84AF-447062D0234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010991"/>
            <a:ext cx="874712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Овальная выноска 25">
            <a:extLst>
              <a:ext uri="{FF2B5EF4-FFF2-40B4-BE49-F238E27FC236}">
                <a16:creationId xmlns="" xmlns:a16="http://schemas.microsoft.com/office/drawing/2014/main" id="{39076942-F9E5-3C69-DEAF-066498E4B489}"/>
              </a:ext>
            </a:extLst>
          </p:cNvPr>
          <p:cNvSpPr/>
          <p:nvPr/>
        </p:nvSpPr>
        <p:spPr>
          <a:xfrm flipH="1">
            <a:off x="3203848" y="1707654"/>
            <a:ext cx="1728192" cy="3240360"/>
          </a:xfrm>
          <a:prstGeom prst="wedgeEllipseCallout">
            <a:avLst>
              <a:gd name="adj1" fmla="val 68364"/>
              <a:gd name="adj2" fmla="val -3793"/>
            </a:avLst>
          </a:prstGeom>
          <a:noFill/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ru-RU">
              <a:ln w="9525">
                <a:solidFill>
                  <a:schemeClr val="tx1"/>
                </a:solidFill>
              </a:ln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1AD9B415-E614-B39C-8DA4-AD57B6968DC3}"/>
              </a:ext>
            </a:extLst>
          </p:cNvPr>
          <p:cNvSpPr/>
          <p:nvPr/>
        </p:nvSpPr>
        <p:spPr>
          <a:xfrm>
            <a:off x="1043608" y="396875"/>
            <a:ext cx="61926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altLang="ru-RU" sz="12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НОВЫЕ ЦИФРОВЫЕ МОДУЛЬНЫЕ УСТРОЙСТВА АВТОМАТИЗАЦИИ</a:t>
            </a:r>
          </a:p>
          <a:p>
            <a:pPr algn="ctr" eaLnBrk="1" hangingPunct="1">
              <a:defRPr/>
            </a:pPr>
            <a:r>
              <a:rPr lang="ru-RU" altLang="ru-RU" sz="12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НА БАЗЕ ЕДИНОГО АППАРАТНО-ПРОГРАММНОГО КОМПЛЕКСА (АПК).</a:t>
            </a:r>
            <a:endParaRPr lang="ru-RU" altLang="ru-RU" sz="1200" b="1" i="0" dirty="0">
              <a:solidFill>
                <a:schemeClr val="tx1"/>
              </a:solidFill>
              <a:latin typeface="Montserrat" pitchFamily="2" charset="-52"/>
              <a:cs typeface="+mn-cs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7F7B709B-6C3A-6D09-130A-8F6310764A34}"/>
              </a:ext>
            </a:extLst>
          </p:cNvPr>
          <p:cNvSpPr/>
          <p:nvPr/>
        </p:nvSpPr>
        <p:spPr>
          <a:xfrm>
            <a:off x="1475656" y="1945164"/>
            <a:ext cx="129542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ru-RU" altLang="ru-RU" sz="1600" b="1" i="0" dirty="0">
                <a:solidFill>
                  <a:schemeClr val="tx1"/>
                </a:solidFill>
                <a:latin typeface="Montserrat" pitchFamily="2" charset="-52"/>
                <a:cs typeface="+mn-cs"/>
              </a:rPr>
              <a:t>АПК-2024</a:t>
            </a:r>
          </a:p>
        </p:txBody>
      </p:sp>
      <p:sp>
        <p:nvSpPr>
          <p:cNvPr id="20" name="Rectangle 6"/>
          <p:cNvSpPr>
            <a:spLocks noChangeArrowheads="1"/>
          </p:cNvSpPr>
          <p:nvPr/>
        </p:nvSpPr>
        <p:spPr bwMode="auto">
          <a:xfrm>
            <a:off x="3131840" y="915566"/>
            <a:ext cx="194421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altLang="ru-RU" sz="12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СЭМ-</a:t>
            </a:r>
            <a:r>
              <a:rPr lang="en-US" altLang="ru-RU" sz="12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XX </a:t>
            </a:r>
            <a:r>
              <a:rPr lang="ru-RU" altLang="ru-RU" sz="12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Специальный</a:t>
            </a:r>
          </a:p>
          <a:p>
            <a:pPr algn="ctr"/>
            <a:r>
              <a:rPr lang="ru-RU" altLang="ru-RU" sz="12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Электронный Модуль</a:t>
            </a:r>
            <a:endParaRPr lang="ru-RU" altLang="ru-RU" sz="1200" i="0" dirty="0">
              <a:solidFill>
                <a:schemeClr val="tx1"/>
              </a:solidFill>
              <a:latin typeface="Montserrat" pitchFamily="2" charset="-52"/>
              <a:cs typeface="+mn-cs"/>
            </a:endParaRPr>
          </a:p>
        </p:txBody>
      </p:sp>
      <p:sp>
        <p:nvSpPr>
          <p:cNvPr id="22" name="Rectangle 6"/>
          <p:cNvSpPr>
            <a:spLocks noChangeArrowheads="1"/>
          </p:cNvSpPr>
          <p:nvPr/>
        </p:nvSpPr>
        <p:spPr bwMode="auto">
          <a:xfrm>
            <a:off x="4932040" y="1759337"/>
            <a:ext cx="37444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altLang="ru-RU" sz="12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СЭМ-</a:t>
            </a:r>
            <a:r>
              <a:rPr lang="en-US" altLang="ru-RU" sz="12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AX – </a:t>
            </a:r>
            <a:r>
              <a:rPr lang="ru-RU" altLang="ru-RU" sz="12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модуль аналогового ввода и связи</a:t>
            </a:r>
            <a:endParaRPr lang="ru-RU" altLang="ru-RU" sz="1200" i="0" dirty="0">
              <a:solidFill>
                <a:schemeClr val="tx1"/>
              </a:solidFill>
              <a:latin typeface="Montserrat" pitchFamily="2" charset="-52"/>
              <a:cs typeface="+mn-cs"/>
            </a:endParaRPr>
          </a:p>
        </p:txBody>
      </p:sp>
      <p:sp>
        <p:nvSpPr>
          <p:cNvPr id="23" name="Rectangle 6"/>
          <p:cNvSpPr>
            <a:spLocks noChangeArrowheads="1"/>
          </p:cNvSpPr>
          <p:nvPr/>
        </p:nvSpPr>
        <p:spPr bwMode="auto">
          <a:xfrm>
            <a:off x="4932040" y="2499742"/>
            <a:ext cx="374441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altLang="ru-RU" sz="12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СЭМ-Д</a:t>
            </a:r>
            <a:r>
              <a:rPr lang="en-US" altLang="ru-RU" sz="12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X – </a:t>
            </a:r>
            <a:r>
              <a:rPr lang="ru-RU" altLang="ru-RU" sz="12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модуль дискретных выходов</a:t>
            </a:r>
            <a:endParaRPr lang="ru-RU" altLang="ru-RU" sz="1200" i="0" dirty="0">
              <a:solidFill>
                <a:schemeClr val="tx1"/>
              </a:solidFill>
              <a:latin typeface="Montserrat" pitchFamily="2" charset="-52"/>
              <a:cs typeface="+mn-cs"/>
            </a:endParaRPr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4932040" y="3147814"/>
            <a:ext cx="374441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altLang="ru-RU" sz="12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СЭМ-В</a:t>
            </a:r>
            <a:r>
              <a:rPr lang="en-US" altLang="ru-RU" sz="12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X – </a:t>
            </a:r>
            <a:r>
              <a:rPr lang="ru-RU" altLang="ru-RU" sz="12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модуль дискретных входов</a:t>
            </a:r>
            <a:endParaRPr lang="ru-RU" altLang="ru-RU" sz="1200" i="0" dirty="0">
              <a:solidFill>
                <a:schemeClr val="tx1"/>
              </a:solidFill>
              <a:latin typeface="Montserrat" pitchFamily="2" charset="-52"/>
              <a:cs typeface="+mn-cs"/>
            </a:endParaRPr>
          </a:p>
        </p:txBody>
      </p:sp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4932040" y="3642578"/>
            <a:ext cx="374441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altLang="ru-RU" sz="12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СЭМ-П</a:t>
            </a:r>
            <a:r>
              <a:rPr lang="en-US" altLang="ru-RU" sz="12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X – </a:t>
            </a:r>
            <a:r>
              <a:rPr lang="ru-RU" altLang="ru-RU" sz="12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модуль резервируемого питания</a:t>
            </a:r>
            <a:endParaRPr lang="ru-RU" altLang="ru-RU" sz="1200" i="0" dirty="0">
              <a:solidFill>
                <a:schemeClr val="tx1"/>
              </a:solidFill>
              <a:latin typeface="Montserrat" pitchFamily="2" charset="-52"/>
              <a:cs typeface="+mn-cs"/>
            </a:endParaRPr>
          </a:p>
        </p:txBody>
      </p: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4932040" y="4382983"/>
            <a:ext cx="374441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altLang="ru-RU" sz="12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СЭМ-К</a:t>
            </a:r>
            <a:r>
              <a:rPr lang="en-US" altLang="ru-RU" sz="12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X – </a:t>
            </a:r>
            <a:r>
              <a:rPr lang="ru-RU" altLang="ru-RU" sz="12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модуль коммутатора</a:t>
            </a:r>
            <a:endParaRPr lang="ru-RU" altLang="ru-RU" sz="1200" i="0" dirty="0">
              <a:solidFill>
                <a:schemeClr val="tx1"/>
              </a:solidFill>
              <a:latin typeface="Montserrat" pitchFamily="2" charset="-52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9773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3347864" y="976536"/>
            <a:ext cx="561662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42900" indent="-342900"/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Характеристики: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Каналов аналоговых входов 8 = 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</a:rPr>
              <a:t>8ТТ/ 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4ТТ+4ТН/ 8ТН;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Класс точности – (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0-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5А - 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0.2S), (5-100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А – 0,5), </a:t>
            </a:r>
          </a:p>
          <a:p>
            <a:pPr marL="342900" indent="-342900"/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	(100-200А – 10Р);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Количество выборок на канал –  32-256 (250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KSPS)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Питание 24В 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DC &lt;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5 Вт;</a:t>
            </a:r>
            <a:endParaRPr lang="en-US" altLang="ru-RU" sz="1400" b="1" i="0" dirty="0" smtClean="0">
              <a:solidFill>
                <a:schemeClr val="tx1"/>
              </a:solidFill>
              <a:latin typeface="Montserrat" pitchFamily="2" charset="-52"/>
              <a:cs typeface="+mn-cs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Канал связи: 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TTL SPI, Ethernet UDP, 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ВОЛС 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Manchester-II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В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c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троенный блок коммутатора 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Ethernet 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на 4 внешних порта до 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1000KBPS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СЭМ-АМ – с дополнительным процессором предобработки, анализа и дискретным выходом на выключатель (ТО, МТЗ, САОМ и т.д.);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Применяется в выносных блоках ПАС или собирается в единый централизованный комплекс.</a:t>
            </a:r>
            <a:endParaRPr lang="ru-RU" altLang="ru-RU" sz="1400" b="1" i="0" dirty="0">
              <a:solidFill>
                <a:schemeClr val="tx1"/>
              </a:solidFill>
              <a:latin typeface="Montserrat" pitchFamily="2" charset="-52"/>
              <a:cs typeface="+mn-cs"/>
            </a:endParaRPr>
          </a:p>
        </p:txBody>
      </p:sp>
      <p:pic>
        <p:nvPicPr>
          <p:cNvPr id="2" name="Picture 2" descr="C:\Users\u247059\Desktop\Фото новых плат\IMG_20240220_104318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1259632" y="1419622"/>
            <a:ext cx="1905704" cy="1544712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2" name="Рисунок 14">
            <a:extLst>
              <a:ext uri="{FF2B5EF4-FFF2-40B4-BE49-F238E27FC236}">
                <a16:creationId xmlns="" xmlns:a16="http://schemas.microsoft.com/office/drawing/2014/main" id="{C8B3AFD3-C14B-18A7-A6E5-A28250B8C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lum bright="1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3614" t="35498" r="39351" b="13853"/>
          <a:stretch>
            <a:fillRect/>
          </a:stretch>
        </p:blipFill>
        <p:spPr bwMode="auto">
          <a:xfrm>
            <a:off x="1619672" y="3075806"/>
            <a:ext cx="1141321" cy="1167938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619672" y="267494"/>
            <a:ext cx="5400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altLang="ru-RU" sz="16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СЭМ-</a:t>
            </a:r>
            <a:r>
              <a:rPr lang="en-US" altLang="ru-RU" sz="16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AX – </a:t>
            </a:r>
            <a:r>
              <a:rPr lang="ru-RU" altLang="ru-RU" sz="16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модуль аналогового ввода и связи</a:t>
            </a:r>
            <a:endParaRPr lang="ru-RU" altLang="ru-RU" sz="1600" i="0" dirty="0">
              <a:solidFill>
                <a:schemeClr val="tx1"/>
              </a:solidFill>
              <a:latin typeface="Montserrat" pitchFamily="2" charset="-52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3059832" y="1371128"/>
            <a:ext cx="561662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42900" indent="-342900"/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Характеристики: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Каналов дискретных выходов до 16 (в зависимости от схемы подключения: с общей точкой, переключающиеся, полупроводниковые);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Коммутационные характеристики: 220В 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DC – 0,3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А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;</a:t>
            </a:r>
            <a:endParaRPr lang="ru-RU" altLang="ru-RU" sz="1400" b="1" i="0" dirty="0" smtClean="0">
              <a:solidFill>
                <a:schemeClr val="tx1"/>
              </a:solidFill>
              <a:latin typeface="Montserrat" pitchFamily="2" charset="-52"/>
              <a:cs typeface="+mn-cs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Время задания выхода – 0,5 мс + время реле;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Питание 24В 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DC &lt;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5 Вт;</a:t>
            </a:r>
            <a:endParaRPr lang="en-US" altLang="ru-RU" sz="1400" b="1" i="0" dirty="0" smtClean="0">
              <a:solidFill>
                <a:schemeClr val="tx1"/>
              </a:solidFill>
              <a:latin typeface="Montserrat" pitchFamily="2" charset="-52"/>
              <a:cs typeface="+mn-cs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Канал связи: 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TTL SPI, Ethernet UDP, 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ВОЛС 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Manchester-II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Применяется в выносных блоках ПДС или собирается в единый централизованный комплекс.</a:t>
            </a:r>
            <a:endParaRPr lang="ru-RU" altLang="ru-RU" sz="1400" b="1" i="0" dirty="0">
              <a:solidFill>
                <a:schemeClr val="tx1"/>
              </a:solidFill>
              <a:latin typeface="Montserrat" pitchFamily="2" charset="-52"/>
              <a:cs typeface="+mn-cs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691680" y="288980"/>
            <a:ext cx="5400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altLang="ru-RU" sz="16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СЭМ-Д</a:t>
            </a:r>
            <a:r>
              <a:rPr lang="en-US" altLang="ru-RU" sz="16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X – </a:t>
            </a:r>
            <a:r>
              <a:rPr lang="ru-RU" altLang="ru-RU" sz="16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модуль дискретных выходов</a:t>
            </a:r>
            <a:endParaRPr lang="ru-RU" altLang="ru-RU" sz="1600" b="1" i="0" dirty="0">
              <a:solidFill>
                <a:schemeClr val="tx1"/>
              </a:solidFill>
              <a:latin typeface="Montserrat" pitchFamily="2" charset="-52"/>
              <a:cs typeface="+mn-cs"/>
            </a:endParaRPr>
          </a:p>
        </p:txBody>
      </p:sp>
      <p:pic>
        <p:nvPicPr>
          <p:cNvPr id="7" name="Picture 2" descr="C:\Users\u247059\Desktop\Фото новых плат\IMG_20240220_103700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1259632" y="1146394"/>
            <a:ext cx="1512168" cy="1857403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8" name="Рисунок 13">
            <a:extLst>
              <a:ext uri="{FF2B5EF4-FFF2-40B4-BE49-F238E27FC236}">
                <a16:creationId xmlns="" xmlns:a16="http://schemas.microsoft.com/office/drawing/2014/main" id="{E6543148-B8B6-7866-C65D-07109B3720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313" t="27922" r="31065" b="6493"/>
          <a:stretch>
            <a:fillRect/>
          </a:stretch>
        </p:blipFill>
        <p:spPr bwMode="auto">
          <a:xfrm>
            <a:off x="1456374" y="3356484"/>
            <a:ext cx="1041265" cy="1087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3059832" y="1144801"/>
            <a:ext cx="576064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42900" indent="-342900"/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Характеристики: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Каналов дискретных входов 16 (220В 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AC/DC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/24В 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DC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);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Коммутационные характеристики: 220В 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DC – 0,3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А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Гальваническая изоляция;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Порог срабатывания 160-170В;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Частота опроса дискретных сигналов – 0,5мс;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err="1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Антидребезг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 – 0-20мс;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Отстройка от помех – 5-7мс;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Питание 24В 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DC &lt;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5 Вт;</a:t>
            </a:r>
            <a:endParaRPr lang="en-US" altLang="ru-RU" sz="1400" b="1" i="0" dirty="0" smtClean="0">
              <a:solidFill>
                <a:schemeClr val="tx1"/>
              </a:solidFill>
              <a:latin typeface="Montserrat" pitchFamily="2" charset="-52"/>
              <a:cs typeface="+mn-cs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Канал связи: 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TTL SPI, Ethernet UDP, 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ВОЛС 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Manchester-II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Применяется в выносных блоках ПДС или собирается в единый централизованный комплекс.</a:t>
            </a:r>
            <a:endParaRPr lang="ru-RU" altLang="ru-RU" sz="1400" b="1" i="0" dirty="0">
              <a:solidFill>
                <a:schemeClr val="tx1"/>
              </a:solidFill>
              <a:latin typeface="Montserrat" pitchFamily="2" charset="-52"/>
              <a:cs typeface="+mn-cs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691680" y="267494"/>
            <a:ext cx="5400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altLang="ru-RU" sz="16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СЭМ-В</a:t>
            </a:r>
            <a:r>
              <a:rPr lang="en-US" altLang="ru-RU" sz="16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X – </a:t>
            </a:r>
            <a:r>
              <a:rPr lang="ru-RU" altLang="ru-RU" sz="16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модуль дискретных входов</a:t>
            </a:r>
            <a:endParaRPr lang="ru-RU" altLang="ru-RU" sz="1600" b="1" i="0" dirty="0">
              <a:solidFill>
                <a:schemeClr val="tx1"/>
              </a:solidFill>
              <a:latin typeface="Montserrat" pitchFamily="2" charset="-52"/>
              <a:cs typeface="+mn-cs"/>
            </a:endParaRPr>
          </a:p>
        </p:txBody>
      </p:sp>
      <p:pic>
        <p:nvPicPr>
          <p:cNvPr id="8" name="Рисунок 13">
            <a:extLst>
              <a:ext uri="{FF2B5EF4-FFF2-40B4-BE49-F238E27FC236}">
                <a16:creationId xmlns="" xmlns:a16="http://schemas.microsoft.com/office/drawing/2014/main" id="{E6543148-B8B6-7866-C65D-07109B3720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5313" t="27922" r="31065" b="6493"/>
          <a:stretch>
            <a:fillRect/>
          </a:stretch>
        </p:blipFill>
        <p:spPr bwMode="auto">
          <a:xfrm>
            <a:off x="1615358" y="2787774"/>
            <a:ext cx="1012426" cy="1057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u247059\Desktop\Фото новых плат\IMG_20240220_104614.jpg"/>
          <p:cNvPicPr>
            <a:picLocks noChangeAspect="1" noChangeArrowheads="1"/>
          </p:cNvPicPr>
          <p:nvPr/>
        </p:nvPicPr>
        <p:blipFill>
          <a:blip r:embed="rId4" cstate="print">
            <a:lum bright="10000"/>
          </a:blip>
          <a:srcRect/>
          <a:stretch>
            <a:fillRect/>
          </a:stretch>
        </p:blipFill>
        <p:spPr bwMode="auto">
          <a:xfrm>
            <a:off x="1373945" y="1275606"/>
            <a:ext cx="1469863" cy="1279957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3059832" y="1683410"/>
            <a:ext cx="576064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42900" indent="-342900"/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Характеристики: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Два резервируемых канала питания (220В 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DC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);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Защита от </a:t>
            </a:r>
            <a:r>
              <a:rPr lang="ru-RU" altLang="ru-RU" sz="1400" b="1" i="0" dirty="0" err="1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переполюсовки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Провалы питания: 1,5с – 45%; 0,1с – 60%;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Длительность перерыва: 0,5с;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Уровень пульсаций ±12 %;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Отклонения напряжения: -20…+10%;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Сопротивление цепи питания – «земля» – 1МОм.</a:t>
            </a:r>
            <a:endParaRPr lang="ru-RU" altLang="ru-RU" sz="1400" b="1" i="0" dirty="0">
              <a:solidFill>
                <a:schemeClr val="tx1"/>
              </a:solidFill>
              <a:latin typeface="Montserrat" pitchFamily="2" charset="-52"/>
              <a:cs typeface="+mn-cs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403648" y="267494"/>
            <a:ext cx="5400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altLang="ru-RU" sz="16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СЭМ-П</a:t>
            </a:r>
            <a:r>
              <a:rPr lang="en-US" altLang="ru-RU" sz="16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X – </a:t>
            </a:r>
            <a:r>
              <a:rPr lang="ru-RU" altLang="ru-RU" sz="16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модуль резервируемого питания</a:t>
            </a:r>
            <a:endParaRPr lang="ru-RU" altLang="ru-RU" sz="1600" b="1" i="0" dirty="0">
              <a:solidFill>
                <a:schemeClr val="tx1"/>
              </a:solidFill>
              <a:latin typeface="Montserrat" pitchFamily="2" charset="-52"/>
              <a:cs typeface="+mn-cs"/>
            </a:endParaRPr>
          </a:p>
        </p:txBody>
      </p:sp>
      <p:pic>
        <p:nvPicPr>
          <p:cNvPr id="7" name="Picture 2" descr="C:\Users\u247059\Desktop\Фото новых плат\IMG_20240220_104457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1131691" y="1923678"/>
            <a:ext cx="1784125" cy="1368152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3059832" y="1144800"/>
            <a:ext cx="576064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marL="342900" indent="-342900"/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Характеристики: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Количество портов: 4 внешних 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(RJ45)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, 1 внутренний;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Уровень коммутатора 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L2;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Стандарты: 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IEEE 802.3 for 10BaseT, IEEE 802.3u for 100BaseT(X) and 100BaseFX,, IEEE 802.3x for Flow Control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Таблица 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MAC-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адресов - 1000;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Размер буфера пакетов – 512 кбит;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Рабочая температура – минус 10 –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 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плюс 60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º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С;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Питание 24В </a:t>
            </a:r>
            <a:r>
              <a:rPr lang="en-US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DC &lt;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5 Вт;</a:t>
            </a:r>
            <a:endParaRPr lang="en-US" altLang="ru-RU" sz="1400" b="1" i="0" dirty="0" smtClean="0">
              <a:solidFill>
                <a:schemeClr val="tx1"/>
              </a:solidFill>
              <a:latin typeface="Montserrat" pitchFamily="2" charset="-52"/>
              <a:cs typeface="+mn-cs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Монтаж в металлическом корпусе на </a:t>
            </a:r>
            <a:r>
              <a:rPr lang="ru-RU" altLang="ru-RU" sz="1400" b="1" i="0" dirty="0" err="1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дин-рейку</a:t>
            </a: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 или без корпуса на плату СЭМ-АХ;</a:t>
            </a:r>
          </a:p>
          <a:p>
            <a:pPr marL="342900" indent="-342900">
              <a:buFont typeface="+mj-lt"/>
              <a:buAutoNum type="arabicPeriod"/>
            </a:pPr>
            <a:r>
              <a:rPr lang="ru-RU" altLang="ru-RU" sz="14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Применяется в выносных блоках ПАС/ПДС.</a:t>
            </a:r>
            <a:endParaRPr lang="ru-RU" altLang="ru-RU" sz="1400" b="1" i="0" dirty="0">
              <a:solidFill>
                <a:schemeClr val="tx1"/>
              </a:solidFill>
              <a:latin typeface="Montserrat" pitchFamily="2" charset="-52"/>
              <a:cs typeface="+mn-cs"/>
            </a:endParaRPr>
          </a:p>
        </p:txBody>
      </p:sp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1331640" y="195486"/>
            <a:ext cx="54006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altLang="ru-RU" sz="16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СЭМ-К</a:t>
            </a:r>
            <a:r>
              <a:rPr lang="en-US" altLang="ru-RU" sz="16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X – </a:t>
            </a:r>
            <a:r>
              <a:rPr lang="ru-RU" altLang="ru-RU" sz="1600" b="1" i="0" dirty="0" smtClean="0">
                <a:solidFill>
                  <a:schemeClr val="tx1"/>
                </a:solidFill>
                <a:latin typeface="Montserrat" pitchFamily="2" charset="-52"/>
                <a:cs typeface="+mn-cs"/>
              </a:rPr>
              <a:t>модуль коммутатора</a:t>
            </a:r>
            <a:endParaRPr lang="ru-RU" altLang="ru-RU" sz="1600" b="1" i="0" dirty="0">
              <a:solidFill>
                <a:schemeClr val="tx1"/>
              </a:solidFill>
              <a:latin typeface="Montserrat" pitchFamily="2" charset="-52"/>
              <a:cs typeface="+mn-cs"/>
            </a:endParaRPr>
          </a:p>
        </p:txBody>
      </p:sp>
      <p:pic>
        <p:nvPicPr>
          <p:cNvPr id="7" name="Picture 2" descr="C:\Users\u247059\Desktop\Фото новых плат\IMG_20240220_103942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1547664" y="1275606"/>
            <a:ext cx="1123013" cy="1296144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0" name="Рисунок 4">
            <a:extLst>
              <a:ext uri="{FF2B5EF4-FFF2-40B4-BE49-F238E27FC236}">
                <a16:creationId xmlns="" xmlns:a16="http://schemas.microsoft.com/office/drawing/2014/main" id="{368FDC1B-03F3-4CCD-BA99-0F379DD8AE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lum bright="10000"/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4633" t="37878" r="43021" b="23376"/>
          <a:stretch>
            <a:fillRect/>
          </a:stretch>
        </p:blipFill>
        <p:spPr bwMode="auto">
          <a:xfrm>
            <a:off x="1699958" y="2859782"/>
            <a:ext cx="742863" cy="1269958"/>
          </a:xfrm>
          <a:prstGeom prst="rect">
            <a:avLst/>
          </a:prstGeom>
          <a:noFill/>
          <a:ln w="38100">
            <a:solidFill>
              <a:schemeClr val="tx2"/>
            </a:solidFill>
            <a:miter lim="800000"/>
            <a:headEnd/>
            <a:tailEnd/>
          </a:ln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20629</TotalTime>
  <Words>973</Words>
  <Application>Microsoft Office PowerPoint</Application>
  <PresentationFormat>Экран (16:9)</PresentationFormat>
  <Paragraphs>197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Специальное оформление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ЧЭАЗ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u216008</dc:creator>
  <cp:lastModifiedBy>u247059</cp:lastModifiedBy>
  <cp:revision>1831</cp:revision>
  <dcterms:created xsi:type="dcterms:W3CDTF">2006-05-15T06:29:09Z</dcterms:created>
  <dcterms:modified xsi:type="dcterms:W3CDTF">2024-04-23T05:05:29Z</dcterms:modified>
</cp:coreProperties>
</file>