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6">
  <p:sldMasterIdLst>
    <p:sldMasterId id="2147483648" r:id="rId1"/>
    <p:sldMasterId id="2147484168" r:id="rId2"/>
  </p:sldMasterIdLst>
  <p:notesMasterIdLst>
    <p:notesMasterId r:id="rId13"/>
  </p:notesMasterIdLst>
  <p:sldIdLst>
    <p:sldId id="1514" r:id="rId3"/>
    <p:sldId id="1576" r:id="rId4"/>
    <p:sldId id="1621" r:id="rId5"/>
    <p:sldId id="1619" r:id="rId6"/>
    <p:sldId id="1626" r:id="rId7"/>
    <p:sldId id="1627" r:id="rId8"/>
    <p:sldId id="1628" r:id="rId9"/>
    <p:sldId id="1629" r:id="rId10"/>
    <p:sldId id="1618" r:id="rId11"/>
    <p:sldId id="1545" r:id="rId12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A2EF"/>
    <a:srgbClr val="34BD21"/>
    <a:srgbClr val="1F497D"/>
    <a:srgbClr val="EF1F0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34587" autoAdjust="0"/>
    <p:restoredTop sz="86728" autoAdjust="0"/>
  </p:normalViewPr>
  <p:slideViewPr>
    <p:cSldViewPr>
      <p:cViewPr varScale="1">
        <p:scale>
          <a:sx n="134" d="100"/>
          <a:sy n="134" d="100"/>
        </p:scale>
        <p:origin x="-95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8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3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956"/>
            <a:ext cx="5486400" cy="4476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209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185"/>
            <a:ext cx="2971800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9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8185"/>
            <a:ext cx="2971800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BF03685-963F-445A-B1FC-625EC29A2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1270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5415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00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80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65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862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213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6827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81857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042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6332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737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82" indent="0" algn="ctr">
              <a:buNone/>
              <a:defRPr/>
            </a:lvl2pPr>
            <a:lvl3pPr marL="914165" indent="0" algn="ctr">
              <a:buNone/>
              <a:defRPr/>
            </a:lvl3pPr>
            <a:lvl4pPr marL="1371250" indent="0" algn="ctr">
              <a:buNone/>
              <a:defRPr/>
            </a:lvl4pPr>
            <a:lvl5pPr marL="1828332" indent="0" algn="ctr">
              <a:buNone/>
              <a:defRPr/>
            </a:lvl5pPr>
            <a:lvl6pPr marL="2285415" indent="0" algn="ctr">
              <a:buNone/>
              <a:defRPr/>
            </a:lvl6pPr>
            <a:lvl7pPr marL="2742500" indent="0" algn="ctr">
              <a:buNone/>
              <a:defRPr/>
            </a:lvl7pPr>
            <a:lvl8pPr marL="3199580" indent="0" algn="ctr">
              <a:buNone/>
              <a:defRPr/>
            </a:lvl8pPr>
            <a:lvl9pPr marL="3656665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C3F99-44FD-4394-B5BC-F4A21125D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69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F7FE1-651D-4771-AB4F-D2A184FF1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05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8E38F-41DD-43D6-BD96-F2FDA7118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000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DA91ABB-D662-417E-83CF-377541AB7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440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F34B616-C157-4A60-916A-8AF5DC040298}" type="datetimeFigureOut">
              <a:rPr lang="ru-RU"/>
              <a:pPr>
                <a:defRPr/>
              </a:pPr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4BDEE73-66C1-4D60-9FBF-2EAC148F4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573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1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1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2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2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2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3C5C49A-4457-40B5-B774-24FA186B78D3}" type="datetimeFigureOut">
              <a:rPr lang="ru-RU"/>
              <a:pPr>
                <a:defRPr/>
              </a:pPr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29FA013-924B-4D81-9C7A-3BAA989BE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904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50875" y="2276482"/>
            <a:ext cx="5775325" cy="643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78601" y="2276482"/>
            <a:ext cx="5775325" cy="643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2EA9687-9AA2-40B1-B26A-5C88C06458FF}" type="datetimeFigureOut">
              <a:rPr lang="ru-RU"/>
              <a:pPr>
                <a:defRPr/>
              </a:pPr>
              <a:t>04.04.2024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CB569A44-410D-4A9F-8480-933FA1411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756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5" indent="0">
              <a:buNone/>
              <a:defRPr sz="2000" b="1"/>
            </a:lvl2pPr>
            <a:lvl3pPr marL="914071" indent="0">
              <a:buNone/>
              <a:defRPr sz="1800" b="1"/>
            </a:lvl3pPr>
            <a:lvl4pPr marL="1371110" indent="0">
              <a:buNone/>
              <a:defRPr sz="1600" b="1"/>
            </a:lvl4pPr>
            <a:lvl5pPr marL="1828146" indent="0">
              <a:buNone/>
              <a:defRPr sz="1600" b="1"/>
            </a:lvl5pPr>
            <a:lvl6pPr marL="2285181" indent="0">
              <a:buNone/>
              <a:defRPr sz="1600" b="1"/>
            </a:lvl6pPr>
            <a:lvl7pPr marL="2742219" indent="0">
              <a:buNone/>
              <a:defRPr sz="1600" b="1"/>
            </a:lvl7pPr>
            <a:lvl8pPr marL="3199252" indent="0">
              <a:buNone/>
              <a:defRPr sz="1600" b="1"/>
            </a:lvl8pPr>
            <a:lvl9pPr marL="3656291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5" indent="0">
              <a:buNone/>
              <a:defRPr sz="2000" b="1"/>
            </a:lvl2pPr>
            <a:lvl3pPr marL="914071" indent="0">
              <a:buNone/>
              <a:defRPr sz="1800" b="1"/>
            </a:lvl3pPr>
            <a:lvl4pPr marL="1371110" indent="0">
              <a:buNone/>
              <a:defRPr sz="1600" b="1"/>
            </a:lvl4pPr>
            <a:lvl5pPr marL="1828146" indent="0">
              <a:buNone/>
              <a:defRPr sz="1600" b="1"/>
            </a:lvl5pPr>
            <a:lvl6pPr marL="2285181" indent="0">
              <a:buNone/>
              <a:defRPr sz="1600" b="1"/>
            </a:lvl6pPr>
            <a:lvl7pPr marL="2742219" indent="0">
              <a:buNone/>
              <a:defRPr sz="1600" b="1"/>
            </a:lvl7pPr>
            <a:lvl8pPr marL="3199252" indent="0">
              <a:buNone/>
              <a:defRPr sz="1600" b="1"/>
            </a:lvl8pPr>
            <a:lvl9pPr marL="3656291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C856172-758A-413F-A92C-748AC8792327}" type="datetimeFigureOut">
              <a:rPr lang="ru-RU"/>
              <a:pPr>
                <a:defRPr/>
              </a:pPr>
              <a:t>04.04.2024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7E13242-D9BD-4A84-9AFA-04F95A5B31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01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0A8A21F-213E-4DC6-91B0-DEAA510369E0}" type="datetimeFigureOut">
              <a:rPr lang="ru-RU"/>
              <a:pPr>
                <a:defRPr/>
              </a:pPr>
              <a:t>04.04.2024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A8CF43B-A260-42AD-8164-8D074E7D4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582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D891072-4B2C-4542-A5ED-80957B758AF4}" type="datetimeFigureOut">
              <a:rPr lang="ru-RU"/>
              <a:pPr>
                <a:defRPr/>
              </a:pPr>
              <a:t>04.04.2024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829972E-D94A-4D1B-B32B-11A741755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824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35" indent="0">
              <a:buNone/>
              <a:defRPr sz="1200"/>
            </a:lvl2pPr>
            <a:lvl3pPr marL="914071" indent="0">
              <a:buNone/>
              <a:defRPr sz="1000"/>
            </a:lvl3pPr>
            <a:lvl4pPr marL="1371110" indent="0">
              <a:buNone/>
              <a:defRPr sz="900"/>
            </a:lvl4pPr>
            <a:lvl5pPr marL="1828146" indent="0">
              <a:buNone/>
              <a:defRPr sz="900"/>
            </a:lvl5pPr>
            <a:lvl6pPr marL="2285181" indent="0">
              <a:buNone/>
              <a:defRPr sz="900"/>
            </a:lvl6pPr>
            <a:lvl7pPr marL="2742219" indent="0">
              <a:buNone/>
              <a:defRPr sz="900"/>
            </a:lvl7pPr>
            <a:lvl8pPr marL="3199252" indent="0">
              <a:buNone/>
              <a:defRPr sz="900"/>
            </a:lvl8pPr>
            <a:lvl9pPr marL="3656291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CFCDF62-20E6-4544-B887-ADEE98BDBAE3}" type="datetimeFigureOut">
              <a:rPr lang="ru-RU"/>
              <a:pPr>
                <a:defRPr/>
              </a:pPr>
              <a:t>04.04.2024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80995BC-7E6D-4FDB-981E-A3339CE39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433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E4C4A-2F40-48FB-A83E-A4C645DDA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3222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35" indent="0">
              <a:buNone/>
              <a:defRPr sz="2800"/>
            </a:lvl2pPr>
            <a:lvl3pPr marL="914071" indent="0">
              <a:buNone/>
              <a:defRPr sz="2400"/>
            </a:lvl3pPr>
            <a:lvl4pPr marL="1371110" indent="0">
              <a:buNone/>
              <a:defRPr sz="2000"/>
            </a:lvl4pPr>
            <a:lvl5pPr marL="1828146" indent="0">
              <a:buNone/>
              <a:defRPr sz="2000"/>
            </a:lvl5pPr>
            <a:lvl6pPr marL="2285181" indent="0">
              <a:buNone/>
              <a:defRPr sz="2000"/>
            </a:lvl6pPr>
            <a:lvl7pPr marL="2742219" indent="0">
              <a:buNone/>
              <a:defRPr sz="2000"/>
            </a:lvl7pPr>
            <a:lvl8pPr marL="3199252" indent="0">
              <a:buNone/>
              <a:defRPr sz="2000"/>
            </a:lvl8pPr>
            <a:lvl9pPr marL="3656291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35" indent="0">
              <a:buNone/>
              <a:defRPr sz="1200"/>
            </a:lvl2pPr>
            <a:lvl3pPr marL="914071" indent="0">
              <a:buNone/>
              <a:defRPr sz="1000"/>
            </a:lvl3pPr>
            <a:lvl4pPr marL="1371110" indent="0">
              <a:buNone/>
              <a:defRPr sz="900"/>
            </a:lvl4pPr>
            <a:lvl5pPr marL="1828146" indent="0">
              <a:buNone/>
              <a:defRPr sz="900"/>
            </a:lvl5pPr>
            <a:lvl6pPr marL="2285181" indent="0">
              <a:buNone/>
              <a:defRPr sz="900"/>
            </a:lvl6pPr>
            <a:lvl7pPr marL="2742219" indent="0">
              <a:buNone/>
              <a:defRPr sz="900"/>
            </a:lvl7pPr>
            <a:lvl8pPr marL="3199252" indent="0">
              <a:buNone/>
              <a:defRPr sz="900"/>
            </a:lvl8pPr>
            <a:lvl9pPr marL="3656291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49B05CB7-807F-4D94-84F5-810DCF77D8B3}" type="datetimeFigureOut">
              <a:rPr lang="ru-RU"/>
              <a:pPr>
                <a:defRPr/>
              </a:pPr>
              <a:t>04.04.2024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CEDD4D3-F174-4E1C-907F-98AF05A9E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4266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C9DD5BC-16C2-4D93-8FA9-A6471C7B9A75}" type="datetimeFigureOut">
              <a:rPr lang="ru-RU"/>
              <a:pPr>
                <a:defRPr/>
              </a:pPr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402DCFDF-1212-40AB-93EF-C7DFA7C9A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479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28163" y="390532"/>
            <a:ext cx="2925762" cy="83216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875" y="390532"/>
            <a:ext cx="8624888" cy="8321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73547D8-5786-419D-A732-3868E195D6C3}" type="datetimeFigureOut">
              <a:rPr lang="ru-RU"/>
              <a:pPr>
                <a:defRPr/>
              </a:pPr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8F85DB0-814D-4095-A841-1284EBFE4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997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19"/>
            <a:ext cx="8229600" cy="9366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457200" y="1268413"/>
            <a:ext cx="4038600" cy="485775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ru-RU"/>
              <a:t>АО «РАДИУС Автоматика»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4B531B1-0E91-4841-95C7-149988380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826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82" indent="0">
              <a:buNone/>
              <a:defRPr sz="1800"/>
            </a:lvl2pPr>
            <a:lvl3pPr marL="914165" indent="0">
              <a:buNone/>
              <a:defRPr sz="1600"/>
            </a:lvl3pPr>
            <a:lvl4pPr marL="1371250" indent="0">
              <a:buNone/>
              <a:defRPr sz="1400"/>
            </a:lvl4pPr>
            <a:lvl5pPr marL="1828332" indent="0">
              <a:buNone/>
              <a:defRPr sz="1400"/>
            </a:lvl5pPr>
            <a:lvl6pPr marL="2285415" indent="0">
              <a:buNone/>
              <a:defRPr sz="1400"/>
            </a:lvl6pPr>
            <a:lvl7pPr marL="2742500" indent="0">
              <a:buNone/>
              <a:defRPr sz="1400"/>
            </a:lvl7pPr>
            <a:lvl8pPr marL="3199580" indent="0">
              <a:buNone/>
              <a:defRPr sz="1400"/>
            </a:lvl8pPr>
            <a:lvl9pPr marL="3656665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E647C-44A3-4381-8BA0-E32C10C0F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281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983C8-C0D4-485D-B149-8E866224C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1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1B0B6-6322-4FB4-B289-93DB05805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224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C1783-46AF-4B9E-8F76-C3A45F344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477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9F2F0-EF27-4852-A0AC-03E9B08B3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30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4F069-44C1-4DDF-8871-8A866FD48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61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65" indent="0">
              <a:buNone/>
              <a:defRPr sz="2400"/>
            </a:lvl3pPr>
            <a:lvl4pPr marL="1371250" indent="0">
              <a:buNone/>
              <a:defRPr sz="2000"/>
            </a:lvl4pPr>
            <a:lvl5pPr marL="1828332" indent="0">
              <a:buNone/>
              <a:defRPr sz="2000"/>
            </a:lvl5pPr>
            <a:lvl6pPr marL="2285415" indent="0">
              <a:buNone/>
              <a:defRPr sz="2000"/>
            </a:lvl6pPr>
            <a:lvl7pPr marL="2742500" indent="0">
              <a:buNone/>
              <a:defRPr sz="2000"/>
            </a:lvl7pPr>
            <a:lvl8pPr marL="3199580" indent="0">
              <a:buNone/>
              <a:defRPr sz="2000"/>
            </a:lvl8pPr>
            <a:lvl9pPr marL="3656665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74618-B945-4908-B26F-08306B254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51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9" rIns="91416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F6A0407-9357-433B-A243-B47830186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533" r:id="rId1"/>
    <p:sldLayoutId id="2147487534" r:id="rId2"/>
    <p:sldLayoutId id="2147487535" r:id="rId3"/>
    <p:sldLayoutId id="2147487536" r:id="rId4"/>
    <p:sldLayoutId id="2147487537" r:id="rId5"/>
    <p:sldLayoutId id="2147487538" r:id="rId6"/>
    <p:sldLayoutId id="2147487539" r:id="rId7"/>
    <p:sldLayoutId id="2147487540" r:id="rId8"/>
    <p:sldLayoutId id="2147487541" r:id="rId9"/>
    <p:sldLayoutId id="2147487542" r:id="rId10"/>
    <p:sldLayoutId id="21474875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16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25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33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959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040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124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205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7" tIns="45704" rIns="91407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07" tIns="45704" rIns="91407" bIns="45704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+mn-cs"/>
                <a:sym typeface="Helvetica Light"/>
              </a:defRPr>
            </a:lvl1pPr>
          </a:lstStyle>
          <a:p>
            <a:pPr>
              <a:defRPr/>
            </a:pPr>
            <a:fld id="{39295FE8-4097-4A3D-A1E3-7AD9962881A5}" type="datetimeFigureOut">
              <a:rPr lang="ru-RU"/>
              <a:pPr>
                <a:defRPr/>
              </a:pPr>
              <a:t>04.04.2024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07" tIns="45704" rIns="91407" bIns="45704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  <a:sym typeface="Helvetica Ligh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07" tIns="45704" rIns="91407" bIns="45704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+mn-cs"/>
                <a:sym typeface="Helvetica Light"/>
              </a:defRPr>
            </a:lvl1pPr>
          </a:lstStyle>
          <a:p>
            <a:pPr>
              <a:defRPr/>
            </a:pPr>
            <a:fld id="{BD4D5FFD-22EA-4E3F-B05A-661F2443A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03" r:id="rId1"/>
    <p:sldLayoutId id="2147487604" r:id="rId2"/>
    <p:sldLayoutId id="2147487605" r:id="rId3"/>
    <p:sldLayoutId id="2147487606" r:id="rId4"/>
    <p:sldLayoutId id="2147487607" r:id="rId5"/>
    <p:sldLayoutId id="2147487608" r:id="rId6"/>
    <p:sldLayoutId id="2147487609" r:id="rId7"/>
    <p:sldLayoutId id="2147487610" r:id="rId8"/>
    <p:sldLayoutId id="2147487611" r:id="rId9"/>
    <p:sldLayoutId id="2147487612" r:id="rId10"/>
    <p:sldLayoutId id="2147487613" r:id="rId11"/>
    <p:sldLayoutId id="2147487615" r:id="rId12"/>
  </p:sldLayoutIdLst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9128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01" indent="-228517" algn="l" defTabSz="91407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36" indent="-228517" algn="l" defTabSz="91407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74" indent="-228517" algn="l" defTabSz="91407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07" indent="-228517" algn="l" defTabSz="91407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image" Target="../media/image4.png"/><Relationship Id="rId7" Type="http://schemas.openxmlformats.org/officeDocument/2006/relationships/image" Target="../media/image8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oleObject" Target="../embeddings/oleObject3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png"/><Relationship Id="rId12" Type="http://schemas.openxmlformats.org/officeDocument/2006/relationships/image" Target="../media/image12.e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11" Type="http://schemas.openxmlformats.org/officeDocument/2006/relationships/oleObject" Target="../embeddings/oleObject2.bin"/><Relationship Id="rId5" Type="http://schemas.openxmlformats.org/officeDocument/2006/relationships/image" Target="../media/image5.png"/><Relationship Id="rId10" Type="http://schemas.openxmlformats.org/officeDocument/2006/relationships/image" Target="../media/image11.emf"/><Relationship Id="rId4" Type="http://schemas.openxmlformats.org/officeDocument/2006/relationships/image" Target="../media/image4.png"/><Relationship Id="rId9" Type="http://schemas.openxmlformats.org/officeDocument/2006/relationships/oleObject" Target="../embeddings/oleObject1.bin"/><Relationship Id="rId1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17.emf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7.png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11" Type="http://schemas.openxmlformats.org/officeDocument/2006/relationships/image" Target="../media/image16.emf"/><Relationship Id="rId5" Type="http://schemas.openxmlformats.org/officeDocument/2006/relationships/image" Target="../media/image5.png"/><Relationship Id="rId10" Type="http://schemas.openxmlformats.org/officeDocument/2006/relationships/oleObject" Target="../embeddings/oleObject5.bin"/><Relationship Id="rId4" Type="http://schemas.openxmlformats.org/officeDocument/2006/relationships/image" Target="../media/image4.png"/><Relationship Id="rId9" Type="http://schemas.openxmlformats.org/officeDocument/2006/relationships/image" Target="../media/image15.emf"/><Relationship Id="rId1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420" y="3128437"/>
            <a:ext cx="16900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www.rza.ru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Chelyadinova\Desktop\Р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20" y="1916832"/>
            <a:ext cx="1818456" cy="90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server\Общие папки\Маркетинг\МиР\Исследования\А4 фо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61" y="-7963"/>
            <a:ext cx="9167961" cy="687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Chelyadinova\Desktop\РА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188" y="5013176"/>
            <a:ext cx="2664296" cy="13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5576" y="863341"/>
            <a:ext cx="7416824" cy="36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sz="3200" b="1" dirty="0">
                <a:solidFill>
                  <a:schemeClr val="bg1"/>
                </a:solidFill>
              </a:rPr>
              <a:t>ПРИНЦИПЫ ВЫПОЛНЕНИЯ ЦЕНТРАЛИЗОВАННОЙ ЗАЩИТЫ </a:t>
            </a:r>
          </a:p>
          <a:p>
            <a:pPr>
              <a:lnSpc>
                <a:spcPct val="120000"/>
              </a:lnSpc>
            </a:pPr>
            <a:r>
              <a:rPr lang="ru-RU" sz="3200" b="1" dirty="0">
                <a:solidFill>
                  <a:schemeClr val="bg1"/>
                </a:solidFill>
              </a:rPr>
              <a:t>ОТ ЗАМЫКАНИЙ НА ЗЕМЛЮ </a:t>
            </a:r>
          </a:p>
          <a:p>
            <a:pPr>
              <a:lnSpc>
                <a:spcPct val="120000"/>
              </a:lnSpc>
            </a:pPr>
            <a:r>
              <a:rPr lang="ru-RU" sz="3200" b="1" dirty="0">
                <a:solidFill>
                  <a:schemeClr val="bg1"/>
                </a:solidFill>
              </a:rPr>
              <a:t>В КАБЕЛЬНЫХ СЕТЯХ 6-10 </a:t>
            </a:r>
            <a:r>
              <a:rPr lang="ru-RU" sz="3200" b="1" dirty="0" err="1">
                <a:solidFill>
                  <a:schemeClr val="bg1"/>
                </a:solidFill>
              </a:rPr>
              <a:t>кВ</a:t>
            </a:r>
            <a:endParaRPr lang="ru-RU" sz="3200" b="1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endParaRPr lang="ru-RU" sz="35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35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7851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420" y="3128437"/>
            <a:ext cx="16900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www.rza.ru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Chelyadinova\Desktop\Р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20" y="1916832"/>
            <a:ext cx="1818456" cy="90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server\Общие папки\Маркетинг\МиР\Исследования\А4 фо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61" y="-7963"/>
            <a:ext cx="9167961" cy="687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Chelyadinova\Desktop\РА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869160"/>
            <a:ext cx="2664296" cy="13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94419" y="456651"/>
            <a:ext cx="5733765" cy="595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6" tIns="45709" rIns="91416" bIns="4570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ru-RU" sz="2300" i="1" cap="all" dirty="0">
                <a:solidFill>
                  <a:schemeClr val="bg1"/>
                </a:solidFill>
              </a:rPr>
              <a:t>СПАСИБО за внимание!</a:t>
            </a:r>
          </a:p>
          <a:p>
            <a:pPr eaLnBrk="1" hangingPunct="1">
              <a:spcBef>
                <a:spcPct val="0"/>
              </a:spcBef>
              <a:buNone/>
            </a:pPr>
            <a:endParaRPr lang="ru-RU" sz="23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b="1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2300" b="1" dirty="0">
                <a:solidFill>
                  <a:schemeClr val="bg1"/>
                </a:solidFill>
              </a:rPr>
              <a:t>Алёшин Константин Сергеевич </a:t>
            </a:r>
            <a:r>
              <a:rPr lang="ru-RU" sz="2100" dirty="0">
                <a:solidFill>
                  <a:schemeClr val="bg1"/>
                </a:solidFill>
              </a:rPr>
              <a:t>инженер НТЦ</a:t>
            </a:r>
          </a:p>
          <a:p>
            <a:pPr eaLnBrk="1" hangingPunct="1">
              <a:spcBef>
                <a:spcPct val="0"/>
              </a:spcBef>
              <a:buNone/>
            </a:pPr>
            <a:endParaRPr lang="ru-RU" sz="23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2100" dirty="0">
                <a:solidFill>
                  <a:schemeClr val="bg1"/>
                </a:solidFill>
              </a:rPr>
              <a:t>АО «РАДИУС Автоматика»</a:t>
            </a:r>
            <a:endParaRPr lang="en-US" sz="21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2100" dirty="0">
                <a:solidFill>
                  <a:schemeClr val="bg1"/>
                </a:solidFill>
              </a:rPr>
              <a:t>г. Зеленоград, г. Москва</a:t>
            </a:r>
            <a:endParaRPr lang="en-US" sz="21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sz="2100" dirty="0">
                <a:solidFill>
                  <a:schemeClr val="bg1"/>
                </a:solidFill>
              </a:rPr>
              <a:t>www.rza.ru</a:t>
            </a:r>
            <a:endParaRPr lang="ru-RU" sz="21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2100" dirty="0">
                <a:solidFill>
                  <a:schemeClr val="bg1"/>
                </a:solidFill>
              </a:rPr>
              <a:t>8 (800) 600-74-74</a:t>
            </a:r>
          </a:p>
        </p:txBody>
      </p:sp>
    </p:spTree>
    <p:extLst>
      <p:ext uri="{BB962C8B-B14F-4D97-AF65-F5344CB8AC3E}">
        <p14:creationId xmlns:p14="http://schemas.microsoft.com/office/powerpoint/2010/main" val="1083650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>
                <a:solidFill>
                  <a:prstClr val="white"/>
                </a:solidFill>
                <a:latin typeface="Arial" panose="020B0604020202020204" pitchFamily="34" charset="0"/>
              </a:rPr>
              <a:t>Централизованное устройство защиты от замыканий</a:t>
            </a: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531439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Варианты выполнения селективной ЗОЗЗ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D437194-08AA-4211-909C-46C70DE1C1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60625" y="1988840"/>
            <a:ext cx="6346275" cy="14112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94AC3716-BA5D-44F7-82B4-EE070F97ED7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10168" y="4149080"/>
            <a:ext cx="6447188" cy="22848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2B3B8E43-682D-434F-A591-32F5EAD23058}"/>
              </a:ext>
            </a:extLst>
          </p:cNvPr>
          <p:cNvSpPr/>
          <p:nvPr/>
        </p:nvSpPr>
        <p:spPr>
          <a:xfrm>
            <a:off x="323527" y="1556792"/>
            <a:ext cx="8820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С применением индивидуальных (на одно присоединение) устройств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F328952D-7A04-4CC8-99F8-24C552F6D148}"/>
              </a:ext>
            </a:extLst>
          </p:cNvPr>
          <p:cNvSpPr/>
          <p:nvPr/>
        </p:nvSpPr>
        <p:spPr>
          <a:xfrm>
            <a:off x="323527" y="3429000"/>
            <a:ext cx="88204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С применением централизованного устройства, охватывающего все присоединения защищаемого объекта</a:t>
            </a:r>
          </a:p>
        </p:txBody>
      </p:sp>
    </p:spTree>
    <p:extLst>
      <p:ext uri="{BB962C8B-B14F-4D97-AF65-F5344CB8AC3E}">
        <p14:creationId xmlns:p14="http://schemas.microsoft.com/office/powerpoint/2010/main" val="2765299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517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>
                <a:solidFill>
                  <a:prstClr val="white"/>
                </a:solidFill>
                <a:latin typeface="Arial" panose="020B0604020202020204" pitchFamily="34" charset="0"/>
              </a:rPr>
              <a:t>Централизованное устройство защиты от замыканий</a:t>
            </a: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7"/>
            <a:ext cx="8496945" cy="713953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требования к ЦУЗЗ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="" xmlns:a16="http://schemas.microsoft.com/office/drawing/2014/main" id="{06DA5EC1-0AE2-4EDE-87DE-C49547E2F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512" y="1807132"/>
            <a:ext cx="8951730" cy="471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t"/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rgbClr val="1F497D"/>
                </a:solidFill>
              </a:rPr>
              <a:t>Универсальность, т.е. возможность применения в сетях с различными режимами заземления нейтрали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rgbClr val="1F497D"/>
                </a:solidFill>
              </a:rPr>
              <a:t>Селективное определение поврежденного присоединения при всех разновидностях ОЗЗ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rgbClr val="1F497D"/>
                </a:solidFill>
              </a:rPr>
              <a:t>Селективное определение замыканий на шинах защищаемого объекта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rgbClr val="1F497D"/>
                </a:solidFill>
              </a:rPr>
              <a:t>Непрерывность действия при УОЗЗ и наиболее опасных для сети ДПОЗЗ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>
                <a:solidFill>
                  <a:srgbClr val="1F497D"/>
                </a:solidFill>
              </a:rPr>
              <a:t>Распознавание разновидностей ОЗЗ в целях выбора наиболее эффективного способа действия защиты</a:t>
            </a:r>
          </a:p>
        </p:txBody>
      </p:sp>
    </p:spTree>
    <p:extLst>
      <p:ext uri="{BB962C8B-B14F-4D97-AF65-F5344CB8AC3E}">
        <p14:creationId xmlns:p14="http://schemas.microsoft.com/office/powerpoint/2010/main" val="106763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2517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>
                <a:solidFill>
                  <a:prstClr val="white"/>
                </a:solidFill>
                <a:latin typeface="Arial" panose="020B0604020202020204" pitchFamily="34" charset="0"/>
              </a:rPr>
              <a:t>Централизованное устройство защиты от замыканий</a:t>
            </a: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7"/>
            <a:ext cx="8496945" cy="713953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Упрощенная </a:t>
            </a: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функциональная схема ЦУЗЗ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06E79C1A-A235-4336-B581-7E7CE9BC23D4}"/>
              </a:ext>
            </a:extLst>
          </p:cNvPr>
          <p:cNvSpPr/>
          <p:nvPr/>
        </p:nvSpPr>
        <p:spPr>
          <a:xfrm>
            <a:off x="539552" y="5114782"/>
            <a:ext cx="8820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rgbClr val="1F497D"/>
                </a:solidFill>
              </a:rPr>
              <a:t>Централизованная токовая защита (ЦТЗ) относительного замера</a:t>
            </a:r>
            <a:endParaRPr lang="ru-RU" altLang="ru-RU" b="1" dirty="0">
              <a:solidFill>
                <a:srgbClr val="1F497D"/>
              </a:solidFill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06E79C1A-A235-4336-B581-7E7CE9BC23D4}"/>
              </a:ext>
            </a:extLst>
          </p:cNvPr>
          <p:cNvSpPr/>
          <p:nvPr/>
        </p:nvSpPr>
        <p:spPr>
          <a:xfrm>
            <a:off x="539552" y="5484114"/>
            <a:ext cx="8820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rgbClr val="1F497D"/>
                </a:solidFill>
              </a:rPr>
              <a:t>Централизованная импульсная направленная защита (ЦИНЗ)</a:t>
            </a:r>
            <a:endParaRPr lang="ru-RU" altLang="ru-RU" b="1" dirty="0">
              <a:solidFill>
                <a:srgbClr val="1F497D"/>
              </a:solidFill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06E79C1A-A235-4336-B581-7E7CE9BC23D4}"/>
              </a:ext>
            </a:extLst>
          </p:cNvPr>
          <p:cNvSpPr/>
          <p:nvPr/>
        </p:nvSpPr>
        <p:spPr>
          <a:xfrm>
            <a:off x="539552" y="5845399"/>
            <a:ext cx="8820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rgbClr val="1F497D"/>
                </a:solidFill>
              </a:rPr>
              <a:t>Общая неселективная защита</a:t>
            </a:r>
            <a:endParaRPr lang="ru-RU" altLang="ru-RU" b="1" dirty="0">
              <a:solidFill>
                <a:srgbClr val="1F497D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60" y="1688951"/>
            <a:ext cx="820102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4415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>
                <a:solidFill>
                  <a:prstClr val="white"/>
                </a:solidFill>
                <a:latin typeface="Arial" panose="020B0604020202020204" pitchFamily="34" charset="0"/>
              </a:rPr>
              <a:t>Централизованное устройство защиты от замыканий</a:t>
            </a: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9"/>
            <a:ext cx="8496945" cy="380530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Формирование входных токов </a:t>
            </a: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ЦТЗ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F328952D-7A04-4CC8-99F8-24C552F6D148}"/>
              </a:ext>
            </a:extLst>
          </p:cNvPr>
          <p:cNvSpPr/>
          <p:nvPr/>
        </p:nvSpPr>
        <p:spPr>
          <a:xfrm>
            <a:off x="107505" y="5108674"/>
            <a:ext cx="8820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Среднеквадратичное значение полного тока: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="" xmlns:a16="http://schemas.microsoft.com/office/drawing/2014/main" id="{E055FA34-49C8-4884-8177-E50DFAE1197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985" y="1440610"/>
            <a:ext cx="7626028" cy="3068510"/>
          </a:xfrm>
          <a:prstGeom prst="rect">
            <a:avLst/>
          </a:prstGeom>
        </p:spPr>
      </p:pic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06E79C1A-A235-4336-B581-7E7CE9BC23D4}"/>
              </a:ext>
            </a:extLst>
          </p:cNvPr>
          <p:cNvSpPr/>
          <p:nvPr/>
        </p:nvSpPr>
        <p:spPr>
          <a:xfrm>
            <a:off x="107504" y="4569568"/>
            <a:ext cx="8820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Диапазон частот входных токов ограничен до 1,5-2 кГц</a:t>
            </a:r>
          </a:p>
        </p:txBody>
      </p:sp>
      <p:graphicFrame>
        <p:nvGraphicFramePr>
          <p:cNvPr id="11" name="Объект 10">
            <a:extLst>
              <a:ext uri="{FF2B5EF4-FFF2-40B4-BE49-F238E27FC236}">
                <a16:creationId xmlns="" xmlns:a16="http://schemas.microsoft.com/office/drawing/2014/main" id="{1638CCA8-5525-4026-8A44-D8825AB49B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5858462"/>
              </p:ext>
            </p:extLst>
          </p:nvPr>
        </p:nvGraphicFramePr>
        <p:xfrm>
          <a:off x="5766792" y="4959198"/>
          <a:ext cx="2728913" cy="71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1" name="Equation" r:id="rId9" imgW="2729438" imgH="712742" progId="Equation.DSMT4">
                  <p:embed/>
                </p:oleObj>
              </mc:Choice>
              <mc:Fallback>
                <p:oleObj name="Equation" r:id="rId9" imgW="2729438" imgH="712742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766792" y="4959198"/>
                        <a:ext cx="2728913" cy="712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C0BC4772-C9F6-4244-9F50-C9E9091D1877}"/>
              </a:ext>
            </a:extLst>
          </p:cNvPr>
          <p:cNvSpPr/>
          <p:nvPr/>
        </p:nvSpPr>
        <p:spPr>
          <a:xfrm>
            <a:off x="107503" y="5672548"/>
            <a:ext cx="8820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Высшие гармонические составляющие тока:</a:t>
            </a:r>
          </a:p>
        </p:txBody>
      </p:sp>
      <p:graphicFrame>
        <p:nvGraphicFramePr>
          <p:cNvPr id="12" name="Объект 11">
            <a:extLst>
              <a:ext uri="{FF2B5EF4-FFF2-40B4-BE49-F238E27FC236}">
                <a16:creationId xmlns="" xmlns:a16="http://schemas.microsoft.com/office/drawing/2014/main" id="{063494BC-041D-4943-8E36-BDFFB0591A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294693"/>
              </p:ext>
            </p:extLst>
          </p:nvPr>
        </p:nvGraphicFramePr>
        <p:xfrm>
          <a:off x="5766792" y="5688130"/>
          <a:ext cx="2890837" cy="366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2" name="Equation" r:id="rId11" imgW="2891217" imgH="367087" progId="Equation.DSMT4">
                  <p:embed/>
                </p:oleObj>
              </mc:Choice>
              <mc:Fallback>
                <p:oleObj name="Equation" r:id="rId11" imgW="2891217" imgH="367087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766792" y="5688130"/>
                        <a:ext cx="2890837" cy="3667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427A3927-C1E0-47E5-8EE3-C4518CFCED6D}"/>
              </a:ext>
            </a:extLst>
          </p:cNvPr>
          <p:cNvSpPr/>
          <p:nvPr/>
        </p:nvSpPr>
        <p:spPr>
          <a:xfrm>
            <a:off x="107503" y="6156012"/>
            <a:ext cx="8820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Время усреднения действующего значения тока:</a:t>
            </a:r>
          </a:p>
        </p:txBody>
      </p:sp>
      <p:graphicFrame>
        <p:nvGraphicFramePr>
          <p:cNvPr id="13" name="Объект 12">
            <a:extLst>
              <a:ext uri="{FF2B5EF4-FFF2-40B4-BE49-F238E27FC236}">
                <a16:creationId xmlns="" xmlns:a16="http://schemas.microsoft.com/office/drawing/2014/main" id="{93A06735-69DA-40F7-BA93-40F1B1494A6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9257730"/>
              </p:ext>
            </p:extLst>
          </p:nvPr>
        </p:nvGraphicFramePr>
        <p:xfrm>
          <a:off x="6278760" y="6247163"/>
          <a:ext cx="1704975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3" name="Equation" r:id="rId13" imgW="1704332" imgH="248296" progId="Equation.DSMT4">
                  <p:embed/>
                </p:oleObj>
              </mc:Choice>
              <mc:Fallback>
                <p:oleObj name="Equation" r:id="rId13" imgW="1704332" imgH="24829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278760" y="6247163"/>
                        <a:ext cx="1704975" cy="247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0191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>
                <a:solidFill>
                  <a:prstClr val="white"/>
                </a:solidFill>
                <a:latin typeface="Arial" panose="020B0604020202020204" pitchFamily="34" charset="0"/>
              </a:rPr>
              <a:t>Централизованное устройство защиты от замыканий</a:t>
            </a: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9"/>
            <a:ext cx="8496945" cy="380530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Схема сравнения входных токов </a:t>
            </a: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ЦТЗ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F328952D-7A04-4CC8-99F8-24C552F6D148}"/>
              </a:ext>
            </a:extLst>
          </p:cNvPr>
          <p:cNvSpPr/>
          <p:nvPr/>
        </p:nvSpPr>
        <p:spPr>
          <a:xfrm>
            <a:off x="107505" y="4726885"/>
            <a:ext cx="88204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i="1" dirty="0" err="1"/>
              <a:t>Кчувст</a:t>
            </a:r>
            <a:r>
              <a:rPr lang="ru-RU" altLang="ru-RU" b="1" i="1" dirty="0"/>
              <a:t>.</a:t>
            </a:r>
            <a:r>
              <a:rPr lang="ru-RU" altLang="ru-RU" b="1" dirty="0">
                <a:solidFill>
                  <a:srgbClr val="1F497D"/>
                </a:solidFill>
              </a:rPr>
              <a:t> учитывает влияние погрешностей, приводящих к уменьшению замера значения тока на поврежденном присоединении 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06E79C1A-A235-4336-B581-7E7CE9BC23D4}"/>
              </a:ext>
            </a:extLst>
          </p:cNvPr>
          <p:cNvSpPr/>
          <p:nvPr/>
        </p:nvSpPr>
        <p:spPr>
          <a:xfrm>
            <a:off x="107504" y="4304129"/>
            <a:ext cx="8820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Условие селективности токовой защиты </a:t>
            </a:r>
            <a:r>
              <a:rPr lang="ru-RU" altLang="ru-RU" b="1" dirty="0" err="1">
                <a:solidFill>
                  <a:srgbClr val="1F497D"/>
                </a:solidFill>
              </a:rPr>
              <a:t>отн</a:t>
            </a:r>
            <a:r>
              <a:rPr lang="ru-RU" altLang="ru-RU" b="1" dirty="0">
                <a:solidFill>
                  <a:srgbClr val="1F497D"/>
                </a:solidFill>
              </a:rPr>
              <a:t>. замера:</a:t>
            </a:r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427A3927-C1E0-47E5-8EE3-C4518CFCED6D}"/>
              </a:ext>
            </a:extLst>
          </p:cNvPr>
          <p:cNvSpPr/>
          <p:nvPr/>
        </p:nvSpPr>
        <p:spPr>
          <a:xfrm>
            <a:off x="107503" y="5951021"/>
            <a:ext cx="88204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При выполнении условия селективности </a:t>
            </a:r>
            <a:r>
              <a:rPr lang="ru-RU" altLang="ru-RU" b="1" dirty="0" smtClean="0">
                <a:solidFill>
                  <a:srgbClr val="1F497D"/>
                </a:solidFill>
              </a:rPr>
              <a:t>поврежденному присоединению соответствует присоединение с номером </a:t>
            </a:r>
            <a:r>
              <a:rPr lang="en-US" altLang="ru-RU" b="1" i="1" dirty="0"/>
              <a:t>N</a:t>
            </a:r>
            <a:r>
              <a:rPr lang="en-US" altLang="ru-RU" sz="1400" b="1" i="1" dirty="0"/>
              <a:t>1</a:t>
            </a:r>
            <a:r>
              <a:rPr lang="en-US" altLang="ru-RU" b="1" i="1" dirty="0"/>
              <a:t>max</a:t>
            </a:r>
            <a:endParaRPr lang="ru-RU" altLang="ru-RU" b="1" i="1" dirty="0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="" xmlns:a16="http://schemas.microsoft.com/office/drawing/2014/main" id="{FB9E2F9E-7D7D-4B23-A593-BCB0B790E69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569845"/>
              </p:ext>
            </p:extLst>
          </p:nvPr>
        </p:nvGraphicFramePr>
        <p:xfrm>
          <a:off x="7051551" y="5104798"/>
          <a:ext cx="1876425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5" name="Equation" r:id="rId8" imgW="1877119" imgH="248296" progId="Equation.DSMT4">
                  <p:embed/>
                </p:oleObj>
              </mc:Choice>
              <mc:Fallback>
                <p:oleObj name="Equation" r:id="rId8" imgW="1877119" imgH="24829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051551" y="5104798"/>
                        <a:ext cx="1876425" cy="247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ABEC7992-49BE-4B7D-A786-160B6CE7F13B}"/>
              </a:ext>
            </a:extLst>
          </p:cNvPr>
          <p:cNvSpPr/>
          <p:nvPr/>
        </p:nvSpPr>
        <p:spPr>
          <a:xfrm>
            <a:off x="107503" y="5333907"/>
            <a:ext cx="88204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i="1" dirty="0"/>
              <a:t>Котс.</a:t>
            </a:r>
            <a:r>
              <a:rPr lang="ru-RU" altLang="ru-RU" b="1" dirty="0">
                <a:solidFill>
                  <a:srgbClr val="1F497D"/>
                </a:solidFill>
              </a:rPr>
              <a:t> учитывает влияние погрешностей, приводящих к увеличению замера значения тока на неповрежденном присоединении </a:t>
            </a:r>
          </a:p>
        </p:txBody>
      </p:sp>
      <p:graphicFrame>
        <p:nvGraphicFramePr>
          <p:cNvPr id="8" name="Объект 7">
            <a:extLst>
              <a:ext uri="{FF2B5EF4-FFF2-40B4-BE49-F238E27FC236}">
                <a16:creationId xmlns="" xmlns:a16="http://schemas.microsoft.com/office/drawing/2014/main" id="{436B7000-6194-4DC0-A1AF-5F93B6AB4C0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8776109"/>
              </p:ext>
            </p:extLst>
          </p:nvPr>
        </p:nvGraphicFramePr>
        <p:xfrm>
          <a:off x="7319840" y="5712765"/>
          <a:ext cx="1608137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" name="Equation" r:id="rId10" imgW="1607387" imgH="248296" progId="Equation.DSMT4">
                  <p:embed/>
                </p:oleObj>
              </mc:Choice>
              <mc:Fallback>
                <p:oleObj name="Equation" r:id="rId10" imgW="1607387" imgH="248296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319840" y="5712765"/>
                        <a:ext cx="1608137" cy="247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031052"/>
              </p:ext>
            </p:extLst>
          </p:nvPr>
        </p:nvGraphicFramePr>
        <p:xfrm>
          <a:off x="6661314" y="4190345"/>
          <a:ext cx="2017713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7" name="Equation" r:id="rId12" imgW="2017682" imgH="597253" progId="Equation.DSMT4">
                  <p:embed/>
                </p:oleObj>
              </mc:Choice>
              <mc:Fallback>
                <p:oleObj name="Equation" r:id="rId12" imgW="2017682" imgH="597253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6661314" y="4190345"/>
                        <a:ext cx="2017713" cy="596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5" name="Picture 107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97" y="1484784"/>
            <a:ext cx="7683127" cy="2723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73730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>
                <a:solidFill>
                  <a:prstClr val="white"/>
                </a:solidFill>
                <a:latin typeface="Arial" panose="020B0604020202020204" pitchFamily="34" charset="0"/>
              </a:rPr>
              <a:t>Централизованное устройство защиты от замыканий</a:t>
            </a: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08721"/>
            <a:ext cx="8496945" cy="504055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Общая неселективная защита</a:t>
            </a:r>
            <a:endParaRPr lang="ru-RU" sz="32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F328952D-7A04-4CC8-99F8-24C552F6D148}"/>
              </a:ext>
            </a:extLst>
          </p:cNvPr>
          <p:cNvSpPr/>
          <p:nvPr/>
        </p:nvSpPr>
        <p:spPr>
          <a:xfrm>
            <a:off x="611562" y="4665910"/>
            <a:ext cx="882047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Распознавание ДОЗЗ позволяет выбрать наиболее эффективный способ действия защиты на поврежденном присоединении          (сигнал или отключение)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06E79C1A-A235-4336-B581-7E7CE9BC23D4}"/>
              </a:ext>
            </a:extLst>
          </p:cNvPr>
          <p:cNvSpPr/>
          <p:nvPr/>
        </p:nvSpPr>
        <p:spPr>
          <a:xfrm>
            <a:off x="611561" y="4294837"/>
            <a:ext cx="88204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Пусковой орган обеспечивает отстройку от режимов без ОЗЗ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ABEC7992-49BE-4B7D-A786-160B6CE7F13B}"/>
              </a:ext>
            </a:extLst>
          </p:cNvPr>
          <p:cNvSpPr/>
          <p:nvPr/>
        </p:nvSpPr>
        <p:spPr>
          <a:xfrm>
            <a:off x="611560" y="5602014"/>
            <a:ext cx="82726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Блокировка </a:t>
            </a:r>
            <a:r>
              <a:rPr lang="ru-RU" altLang="ru-RU" b="1" dirty="0" smtClean="0">
                <a:solidFill>
                  <a:srgbClr val="1F497D"/>
                </a:solidFill>
              </a:rPr>
              <a:t>ЦТЗ </a:t>
            </a:r>
            <a:r>
              <a:rPr lang="ru-RU" altLang="ru-RU" b="1" dirty="0">
                <a:solidFill>
                  <a:srgbClr val="1F497D"/>
                </a:solidFill>
              </a:rPr>
              <a:t>исключает ложные срабатывания токовой защиты от токов переходного процесса, возникающего в сети после гашения заземляющей дуги или отключения ОЗЗ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58" y="1584281"/>
            <a:ext cx="8226230" cy="2564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48976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>
                <a:solidFill>
                  <a:prstClr val="white"/>
                </a:solidFill>
                <a:latin typeface="Arial" panose="020B0604020202020204" pitchFamily="34" charset="0"/>
              </a:rPr>
              <a:t>Централизованное устройство защиты от замыканий</a:t>
            </a: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936104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Логика срабатывания ЦУЗЗ на присоединение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F328952D-7A04-4CC8-99F8-24C552F6D148}"/>
              </a:ext>
            </a:extLst>
          </p:cNvPr>
          <p:cNvSpPr/>
          <p:nvPr/>
        </p:nvSpPr>
        <p:spPr>
          <a:xfrm>
            <a:off x="396032" y="3933056"/>
            <a:ext cx="82089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5713" lvl="2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выполнении условия </a:t>
            </a:r>
            <a:r>
              <a:rPr lang="ru-RU" altLang="ru-RU" b="1" dirty="0" smtClean="0">
                <a:solidFill>
                  <a:srgbClr val="1F497D"/>
                </a:solidFill>
              </a:rPr>
              <a:t>селективности</a:t>
            </a:r>
            <a:endParaRPr lang="ru-RU" altLang="ru-RU" b="1" dirty="0">
              <a:solidFill>
                <a:srgbClr val="1F497D"/>
              </a:solidFill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ABEC7992-49BE-4B7D-A786-160B6CE7F13B}"/>
              </a:ext>
            </a:extLst>
          </p:cNvPr>
          <p:cNvSpPr/>
          <p:nvPr/>
        </p:nvSpPr>
        <p:spPr>
          <a:xfrm>
            <a:off x="396029" y="4293096"/>
            <a:ext cx="85264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5713" lvl="2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появлении активного сигнала от блока распознавания ДОЗЗ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F328952D-7A04-4CC8-99F8-24C552F6D148}"/>
              </a:ext>
            </a:extLst>
          </p:cNvPr>
          <p:cNvSpPr/>
          <p:nvPr/>
        </p:nvSpPr>
        <p:spPr>
          <a:xfrm>
            <a:off x="395536" y="2317662"/>
            <a:ext cx="82089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5713" lvl="2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rgbClr val="1F497D"/>
                </a:solidFill>
              </a:rPr>
              <a:t>основной (токовой) защиты при выполнении условия селективности </a:t>
            </a:r>
            <a:endParaRPr lang="ru-RU" altLang="ru-RU" b="1" dirty="0">
              <a:solidFill>
                <a:srgbClr val="1F497D"/>
              </a:solidFill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F328952D-7A04-4CC8-99F8-24C552F6D148}"/>
              </a:ext>
            </a:extLst>
          </p:cNvPr>
          <p:cNvSpPr/>
          <p:nvPr/>
        </p:nvSpPr>
        <p:spPr>
          <a:xfrm>
            <a:off x="395536" y="2935977"/>
            <a:ext cx="82089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55713" lvl="2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rgbClr val="1F497D"/>
                </a:solidFill>
              </a:rPr>
              <a:t>резервной (импульсной направленной) защиты при невыполнении условия селективности </a:t>
            </a:r>
            <a:endParaRPr lang="ru-RU" altLang="ru-RU" b="1" dirty="0">
              <a:solidFill>
                <a:srgbClr val="1F497D"/>
              </a:solidFill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F328952D-7A04-4CC8-99F8-24C552F6D148}"/>
              </a:ext>
            </a:extLst>
          </p:cNvPr>
          <p:cNvSpPr/>
          <p:nvPr/>
        </p:nvSpPr>
        <p:spPr>
          <a:xfrm>
            <a:off x="395536" y="1916832"/>
            <a:ext cx="85269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Поврежденное присоединение определяется по результатам </a:t>
            </a:r>
            <a:r>
              <a:rPr lang="ru-RU" altLang="ru-RU" b="1" dirty="0" smtClean="0">
                <a:solidFill>
                  <a:srgbClr val="1F497D"/>
                </a:solidFill>
              </a:rPr>
              <a:t>работы:</a:t>
            </a:r>
            <a:endParaRPr lang="ru-RU" altLang="ru-RU" b="1" dirty="0">
              <a:solidFill>
                <a:srgbClr val="1F497D"/>
              </a:solidFill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F328952D-7A04-4CC8-99F8-24C552F6D148}"/>
              </a:ext>
            </a:extLst>
          </p:cNvPr>
          <p:cNvSpPr/>
          <p:nvPr/>
        </p:nvSpPr>
        <p:spPr>
          <a:xfrm>
            <a:off x="395536" y="3593880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rgbClr val="1F497D"/>
                </a:solidFill>
              </a:rPr>
              <a:t>Сигнал </a:t>
            </a:r>
            <a:r>
              <a:rPr lang="ru-RU" altLang="ru-RU" b="1" dirty="0">
                <a:solidFill>
                  <a:srgbClr val="1F497D"/>
                </a:solidFill>
              </a:rPr>
              <a:t>отключения поврежденного присоединения формируется при</a:t>
            </a:r>
            <a:r>
              <a:rPr lang="ru-RU" altLang="ru-RU" b="1" dirty="0" smtClean="0">
                <a:solidFill>
                  <a:srgbClr val="1F497D"/>
                </a:solidFill>
              </a:rPr>
              <a:t>:</a:t>
            </a:r>
            <a:endParaRPr lang="ru-RU" altLang="ru-RU" b="1" dirty="0">
              <a:solidFill>
                <a:srgbClr val="1F497D"/>
              </a:solidFill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F328952D-7A04-4CC8-99F8-24C552F6D148}"/>
              </a:ext>
            </a:extLst>
          </p:cNvPr>
          <p:cNvSpPr/>
          <p:nvPr/>
        </p:nvSpPr>
        <p:spPr>
          <a:xfrm>
            <a:off x="395536" y="4653136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>
                <a:solidFill>
                  <a:srgbClr val="1F497D"/>
                </a:solidFill>
              </a:rPr>
              <a:t>Определение поврежденного присоединения блокируется при выявлении резервной защитой </a:t>
            </a:r>
            <a:r>
              <a:rPr lang="ru-RU" altLang="ru-RU" b="1" dirty="0" smtClean="0">
                <a:solidFill>
                  <a:srgbClr val="1F497D"/>
                </a:solidFill>
              </a:rPr>
              <a:t>ОЗЗ </a:t>
            </a:r>
            <a:r>
              <a:rPr lang="ru-RU" altLang="ru-RU" b="1" dirty="0">
                <a:solidFill>
                  <a:srgbClr val="1F497D"/>
                </a:solidFill>
              </a:rPr>
              <a:t>на </a:t>
            </a:r>
            <a:r>
              <a:rPr lang="ru-RU" altLang="ru-RU" b="1" dirty="0" smtClean="0">
                <a:solidFill>
                  <a:srgbClr val="1F497D"/>
                </a:solidFill>
              </a:rPr>
              <a:t>шинах</a:t>
            </a:r>
            <a:endParaRPr lang="ru-RU" altLang="ru-RU" b="1" dirty="0">
              <a:solidFill>
                <a:srgbClr val="1F497D"/>
              </a:solidFill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F328952D-7A04-4CC8-99F8-24C552F6D148}"/>
              </a:ext>
            </a:extLst>
          </p:cNvPr>
          <p:cNvSpPr/>
          <p:nvPr/>
        </p:nvSpPr>
        <p:spPr>
          <a:xfrm>
            <a:off x="395536" y="5309795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rgbClr val="1F497D"/>
                </a:solidFill>
              </a:rPr>
              <a:t>Фиксация кратковременных самоустраняющихся ОЗЗ по результатам работы резервного алгоритма</a:t>
            </a:r>
            <a:endParaRPr lang="ru-RU" altLang="ru-RU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6189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>
                <a:solidFill>
                  <a:prstClr val="white"/>
                </a:solidFill>
                <a:latin typeface="Arial" panose="020B0604020202020204" pitchFamily="34" charset="0"/>
              </a:rPr>
              <a:t>Централизованное устройство защиты от замыканий</a:t>
            </a: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641945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Заключение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="" xmlns:a16="http://schemas.microsoft.com/office/drawing/2014/main" id="{EBBE2E73-A01E-47E0-919E-B00FE63988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1905627"/>
            <a:ext cx="8424936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t"/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</a:pPr>
            <a:r>
              <a:rPr lang="ru-RU" altLang="ru-RU" sz="2000" b="1" dirty="0">
                <a:solidFill>
                  <a:srgbClr val="1F497D"/>
                </a:solidFill>
              </a:rPr>
              <a:t>Разработанная архитектура устройства реализует многофункциональную централизованную защиту от ОЗЗ, обладающую следующими свойствами: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rgbClr val="1F497D"/>
                </a:solidFill>
              </a:rPr>
              <a:t>универсальность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rgbClr val="1F497D"/>
                </a:solidFill>
              </a:rPr>
              <a:t>селективное определение поврежденного присоединения при всех разновидностях ОЗЗ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rgbClr val="1F497D"/>
                </a:solidFill>
              </a:rPr>
              <a:t>селективное определение ОЗЗ на шинах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rgbClr val="1F497D"/>
                </a:solidFill>
              </a:rPr>
              <a:t>распознавание разновидностей ОЗЗ в целях выбора наиболее эффективного способа действия защиты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000" b="1" dirty="0">
                <a:solidFill>
                  <a:srgbClr val="1F497D"/>
                </a:solidFill>
              </a:rPr>
              <a:t>непрерывность действия при устойчивых и наиболее опасных дуговых ОЗЗ 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ru-RU" altLang="ru-RU" sz="20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675770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448</Words>
  <Application>Microsoft Office PowerPoint</Application>
  <PresentationFormat>Экран (4:3)</PresentationFormat>
  <Paragraphs>92</Paragraphs>
  <Slides>10</Slides>
  <Notes>10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Оформление по умолчанию</vt:lpstr>
      <vt:lpstr>Тема Office</vt:lpstr>
      <vt:lpstr>Equation</vt:lpstr>
      <vt:lpstr>MathType 7.0 Equation</vt:lpstr>
      <vt:lpstr>Презентация PowerPoint</vt:lpstr>
      <vt:lpstr>Варианты выполнения селективной ЗОЗЗ</vt:lpstr>
      <vt:lpstr>Основные требования к ЦУЗЗ</vt:lpstr>
      <vt:lpstr>Упрощенная функциональная схема ЦУЗЗ</vt:lpstr>
      <vt:lpstr>Формирование входных токов ЦТЗ</vt:lpstr>
      <vt:lpstr>Схема сравнения входных токов ЦТЗ</vt:lpstr>
      <vt:lpstr>Общая неселективная защита</vt:lpstr>
      <vt:lpstr>Логика срабатывания ЦУЗЗ на присоединение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2021-11-16T13:14:05Z</dcterms:created>
  <dcterms:modified xsi:type="dcterms:W3CDTF">2024-04-04T11:58:54Z</dcterms:modified>
</cp:coreProperties>
</file>