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35" r:id="rId3"/>
    <p:sldId id="336" r:id="rId4"/>
    <p:sldId id="337" r:id="rId5"/>
    <p:sldId id="338" r:id="rId6"/>
    <p:sldId id="339" r:id="rId7"/>
    <p:sldId id="341" r:id="rId8"/>
    <p:sldId id="345" r:id="rId9"/>
    <p:sldId id="346" r:id="rId10"/>
    <p:sldId id="347" r:id="rId11"/>
    <p:sldId id="348" r:id="rId12"/>
    <p:sldId id="349" r:id="rId13"/>
    <p:sldId id="342" r:id="rId14"/>
    <p:sldId id="343" r:id="rId15"/>
    <p:sldId id="324" r:id="rId16"/>
    <p:sldId id="334" r:id="rId17"/>
    <p:sldId id="344" r:id="rId18"/>
    <p:sldId id="312" r:id="rId19"/>
  </p:sldIdLst>
  <p:sldSz cx="15986125" cy="9001125"/>
  <p:notesSz cx="6858000" cy="9144000"/>
  <p:defaultTextStyle>
    <a:defPPr>
      <a:defRPr lang="ru-RU"/>
    </a:defPPr>
    <a:lvl1pPr marL="0" algn="l" defTabSz="1599103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1pPr>
    <a:lvl2pPr marL="799551" algn="l" defTabSz="1599103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2pPr>
    <a:lvl3pPr marL="1599103" algn="l" defTabSz="1599103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3pPr>
    <a:lvl4pPr marL="2398654" algn="l" defTabSz="1599103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4pPr>
    <a:lvl5pPr marL="3198205" algn="l" defTabSz="1599103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5pPr>
    <a:lvl6pPr marL="3997757" algn="l" defTabSz="1599103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6pPr>
    <a:lvl7pPr marL="4797308" algn="l" defTabSz="1599103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7pPr>
    <a:lvl8pPr marL="5596860" algn="l" defTabSz="1599103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8pPr>
    <a:lvl9pPr marL="6396411" algn="l" defTabSz="1599103" rtl="0" eaLnBrk="1" latinLnBrk="0" hangingPunct="1">
      <a:defRPr sz="3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07" userDrawn="1">
          <p15:clr>
            <a:srgbClr val="A4A3A4"/>
          </p15:clr>
        </p15:guide>
        <p15:guide id="2" pos="5035">
          <p15:clr>
            <a:srgbClr val="A4A3A4"/>
          </p15:clr>
        </p15:guide>
        <p15:guide id="3" pos="5135" userDrawn="1">
          <p15:clr>
            <a:srgbClr val="A4A3A4"/>
          </p15:clr>
        </p15:guide>
        <p15:guide id="4" orient="horz" pos="4649" userDrawn="1">
          <p15:clr>
            <a:srgbClr val="A4A3A4"/>
          </p15:clr>
        </p15:guide>
        <p15:guide id="5" pos="556" userDrawn="1">
          <p15:clr>
            <a:srgbClr val="A4A3A4"/>
          </p15:clr>
        </p15:guide>
        <p15:guide id="6" pos="4525" userDrawn="1">
          <p15:clr>
            <a:srgbClr val="A4A3A4"/>
          </p15:clr>
        </p15:guide>
        <p15:guide id="7" pos="51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92929"/>
    <a:srgbClr val="191B29"/>
    <a:srgbClr val="F2A948"/>
    <a:srgbClr val="D62020"/>
    <a:srgbClr val="D92121"/>
    <a:srgbClr val="DB2122"/>
    <a:srgbClr val="D51D1D"/>
    <a:srgbClr val="C71B1B"/>
    <a:srgbClr val="BE28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4" autoAdjust="0"/>
    <p:restoredTop sz="94622" autoAdjust="0"/>
  </p:normalViewPr>
  <p:slideViewPr>
    <p:cSldViewPr showGuides="1">
      <p:cViewPr varScale="1">
        <p:scale>
          <a:sx n="81" d="100"/>
          <a:sy n="81" d="100"/>
        </p:scale>
        <p:origin x="618" y="96"/>
      </p:cViewPr>
      <p:guideLst>
        <p:guide orient="horz" pos="907"/>
        <p:guide pos="5035"/>
        <p:guide pos="5135"/>
        <p:guide orient="horz" pos="4649"/>
        <p:guide pos="556"/>
        <p:guide pos="4525"/>
        <p:guide pos="51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D22C8-193F-4BE9-B89D-D9857B6C0A23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E45BBE-D064-4C66-9A4E-227ACC3453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435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9910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799551" algn="l" defTabSz="159910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599103" algn="l" defTabSz="159910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2398654" algn="l" defTabSz="159910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3198205" algn="l" defTabSz="159910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3997757" algn="l" defTabSz="159910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4797308" algn="l" defTabSz="159910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5596860" algn="l" defTabSz="159910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6396411" algn="l" defTabSz="159910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EBA6BA1C-A22F-446C-A1E6-D9771110ECA7}" type="slidenum">
              <a:rPr lang="ru-RU" altLang="ru-RU" sz="1200"/>
              <a:pPr/>
              <a:t>2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7460621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D1FF64BA-228C-4A34-B8B8-698D04530A55}" type="slidenum">
              <a:rPr lang="ru-RU" altLang="ru-RU" sz="1200"/>
              <a:pPr/>
              <a:t>11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1605619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D1FF64BA-228C-4A34-B8B8-698D04530A55}" type="slidenum">
              <a:rPr lang="ru-RU" altLang="ru-RU" sz="1200"/>
              <a:pPr/>
              <a:t>12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820813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09954C1D-C7AC-4B0C-8FBF-9CAB02A87F07}" type="slidenum">
              <a:rPr lang="ru-RU" altLang="ru-RU" sz="1200"/>
              <a:pPr/>
              <a:t>13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2637264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BCCD8A5A-E9C1-4307-BFBA-EF37E5D390B3}" type="slidenum">
              <a:rPr lang="ru-RU" altLang="ru-RU" sz="1200"/>
              <a:pPr/>
              <a:t>14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41175537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8CE4BA36-877B-4371-9543-029A1B550F6F}" type="slidenum">
              <a:rPr lang="ru-RU" altLang="ru-RU" sz="1200"/>
              <a:pPr/>
              <a:t>17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662321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D18517AE-CA9C-473F-8A56-339BA190DBBE}" type="slidenum">
              <a:rPr lang="ru-RU" altLang="ru-RU" sz="1200"/>
              <a:pPr/>
              <a:t>3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819183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BC7A21C8-D48F-4F42-95A3-07535342B97D}" type="slidenum">
              <a:rPr lang="ru-RU" altLang="ru-RU" sz="1200"/>
              <a:pPr/>
              <a:t>4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776662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C6E5D818-EBCC-4202-B1B2-F9782C71A46B}" type="slidenum">
              <a:rPr lang="ru-RU" altLang="ru-RU" sz="1200"/>
              <a:pPr/>
              <a:t>5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2524598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8C2F1046-2A99-487B-B433-9A45DF822A65}" type="slidenum">
              <a:rPr lang="ru-RU" altLang="ru-RU" sz="1200"/>
              <a:pPr/>
              <a:t>6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18118983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D1FF64BA-228C-4A34-B8B8-698D04530A55}" type="slidenum">
              <a:rPr lang="ru-RU" altLang="ru-RU" sz="1200"/>
              <a:pPr/>
              <a:t>7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2921378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D1FF64BA-228C-4A34-B8B8-698D04530A55}" type="slidenum">
              <a:rPr lang="ru-RU" altLang="ru-RU" sz="1200"/>
              <a:pPr/>
              <a:t>8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470707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D1FF64BA-228C-4A34-B8B8-698D04530A55}" type="slidenum">
              <a:rPr lang="ru-RU" altLang="ru-RU" sz="1200"/>
              <a:pPr/>
              <a:t>9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17115279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D1FF64BA-228C-4A34-B8B8-698D04530A55}" type="slidenum">
              <a:rPr lang="ru-RU" altLang="ru-RU" sz="1200"/>
              <a:pPr/>
              <a:t>10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158002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8960" y="2796188"/>
            <a:ext cx="13588206" cy="192940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97919" y="5100637"/>
            <a:ext cx="11190288" cy="23002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99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991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3986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198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997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797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596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396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76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679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589941" y="360463"/>
            <a:ext cx="3596878" cy="768012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99306" y="360463"/>
            <a:ext cx="10524199" cy="76801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284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24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2794" y="5784058"/>
            <a:ext cx="13588206" cy="1787723"/>
          </a:xfrm>
        </p:spPr>
        <p:txBody>
          <a:bodyPr anchor="t"/>
          <a:lstStyle>
            <a:lvl1pPr algn="l">
              <a:defRPr sz="7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62794" y="3815061"/>
            <a:ext cx="13588206" cy="1968995"/>
          </a:xfrm>
        </p:spPr>
        <p:txBody>
          <a:bodyPr anchor="b"/>
          <a:lstStyle>
            <a:lvl1pPr marL="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1pPr>
            <a:lvl2pPr marL="799551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2pPr>
            <a:lvl3pPr marL="1599103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 marL="239865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319820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997757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797308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559686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639641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30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99306" y="2100264"/>
            <a:ext cx="7060539" cy="5940326"/>
          </a:xfrm>
        </p:spPr>
        <p:txBody>
          <a:bodyPr/>
          <a:lstStyle>
            <a:lvl1pPr>
              <a:defRPr sz="4900"/>
            </a:lvl1pPr>
            <a:lvl2pPr>
              <a:defRPr sz="4200"/>
            </a:lvl2pPr>
            <a:lvl3pPr>
              <a:defRPr sz="35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126280" y="2100264"/>
            <a:ext cx="7060539" cy="5940326"/>
          </a:xfrm>
        </p:spPr>
        <p:txBody>
          <a:bodyPr/>
          <a:lstStyle>
            <a:lvl1pPr>
              <a:defRPr sz="4900"/>
            </a:lvl1pPr>
            <a:lvl2pPr>
              <a:defRPr sz="4200"/>
            </a:lvl2pPr>
            <a:lvl3pPr>
              <a:defRPr sz="35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612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9306" y="2014836"/>
            <a:ext cx="7063315" cy="839689"/>
          </a:xfrm>
        </p:spPr>
        <p:txBody>
          <a:bodyPr anchor="b"/>
          <a:lstStyle>
            <a:lvl1pPr marL="0" indent="0">
              <a:buNone/>
              <a:defRPr sz="4200" b="1"/>
            </a:lvl1pPr>
            <a:lvl2pPr marL="799551" indent="0">
              <a:buNone/>
              <a:defRPr sz="3500" b="1"/>
            </a:lvl2pPr>
            <a:lvl3pPr marL="1599103" indent="0">
              <a:buNone/>
              <a:defRPr sz="3100" b="1"/>
            </a:lvl3pPr>
            <a:lvl4pPr marL="2398654" indent="0">
              <a:buNone/>
              <a:defRPr sz="2800" b="1"/>
            </a:lvl4pPr>
            <a:lvl5pPr marL="3198205" indent="0">
              <a:buNone/>
              <a:defRPr sz="2800" b="1"/>
            </a:lvl5pPr>
            <a:lvl6pPr marL="3997757" indent="0">
              <a:buNone/>
              <a:defRPr sz="2800" b="1"/>
            </a:lvl6pPr>
            <a:lvl7pPr marL="4797308" indent="0">
              <a:buNone/>
              <a:defRPr sz="2800" b="1"/>
            </a:lvl7pPr>
            <a:lvl8pPr marL="5596860" indent="0">
              <a:buNone/>
              <a:defRPr sz="2800" b="1"/>
            </a:lvl8pPr>
            <a:lvl9pPr marL="6396411" indent="0">
              <a:buNone/>
              <a:defRPr sz="2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99306" y="2854523"/>
            <a:ext cx="7063315" cy="5186066"/>
          </a:xfrm>
        </p:spPr>
        <p:txBody>
          <a:bodyPr/>
          <a:lstStyle>
            <a:lvl1pPr>
              <a:defRPr sz="4200"/>
            </a:lvl1pPr>
            <a:lvl2pPr>
              <a:defRPr sz="35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8120734" y="2014836"/>
            <a:ext cx="7066089" cy="839689"/>
          </a:xfrm>
        </p:spPr>
        <p:txBody>
          <a:bodyPr anchor="b"/>
          <a:lstStyle>
            <a:lvl1pPr marL="0" indent="0">
              <a:buNone/>
              <a:defRPr sz="4200" b="1"/>
            </a:lvl1pPr>
            <a:lvl2pPr marL="799551" indent="0">
              <a:buNone/>
              <a:defRPr sz="3500" b="1"/>
            </a:lvl2pPr>
            <a:lvl3pPr marL="1599103" indent="0">
              <a:buNone/>
              <a:defRPr sz="3100" b="1"/>
            </a:lvl3pPr>
            <a:lvl4pPr marL="2398654" indent="0">
              <a:buNone/>
              <a:defRPr sz="2800" b="1"/>
            </a:lvl4pPr>
            <a:lvl5pPr marL="3198205" indent="0">
              <a:buNone/>
              <a:defRPr sz="2800" b="1"/>
            </a:lvl5pPr>
            <a:lvl6pPr marL="3997757" indent="0">
              <a:buNone/>
              <a:defRPr sz="2800" b="1"/>
            </a:lvl6pPr>
            <a:lvl7pPr marL="4797308" indent="0">
              <a:buNone/>
              <a:defRPr sz="2800" b="1"/>
            </a:lvl7pPr>
            <a:lvl8pPr marL="5596860" indent="0">
              <a:buNone/>
              <a:defRPr sz="2800" b="1"/>
            </a:lvl8pPr>
            <a:lvl9pPr marL="6396411" indent="0">
              <a:buNone/>
              <a:defRPr sz="2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8120734" y="2854523"/>
            <a:ext cx="7066089" cy="5186066"/>
          </a:xfrm>
        </p:spPr>
        <p:txBody>
          <a:bodyPr/>
          <a:lstStyle>
            <a:lvl1pPr>
              <a:defRPr sz="4200"/>
            </a:lvl1pPr>
            <a:lvl2pPr>
              <a:defRPr sz="35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33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853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447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311" y="358377"/>
            <a:ext cx="5259325" cy="1525192"/>
          </a:xfrm>
        </p:spPr>
        <p:txBody>
          <a:bodyPr anchor="b"/>
          <a:lstStyle>
            <a:lvl1pPr algn="l">
              <a:defRPr sz="3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50131" y="358384"/>
            <a:ext cx="8936688" cy="7682211"/>
          </a:xfrm>
        </p:spPr>
        <p:txBody>
          <a:bodyPr/>
          <a:lstStyle>
            <a:lvl1pPr>
              <a:defRPr sz="5600"/>
            </a:lvl1pPr>
            <a:lvl2pPr>
              <a:defRPr sz="4900"/>
            </a:lvl2pPr>
            <a:lvl3pPr>
              <a:defRPr sz="4200"/>
            </a:lvl3pPr>
            <a:lvl4pPr>
              <a:defRPr sz="3500"/>
            </a:lvl4pPr>
            <a:lvl5pPr>
              <a:defRPr sz="3500"/>
            </a:lvl5pPr>
            <a:lvl6pPr>
              <a:defRPr sz="3500"/>
            </a:lvl6pPr>
            <a:lvl7pPr>
              <a:defRPr sz="3500"/>
            </a:lvl7pPr>
            <a:lvl8pPr>
              <a:defRPr sz="3500"/>
            </a:lvl8pPr>
            <a:lvl9pPr>
              <a:defRPr sz="3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9311" y="1883575"/>
            <a:ext cx="5259325" cy="6157020"/>
          </a:xfrm>
        </p:spPr>
        <p:txBody>
          <a:bodyPr/>
          <a:lstStyle>
            <a:lvl1pPr marL="0" indent="0">
              <a:buNone/>
              <a:defRPr sz="2400"/>
            </a:lvl1pPr>
            <a:lvl2pPr marL="799551" indent="0">
              <a:buNone/>
              <a:defRPr sz="2100"/>
            </a:lvl2pPr>
            <a:lvl3pPr marL="1599103" indent="0">
              <a:buNone/>
              <a:defRPr sz="1700"/>
            </a:lvl3pPr>
            <a:lvl4pPr marL="2398654" indent="0">
              <a:buNone/>
              <a:defRPr sz="1600"/>
            </a:lvl4pPr>
            <a:lvl5pPr marL="3198205" indent="0">
              <a:buNone/>
              <a:defRPr sz="1600"/>
            </a:lvl5pPr>
            <a:lvl6pPr marL="3997757" indent="0">
              <a:buNone/>
              <a:defRPr sz="1600"/>
            </a:lvl6pPr>
            <a:lvl7pPr marL="4797308" indent="0">
              <a:buNone/>
              <a:defRPr sz="1600"/>
            </a:lvl7pPr>
            <a:lvl8pPr marL="5596860" indent="0">
              <a:buNone/>
              <a:defRPr sz="1600"/>
            </a:lvl8pPr>
            <a:lvl9pPr marL="6396411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190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3392" y="6300787"/>
            <a:ext cx="9591675" cy="743845"/>
          </a:xfrm>
        </p:spPr>
        <p:txBody>
          <a:bodyPr anchor="b"/>
          <a:lstStyle>
            <a:lvl1pPr algn="l">
              <a:defRPr sz="3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133392" y="804267"/>
            <a:ext cx="9591675" cy="5400675"/>
          </a:xfrm>
        </p:spPr>
        <p:txBody>
          <a:bodyPr/>
          <a:lstStyle>
            <a:lvl1pPr marL="0" indent="0">
              <a:buNone/>
              <a:defRPr sz="5600"/>
            </a:lvl1pPr>
            <a:lvl2pPr marL="799551" indent="0">
              <a:buNone/>
              <a:defRPr sz="4900"/>
            </a:lvl2pPr>
            <a:lvl3pPr marL="1599103" indent="0">
              <a:buNone/>
              <a:defRPr sz="4200"/>
            </a:lvl3pPr>
            <a:lvl4pPr marL="2398654" indent="0">
              <a:buNone/>
              <a:defRPr sz="3500"/>
            </a:lvl4pPr>
            <a:lvl5pPr marL="3198205" indent="0">
              <a:buNone/>
              <a:defRPr sz="3500"/>
            </a:lvl5pPr>
            <a:lvl6pPr marL="3997757" indent="0">
              <a:buNone/>
              <a:defRPr sz="3500"/>
            </a:lvl6pPr>
            <a:lvl7pPr marL="4797308" indent="0">
              <a:buNone/>
              <a:defRPr sz="3500"/>
            </a:lvl7pPr>
            <a:lvl8pPr marL="5596860" indent="0">
              <a:buNone/>
              <a:defRPr sz="3500"/>
            </a:lvl8pPr>
            <a:lvl9pPr marL="6396411" indent="0">
              <a:buNone/>
              <a:defRPr sz="3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133392" y="7044635"/>
            <a:ext cx="9591675" cy="1056382"/>
          </a:xfrm>
        </p:spPr>
        <p:txBody>
          <a:bodyPr/>
          <a:lstStyle>
            <a:lvl1pPr marL="0" indent="0">
              <a:buNone/>
              <a:defRPr sz="2400"/>
            </a:lvl1pPr>
            <a:lvl2pPr marL="799551" indent="0">
              <a:buNone/>
              <a:defRPr sz="2100"/>
            </a:lvl2pPr>
            <a:lvl3pPr marL="1599103" indent="0">
              <a:buNone/>
              <a:defRPr sz="1700"/>
            </a:lvl3pPr>
            <a:lvl4pPr marL="2398654" indent="0">
              <a:buNone/>
              <a:defRPr sz="1600"/>
            </a:lvl4pPr>
            <a:lvl5pPr marL="3198205" indent="0">
              <a:buNone/>
              <a:defRPr sz="1600"/>
            </a:lvl5pPr>
            <a:lvl6pPr marL="3997757" indent="0">
              <a:buNone/>
              <a:defRPr sz="1600"/>
            </a:lvl6pPr>
            <a:lvl7pPr marL="4797308" indent="0">
              <a:buNone/>
              <a:defRPr sz="1600"/>
            </a:lvl7pPr>
            <a:lvl8pPr marL="5596860" indent="0">
              <a:buNone/>
              <a:defRPr sz="1600"/>
            </a:lvl8pPr>
            <a:lvl9pPr marL="6396411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39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306" y="360463"/>
            <a:ext cx="14387513" cy="1500188"/>
          </a:xfrm>
          <a:prstGeom prst="rect">
            <a:avLst/>
          </a:prstGeom>
        </p:spPr>
        <p:txBody>
          <a:bodyPr vert="horz" lIns="159910" tIns="79955" rIns="159910" bIns="7995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9306" y="2100264"/>
            <a:ext cx="14387513" cy="5940326"/>
          </a:xfrm>
          <a:prstGeom prst="rect">
            <a:avLst/>
          </a:prstGeom>
        </p:spPr>
        <p:txBody>
          <a:bodyPr vert="horz" lIns="159910" tIns="79955" rIns="159910" bIns="7995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99306" y="8342710"/>
            <a:ext cx="3730096" cy="479227"/>
          </a:xfrm>
          <a:prstGeom prst="rect">
            <a:avLst/>
          </a:prstGeom>
        </p:spPr>
        <p:txBody>
          <a:bodyPr vert="horz" lIns="159910" tIns="79955" rIns="159910" bIns="79955" rtlCol="0" anchor="ctr"/>
          <a:lstStyle>
            <a:lvl1pPr algn="l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FBF5A-8248-41A2-BD7A-9024FF3298AB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461926" y="8342710"/>
            <a:ext cx="5062273" cy="479227"/>
          </a:xfrm>
          <a:prstGeom prst="rect">
            <a:avLst/>
          </a:prstGeom>
        </p:spPr>
        <p:txBody>
          <a:bodyPr vert="horz" lIns="159910" tIns="79955" rIns="159910" bIns="79955" rtlCol="0" anchor="ctr"/>
          <a:lstStyle>
            <a:lvl1pPr algn="ct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456723" y="8342710"/>
            <a:ext cx="3730096" cy="479227"/>
          </a:xfrm>
          <a:prstGeom prst="rect">
            <a:avLst/>
          </a:prstGeom>
        </p:spPr>
        <p:txBody>
          <a:bodyPr vert="horz" lIns="159910" tIns="79955" rIns="159910" bIns="79955" rtlCol="0" anchor="ctr"/>
          <a:lstStyle>
            <a:lvl1pPr algn="r">
              <a:defRPr sz="2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E88FC-C4E7-44FB-9CBE-03C5674E29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686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99103" rtl="0" eaLnBrk="1" latinLnBrk="0" hangingPunct="1">
        <a:spcBef>
          <a:spcPct val="0"/>
        </a:spcBef>
        <a:buNone/>
        <a:defRPr sz="7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99664" indent="-599664" algn="l" defTabSz="1599103" rtl="0" eaLnBrk="1" latinLnBrk="0" hangingPunct="1">
        <a:spcBef>
          <a:spcPct val="20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299271" indent="-499720" algn="l" defTabSz="1599103" rtl="0" eaLnBrk="1" latinLnBrk="0" hangingPunct="1">
        <a:spcBef>
          <a:spcPct val="20000"/>
        </a:spcBef>
        <a:buFont typeface="Arial" panose="020B0604020202020204" pitchFamily="34" charset="0"/>
        <a:buChar char="–"/>
        <a:defRPr sz="4900" kern="1200">
          <a:solidFill>
            <a:schemeClr val="tx1"/>
          </a:solidFill>
          <a:latin typeface="+mn-lt"/>
          <a:ea typeface="+mn-ea"/>
          <a:cs typeface="+mn-cs"/>
        </a:defRPr>
      </a:lvl2pPr>
      <a:lvl3pPr marL="1998878" indent="-399776" algn="l" defTabSz="159910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3pPr>
      <a:lvl4pPr marL="2798430" indent="-399776" algn="l" defTabSz="1599103" rtl="0" eaLnBrk="1" latinLnBrk="0" hangingPunct="1">
        <a:spcBef>
          <a:spcPct val="20000"/>
        </a:spcBef>
        <a:buFont typeface="Arial" panose="020B0604020202020204" pitchFamily="34" charset="0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4pPr>
      <a:lvl5pPr marL="3597981" indent="-399776" algn="l" defTabSz="1599103" rtl="0" eaLnBrk="1" latinLnBrk="0" hangingPunct="1">
        <a:spcBef>
          <a:spcPct val="20000"/>
        </a:spcBef>
        <a:buFont typeface="Arial" panose="020B0604020202020204" pitchFamily="34" charset="0"/>
        <a:buChar char="»"/>
        <a:defRPr sz="3500" kern="1200">
          <a:solidFill>
            <a:schemeClr val="tx1"/>
          </a:solidFill>
          <a:latin typeface="+mn-lt"/>
          <a:ea typeface="+mn-ea"/>
          <a:cs typeface="+mn-cs"/>
        </a:defRPr>
      </a:lvl5pPr>
      <a:lvl6pPr marL="4397532" indent="-399776" algn="l" defTabSz="1599103" rtl="0" eaLnBrk="1" latinLnBrk="0" hangingPunct="1">
        <a:spcBef>
          <a:spcPct val="2000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6pPr>
      <a:lvl7pPr marL="5197084" indent="-399776" algn="l" defTabSz="1599103" rtl="0" eaLnBrk="1" latinLnBrk="0" hangingPunct="1">
        <a:spcBef>
          <a:spcPct val="2000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7pPr>
      <a:lvl8pPr marL="5996635" indent="-399776" algn="l" defTabSz="1599103" rtl="0" eaLnBrk="1" latinLnBrk="0" hangingPunct="1">
        <a:spcBef>
          <a:spcPct val="2000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8pPr>
      <a:lvl9pPr marL="6796187" indent="-399776" algn="l" defTabSz="1599103" rtl="0" eaLnBrk="1" latinLnBrk="0" hangingPunct="1">
        <a:spcBef>
          <a:spcPct val="20000"/>
        </a:spcBef>
        <a:buFont typeface="Arial" panose="020B0604020202020204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599103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99551" algn="l" defTabSz="1599103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599103" algn="l" defTabSz="1599103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398654" algn="l" defTabSz="1599103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198205" algn="l" defTabSz="1599103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997757" algn="l" defTabSz="1599103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797308" algn="l" defTabSz="1599103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596860" algn="l" defTabSz="1599103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6396411" algn="l" defTabSz="1599103" rtl="0" eaLnBrk="1" latinLnBrk="0" hangingPunct="1">
        <a:defRPr sz="3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26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37" y="0"/>
            <a:ext cx="16002000" cy="90011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6740" y="810070"/>
            <a:ext cx="7996430" cy="2094180"/>
          </a:xfrm>
          <a:prstGeom prst="rect">
            <a:avLst/>
          </a:prstGeom>
          <a:noFill/>
        </p:spPr>
        <p:txBody>
          <a:bodyPr wrap="square" lIns="159910" tIns="79955" rIns="159910" bIns="7995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3600" b="1" dirty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Автоматизация проверки параметров трансформаторов тока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5968" y="6210790"/>
            <a:ext cx="4015108" cy="1269467"/>
          </a:xfrm>
          <a:prstGeom prst="rect">
            <a:avLst/>
          </a:prstGeom>
          <a:noFill/>
        </p:spPr>
        <p:txBody>
          <a:bodyPr wrap="none" lIns="159910" tIns="79955" rIns="159910" bIns="79955" rtlCol="0">
            <a:spAutoFit/>
          </a:bodyPr>
          <a:lstStyle/>
          <a:p>
            <a:r>
              <a:rPr lang="ru-RU" sz="2400" b="1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Александров Н.М</a:t>
            </a:r>
            <a:r>
              <a:rPr lang="ru-RU" sz="2400" b="1" dirty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., </a:t>
            </a:r>
            <a:r>
              <a:rPr lang="ru-RU" sz="2400" b="1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к.т.н.</a:t>
            </a:r>
          </a:p>
          <a:p>
            <a:r>
              <a:rPr lang="ru-RU" sz="2400" i="1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Начальник ОПО</a:t>
            </a:r>
          </a:p>
          <a:p>
            <a:r>
              <a:rPr lang="ru-RU" sz="2400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ООО «НПП «Динамика»</a:t>
            </a:r>
            <a:endParaRPr lang="ru-RU" sz="2400" b="1" dirty="0">
              <a:solidFill>
                <a:srgbClr val="191B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01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1126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E6CBED46-3259-49A8-A915-25801960123A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11269" name="Text Box 20"/>
          <p:cNvSpPr txBox="1">
            <a:spLocks noChangeArrowheads="1"/>
          </p:cNvSpPr>
          <p:nvPr/>
        </p:nvSpPr>
        <p:spPr bwMode="auto">
          <a:xfrm>
            <a:off x="882115" y="841453"/>
            <a:ext cx="941228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ПРОВЕРКА ХАРАКТЕРИСТИКИ </a:t>
            </a:r>
            <a:b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НАМАГНИЧИВАНИЯ ТТ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2115" y="2184727"/>
            <a:ext cx="8371116" cy="6356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200" b="1" u="sng" dirty="0">
                <a:latin typeface="Segoe UI" panose="020B0502040204020203" pitchFamily="34" charset="0"/>
                <a:cs typeface="Segoe UI" panose="020B0502040204020203" pitchFamily="34" charset="0"/>
              </a:rPr>
              <a:t>Применение 4-х проводной схемы</a:t>
            </a:r>
          </a:p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200" dirty="0">
                <a:latin typeface="Segoe UI" panose="020B0502040204020203" pitchFamily="34" charset="0"/>
                <a:cs typeface="Segoe UI" panose="020B0502040204020203" pitchFamily="34" charset="0"/>
              </a:rPr>
              <a:t>Современный уровень развития измерительной техники позволяет измерять все необходимые во время испытания параметры на выходе проверочного устройства (ток, напряжение, частота, фаза). Тем самым велик соблазн использования 2-х проводной схемы измерения для проведения испытаний по снятию характеристик намагничивания. Однако в связи с большим многообразием применяемых в электроэнергетике трансформаторов тока, велика вероятность внесения дополнительной погрешности в измерения, в особенности в тех случаях, когда сопротивление вторичной обмотки ТТ постоянному току достаточно мало и соизмеримо с сопротивлением кабелей испытательной установки. Поэтому во избежание ошибок при снятии характеристики намагничивания рекомендуется применение 4-х проводной схемы измерения. </a:t>
            </a:r>
          </a:p>
        </p:txBody>
      </p:sp>
      <p:pic>
        <p:nvPicPr>
          <p:cNvPr id="4098" name="Picture 2" descr="D:\obmen\Презентации\ПрезентацииРелав\Схемы и рисунки\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3278" y="3126701"/>
            <a:ext cx="2395043" cy="340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obmen\Презентации\ПрезентацииРелав\Схемы и рисунки\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3638" y="3060370"/>
            <a:ext cx="3240432" cy="3475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033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1126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E6CBED46-3259-49A8-A915-25801960123A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11269" name="Text Box 20"/>
          <p:cNvSpPr txBox="1">
            <a:spLocks noChangeArrowheads="1"/>
          </p:cNvSpPr>
          <p:nvPr/>
        </p:nvSpPr>
        <p:spPr bwMode="auto">
          <a:xfrm>
            <a:off x="885537" y="841453"/>
            <a:ext cx="941228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ПРОВЕРКА ХАРАКТЕРИСТИКИ </a:t>
            </a:r>
            <a:b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НАМАГНИЧИВАНИЯ ТТ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2114" y="2184727"/>
            <a:ext cx="14131883" cy="5953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400" b="1" u="sng" dirty="0">
                <a:latin typeface="Segoe UI" panose="020B0502040204020203" pitchFamily="34" charset="0"/>
                <a:cs typeface="Segoe UI" panose="020B0502040204020203" pitchFamily="34" charset="0"/>
              </a:rPr>
              <a:t>Измерение кривой намагничивания на напряжении свыше 1800 В</a:t>
            </a:r>
          </a:p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Проверка ВАХ источниками напряжения промышленной частоты требует применения достаточно мощных источников (например, РЕТОМ-21+РЕТ-ВАХ-2000), поскольку зачастую значения токов при насыщении достигают 1-5 А. При проверке некоторых трансформаторов тока испытательное напряжение может быть более 1800 В (максимальное напряжение, регламентированное в [РД, ПУЭ]. Решение в данном случае приведено в стандарте ГОСТ Р МЭК 61869-2 [2]: «Испытание может быть проведено при меньшей частоте f', для того, чтобы избежать недопустимого напряжения обмотки и вторичных выводов. Снижение частоты также благоприятно сказывается на уменьшении диэлектрических потерь и потерь от вихревых токов. Характеристика должна быть представлена в виде кривой насыщения». </a:t>
            </a:r>
          </a:p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При разработке РЕТОМ-ТТ был проведен анализ возможности применения данной методики. Практически сразу встал вопрос учета потерь в </a:t>
            </a:r>
            <a:r>
              <a:rPr lang="ru-RU" sz="2400" dirty="0" err="1">
                <a:latin typeface="Segoe UI" panose="020B0502040204020203" pitchFamily="34" charset="0"/>
                <a:cs typeface="Segoe UI" panose="020B0502040204020203" pitchFamily="34" charset="0"/>
              </a:rPr>
              <a:t>магнитопроводе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при понижении частоты. Потери в </a:t>
            </a:r>
            <a:r>
              <a:rPr lang="ru-RU" sz="2400" dirty="0" err="1">
                <a:latin typeface="Segoe UI" panose="020B0502040204020203" pitchFamily="34" charset="0"/>
                <a:cs typeface="Segoe UI" panose="020B0502040204020203" pitchFamily="34" charset="0"/>
              </a:rPr>
              <a:t>магнитопроводе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возникают при воздействии на него переменного магнитного поля и пропорциональны частоте этого поля. </a:t>
            </a:r>
          </a:p>
        </p:txBody>
      </p:sp>
    </p:spTree>
    <p:extLst>
      <p:ext uri="{BB962C8B-B14F-4D97-AF65-F5344CB8AC3E}">
        <p14:creationId xmlns:p14="http://schemas.microsoft.com/office/powerpoint/2010/main" val="34881213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1126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E6CBED46-3259-49A8-A915-25801960123A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11269" name="Text Box 20"/>
          <p:cNvSpPr txBox="1">
            <a:spLocks noChangeArrowheads="1"/>
          </p:cNvSpPr>
          <p:nvPr/>
        </p:nvSpPr>
        <p:spPr bwMode="auto">
          <a:xfrm>
            <a:off x="882650" y="870476"/>
            <a:ext cx="941228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ПРОВЕРКА ХАРАКТЕРИСТИКИ </a:t>
            </a:r>
            <a:b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НАМАГНИЧИВАНИЯ ТТ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2114" y="2519578"/>
            <a:ext cx="14131883" cy="5581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Статические потери энергии (потери на гистерезис) связаны с перемагничиванием </a:t>
            </a:r>
            <a:r>
              <a:rPr lang="ru-RU" sz="22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магнитопровода</a:t>
            </a: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Они пропорциональны площади петли гистерезиса магнитного материала, подаваемой частоте и массе сердечника (1). Следовательно, чем уже петля гистерезиса, тем меньше статические потери.</a:t>
            </a:r>
          </a:p>
          <a:p>
            <a:pPr indent="450215" algn="r">
              <a:lnSpc>
                <a:spcPct val="110000"/>
              </a:lnSpc>
              <a:spcAft>
                <a:spcPts val="800"/>
              </a:spcAft>
            </a:pPr>
            <a:r>
              <a:rPr lang="ru-RU" sz="22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P=S*f*M	</a:t>
            </a: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				(1)</a:t>
            </a:r>
          </a:p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где </a:t>
            </a:r>
            <a:r>
              <a:rPr lang="ru-RU" sz="22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S</a:t>
            </a: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— площадь петли гистерезиса магнитного материала; </a:t>
            </a:r>
            <a:r>
              <a:rPr lang="ru-RU" sz="22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f</a:t>
            </a: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— частота напряжения ТТ, </a:t>
            </a:r>
            <a:r>
              <a:rPr lang="ru-RU" sz="22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М</a:t>
            </a: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— масса сердечника.</a:t>
            </a:r>
          </a:p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Уменьшение частоты магнитного поля, как предложено в [2], приводит к уменьшению потерь на гистерезис. В справочниках по магнитным материалам обычно отсутствуют данные по потерям в </a:t>
            </a:r>
            <a:r>
              <a:rPr lang="ru-RU" sz="22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магнитопроводе</a:t>
            </a: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на частотах ниже 50 Гц, а приводятся данные о потерях в стали для 50, 400 и выше Гц. </a:t>
            </a:r>
          </a:p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В результате проведенных исследований удалось реализовать в устройстве РЕТОМ-ТТ метод измерения ВАХ до напряжения 40 </a:t>
            </a:r>
            <a:r>
              <a:rPr lang="ru-RU" sz="22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кВ</a:t>
            </a: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на пониженной частоте с учетом потерь в </a:t>
            </a:r>
            <a:r>
              <a:rPr lang="ru-RU" sz="22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магнитопроводе</a:t>
            </a: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В целом стоит отметить необходимость исследований в области метрологии измерения магнитных параметров в области низких частот.</a:t>
            </a:r>
            <a:endParaRPr lang="ru-RU" sz="2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99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1229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5630D0EF-2614-4B33-94AF-A99B54FBCE88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12293" name="Text Box 20"/>
          <p:cNvSpPr txBox="1">
            <a:spLocks noChangeArrowheads="1"/>
          </p:cNvSpPr>
          <p:nvPr/>
        </p:nvSpPr>
        <p:spPr bwMode="auto">
          <a:xfrm>
            <a:off x="882650" y="870476"/>
            <a:ext cx="941228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ИЗМЕРЕНИЕ СОПРОТИВЛЕНИЯ </a:t>
            </a:r>
            <a:b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ОБМОТОК ТТ</a:t>
            </a:r>
          </a:p>
        </p:txBody>
      </p:sp>
      <p:sp>
        <p:nvSpPr>
          <p:cNvPr id="12294" name="Прямоугольник 11"/>
          <p:cNvSpPr>
            <a:spLocks noChangeArrowheads="1"/>
          </p:cNvSpPr>
          <p:nvPr/>
        </p:nvSpPr>
        <p:spPr bwMode="auto">
          <a:xfrm>
            <a:off x="882653" y="3369305"/>
            <a:ext cx="8190553" cy="3316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8775"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algn="just">
              <a:spcAft>
                <a:spcPts val="2100"/>
              </a:spcAft>
            </a:pP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Измерение сопротивления обмотки постоянному току является </a:t>
            </a:r>
            <a:r>
              <a:rPr lang="ru-RU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важным 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испытанием для определения целостности обмотки </a:t>
            </a:r>
            <a:r>
              <a:rPr lang="ru-RU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наличия обрывов/замкнутых витков. </a:t>
            </a:r>
          </a:p>
          <a:p>
            <a:pPr indent="0" algn="just">
              <a:spcAft>
                <a:spcPts val="2100"/>
              </a:spcAft>
            </a:pP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Сопротивление обмотки трансформатора </a:t>
            </a:r>
            <a:r>
              <a:rPr lang="ru-RU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тока</a:t>
            </a:r>
            <a:r>
              <a:rPr lang="en-US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определяется 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отношением падения напряжения на обмотке (измеренного </a:t>
            </a:r>
            <a:r>
              <a:rPr lang="ru-RU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милливольтметром</a:t>
            </a:r>
            <a:r>
              <a:rPr lang="en-US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постоянного 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тока) к протекающему через </a:t>
            </a:r>
            <a:r>
              <a:rPr lang="ru-RU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обмотку</a:t>
            </a:r>
            <a:r>
              <a:rPr lang="en-US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постоянному 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току</a:t>
            </a:r>
            <a:r>
              <a:rPr lang="ru-RU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</a:p>
        </p:txBody>
      </p:sp>
      <p:pic>
        <p:nvPicPr>
          <p:cNvPr id="5122" name="Picture 2" descr="D:\obmen\Презентации\ПрезентацииРелав\Схемы и рисунки\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4938" y="963834"/>
            <a:ext cx="4372937" cy="40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obmen\Презентации\ПрезентацииРелав\Схемы и рисунки\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4939" y="5850742"/>
            <a:ext cx="4956824" cy="209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8255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1331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CD5B7A1D-BABD-4C75-AA2F-E117E7EABFF2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13320" name="Прямоугольник 2"/>
          <p:cNvSpPr>
            <a:spLocks noChangeArrowheads="1"/>
          </p:cNvSpPr>
          <p:nvPr/>
        </p:nvSpPr>
        <p:spPr bwMode="auto">
          <a:xfrm>
            <a:off x="5606362" y="8001387"/>
            <a:ext cx="5131789" cy="36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ru-RU" sz="1750" dirty="0">
                <a:latin typeface="Segoe UI" panose="020B0502040204020203" pitchFamily="34" charset="0"/>
                <a:ea typeface="Calibri" pitchFamily="34" charset="0"/>
                <a:cs typeface="Segoe UI" panose="020B0502040204020203" pitchFamily="34" charset="0"/>
              </a:rPr>
              <a:t>Программа проверки ТТ с помощью РЕТОМ-21</a:t>
            </a:r>
            <a:endParaRPr lang="ru-RU" altLang="ru-RU" sz="175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650" y="2084941"/>
            <a:ext cx="8936745" cy="5738645"/>
          </a:xfrm>
          <a:prstGeom prst="rect">
            <a:avLst/>
          </a:prstGeom>
        </p:spPr>
      </p:pic>
      <p:sp>
        <p:nvSpPr>
          <p:cNvPr id="13317" name="Text Box 20"/>
          <p:cNvSpPr txBox="1">
            <a:spLocks noChangeArrowheads="1"/>
          </p:cNvSpPr>
          <p:nvPr/>
        </p:nvSpPr>
        <p:spPr bwMode="auto">
          <a:xfrm>
            <a:off x="882650" y="841453"/>
            <a:ext cx="941228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АВТОМАТИЗАЦИЯ </a:t>
            </a:r>
            <a:b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ПРОВЕРКИ ТТ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3054" y="4420440"/>
            <a:ext cx="4440767" cy="3045910"/>
          </a:xfrm>
          <a:prstGeom prst="rect">
            <a:avLst/>
          </a:prstGeom>
        </p:spPr>
      </p:pic>
      <p:pic>
        <p:nvPicPr>
          <p:cNvPr id="13323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3"/>
          <a:stretch/>
        </p:blipFill>
        <p:spPr bwMode="auto">
          <a:xfrm>
            <a:off x="1332174" y="5129065"/>
            <a:ext cx="2077390" cy="23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63338" y="972730"/>
            <a:ext cx="4727275" cy="685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666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841077" y="2444800"/>
            <a:ext cx="7712993" cy="4593454"/>
          </a:xfrm>
          <a:prstGeom prst="rect">
            <a:avLst/>
          </a:prstGeom>
          <a:noFill/>
        </p:spPr>
        <p:txBody>
          <a:bodyPr wrap="square" lIns="159910" tIns="79955" rIns="159910" bIns="79955" rtlCol="0">
            <a:spAutoFit/>
          </a:bodyPr>
          <a:lstStyle/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spc="-52" dirty="0" smtClean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комплексные автоматизированные проверки ТТ;</a:t>
            </a:r>
            <a:endParaRPr lang="ru-RU" sz="2400" spc="-52" dirty="0">
              <a:solidFill>
                <a:srgbClr val="191B29"/>
              </a:solidFill>
              <a:latin typeface="SF UI Display" panose="00000500000000000000" pitchFamily="2" charset="0"/>
              <a:cs typeface="Segoe UI Semibold" panose="020B0702040204020203" pitchFamily="34" charset="0"/>
            </a:endParaRP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spc="-52" dirty="0" smtClean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измерение остаточной намагниченности;</a:t>
            </a:r>
            <a:endParaRPr lang="ru-RU" sz="2400" spc="-52" dirty="0">
              <a:solidFill>
                <a:srgbClr val="191B29"/>
              </a:solidFill>
              <a:latin typeface="SF UI Display" panose="00000500000000000000" pitchFamily="2" charset="0"/>
              <a:cs typeface="Segoe UI Semibold" panose="020B0702040204020203" pitchFamily="34" charset="0"/>
            </a:endParaRP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spc="-52" dirty="0" smtClean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измерение </a:t>
            </a:r>
            <a:r>
              <a:rPr lang="ru-RU" sz="2400" spc="-52" dirty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коэффициента трансформации </a:t>
            </a:r>
            <a:r>
              <a:rPr lang="ru-RU" sz="2400" spc="-52" dirty="0" smtClean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/>
            </a:r>
            <a:br>
              <a:rPr lang="ru-RU" sz="2400" spc="-52" dirty="0" smtClean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</a:br>
            <a:r>
              <a:rPr lang="ru-RU" sz="2400" spc="-52" dirty="0" smtClean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до </a:t>
            </a:r>
            <a:r>
              <a:rPr lang="ru-RU" sz="2400" spc="-52" dirty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20 000;</a:t>
            </a: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spc="-52" dirty="0" smtClean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снятие </a:t>
            </a:r>
            <a:r>
              <a:rPr lang="ru-RU" sz="2400" spc="-52" dirty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вольт-амперных характеристик до 40 </a:t>
            </a:r>
            <a:r>
              <a:rPr lang="ru-RU" sz="2400" spc="-52" dirty="0" err="1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кВ</a:t>
            </a:r>
            <a:r>
              <a:rPr lang="ru-RU" sz="2400" spc="-52" dirty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;</a:t>
            </a: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spc="-52" dirty="0" smtClean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сенсорное управление;</a:t>
            </a:r>
            <a:endParaRPr lang="ru-RU" sz="2400" spc="-52" dirty="0">
              <a:solidFill>
                <a:srgbClr val="191B29"/>
              </a:solidFill>
              <a:latin typeface="SF UI Display" panose="00000500000000000000" pitchFamily="2" charset="0"/>
              <a:cs typeface="Segoe UI Semibold" panose="020B0702040204020203" pitchFamily="34" charset="0"/>
            </a:endParaRP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spc="-52" dirty="0" smtClean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масса менее 10 кг;</a:t>
            </a:r>
            <a:endParaRPr lang="ru-RU" sz="2400" spc="-52" dirty="0">
              <a:solidFill>
                <a:srgbClr val="191B29"/>
              </a:solidFill>
              <a:latin typeface="SF UI Display" panose="00000500000000000000" pitchFamily="2" charset="0"/>
              <a:cs typeface="Segoe UI Semibold" panose="020B0702040204020203" pitchFamily="34" charset="0"/>
            </a:endParaRP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spc="-52" dirty="0" smtClean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размагничивание ТТ после измерений</a:t>
            </a:r>
            <a:r>
              <a:rPr lang="en-US" sz="2400" spc="-52" dirty="0" smtClean="0">
                <a:solidFill>
                  <a:srgbClr val="191B29"/>
                </a:solidFill>
                <a:latin typeface="SF UI Display" panose="00000500000000000000" pitchFamily="2" charset="0"/>
                <a:cs typeface="Segoe UI Semibold" panose="020B0702040204020203" pitchFamily="34" charset="0"/>
              </a:rPr>
              <a:t>;</a:t>
            </a:r>
            <a:endParaRPr lang="ru-RU" sz="2400" spc="-52" dirty="0">
              <a:solidFill>
                <a:srgbClr val="191B29"/>
              </a:solidFill>
              <a:latin typeface="SF UI Display" panose="00000500000000000000" pitchFamily="2" charset="0"/>
              <a:cs typeface="Segoe UI Semibold" panose="020B0702040204020203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" r="38218"/>
          <a:stretch/>
        </p:blipFill>
        <p:spPr>
          <a:xfrm>
            <a:off x="230047" y="687571"/>
            <a:ext cx="7380984" cy="22713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" r="38218"/>
          <a:stretch/>
        </p:blipFill>
        <p:spPr>
          <a:xfrm>
            <a:off x="230047" y="1823233"/>
            <a:ext cx="7380984" cy="22713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" r="38218"/>
          <a:stretch/>
        </p:blipFill>
        <p:spPr>
          <a:xfrm>
            <a:off x="205025" y="2958895"/>
            <a:ext cx="7380984" cy="2271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" r="38218"/>
          <a:stretch/>
        </p:blipFill>
        <p:spPr>
          <a:xfrm>
            <a:off x="205055" y="4075278"/>
            <a:ext cx="7380984" cy="22713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" r="38218"/>
          <a:stretch/>
        </p:blipFill>
        <p:spPr>
          <a:xfrm>
            <a:off x="205025" y="5191661"/>
            <a:ext cx="7380984" cy="2271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1" r="37229"/>
          <a:stretch/>
        </p:blipFill>
        <p:spPr>
          <a:xfrm>
            <a:off x="1062139" y="566499"/>
            <a:ext cx="6570876" cy="701755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5"/>
            <a:ext cx="15994062" cy="89966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91"/>
          <a:stretch/>
        </p:blipFill>
        <p:spPr>
          <a:xfrm>
            <a:off x="-250874" y="657292"/>
            <a:ext cx="7597397" cy="22316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91"/>
          <a:stretch/>
        </p:blipFill>
        <p:spPr>
          <a:xfrm>
            <a:off x="-259964" y="1873038"/>
            <a:ext cx="7597397" cy="223169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91"/>
          <a:stretch/>
        </p:blipFill>
        <p:spPr>
          <a:xfrm>
            <a:off x="-250874" y="3089324"/>
            <a:ext cx="7597397" cy="223169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91"/>
          <a:stretch/>
        </p:blipFill>
        <p:spPr>
          <a:xfrm>
            <a:off x="-259964" y="4305070"/>
            <a:ext cx="7597397" cy="223169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91"/>
          <a:stretch/>
        </p:blipFill>
        <p:spPr>
          <a:xfrm>
            <a:off x="-273620" y="5521356"/>
            <a:ext cx="7597397" cy="223169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40"/>
          <a:stretch/>
        </p:blipFill>
        <p:spPr>
          <a:xfrm>
            <a:off x="-468066" y="532142"/>
            <a:ext cx="14036857" cy="794130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05"/>
          <a:stretch/>
        </p:blipFill>
        <p:spPr>
          <a:xfrm>
            <a:off x="189710" y="990094"/>
            <a:ext cx="7417334" cy="70602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7997031" y="2302762"/>
            <a:ext cx="7712993" cy="6255448"/>
          </a:xfrm>
          <a:prstGeom prst="rect">
            <a:avLst/>
          </a:prstGeom>
          <a:noFill/>
        </p:spPr>
        <p:txBody>
          <a:bodyPr wrap="square" lIns="159910" tIns="79955" rIns="159910" bIns="79955" rtlCol="0">
            <a:spAutoFit/>
          </a:bodyPr>
          <a:lstStyle/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комплексные автоматизированные проверки ТТ;</a:t>
            </a:r>
            <a:endParaRPr lang="ru-RU" sz="2200" spc="-52" dirty="0">
              <a:solidFill>
                <a:srgbClr val="191B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измерение </a:t>
            </a:r>
            <a:r>
              <a:rPr lang="ru-RU" sz="2200" b="1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остаточной намагниченности</a:t>
            </a: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измерение коэффициента остаточной магнитной индукции (</a:t>
            </a:r>
            <a:r>
              <a:rPr lang="en-US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Kr)</a:t>
            </a: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измерение сопротивления обмотки;</a:t>
            </a:r>
            <a:endParaRPr lang="ru-RU" sz="2200" spc="-52" dirty="0">
              <a:solidFill>
                <a:srgbClr val="191B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измерение </a:t>
            </a:r>
            <a:r>
              <a:rPr lang="ru-RU" sz="2200" spc="-52" dirty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коэффициента трансформации </a:t>
            </a: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 </a:t>
            </a:r>
            <a:r>
              <a:rPr lang="ru-RU" sz="2200" b="1" spc="-52" dirty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20 000</a:t>
            </a:r>
            <a:r>
              <a:rPr lang="ru-RU" sz="2200" spc="-52" dirty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снятие </a:t>
            </a:r>
            <a:r>
              <a:rPr lang="ru-RU" sz="2200" spc="-52" dirty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вольт-амперных характеристик до </a:t>
            </a:r>
            <a:r>
              <a:rPr lang="ru-RU" sz="2200" b="1" spc="-52" dirty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40 </a:t>
            </a:r>
            <a:r>
              <a:rPr lang="ru-RU" sz="2200" b="1" spc="-52" dirty="0" err="1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кВ</a:t>
            </a: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расчет точки перегиба ВАХ;</a:t>
            </a: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spc="-52" dirty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размагничивание ТТ после измерений</a:t>
            </a:r>
            <a:r>
              <a:rPr lang="en-US" sz="2200" spc="-52" dirty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  <a:endParaRPr lang="ru-RU" sz="2200" spc="-52" dirty="0">
              <a:solidFill>
                <a:srgbClr val="191B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сенсорное управление;</a:t>
            </a:r>
            <a:endParaRPr lang="ru-RU" sz="2200" spc="-52" dirty="0">
              <a:solidFill>
                <a:srgbClr val="191B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2438" indent="-45243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масса менее </a:t>
            </a:r>
            <a:r>
              <a:rPr lang="ru-RU" sz="2200" b="1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10</a:t>
            </a: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200" b="1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кг</a:t>
            </a:r>
            <a:r>
              <a:rPr lang="ru-RU" sz="2200" spc="-52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  <a:endParaRPr lang="ru-RU" sz="2200" spc="-52" dirty="0">
              <a:solidFill>
                <a:srgbClr val="191B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39689" y="1163140"/>
            <a:ext cx="4553973" cy="1177134"/>
          </a:xfrm>
          <a:prstGeom prst="rect">
            <a:avLst/>
          </a:prstGeom>
          <a:noFill/>
        </p:spPr>
        <p:txBody>
          <a:bodyPr wrap="none" lIns="159910" tIns="79955" rIns="159910" bIns="79955" rtlCol="0">
            <a:spAutoFit/>
          </a:bodyPr>
          <a:lstStyle/>
          <a:p>
            <a:r>
              <a:rPr lang="ru-RU" sz="6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РЕТОМ-ТТ</a:t>
            </a:r>
            <a:endParaRPr lang="ru-RU" sz="6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71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927" y="1980226"/>
            <a:ext cx="4880897" cy="29285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008" y="5289911"/>
            <a:ext cx="4880897" cy="292853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342" y="5289839"/>
            <a:ext cx="4882821" cy="292969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465" y="1980226"/>
            <a:ext cx="4880899" cy="29285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82649" y="755462"/>
            <a:ext cx="9135549" cy="684692"/>
          </a:xfrm>
          <a:prstGeom prst="rect">
            <a:avLst/>
          </a:prstGeom>
          <a:noFill/>
        </p:spPr>
        <p:txBody>
          <a:bodyPr wrap="none" lIns="159910" tIns="79955" rIns="159910" bIns="79955" rtlCol="0">
            <a:spAutoFit/>
          </a:bodyPr>
          <a:lstStyle/>
          <a:p>
            <a:r>
              <a:rPr lang="ru-RU" sz="3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РЕТОМ-ТТ. Пользовательский интерфейс</a:t>
            </a:r>
            <a:endParaRPr lang="ru-RU" sz="3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61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502"/>
            <a:ext cx="15994065" cy="8996660"/>
          </a:xfrm>
          <a:prstGeom prst="rect">
            <a:avLst/>
          </a:prstGeom>
        </p:spPr>
      </p:pic>
      <p:sp>
        <p:nvSpPr>
          <p:cNvPr id="14340" name="Text Box 20"/>
          <p:cNvSpPr txBox="1">
            <a:spLocks noChangeArrowheads="1"/>
          </p:cNvSpPr>
          <p:nvPr/>
        </p:nvSpPr>
        <p:spPr bwMode="auto">
          <a:xfrm>
            <a:off x="882650" y="810070"/>
            <a:ext cx="8978900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ВЫВОДЫ</a:t>
            </a:r>
          </a:p>
        </p:txBody>
      </p:sp>
      <p:sp>
        <p:nvSpPr>
          <p:cNvPr id="1434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defRPr sz="2275"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defRPr sz="227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spcBef>
                <a:spcPct val="0"/>
              </a:spcBef>
              <a:spcAft>
                <a:spcPct val="0"/>
              </a:spcAft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spcBef>
                <a:spcPct val="0"/>
              </a:spcBef>
              <a:spcAft>
                <a:spcPct val="0"/>
              </a:spcAft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spcBef>
                <a:spcPct val="0"/>
              </a:spcBef>
              <a:spcAft>
                <a:spcPct val="0"/>
              </a:spcAft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spcBef>
                <a:spcPct val="0"/>
              </a:spcBef>
              <a:spcAft>
                <a:spcPct val="0"/>
              </a:spcAft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9CCBEE61-1567-43A1-9654-F6332ECFE047}" type="slidenum">
              <a:rPr lang="ru-RU" altLang="ru-RU" sz="1575">
                <a:solidFill>
                  <a:srgbClr val="898989"/>
                </a:solidFill>
              </a:rPr>
              <a:pPr/>
              <a:t>17</a:t>
            </a:fld>
            <a:endParaRPr lang="ru-RU" altLang="ru-RU" sz="1575">
              <a:solidFill>
                <a:srgbClr val="898989"/>
              </a:solidFill>
            </a:endParaRPr>
          </a:p>
        </p:txBody>
      </p:sp>
      <p:sp>
        <p:nvSpPr>
          <p:cNvPr id="49159" name="Прямоугольник 3"/>
          <p:cNvSpPr>
            <a:spLocks noChangeArrowheads="1"/>
          </p:cNvSpPr>
          <p:nvPr/>
        </p:nvSpPr>
        <p:spPr bwMode="auto">
          <a:xfrm>
            <a:off x="882651" y="2340274"/>
            <a:ext cx="14401384" cy="4524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449263"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just">
              <a:defRPr/>
            </a:pP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В докладе приведены схемы проведения проверок ТТ с использованием современного оборудования серии РЕТОМ, отвечающее </a:t>
            </a:r>
            <a:r>
              <a:rPr lang="ru-RU" altLang="ru-RU" sz="2400">
                <a:latin typeface="Segoe UI" panose="020B0502040204020203" pitchFamily="34" charset="0"/>
                <a:cs typeface="Segoe UI" panose="020B0502040204020203" pitchFamily="34" charset="0"/>
              </a:rPr>
              <a:t>всем </a:t>
            </a:r>
            <a:r>
              <a:rPr lang="ru-RU" altLang="ru-RU" sz="2400" smtClean="0">
                <a:latin typeface="Segoe UI" panose="020B0502040204020203" pitchFamily="34" charset="0"/>
                <a:cs typeface="Segoe UI" panose="020B0502040204020203" pitchFamily="34" charset="0"/>
              </a:rPr>
              <a:t>актуальным 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требованиям для получения достоверных результатов проверок, что позволяет сделать вывод о техническом состоянии трансформаторов тока. </a:t>
            </a:r>
          </a:p>
          <a:p>
            <a:pPr indent="633413" algn="just">
              <a:defRPr/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indent="0" algn="just">
              <a:defRPr/>
            </a:pP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Все описанные выше методики нашли применение в новом устройстве РЕТОМ-ТТ, разработанном специально для проверки электрических параметров трансформаторов тока всех классов напряжений от 0,4 до 1150 </a:t>
            </a:r>
            <a:r>
              <a:rPr lang="ru-RU" altLang="ru-RU" sz="2400" dirty="0" err="1">
                <a:latin typeface="Segoe UI" panose="020B0502040204020203" pitchFamily="34" charset="0"/>
                <a:cs typeface="Segoe UI" panose="020B0502040204020203" pitchFamily="34" charset="0"/>
              </a:rPr>
              <a:t>кВ.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Устройство позволяет автоматизировать процесс испытаний и получить комплексные данные о состоянии трансформатора тока в несколько касаний, при этом измерение параметров осуществляется с применением источников либо постоянного тока, либо чисто синусоидальных с возможностью изменения частоты. Сама проверка трансформатора тока осуществляется быстро, а результаты получаются </a:t>
            </a:r>
            <a:r>
              <a:rPr lang="ru-RU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достоверными.</a:t>
            </a: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768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3" y="-4"/>
            <a:ext cx="16002008" cy="90011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94846" y="3534894"/>
            <a:ext cx="7996430" cy="965666"/>
          </a:xfrm>
          <a:prstGeom prst="rect">
            <a:avLst/>
          </a:prstGeom>
          <a:noFill/>
        </p:spPr>
        <p:txBody>
          <a:bodyPr wrap="square" lIns="159910" tIns="79955" rIns="159910" bIns="7995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4800" b="1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Спасибо за внимание!</a:t>
            </a:r>
            <a:endParaRPr lang="ru-RU" sz="4800" b="1" dirty="0">
              <a:solidFill>
                <a:srgbClr val="191B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85509" y="5840489"/>
            <a:ext cx="4015108" cy="1823465"/>
          </a:xfrm>
          <a:prstGeom prst="rect">
            <a:avLst/>
          </a:prstGeom>
          <a:noFill/>
        </p:spPr>
        <p:txBody>
          <a:bodyPr wrap="none" lIns="159910" tIns="79955" rIns="159910" bIns="7995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Александров Н.М</a:t>
            </a:r>
            <a:r>
              <a:rPr lang="ru-RU" sz="2400" b="1" dirty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., </a:t>
            </a:r>
            <a:r>
              <a:rPr lang="ru-RU" sz="2400" b="1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к.т.н.</a:t>
            </a:r>
          </a:p>
          <a:p>
            <a:pPr algn="ctr">
              <a:lnSpc>
                <a:spcPct val="150000"/>
              </a:lnSpc>
            </a:pPr>
            <a:r>
              <a:rPr lang="ru-RU" sz="2400" i="1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Начальник ОПО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191B29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ООО «НПП «Динамика»</a:t>
            </a:r>
            <a:endParaRPr lang="ru-RU" sz="2400" b="1" dirty="0">
              <a:solidFill>
                <a:srgbClr val="191B29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41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307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50A39ACD-A51A-49C9-9AC0-B19CEC97BFEC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3076" name="Text Box 20"/>
          <p:cNvSpPr txBox="1">
            <a:spLocks noChangeArrowheads="1"/>
          </p:cNvSpPr>
          <p:nvPr/>
        </p:nvSpPr>
        <p:spPr bwMode="auto">
          <a:xfrm>
            <a:off x="882650" y="883835"/>
            <a:ext cx="834826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ПРОВЕРКА</a:t>
            </a:r>
            <a:r>
              <a:rPr lang="ru-RU" altLang="ru-RU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 ТТ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31044" r="17285"/>
          <a:stretch/>
        </p:blipFill>
        <p:spPr>
          <a:xfrm>
            <a:off x="11593542" y="1710190"/>
            <a:ext cx="3081765" cy="5917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8" name="Прямоугольник 1"/>
          <p:cNvSpPr>
            <a:spLocks noChangeArrowheads="1"/>
          </p:cNvSpPr>
          <p:nvPr/>
        </p:nvSpPr>
        <p:spPr bwMode="auto">
          <a:xfrm>
            <a:off x="882650" y="1980226"/>
            <a:ext cx="9973085" cy="538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8288"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08000"/>
              </a:lnSpc>
              <a:spcAft>
                <a:spcPts val="1050"/>
              </a:spcAft>
            </a:pPr>
            <a:r>
              <a:rPr lang="ru-RU" altLang="ru-RU" sz="2400" dirty="0"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Трансформаторы тока играют важную роль в мониторинге и защите электроэнергетических систем. Неисправность ТТ может вызвать значительные повреждения основного электрооборудования, что может сказаться на бесперебойности питания ответственных потребителей электроэнергии. </a:t>
            </a:r>
          </a:p>
          <a:p>
            <a:pPr algn="just">
              <a:lnSpc>
                <a:spcPct val="108000"/>
              </a:lnSpc>
              <a:spcAft>
                <a:spcPts val="1050"/>
              </a:spcAft>
            </a:pPr>
            <a:r>
              <a:rPr lang="ru-RU" altLang="ru-RU" sz="2400" dirty="0"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Периодическая проверка позволяет выявить неисправности на ранней стадии их развития и предотвратить серьезные последствия, вызванные серьезными повреждениями трансформаторов тока. Визуальный осмотр позволяет оценить чистоту поверхностей, наличие сколов на изоляции, состояние клемм подключения, а также выявить наличие внешних дефектов. Для полноценного анализа необходимо проведение электрических проверок, которые описаны в нормативной документации.</a:t>
            </a:r>
          </a:p>
        </p:txBody>
      </p:sp>
    </p:spTree>
    <p:extLst>
      <p:ext uri="{BB962C8B-B14F-4D97-AF65-F5344CB8AC3E}">
        <p14:creationId xmlns:p14="http://schemas.microsoft.com/office/powerpoint/2010/main" val="3060572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512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96F9A85-FF81-42B6-9641-A6C229498F59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5126" name="Text Box 20"/>
          <p:cNvSpPr txBox="1">
            <a:spLocks noChangeArrowheads="1"/>
          </p:cNvSpPr>
          <p:nvPr/>
        </p:nvSpPr>
        <p:spPr bwMode="auto">
          <a:xfrm>
            <a:off x="890191" y="841453"/>
            <a:ext cx="941228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ИЗМЕРЕНИЕ КОЭФФИЦИЕНТА </a:t>
            </a:r>
            <a:b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ТРАНСФОРМАЦИИ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90191" y="2250262"/>
            <a:ext cx="6831002" cy="2600423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25"/>
          </a:p>
        </p:txBody>
      </p:sp>
      <p:sp>
        <p:nvSpPr>
          <p:cNvPr id="5127" name="Прямоугольник 11"/>
          <p:cNvSpPr>
            <a:spLocks noChangeArrowheads="1"/>
          </p:cNvSpPr>
          <p:nvPr/>
        </p:nvSpPr>
        <p:spPr bwMode="auto">
          <a:xfrm>
            <a:off x="1112442" y="2374322"/>
            <a:ext cx="6698763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2100"/>
              </a:spcAft>
            </a:pPr>
            <a:r>
              <a:rPr lang="ru-RU" altLang="ru-RU" sz="1750" b="1" dirty="0">
                <a:solidFill>
                  <a:srgbClr val="800000"/>
                </a:solidFill>
                <a:latin typeface="Arial" charset="0"/>
                <a:ea typeface="Roboto" pitchFamily="2" charset="0"/>
                <a:cs typeface="Arial" charset="0"/>
              </a:rPr>
              <a:t>Коэффициент трансформации ТТ</a:t>
            </a:r>
            <a:br>
              <a:rPr lang="ru-RU" altLang="ru-RU" sz="1750" b="1" dirty="0">
                <a:solidFill>
                  <a:srgbClr val="800000"/>
                </a:solidFill>
                <a:latin typeface="Arial" charset="0"/>
                <a:ea typeface="Roboto" pitchFamily="2" charset="0"/>
                <a:cs typeface="Arial" charset="0"/>
              </a:rPr>
            </a:br>
            <a:r>
              <a:rPr lang="ru-RU" altLang="ru-RU" sz="1750" dirty="0">
                <a:latin typeface="Arial" charset="0"/>
                <a:ea typeface="Roboto" pitchFamily="2" charset="0"/>
                <a:cs typeface="Arial" charset="0"/>
              </a:rPr>
              <a:t>Это отношение первичного входного </a:t>
            </a:r>
            <a:r>
              <a:rPr lang="ru-RU" altLang="ru-RU" sz="1750" dirty="0" smtClean="0">
                <a:latin typeface="Arial" charset="0"/>
                <a:ea typeface="Roboto" pitchFamily="2" charset="0"/>
                <a:cs typeface="Arial" charset="0"/>
              </a:rPr>
              <a:t>тока </a:t>
            </a:r>
            <a:r>
              <a:rPr lang="ru-RU" altLang="ru-RU" sz="1750" dirty="0">
                <a:latin typeface="Arial" charset="0"/>
                <a:ea typeface="Roboto" pitchFamily="2" charset="0"/>
                <a:cs typeface="Arial" charset="0"/>
              </a:rPr>
              <a:t>ко вторичному выходному току. </a:t>
            </a:r>
          </a:p>
          <a:p>
            <a:pPr>
              <a:lnSpc>
                <a:spcPct val="120000"/>
              </a:lnSpc>
              <a:spcAft>
                <a:spcPts val="2100"/>
              </a:spcAft>
            </a:pPr>
            <a:r>
              <a:rPr lang="ru-RU" altLang="ru-RU" sz="1750" dirty="0">
                <a:latin typeface="Arial" charset="0"/>
                <a:ea typeface="Roboto" pitchFamily="2" charset="0"/>
                <a:cs typeface="Arial" charset="0"/>
              </a:rPr>
              <a:t>Измеренное значение данного </a:t>
            </a:r>
            <a:r>
              <a:rPr lang="ru-RU" altLang="ru-RU" sz="1750" dirty="0" smtClean="0">
                <a:latin typeface="Arial" charset="0"/>
                <a:ea typeface="Roboto" pitchFamily="2" charset="0"/>
                <a:cs typeface="Arial" charset="0"/>
              </a:rPr>
              <a:t>коэффициента </a:t>
            </a:r>
            <a:r>
              <a:rPr lang="ru-RU" altLang="ru-RU" sz="1750" dirty="0">
                <a:latin typeface="Arial" charset="0"/>
                <a:ea typeface="Roboto" pitchFamily="2" charset="0"/>
                <a:cs typeface="Arial" charset="0"/>
              </a:rPr>
              <a:t>сравнивается </a:t>
            </a:r>
            <a:r>
              <a:rPr lang="ru-RU" altLang="ru-RU" sz="1750" dirty="0" smtClean="0">
                <a:latin typeface="Arial" charset="0"/>
                <a:ea typeface="Roboto" pitchFamily="2" charset="0"/>
                <a:cs typeface="Arial" charset="0"/>
              </a:rPr>
              <a:t/>
            </a:r>
            <a:br>
              <a:rPr lang="ru-RU" altLang="ru-RU" sz="1750" dirty="0" smtClean="0">
                <a:latin typeface="Arial" charset="0"/>
                <a:ea typeface="Roboto" pitchFamily="2" charset="0"/>
                <a:cs typeface="Arial" charset="0"/>
              </a:rPr>
            </a:br>
            <a:r>
              <a:rPr lang="ru-RU" altLang="ru-RU" sz="1750" dirty="0" smtClean="0">
                <a:latin typeface="Arial" charset="0"/>
                <a:ea typeface="Roboto" pitchFamily="2" charset="0"/>
                <a:cs typeface="Arial" charset="0"/>
              </a:rPr>
              <a:t>с паспортными </a:t>
            </a:r>
            <a:r>
              <a:rPr lang="ru-RU" altLang="ru-RU" sz="1750" dirty="0">
                <a:latin typeface="Arial" charset="0"/>
                <a:ea typeface="Roboto" pitchFamily="2" charset="0"/>
                <a:cs typeface="Arial" charset="0"/>
              </a:rPr>
              <a:t>данными для выявления короткозамкнутых витков обмотки.</a:t>
            </a:r>
          </a:p>
          <a:p>
            <a:pPr>
              <a:spcAft>
                <a:spcPts val="2100"/>
              </a:spcAft>
            </a:pPr>
            <a:endParaRPr lang="ru-RU" altLang="ru-RU" sz="2100" dirty="0">
              <a:latin typeface="Arial" charset="0"/>
              <a:ea typeface="Roboto" pitchFamily="2" charset="0"/>
              <a:cs typeface="Arial" charset="0"/>
            </a:endParaRPr>
          </a:p>
        </p:txBody>
      </p:sp>
      <p:pic>
        <p:nvPicPr>
          <p:cNvPr id="1027" name="Picture 3" descr="D:\obmen\Презентации\ПрезентацииРелав\Схемы и рисунки\Александров\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91" y="5447903"/>
            <a:ext cx="7425523" cy="2833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obmen\Презентации\ПрезентацииРелав\Схемы и рисунки\Александров\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4758" y="1890214"/>
            <a:ext cx="5868413" cy="6390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0709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9009133" y="2196670"/>
            <a:ext cx="4917281" cy="1816894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25"/>
          </a:p>
        </p:txBody>
      </p:sp>
      <p:sp>
        <p:nvSpPr>
          <p:cNvPr id="614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57564E96-960D-4041-B979-5909F521641C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575" dirty="0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6148" name="Прямоугольник 11"/>
          <p:cNvSpPr>
            <a:spLocks noChangeArrowheads="1"/>
          </p:cNvSpPr>
          <p:nvPr/>
        </p:nvSpPr>
        <p:spPr bwMode="auto">
          <a:xfrm>
            <a:off x="892532" y="2413113"/>
            <a:ext cx="7460577" cy="541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2100"/>
              </a:spcAft>
            </a:pP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В случае отсутствия проверочного оборудования с необходимым диапазоном выдачи переменного тока для измерения может быть использован </a:t>
            </a:r>
            <a: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источник напряжения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b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В данном случае напряжение прикладывается ко вторичной обмотке и измеряется напряжение на первичной обмотке. Для обеспечения точности при таком подходе необходимо учитывать потери, поэтому формула для расчета коэффициента трансформации ТТ </a:t>
            </a:r>
            <a: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будет выглядеть следующим образом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</p:txBody>
      </p:sp>
      <p:sp>
        <p:nvSpPr>
          <p:cNvPr id="6150" name="Text Box 20"/>
          <p:cNvSpPr txBox="1">
            <a:spLocks noChangeArrowheads="1"/>
          </p:cNvSpPr>
          <p:nvPr/>
        </p:nvSpPr>
        <p:spPr bwMode="auto">
          <a:xfrm>
            <a:off x="878618" y="841453"/>
            <a:ext cx="941228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ИЗМЕРЕНИЕ КОЭФФИЦИЕНТА ТРАНСФОРМАЦИИ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677" y="1034792"/>
            <a:ext cx="6000026" cy="45057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8" t="2842" b="13356"/>
          <a:stretch/>
        </p:blipFill>
        <p:spPr>
          <a:xfrm>
            <a:off x="9115306" y="4360188"/>
            <a:ext cx="801387" cy="6118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1" t="15139" r="9011" b="19560"/>
          <a:stretch/>
        </p:blipFill>
        <p:spPr>
          <a:xfrm>
            <a:off x="9115306" y="5098852"/>
            <a:ext cx="801388" cy="6393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5" t="17097" r="7607"/>
          <a:stretch/>
        </p:blipFill>
        <p:spPr>
          <a:xfrm>
            <a:off x="9115306" y="6338414"/>
            <a:ext cx="667146" cy="6188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839458" y="4360188"/>
            <a:ext cx="48144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latin typeface="Segoe UI" panose="020B0502040204020203" pitchFamily="34" charset="0"/>
                <a:cs typeface="Segoe UI" panose="020B0502040204020203" pitchFamily="34" charset="0"/>
              </a:rPr>
              <a:t> – напряжение, прикладываемое </a:t>
            </a:r>
            <a:br>
              <a:rPr lang="ru-RU" sz="21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100" dirty="0">
                <a:latin typeface="Segoe UI" panose="020B0502040204020203" pitchFamily="34" charset="0"/>
                <a:cs typeface="Segoe UI" panose="020B0502040204020203" pitchFamily="34" charset="0"/>
              </a:rPr>
              <a:t>   ко вторичной обмотке ТТ,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839458" y="5207334"/>
            <a:ext cx="481449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latin typeface="Segoe UI" panose="020B0502040204020203" pitchFamily="34" charset="0"/>
                <a:cs typeface="Segoe UI" panose="020B0502040204020203" pitchFamily="34" charset="0"/>
              </a:rPr>
              <a:t> – ток, протекающий по вторичной                           </a:t>
            </a:r>
            <a:r>
              <a:rPr lang="ru-RU" sz="2100" dirty="0" smtClean="0">
                <a:solidFill>
                  <a:srgbClr val="F7BBA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…</a:t>
            </a:r>
            <a:r>
              <a:rPr lang="ru-RU" sz="2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обмотке </a:t>
            </a:r>
            <a:r>
              <a:rPr lang="ru-RU" sz="2100" dirty="0">
                <a:latin typeface="Segoe UI" panose="020B0502040204020203" pitchFamily="34" charset="0"/>
                <a:cs typeface="Segoe UI" panose="020B0502040204020203" pitchFamily="34" charset="0"/>
              </a:rPr>
              <a:t>во время проведения </a:t>
            </a:r>
            <a:r>
              <a:rPr lang="ru-RU" sz="2100" dirty="0">
                <a:solidFill>
                  <a:srgbClr val="F7BBA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… </a:t>
            </a:r>
            <a:r>
              <a:rPr lang="ru-RU" sz="2100" dirty="0" smtClean="0">
                <a:solidFill>
                  <a:srgbClr val="F7BBA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…</a:t>
            </a:r>
            <a:r>
              <a:rPr lang="ru-RU" sz="2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измерения,</a:t>
            </a:r>
            <a:endParaRPr lang="ru-RU" sz="21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839458" y="6338414"/>
            <a:ext cx="48144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latin typeface="Segoe UI" panose="020B0502040204020203" pitchFamily="34" charset="0"/>
                <a:cs typeface="Segoe UI" panose="020B0502040204020203" pitchFamily="34" charset="0"/>
              </a:rPr>
              <a:t> – сопротивление вторичной   </a:t>
            </a:r>
            <a:r>
              <a:rPr lang="ru-RU" sz="2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2100" dirty="0" smtClean="0">
                <a:solidFill>
                  <a:srgbClr val="F7BBA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…</a:t>
            </a:r>
            <a:r>
              <a:rPr lang="ru-RU" sz="2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обмотки</a:t>
            </a:r>
            <a:r>
              <a:rPr lang="ru-RU" sz="2100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281" y="7141291"/>
            <a:ext cx="870189" cy="612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839458" y="7157456"/>
            <a:ext cx="48144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– </a:t>
            </a:r>
            <a:r>
              <a:rPr lang="ru-RU" sz="2100" dirty="0">
                <a:latin typeface="Segoe UI" panose="020B0502040204020203" pitchFamily="34" charset="0"/>
                <a:cs typeface="Segoe UI" panose="020B0502040204020203" pitchFamily="34" charset="0"/>
              </a:rPr>
              <a:t>напряжение на первичной </a:t>
            </a:r>
            <a:r>
              <a:rPr lang="ru-RU" sz="2100" dirty="0" smtClean="0">
                <a:solidFill>
                  <a:srgbClr val="F7BBA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…</a:t>
            </a:r>
            <a:r>
              <a:rPr lang="ru-RU" sz="21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обмотке</a:t>
            </a:r>
            <a:r>
              <a:rPr lang="ru-RU" sz="21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65033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8196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9DFC84F-60A9-424F-AACE-9D0B8D94441B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8197" name="Text Box 20"/>
          <p:cNvSpPr txBox="1">
            <a:spLocks noChangeArrowheads="1"/>
          </p:cNvSpPr>
          <p:nvPr/>
        </p:nvSpPr>
        <p:spPr bwMode="auto">
          <a:xfrm>
            <a:off x="869528" y="849147"/>
            <a:ext cx="9412288" cy="1131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ПРОВЕРКА ПОЛЯРНОСТИ </a:t>
            </a:r>
            <a:b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ТРАНСФОРМАТОРА ТОКА</a:t>
            </a:r>
          </a:p>
        </p:txBody>
      </p:sp>
      <p:sp>
        <p:nvSpPr>
          <p:cNvPr id="8198" name="Прямоугольник 11"/>
          <p:cNvSpPr>
            <a:spLocks noChangeArrowheads="1"/>
          </p:cNvSpPr>
          <p:nvPr/>
        </p:nvSpPr>
        <p:spPr bwMode="auto">
          <a:xfrm>
            <a:off x="830978" y="2340274"/>
            <a:ext cx="14363044" cy="717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8775"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>
              <a:lnSpc>
                <a:spcPct val="120000"/>
              </a:lnSpc>
              <a:spcAft>
                <a:spcPts val="2100"/>
              </a:spcAft>
            </a:pPr>
            <a: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Полярность ТТ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 – определенный порядок расположения выводов его вторичной обмотки, обеспечивающий условия для передачи токового сигнала в нужной фазе. </a:t>
            </a:r>
          </a:p>
          <a:p>
            <a:pPr indent="0">
              <a:lnSpc>
                <a:spcPct val="120000"/>
              </a:lnSpc>
              <a:spcAft>
                <a:spcPts val="2100"/>
              </a:spcAft>
            </a:pPr>
            <a: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Способы проверки полярности ТТ с помощью оборудования </a:t>
            </a:r>
            <a:b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НПП «Динамика»:</a:t>
            </a:r>
          </a:p>
          <a:p>
            <a:pPr marL="600075" indent="-600075" algn="just">
              <a:spcAft>
                <a:spcPts val="2100"/>
              </a:spcAft>
              <a:buAutoNum type="arabicPeriod"/>
            </a:pPr>
            <a: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Применение комплекса РЕТОМ-21. </a:t>
            </a:r>
          </a:p>
          <a:p>
            <a:pPr indent="0" algn="just">
              <a:lnSpc>
                <a:spcPct val="120000"/>
              </a:lnSpc>
              <a:spcAft>
                <a:spcPts val="2100"/>
              </a:spcAft>
            </a:pP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Схема подключения соответствует схеме измерения коэффициента трансформации, однако необходимо настроить прибор для отображения на экране значения разности фаз между измерителем первичного и вторичного тока. При нулевой разнице фазы считается, что катушки включены правильно. В противном случае (разница фаз – 180 градусов) контакты второй обмотки необходимо поменять местами.</a:t>
            </a:r>
          </a:p>
          <a:p>
            <a:pPr algn="just">
              <a:spcAft>
                <a:spcPts val="21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spcAft>
                <a:spcPts val="21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spcAft>
                <a:spcPts val="21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222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9220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7DB4511-F15D-4126-AFAC-07086DA1BE27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882114" y="841453"/>
            <a:ext cx="941228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ПРОВЕРКА ПОЛЯРНОСТИ </a:t>
            </a:r>
            <a:b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ТРАНСФОРМАТОРА ТОКА</a:t>
            </a:r>
          </a:p>
        </p:txBody>
      </p:sp>
      <p:sp>
        <p:nvSpPr>
          <p:cNvPr id="9222" name="Прямоугольник 11"/>
          <p:cNvSpPr>
            <a:spLocks noChangeArrowheads="1"/>
          </p:cNvSpPr>
          <p:nvPr/>
        </p:nvSpPr>
        <p:spPr bwMode="auto">
          <a:xfrm>
            <a:off x="823228" y="6014715"/>
            <a:ext cx="8249978" cy="314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8775"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>
              <a:lnSpc>
                <a:spcPct val="120000"/>
              </a:lnSpc>
              <a:spcAft>
                <a:spcPts val="2100"/>
              </a:spcAft>
            </a:pPr>
            <a: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2. Применение </a:t>
            </a:r>
            <a:r>
              <a:rPr lang="ru-RU" altLang="ru-RU" sz="24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вольтамперфазометра</a:t>
            </a:r>
            <a: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 РЕТОМЕТР-М2. </a:t>
            </a:r>
            <a:b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В нем предусмотрен специальный режим, позволяющий </a:t>
            </a:r>
            <a:b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определить прямое или обратное подключение обмоток.</a:t>
            </a:r>
          </a:p>
          <a:p>
            <a:pPr algn="just">
              <a:spcAft>
                <a:spcPts val="21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spcAft>
                <a:spcPts val="21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Прямоугольник 11"/>
          <p:cNvSpPr>
            <a:spLocks noChangeArrowheads="1"/>
          </p:cNvSpPr>
          <p:nvPr/>
        </p:nvSpPr>
        <p:spPr bwMode="auto">
          <a:xfrm>
            <a:off x="9826141" y="6027127"/>
            <a:ext cx="5245030" cy="1838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8775"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>
              <a:spcAft>
                <a:spcPts val="2100"/>
              </a:spcAft>
            </a:pPr>
            <a: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3. Применение блока РЕТ-ПТ. 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Он позволяет определять полярность ТТ и ТН, а также целостность цепей</a:t>
            </a:r>
          </a:p>
          <a:p>
            <a:pPr algn="just">
              <a:spcAft>
                <a:spcPts val="2100"/>
              </a:spcAft>
            </a:pPr>
            <a:endParaRPr lang="ru-RU" alt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050" name="Picture 2" descr="D:\obmen\Презентации\ПрезентацииРелав\Схемы и рисунки\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3386" y="2256558"/>
            <a:ext cx="4050540" cy="338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obmen\Презентации\ПрезентацииРелав\Схемы и рисунки\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839" y="2568452"/>
            <a:ext cx="6150756" cy="306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806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1126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E6CBED46-3259-49A8-A915-25801960123A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11269" name="Text Box 20"/>
          <p:cNvSpPr txBox="1">
            <a:spLocks noChangeArrowheads="1"/>
          </p:cNvSpPr>
          <p:nvPr/>
        </p:nvSpPr>
        <p:spPr bwMode="auto">
          <a:xfrm>
            <a:off x="882114" y="841453"/>
            <a:ext cx="941228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ПРОВЕРКА ХАРАКТЕРИСТИКИ </a:t>
            </a:r>
            <a:b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НАМАГНИЧИВАНИЯ ТТ</a:t>
            </a:r>
          </a:p>
        </p:txBody>
      </p:sp>
      <p:sp>
        <p:nvSpPr>
          <p:cNvPr id="11270" name="Прямоугольник 11"/>
          <p:cNvSpPr>
            <a:spLocks noChangeArrowheads="1"/>
          </p:cNvSpPr>
          <p:nvPr/>
        </p:nvSpPr>
        <p:spPr bwMode="auto">
          <a:xfrm>
            <a:off x="838388" y="2125940"/>
            <a:ext cx="13725549" cy="294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358775">
              <a:defRPr sz="13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13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13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>
              <a:spcAft>
                <a:spcPts val="2100"/>
              </a:spcAft>
            </a:pPr>
            <a:r>
              <a:rPr lang="ru-RU" altLang="ru-RU" sz="2400" b="1" dirty="0">
                <a:latin typeface="Segoe UI" panose="020B0502040204020203" pitchFamily="34" charset="0"/>
                <a:cs typeface="Segoe UI" panose="020B0502040204020203" pitchFamily="34" charset="0"/>
              </a:rPr>
              <a:t>Характеристика намагничивания (или вольт-амперная характеристика) трансформатора тока 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– зависимость напряжения на выводах вторичной обмотки от тока, протекающего по ней, является одной из наиболее важных характеристик ТТ. </a:t>
            </a:r>
          </a:p>
          <a:p>
            <a:pPr indent="0" algn="just">
              <a:spcAft>
                <a:spcPts val="2100"/>
              </a:spcAft>
            </a:pP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При проведении испытания выводы первичной обмотки остаются разомкнутыми, а на выводы вторичной обмотки подаётся регулируемое напряжение от независимого источника. В зависимости от особенностей ТТ, РЕТОМ-21 может использоваться для снятия ВАХ как отдельно </a:t>
            </a:r>
            <a:r>
              <a:rPr lang="ru-RU" alt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ru-RU" alt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до 500 В), так и совместно с блоком РЕТ-ВАХ-2000 (до 2000 В). 	</a:t>
            </a:r>
          </a:p>
        </p:txBody>
      </p:sp>
      <p:pic>
        <p:nvPicPr>
          <p:cNvPr id="3074" name="Picture 2" descr="D:\obmen\Презентации\ПрезентацииРелав\Схемы и рисунки\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503" y="5258806"/>
            <a:ext cx="10485118" cy="3293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3090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1126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E6CBED46-3259-49A8-A915-25801960123A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11269" name="Text Box 20"/>
          <p:cNvSpPr txBox="1">
            <a:spLocks noChangeArrowheads="1"/>
          </p:cNvSpPr>
          <p:nvPr/>
        </p:nvSpPr>
        <p:spPr bwMode="auto">
          <a:xfrm>
            <a:off x="882114" y="841453"/>
            <a:ext cx="941228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ПРОВЕРКА ХАРАКТЕРИСТИКИ </a:t>
            </a:r>
            <a:b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НАМАГНИЧИВАНИЯ ТТ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2114" y="2184727"/>
            <a:ext cx="14491932" cy="5851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200" b="1" u="sng" dirty="0">
                <a:latin typeface="Segoe UI" panose="020B0502040204020203" pitchFamily="34" charset="0"/>
                <a:cs typeface="Segoe UI" panose="020B0502040204020203" pitchFamily="34" charset="0"/>
              </a:rPr>
              <a:t>Применение источников синусоидального напряжения и достаточной выходной мощности.</a:t>
            </a:r>
          </a:p>
          <a:p>
            <a:pPr indent="449580" algn="just">
              <a:lnSpc>
                <a:spcPct val="110000"/>
              </a:lnSpc>
              <a:spcAft>
                <a:spcPts val="800"/>
              </a:spcAft>
            </a:pPr>
            <a:r>
              <a:rPr lang="ru-RU" sz="2200" dirty="0">
                <a:latin typeface="Segoe UI" panose="020B0502040204020203" pitchFamily="34" charset="0"/>
                <a:cs typeface="Segoe UI" panose="020B0502040204020203" pitchFamily="34" charset="0"/>
              </a:rPr>
              <a:t>Мощность источника напряжения также оказывает влияние на точность проведения испытания ТТ</a:t>
            </a: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indent="449580" algn="just">
              <a:lnSpc>
                <a:spcPct val="110000"/>
              </a:lnSpc>
              <a:spcAft>
                <a:spcPts val="800"/>
              </a:spcAft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РД </a:t>
            </a:r>
            <a:r>
              <a:rPr lang="ru-RU" sz="2200" dirty="0">
                <a:latin typeface="Segoe UI" panose="020B0502040204020203" pitchFamily="34" charset="0"/>
                <a:cs typeface="Segoe UI" panose="020B0502040204020203" pitchFamily="34" charset="0"/>
              </a:rPr>
              <a:t>153-34.0-35.301-2002 : </a:t>
            </a:r>
            <a:endParaRPr lang="ru-RU" sz="22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indent="449580" algn="just">
              <a:lnSpc>
                <a:spcPct val="110000"/>
              </a:lnSpc>
              <a:spcAft>
                <a:spcPts val="800"/>
              </a:spcAft>
            </a:pP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ru-RU" sz="2200" dirty="0">
                <a:latin typeface="Segoe UI" panose="020B0502040204020203" pitchFamily="34" charset="0"/>
                <a:cs typeface="Segoe UI" panose="020B0502040204020203" pitchFamily="34" charset="0"/>
              </a:rPr>
              <a:t>При снятии ВАХ в области насыщения синусоида напряжения всегда искажается. При этом изменяется и форма кривой намагничивающего тока. Вольт-амперная характеристика оказывается завышенной. Чем мощнее источник напряжения при снятии характеристики, тем стабильнее синусоидальность напряжения и правильнее результаты». Особенно велико влияние мощности применяемых источников на результат измерения в области насыщения </a:t>
            </a:r>
            <a:r>
              <a:rPr lang="ru-RU" sz="2200" dirty="0" err="1">
                <a:latin typeface="Segoe UI" panose="020B0502040204020203" pitchFamily="34" charset="0"/>
                <a:cs typeface="Segoe UI" panose="020B0502040204020203" pitchFamily="34" charset="0"/>
              </a:rPr>
              <a:t>магнитопровода</a:t>
            </a:r>
            <a:r>
              <a:rPr lang="ru-RU" sz="2200" dirty="0">
                <a:latin typeface="Segoe UI" panose="020B0502040204020203" pitchFamily="34" charset="0"/>
                <a:cs typeface="Segoe UI" panose="020B0502040204020203" pitchFamily="34" charset="0"/>
              </a:rPr>
              <a:t>, т.е. выше точки перегиба. </a:t>
            </a:r>
          </a:p>
          <a:p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«Синусоидальность </a:t>
            </a:r>
            <a:r>
              <a:rPr lang="ru-RU" sz="2200" dirty="0">
                <a:latin typeface="Segoe UI" panose="020B0502040204020203" pitchFamily="34" charset="0"/>
                <a:cs typeface="Segoe UI" panose="020B0502040204020203" pitchFamily="34" charset="0"/>
              </a:rPr>
              <a:t>всех переменных величин при проверках ТТ здесь и далее достаточно контролировать визуально, а при использовании анализаторов гармонического состава следует считать допустимым коэффициент высших гармоник до 5 </a:t>
            </a:r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%».</a:t>
            </a:r>
          </a:p>
          <a:p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r>
              <a:rPr lang="ru-RU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Следовательно</a:t>
            </a:r>
            <a:r>
              <a:rPr lang="ru-RU" sz="2200" dirty="0">
                <a:latin typeface="Segoe UI" panose="020B0502040204020203" pitchFamily="34" charset="0"/>
                <a:cs typeface="Segoe UI" panose="020B0502040204020203" pitchFamily="34" charset="0"/>
              </a:rPr>
              <a:t>, для проверки характеристики намагничивания и других магнитных параметров ТТ рекомендуется использовать источники переменного напряжения с синусоидальной формой выходного сигнала</a:t>
            </a:r>
          </a:p>
        </p:txBody>
      </p:sp>
    </p:spTree>
    <p:extLst>
      <p:ext uri="{BB962C8B-B14F-4D97-AF65-F5344CB8AC3E}">
        <p14:creationId xmlns:p14="http://schemas.microsoft.com/office/powerpoint/2010/main" val="31850363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2" y="4465"/>
            <a:ext cx="15994065" cy="8996660"/>
          </a:xfrm>
          <a:prstGeom prst="rect">
            <a:avLst/>
          </a:prstGeom>
        </p:spPr>
      </p:pic>
      <p:sp>
        <p:nvSpPr>
          <p:cNvPr id="1126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313"/>
              </a:spcBef>
              <a:buFont typeface="Arial" charset="0"/>
              <a:buChar char="•"/>
              <a:defRPr sz="3675">
                <a:solidFill>
                  <a:schemeClr val="tx1"/>
                </a:solidFill>
                <a:latin typeface="Calibri" pitchFamily="34" charset="0"/>
              </a:defRPr>
            </a:lvl1pPr>
            <a:lvl2pPr marL="972344" indent="-372269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49741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625">
                <a:solidFill>
                  <a:schemeClr val="tx1"/>
                </a:solidFill>
                <a:latin typeface="Calibri" pitchFamily="34" charset="0"/>
              </a:defRPr>
            </a:lvl3pPr>
            <a:lvl4pPr marL="2097485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4pPr>
            <a:lvl5pPr marL="2697560" indent="-297260">
              <a:lnSpc>
                <a:spcPct val="90000"/>
              </a:lnSpc>
              <a:spcBef>
                <a:spcPts val="656"/>
              </a:spcBef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5pPr>
            <a:lvl6pPr marL="34976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6pPr>
            <a:lvl7pPr marL="42977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7pPr>
            <a:lvl8pPr marL="50978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8pPr>
            <a:lvl9pPr marL="5897960" indent="-297260" defTabSz="1200150" eaLnBrk="0" fontAlgn="base" hangingPunct="0">
              <a:lnSpc>
                <a:spcPct val="90000"/>
              </a:lnSpc>
              <a:spcBef>
                <a:spcPts val="656"/>
              </a:spcBef>
              <a:spcAft>
                <a:spcPct val="0"/>
              </a:spcAft>
              <a:buFont typeface="Arial" charset="0"/>
              <a:buChar char="•"/>
              <a:defRPr sz="2275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E6CBED46-3259-49A8-A915-25801960123A}" type="slidenum">
              <a:rPr lang="ru-RU" altLang="ru-RU" sz="1575">
                <a:solidFill>
                  <a:srgbClr val="898989"/>
                </a:solidFill>
                <a:latin typeface="Trebuchet MS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575">
              <a:solidFill>
                <a:srgbClr val="898989"/>
              </a:solidFill>
              <a:latin typeface="Trebuchet MS" pitchFamily="34" charset="0"/>
            </a:endParaRPr>
          </a:p>
        </p:txBody>
      </p:sp>
      <p:sp>
        <p:nvSpPr>
          <p:cNvPr id="11269" name="Text Box 20"/>
          <p:cNvSpPr txBox="1">
            <a:spLocks noChangeArrowheads="1"/>
          </p:cNvSpPr>
          <p:nvPr/>
        </p:nvSpPr>
        <p:spPr bwMode="auto">
          <a:xfrm>
            <a:off x="882650" y="900082"/>
            <a:ext cx="9412288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ПРОВЕРКА ХАРАКТЕРИСТИКИ </a:t>
            </a:r>
            <a:b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altLang="ru-RU" sz="3400" b="1" dirty="0">
                <a:latin typeface="Segoe UI" panose="020B0502040204020203" pitchFamily="34" charset="0"/>
                <a:cs typeface="Segoe UI" panose="020B0502040204020203" pitchFamily="34" charset="0"/>
              </a:rPr>
              <a:t>НАМАГНИЧИВАНИЯ ТТ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2114" y="2184727"/>
            <a:ext cx="14124681" cy="6039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480" b="1" u="sng" dirty="0">
                <a:latin typeface="Segoe UI" panose="020B0502040204020203" pitchFamily="34" charset="0"/>
                <a:cs typeface="Segoe UI" panose="020B0502040204020203" pitchFamily="34" charset="0"/>
              </a:rPr>
              <a:t>Правильный выбор типа измерения параметров тока и напряжения.</a:t>
            </a:r>
          </a:p>
          <a:p>
            <a:pPr indent="450215" algn="just">
              <a:lnSpc>
                <a:spcPct val="110000"/>
              </a:lnSpc>
              <a:spcAft>
                <a:spcPts val="800"/>
              </a:spcAft>
            </a:pPr>
            <a:r>
              <a:rPr lang="ru-RU" sz="2480" dirty="0">
                <a:latin typeface="Segoe UI" panose="020B0502040204020203" pitchFamily="34" charset="0"/>
                <a:cs typeface="Segoe UI" panose="020B0502040204020203" pitchFamily="34" charset="0"/>
              </a:rPr>
              <a:t>Снятие характеристики намагничивания описано во многих нормативных документах, среди которых ПУЭ-7 (п 1.8.17), СТО 34.01-23.1-001-2017, ГОСТ-7746-2001 (п.9.8), РД 153-34.0-35.301-2002 (п.3.7), МЭК 60044, МЭК 61869-2, IEEE C57/13. Изучив их, мы можем сделать вывод, что каждый отдельный стандарт регламентирует разные типы измерения для снятия ВАХ </a:t>
            </a:r>
            <a:r>
              <a:rPr lang="ru-RU" sz="2480" dirty="0" smtClean="0">
                <a:latin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sz="2480" dirty="0">
                <a:latin typeface="Segoe UI" panose="020B0502040204020203" pitchFamily="34" charset="0"/>
                <a:cs typeface="Segoe UI" panose="020B0502040204020203" pitchFamily="34" charset="0"/>
              </a:rPr>
              <a:t>выходной результат: несколько точек ВАХ, график целиком или рассчитанная точка перегиба. Принятой нормой является отклонение результатов на величину не более 10%. Поэтому важным аспектом данного испытания является соответствие типов измерения вольтметров и амперметров, результаты измерения которых записаны в заводском протоколе, и при проведении испытаний на месте установки. Необходимым условием успешных испытаний является возможность выбора в проверочном устройстве необходимых типов измерения, позволяющих проводить сравнение результатов измерения с предыдущими вне зависимости от типа оборудования, применяемого при проведении испытания при изготовлении ТТ или при периодических испытаниях. </a:t>
            </a:r>
          </a:p>
        </p:txBody>
      </p:sp>
    </p:spTree>
    <p:extLst>
      <p:ext uri="{BB962C8B-B14F-4D97-AF65-F5344CB8AC3E}">
        <p14:creationId xmlns:p14="http://schemas.microsoft.com/office/powerpoint/2010/main" val="1835819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13675</TotalTime>
  <Words>1171</Words>
  <Application>Microsoft Office PowerPoint</Application>
  <PresentationFormat>Произвольный</PresentationFormat>
  <Paragraphs>113</Paragraphs>
  <Slides>18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Roboto</vt:lpstr>
      <vt:lpstr>Segoe UI</vt:lpstr>
      <vt:lpstr>Segoe UI Semibold</vt:lpstr>
      <vt:lpstr>SF UI Display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Пользователь</cp:lastModifiedBy>
  <cp:revision>543</cp:revision>
  <dcterms:created xsi:type="dcterms:W3CDTF">2022-03-16T08:29:09Z</dcterms:created>
  <dcterms:modified xsi:type="dcterms:W3CDTF">2024-04-12T11:39:47Z</dcterms:modified>
</cp:coreProperties>
</file>