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media/image64.jpg" ContentType="image/jpeg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media/image69.jpg" ContentType="image/jpeg"/>
  <Override PartName="/ppt/notesSlides/notesSlide17.xml" ContentType="application/vnd.openxmlformats-officedocument.presentationml.notesSlide+xml"/>
  <Override PartName="/ppt/media/image72.jpg" ContentType="image/jpeg"/>
  <Override PartName="/ppt/media/image73.jpg" ContentType="image/jpeg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414" r:id="rId2"/>
    <p:sldId id="373" r:id="rId3"/>
    <p:sldId id="429" r:id="rId4"/>
    <p:sldId id="415" r:id="rId5"/>
    <p:sldId id="439" r:id="rId6"/>
    <p:sldId id="440" r:id="rId7"/>
    <p:sldId id="421" r:id="rId8"/>
    <p:sldId id="381" r:id="rId9"/>
    <p:sldId id="380" r:id="rId10"/>
    <p:sldId id="446" r:id="rId11"/>
    <p:sldId id="447" r:id="rId12"/>
    <p:sldId id="448" r:id="rId13"/>
    <p:sldId id="346" r:id="rId14"/>
    <p:sldId id="450" r:id="rId15"/>
    <p:sldId id="452" r:id="rId16"/>
    <p:sldId id="376" r:id="rId17"/>
    <p:sldId id="387" r:id="rId18"/>
    <p:sldId id="399" r:id="rId19"/>
    <p:sldId id="451" r:id="rId20"/>
  </p:sldIdLst>
  <p:sldSz cx="9144000" cy="5715000" type="screen16x1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  <a:srgbClr val="0C0500"/>
    <a:srgbClr val="FFCC99"/>
    <a:srgbClr val="FFFF9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89295" autoAdjust="0"/>
  </p:normalViewPr>
  <p:slideViewPr>
    <p:cSldViewPr>
      <p:cViewPr>
        <p:scale>
          <a:sx n="90" d="100"/>
          <a:sy n="90" d="100"/>
        </p:scale>
        <p:origin x="-308" y="96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636218-55C3-4B42-AA47-169E5E00F07C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7DDC1F-31FF-4A62-93B7-921EC5DC35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174515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284733-7628-4E11-8D82-03A2E6E717FF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D095DD-FA22-4039-BD52-82C78773D4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9543975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095DD-FA22-4039-BD52-82C78773D4AC}" type="slidenum">
              <a:rPr lang="ru-RU" smtClean="0"/>
              <a:t>1</a:t>
            </a:fld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87395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Большое количество городских РП и ТП 6(10) </a:t>
            </a:r>
            <a:r>
              <a:rPr lang="ru-RU" dirty="0" err="1" smtClean="0"/>
              <a:t>кВ</a:t>
            </a:r>
            <a:r>
              <a:rPr lang="ru-RU" dirty="0" smtClean="0"/>
              <a:t> выполнены на камерах серии КСО-3хх.</a:t>
            </a:r>
          </a:p>
          <a:p>
            <a:r>
              <a:rPr lang="ru-RU" dirty="0" smtClean="0"/>
              <a:t>Для организации коммерческого учёта требуется на каждой секции РУ 6(10) </a:t>
            </a:r>
            <a:r>
              <a:rPr lang="ru-RU" dirty="0" err="1" smtClean="0"/>
              <a:t>кВ</a:t>
            </a:r>
            <a:r>
              <a:rPr lang="ru-RU" dirty="0" smtClean="0"/>
              <a:t> смонтировать комплект трансформаторов напряжения и на каждом присоединении – комплект трансформаторов тока, к которым будут подключены счётчики. Для установки трансформаторов напряжения чаще всего требуется монтаж дополнительной ячейки ТН на каждую секцию </a:t>
            </a:r>
            <a:r>
              <a:rPr lang="ru-RU" dirty="0" err="1" smtClean="0"/>
              <a:t>распредустройства</a:t>
            </a:r>
            <a:r>
              <a:rPr lang="ru-RU" dirty="0" smtClean="0"/>
              <a:t>, что делает организацию точки учёта дорогостоящим, а иногда и нереализуемым проектом (если места в помещении недостаточно).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095DD-FA22-4039-BD52-82C78773D4AC}" type="slidenum">
              <a:rPr lang="ru-RU" smtClean="0"/>
              <a:t>10</a:t>
            </a:fld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73265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i-TOR-6(24)-U-1 может монтироваться в любом удобном месте </a:t>
            </a:r>
            <a:r>
              <a:rPr lang="ru-RU" dirty="0" err="1" smtClean="0"/>
              <a:t>распредустройства</a:t>
            </a:r>
            <a:r>
              <a:rPr lang="ru-RU" dirty="0" smtClean="0"/>
              <a:t> среднего напряжения с воздушной изоляцией. Чаще всего их устанавливают на сборных шинах или шинных мостах </a:t>
            </a:r>
            <a:r>
              <a:rPr lang="ru-RU" dirty="0" err="1" smtClean="0"/>
              <a:t>распредустройства</a:t>
            </a:r>
            <a:r>
              <a:rPr lang="ru-RU" dirty="0" smtClean="0"/>
              <a:t>. Выбор места установки определяется конфигурацией шкафа и удобством эксплуатации.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095DD-FA22-4039-BD52-82C78773D4AC}" type="slidenum">
              <a:rPr lang="ru-RU" smtClean="0"/>
              <a:t>11</a:t>
            </a:fld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8838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Устройство i-TOR-6-24-U-1 состоит из следующих компонентов:</a:t>
            </a:r>
          </a:p>
          <a:p>
            <a:r>
              <a:rPr lang="ru-RU" dirty="0" smtClean="0"/>
              <a:t>•	Измерительного компонента;</a:t>
            </a:r>
          </a:p>
          <a:p>
            <a:r>
              <a:rPr lang="ru-RU" dirty="0" smtClean="0"/>
              <a:t>•	Кабеля связи;</a:t>
            </a:r>
          </a:p>
          <a:p>
            <a:r>
              <a:rPr lang="ru-RU" dirty="0" smtClean="0"/>
              <a:t>•	Блока обработки информации;</a:t>
            </a:r>
          </a:p>
          <a:p>
            <a:r>
              <a:rPr lang="ru-RU" dirty="0" smtClean="0"/>
              <a:t>•	Кабеля питания;</a:t>
            </a:r>
          </a:p>
          <a:p>
            <a:r>
              <a:rPr lang="ru-RU" dirty="0" smtClean="0"/>
              <a:t>•	Кабеля выхода.</a:t>
            </a:r>
          </a:p>
          <a:p>
            <a:r>
              <a:rPr lang="ru-RU" dirty="0" smtClean="0"/>
              <a:t>i-TOR-6-24-U-1 легко интегрируется в любые системы АИИС.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095DD-FA22-4039-BD52-82C78773D4AC}" type="slidenum">
              <a:rPr lang="ru-RU" smtClean="0"/>
              <a:t>12</a:t>
            </a:fld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0745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 этом слайде мы видим фото установленного оборудования опорного исполнения на объектах:</a:t>
            </a:r>
          </a:p>
          <a:p>
            <a:r>
              <a:rPr lang="ru-RU" dirty="0" smtClean="0"/>
              <a:t>- на шинном мосту между секциями</a:t>
            </a:r>
          </a:p>
          <a:p>
            <a:r>
              <a:rPr lang="ru-RU" dirty="0" smtClean="0"/>
              <a:t>- на сборных шинах секции</a:t>
            </a:r>
          </a:p>
          <a:p>
            <a:r>
              <a:rPr lang="ru-RU" dirty="0" smtClean="0"/>
              <a:t>- на шинах внутри ячейки</a:t>
            </a:r>
          </a:p>
          <a:p>
            <a:r>
              <a:rPr lang="ru-RU" dirty="0" smtClean="0"/>
              <a:t>- также представлен измерительный компонент навинчиваемого исполнения для установки на сборные шины ячеек с </a:t>
            </a:r>
            <a:r>
              <a:rPr lang="ru-RU" dirty="0" err="1" smtClean="0"/>
              <a:t>элегазовой</a:t>
            </a:r>
            <a:r>
              <a:rPr lang="ru-RU" dirty="0" smtClean="0"/>
              <a:t> изоляцией.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095DD-FA22-4039-BD52-82C78773D4AC}" type="slidenum">
              <a:rPr lang="ru-RU" smtClean="0"/>
              <a:t>13</a:t>
            </a:fld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72652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ПКУ i-TOR-6(24) - комплектное решение, включающее все необходимые компоненты для организации высокоточного коммерческого (технического) учёта в любой ячейке КРУ, КСО или моноблоке с </a:t>
            </a:r>
            <a:r>
              <a:rPr lang="ru-RU" dirty="0" err="1" smtClean="0"/>
              <a:t>элегазовой</a:t>
            </a:r>
            <a:r>
              <a:rPr lang="ru-RU" dirty="0" smtClean="0"/>
              <a:t> изоляцией.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095DD-FA22-4039-BD52-82C78773D4AC}" type="slidenum">
              <a:rPr lang="ru-RU" smtClean="0"/>
              <a:t>14</a:t>
            </a:fld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0745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ПКУ i-TOR-6(24) - комплектное решение, включающее все необходимые компоненты для организации высокоточного коммерческого (технического) учёта в любой ячейке КРУ, КСО или моноблоке с </a:t>
            </a:r>
            <a:r>
              <a:rPr lang="ru-RU" dirty="0" err="1" smtClean="0"/>
              <a:t>элегазовой</a:t>
            </a:r>
            <a:r>
              <a:rPr lang="ru-RU" dirty="0" smtClean="0"/>
              <a:t> изоляцией.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095DD-FA22-4039-BD52-82C78773D4AC}" type="slidenum">
              <a:rPr lang="ru-RU" smtClean="0"/>
              <a:t>15</a:t>
            </a:fld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0745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На этом слайде представлены: патенты и сертификаты на оборудование. Подробнее ознакомиться с перечнем документов вы можете на нашем сайте в разделе «Документы».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095DD-FA22-4039-BD52-82C78773D4AC}" type="slidenum">
              <a:rPr lang="ru-RU" smtClean="0"/>
              <a:t>16</a:t>
            </a:fld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66945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В компании "АЙ-ТОР" ведется ежедневная и кропотливая работа над повышением качества производимой продукции.</a:t>
            </a:r>
            <a:endParaRPr lang="ru-RU" b="1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/>
              <a:t>На предприятии функционируе</a:t>
            </a:r>
            <a:r>
              <a:rPr lang="ru-RU" b="1" baseline="0" dirty="0" smtClean="0"/>
              <a:t>т </a:t>
            </a:r>
            <a:r>
              <a:rPr lang="ru-RU" b="1" dirty="0" smtClean="0"/>
              <a:t>аттестованная метрологическая лаборатория. </a:t>
            </a:r>
          </a:p>
          <a:p>
            <a:endParaRPr lang="ru-RU" dirty="0" smtClean="0"/>
          </a:p>
          <a:p>
            <a:r>
              <a:rPr lang="ru-RU" dirty="0" smtClean="0"/>
              <a:t>В 2023 году на предприятии вновь аттестована система менеджмента качества согласно стандартам ISO 9001:2015</a:t>
            </a:r>
          </a:p>
          <a:p>
            <a:endParaRPr lang="ru-RU" b="1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095DD-FA22-4039-BD52-82C78773D4AC}" type="slidenum">
              <a:rPr lang="ru-RU" smtClean="0"/>
              <a:t>17</a:t>
            </a:fld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0848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компании "АЙ-ТОР" ведется ежедневная и кропотливая работа над повышением качества производимой продукции.</a:t>
            </a:r>
          </a:p>
          <a:p>
            <a:r>
              <a:rPr lang="ru-RU" dirty="0" smtClean="0"/>
              <a:t>На предприятии функционирует аттестованная метрологическая лаборатория. </a:t>
            </a:r>
          </a:p>
          <a:p>
            <a:endParaRPr lang="ru-RU" dirty="0" smtClean="0"/>
          </a:p>
          <a:p>
            <a:r>
              <a:rPr lang="ru-RU" dirty="0" smtClean="0"/>
              <a:t>В 2023 году на предприятии вновь аттестована система менеджмента качества согласно стандартам ISO 9001:2015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095DD-FA22-4039-BD52-82C78773D4AC}" type="slidenum">
              <a:rPr lang="ru-RU" smtClean="0"/>
              <a:t>18</a:t>
            </a:fld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1081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При установке на опоре важным вопросом является организация питания шкафа учёта (220 В). Если нет возможности подвести внешнее питание, то для шкафа учета ПКУ-110 используется устройство отбора мощности серии e-TOR-100, которое монтируется на ту же опору, параллельно одной из измерительных фаз i-TOR.</a:t>
            </a:r>
          </a:p>
          <a:p>
            <a:endParaRPr lang="ru-RU" dirty="0" smtClean="0"/>
          </a:p>
          <a:p>
            <a:r>
              <a:rPr lang="ru-RU" dirty="0" smtClean="0"/>
              <a:t>Для питания шкафа учета ПКУ-35 </a:t>
            </a:r>
            <a:r>
              <a:rPr lang="ru-RU" dirty="0" err="1" smtClean="0"/>
              <a:t>кВ</a:t>
            </a:r>
            <a:r>
              <a:rPr lang="ru-RU" dirty="0" smtClean="0"/>
              <a:t> используется Трансформатор собственных нужд НИОЛ.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095DD-FA22-4039-BD52-82C78773D4AC}" type="slidenum">
              <a:rPr lang="ru-RU" smtClean="0"/>
              <a:t>19</a:t>
            </a:fld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21015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Рассказать о компании: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Компания «АЙ-ТОР» - инновационное научно-производственное предприятие из Екатеринбурга.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Разработчик и производитель уникальной, не имеющий аналогов в мире линейки аппаратов i-TOR.  Являемся резидентом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энергокластера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фонда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Сколково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095DD-FA22-4039-BD52-82C78773D4AC}" type="slidenum">
              <a:rPr lang="ru-RU" smtClean="0"/>
              <a:t>2</a:t>
            </a:fld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48700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Вся линейка оборудования компании АЙ-ТОР выпускается на собственном производстве, расположенном в г. Екатеринбург.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Производственный цех оснащен современным высокотехнологическим оборудованием, укомплектован квалифицированным производственным персоналом.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	Оборудование I-TOR производится с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2016г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., работает более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0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00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точек учета по всей РФ + в странах СНГ, оборудование официально внесено в реестр средств измерений (что подтверждается соответствующими сертификатами об утверждении типа СИ);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	Наше оборудование: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находится в реестре средств измерений Казахстана, Таджикистана, Республики Беларусь,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подтверждено Сертификатом соответствия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Евродирективам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 сертификатом инновационной продукции, сертификатом соответствия ГОСТ Р, декларация соответствия ЕАЭС;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	На сегодняшний день у нас налажено серийное производство оборудования.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BBB3D0-12A3-44FE-94F5-A0BF41B14200}" type="slidenum">
              <a:rPr lang="ru-RU" smtClean="0"/>
              <a:t>3</a:t>
            </a:fld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3957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Поможем организовать пункт коммерческого учёта электроэнергии для любого варианта размещения в диапазоне классов напряжения от 6кВ до 110кВ. </a:t>
            </a:r>
          </a:p>
          <a:p>
            <a:r>
              <a:rPr lang="ru-RU" dirty="0" smtClean="0"/>
              <a:t>Наши устройства компактны, обладают высокой точностью и легко интегрируются в любые системы автоматического учёта электроэнергии. </a:t>
            </a:r>
          </a:p>
          <a:p>
            <a:endParaRPr lang="ru-RU" dirty="0" smtClean="0"/>
          </a:p>
          <a:p>
            <a:r>
              <a:rPr lang="ru-RU" dirty="0" smtClean="0"/>
              <a:t>Сфера применения - от высоковольтных линий в условиях крайнего севера и до городских сетей.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095DD-FA22-4039-BD52-82C78773D4AC}" type="slidenum">
              <a:rPr lang="ru-RU" smtClean="0"/>
              <a:t>4</a:t>
            </a:fld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51228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Типы исполнений ПКУ i-TOR 110 </a:t>
            </a:r>
            <a:r>
              <a:rPr lang="ru-RU" dirty="0" err="1" smtClean="0"/>
              <a:t>кВ</a:t>
            </a:r>
            <a:endParaRPr lang="ru-RU" dirty="0" smtClean="0"/>
          </a:p>
          <a:p>
            <a:r>
              <a:rPr lang="ru-RU" dirty="0" smtClean="0"/>
              <a:t>Подвесное исполнение: i-TOR 35,110 может устанавливаться непосредственно на опорах ЛЭП. Вес каждой фазы не более 35-55 кг. Опоры легко выдерживают такой вес, поэтому усиления не требуется. Таким образом обеспечивается возможность организации подвесного пункта учёта на любой анкерной и</a:t>
            </a:r>
            <a:r>
              <a:rPr lang="ru-RU" baseline="0" dirty="0" smtClean="0"/>
              <a:t> железобетонной</a:t>
            </a:r>
            <a:r>
              <a:rPr lang="ru-RU" dirty="0" smtClean="0"/>
              <a:t> опоре ЛЭП или на</a:t>
            </a:r>
            <a:r>
              <a:rPr lang="ru-RU" baseline="0" dirty="0" smtClean="0"/>
              <a:t> </a:t>
            </a:r>
            <a:r>
              <a:rPr lang="ru-RU" dirty="0" smtClean="0"/>
              <a:t>портале.</a:t>
            </a:r>
          </a:p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095DD-FA22-4039-BD52-82C78773D4AC}" type="slidenum">
              <a:rPr lang="ru-RU" smtClean="0"/>
              <a:t>5</a:t>
            </a:fld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10060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Типы исполнений ПКУ i-TOR 35,110 </a:t>
            </a:r>
            <a:r>
              <a:rPr lang="ru-RU" dirty="0" err="1" smtClean="0"/>
              <a:t>кВ</a:t>
            </a:r>
            <a:endParaRPr lang="ru-RU" dirty="0" smtClean="0"/>
          </a:p>
          <a:p>
            <a:r>
              <a:rPr lang="ru-RU" dirty="0" smtClean="0"/>
              <a:t>Опорное исполнение: i-TOR 35,110</a:t>
            </a:r>
            <a:r>
              <a:rPr lang="ru-RU" baseline="0" dirty="0" smtClean="0"/>
              <a:t> - в</a:t>
            </a:r>
            <a:r>
              <a:rPr lang="ru-RU" dirty="0" smtClean="0"/>
              <a:t>ес каждой фазы не более 35-55 кг. Поскольку i-TOR может работать в любом пространственном положении, то его можно установить и на подготовленный фундамент. Это бывает необходимо, если требуется организовать учёт на подстанции, где раньше он отсутствовал.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095DD-FA22-4039-BD52-82C78773D4AC}" type="slidenum">
              <a:rPr lang="ru-RU" smtClean="0"/>
              <a:t>6</a:t>
            </a:fld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55832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i-TOR-6-24 - инновационный электронный измеритель напряжения, предназначенный для организации коммерческого учёта в ячейках с воздушной/</a:t>
            </a:r>
            <a:r>
              <a:rPr lang="ru-RU" dirty="0" err="1" smtClean="0"/>
              <a:t>элегазовой</a:t>
            </a:r>
            <a:r>
              <a:rPr lang="ru-RU" dirty="0" smtClean="0"/>
              <a:t> изоляцией среднего напряжения (6-24 </a:t>
            </a:r>
            <a:r>
              <a:rPr lang="ru-RU" dirty="0" err="1" smtClean="0"/>
              <a:t>кВ</a:t>
            </a:r>
            <a:r>
              <a:rPr lang="ru-RU" dirty="0" smtClean="0"/>
              <a:t>).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095DD-FA22-4039-BD52-82C78773D4AC}" type="slidenum">
              <a:rPr lang="ru-RU" smtClean="0"/>
              <a:t>7</a:t>
            </a:fld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08492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i-TOR-6(24)-U-2 измеряет напряжение с точностью 0,5.</a:t>
            </a:r>
          </a:p>
          <a:p>
            <a:r>
              <a:rPr lang="ru-RU" dirty="0" smtClean="0"/>
              <a:t>Классические трансформаторы тока типа ТШЛ-0,66-IV (или аналоги) устанавливаются на кабели из сшитого полиэтилена и измеряют ток с точностью 0,5S</a:t>
            </a:r>
          </a:p>
          <a:p>
            <a:r>
              <a:rPr lang="ru-RU" dirty="0" smtClean="0"/>
              <a:t>У i-TOR рабочий диапазон температур от -45 гр. С, категория У2, не требует дополнительного обогрева в не отапливаемых РП, КТП, БКТП;</a:t>
            </a:r>
          </a:p>
          <a:p>
            <a:r>
              <a:rPr lang="ru-RU" dirty="0" smtClean="0"/>
              <a:t>Массогабаритные показатели меньше в 20 раз классических решений;</a:t>
            </a:r>
          </a:p>
          <a:p>
            <a:r>
              <a:rPr lang="ru-RU" dirty="0" smtClean="0"/>
              <a:t>Разработаны варианты исполнения измерителей для десятков типов различных кабельных адаптеров;</a:t>
            </a:r>
          </a:p>
          <a:p>
            <a:r>
              <a:rPr lang="ru-RU" dirty="0" smtClean="0"/>
              <a:t>Время монтажа ПКУ-6(24) с учетом времени на допуск в электроустановку – 1 рабочая смена.</a:t>
            </a:r>
          </a:p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095DD-FA22-4039-BD52-82C78773D4AC}" type="slidenum">
              <a:rPr lang="ru-RU" smtClean="0"/>
              <a:t>8</a:t>
            </a:fld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0520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Интеграция</a:t>
            </a:r>
          </a:p>
          <a:p>
            <a:r>
              <a:rPr lang="ru-RU" dirty="0" smtClean="0"/>
              <a:t>i-TOR-6-24 легко интегрируется в любые системы автоматизированного учета ЭЭ (АИИС). Обеспечивается это тем, что с системой АИИС взаимодействует не сам i-TOR, а подключенный к нему счётчик. Способов же передачи данных от счётчика в систему коммерческого учёта существует множество. И все они могут быть реализованы.</a:t>
            </a:r>
          </a:p>
          <a:p>
            <a:r>
              <a:rPr lang="ru-RU" dirty="0" smtClean="0"/>
              <a:t>В самом простом случае, установленный в шкафу счётчик может передавать данные в систему напрямую через свой интерфейс, через внешний или интегрированный GSM-модем.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095DD-FA22-4039-BD52-82C78773D4AC}" type="slidenum">
              <a:rPr lang="ru-RU" smtClean="0"/>
              <a:t>9</a:t>
            </a:fld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273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75359"/>
            <a:ext cx="7772400" cy="12250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96DC9-4A23-489A-8B16-213B75B26854}" type="datetime1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3DD7B-BBC8-4CA1-950B-9650263B4B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2962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84F2A-F7BE-4186-BB6C-A5DAF1AD13D1}" type="datetime1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3DD7B-BBC8-4CA1-950B-9650263B4B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1340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2" y="228865"/>
            <a:ext cx="6019800" cy="487627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EDC32-30FB-4EEB-A306-419836D8047F}" type="datetime1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3DD7B-BBC8-4CA1-950B-9650263B4B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6211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1B0E7-8113-44D7-84F1-6251D3663298}" type="datetime1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3DD7B-BBC8-4CA1-950B-9650263B4B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5503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672421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F9CB1-970D-467E-8450-B436768697CD}" type="datetime1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3DD7B-BBC8-4CA1-950B-9650263B4B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7623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2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9CACE-E85B-44D0-B970-2D0AB1A3320C}" type="datetime1">
              <a:rPr lang="ru-RU" smtClean="0"/>
              <a:t>23.04.2024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3DD7B-BBC8-4CA1-950B-9650263B4B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3538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79268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279268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0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BA0B0-B95B-4368-BC76-BBA852BDD346}" type="datetime1">
              <a:rPr lang="ru-RU" smtClean="0"/>
              <a:t>23.04.2024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3DD7B-BBC8-4CA1-950B-9650263B4B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26589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814F6-0A3D-4AE8-9677-9EE470AFB64D}" type="datetime1">
              <a:rPr lang="ru-RU" smtClean="0"/>
              <a:t>23.04.2024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3DD7B-BBC8-4CA1-950B-9650263B4B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194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4A00-E5F0-4148-BD29-9B21DAA505FE}" type="datetime1">
              <a:rPr lang="ru-RU" smtClean="0"/>
              <a:t>23.04.2024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3DD7B-BBC8-4CA1-950B-9650263B4B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8651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BE087-EA4A-4A02-ACEA-D6C15BFD8293}" type="datetime1">
              <a:rPr lang="ru-RU" smtClean="0"/>
              <a:t>23.04.2024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3DD7B-BBC8-4CA1-950B-9650263B4B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563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F5188-FFC1-4EC5-A1D3-09307513F1E7}" type="datetime1">
              <a:rPr lang="ru-RU" smtClean="0"/>
              <a:t>23.04.2024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3DD7B-BBC8-4CA1-950B-9650263B4B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4004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2" y="5296967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A8DA96-685F-456D-9E9F-CD18746120D6}" type="datetime1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4" y="5296967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5296967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63DD7B-BBC8-4CA1-950B-9650263B4B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6929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17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6.png"/><Relationship Id="rId4" Type="http://schemas.openxmlformats.org/officeDocument/2006/relationships/image" Target="../media/image4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microsoft.com/office/2007/relationships/hdphoto" Target="../media/hdphoto7.wdp"/><Relationship Id="rId3" Type="http://schemas.openxmlformats.org/officeDocument/2006/relationships/image" Target="../media/image17.png"/><Relationship Id="rId7" Type="http://schemas.openxmlformats.org/officeDocument/2006/relationships/image" Target="../media/image51.png"/><Relationship Id="rId12" Type="http://schemas.openxmlformats.org/officeDocument/2006/relationships/image" Target="../media/image5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11" Type="http://schemas.microsoft.com/office/2007/relationships/hdphoto" Target="../media/hdphoto6.wdp"/><Relationship Id="rId5" Type="http://schemas.openxmlformats.org/officeDocument/2006/relationships/image" Target="../media/image6.png"/><Relationship Id="rId10" Type="http://schemas.openxmlformats.org/officeDocument/2006/relationships/image" Target="../media/image54.png"/><Relationship Id="rId4" Type="http://schemas.openxmlformats.org/officeDocument/2006/relationships/image" Target="../media/image46.jpeg"/><Relationship Id="rId9" Type="http://schemas.openxmlformats.org/officeDocument/2006/relationships/image" Target="../media/image53.png"/><Relationship Id="rId14" Type="http://schemas.openxmlformats.org/officeDocument/2006/relationships/image" Target="../media/image5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46.jpe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8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10" Type="http://schemas.openxmlformats.org/officeDocument/2006/relationships/image" Target="../media/image63.png"/><Relationship Id="rId4" Type="http://schemas.openxmlformats.org/officeDocument/2006/relationships/image" Target="../media/image8.png"/><Relationship Id="rId9" Type="http://schemas.openxmlformats.org/officeDocument/2006/relationships/image" Target="../media/image6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g"/><Relationship Id="rId5" Type="http://schemas.openxmlformats.org/officeDocument/2006/relationships/image" Target="../media/image6.png"/><Relationship Id="rId4" Type="http://schemas.openxmlformats.org/officeDocument/2006/relationships/image" Target="../media/image4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.png"/><Relationship Id="rId4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image" Target="../media/image67.jpeg"/><Relationship Id="rId7" Type="http://schemas.openxmlformats.org/officeDocument/2006/relationships/image" Target="../media/image6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jpeg"/><Relationship Id="rId5" Type="http://schemas.openxmlformats.org/officeDocument/2006/relationships/image" Target="../media/image8.png"/><Relationship Id="rId10" Type="http://schemas.openxmlformats.org/officeDocument/2006/relationships/image" Target="../media/image71.png"/><Relationship Id="rId4" Type="http://schemas.microsoft.com/office/2007/relationships/hdphoto" Target="../media/hdphoto8.wdp"/><Relationship Id="rId9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3" Type="http://schemas.openxmlformats.org/officeDocument/2006/relationships/image" Target="../media/image8.png"/><Relationship Id="rId7" Type="http://schemas.openxmlformats.org/officeDocument/2006/relationships/image" Target="../media/image7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jpg"/><Relationship Id="rId5" Type="http://schemas.openxmlformats.org/officeDocument/2006/relationships/image" Target="../media/image72.jpg"/><Relationship Id="rId4" Type="http://schemas.openxmlformats.org/officeDocument/2006/relationships/image" Target="../media/image16.png"/><Relationship Id="rId9" Type="http://schemas.openxmlformats.org/officeDocument/2006/relationships/image" Target="../media/image7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7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3.png"/><Relationship Id="rId7" Type="http://schemas.microsoft.com/office/2007/relationships/hdphoto" Target="../media/hdphoto2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microsoft.com/office/2007/relationships/hdphoto" Target="../media/hdphoto1.wdp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8.png"/><Relationship Id="rId7" Type="http://schemas.openxmlformats.org/officeDocument/2006/relationships/image" Target="../media/image20.jpeg"/><Relationship Id="rId12" Type="http://schemas.openxmlformats.org/officeDocument/2006/relationships/image" Target="../media/image2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11" Type="http://schemas.openxmlformats.org/officeDocument/2006/relationships/image" Target="../media/image17.png"/><Relationship Id="rId5" Type="http://schemas.openxmlformats.org/officeDocument/2006/relationships/image" Target="../media/image19.png"/><Relationship Id="rId10" Type="http://schemas.openxmlformats.org/officeDocument/2006/relationships/image" Target="../media/image23.jpeg"/><Relationship Id="rId4" Type="http://schemas.openxmlformats.org/officeDocument/2006/relationships/image" Target="../media/image16.png"/><Relationship Id="rId9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7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6.png"/><Relationship Id="rId4" Type="http://schemas.openxmlformats.org/officeDocument/2006/relationships/image" Target="../media/image5.jpeg"/><Relationship Id="rId9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4.png"/><Relationship Id="rId3" Type="http://schemas.openxmlformats.org/officeDocument/2006/relationships/image" Target="../media/image17.png"/><Relationship Id="rId7" Type="http://schemas.microsoft.com/office/2007/relationships/hdphoto" Target="../media/hdphoto4.wdp"/><Relationship Id="rId12" Type="http://schemas.openxmlformats.org/officeDocument/2006/relationships/image" Target="../media/image33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32.png"/><Relationship Id="rId5" Type="http://schemas.openxmlformats.org/officeDocument/2006/relationships/image" Target="../media/image6.png"/><Relationship Id="rId15" Type="http://schemas.openxmlformats.org/officeDocument/2006/relationships/image" Target="../media/image36.png"/><Relationship Id="rId10" Type="http://schemas.openxmlformats.org/officeDocument/2006/relationships/image" Target="../media/image31.jpeg"/><Relationship Id="rId4" Type="http://schemas.openxmlformats.org/officeDocument/2006/relationships/image" Target="../media/image5.jpeg"/><Relationship Id="rId9" Type="http://schemas.microsoft.com/office/2007/relationships/hdphoto" Target="../media/hdphoto5.wdp"/><Relationship Id="rId14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6.png"/><Relationship Id="rId4" Type="http://schemas.openxmlformats.org/officeDocument/2006/relationships/image" Target="../media/image3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41.jpeg"/><Relationship Id="rId4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10557" y="0"/>
            <a:ext cx="5314950" cy="5719181"/>
          </a:xfrm>
          <a:prstGeom prst="rect">
            <a:avLst/>
          </a:prstGeom>
          <a:solidFill>
            <a:srgbClr val="E8E3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589" y="841276"/>
            <a:ext cx="3819613" cy="1411106"/>
          </a:xfrm>
          <a:prstGeom prst="rect">
            <a:avLst/>
          </a:prstGeom>
        </p:spPr>
      </p:pic>
      <p:sp>
        <p:nvSpPr>
          <p:cNvPr id="6" name="object 5"/>
          <p:cNvSpPr/>
          <p:nvPr/>
        </p:nvSpPr>
        <p:spPr>
          <a:xfrm>
            <a:off x="1344417" y="155053"/>
            <a:ext cx="730610" cy="3831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7"/>
          <p:cNvSpPr/>
          <p:nvPr/>
        </p:nvSpPr>
        <p:spPr>
          <a:xfrm>
            <a:off x="2187396" y="105686"/>
            <a:ext cx="372047" cy="41634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50" name="Picture 2" descr="C:\Users\asm\Documents\01_i-TOR\сайт новый 2\картинки\Фотографии\110ПОД\IMG_20201121_153031-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204" y="-8895"/>
            <a:ext cx="3953351" cy="5596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55548" y="129390"/>
            <a:ext cx="1222941" cy="343276"/>
            <a:chOff x="55547" y="116451"/>
            <a:chExt cx="1222941" cy="308948"/>
          </a:xfrm>
        </p:grpSpPr>
        <p:pic>
          <p:nvPicPr>
            <p:cNvPr id="1026" name="Picture 2" descr="C:\Users\asm\Documents\01_i-TOR\04_Маркетинг\Banners_SK\Sk_resident2ru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547" y="136856"/>
              <a:ext cx="397379" cy="2826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765" y="116451"/>
              <a:ext cx="813723" cy="308948"/>
            </a:xfrm>
            <a:prstGeom prst="rect">
              <a:avLst/>
            </a:prstGeom>
          </p:spPr>
        </p:pic>
      </p:grpSp>
      <p:sp>
        <p:nvSpPr>
          <p:cNvPr id="11" name="Подзаголовок 7"/>
          <p:cNvSpPr>
            <a:spLocks noGrp="1"/>
          </p:cNvSpPr>
          <p:nvPr>
            <p:ph type="subTitle" idx="1"/>
          </p:nvPr>
        </p:nvSpPr>
        <p:spPr>
          <a:xfrm>
            <a:off x="69992" y="2065412"/>
            <a:ext cx="6822952" cy="2232248"/>
          </a:xfrm>
        </p:spPr>
        <p:txBody>
          <a:bodyPr>
            <a:normAutofit lnSpcReduction="10000"/>
          </a:bodyPr>
          <a:lstStyle/>
          <a:p>
            <a:endParaRPr lang="ru-RU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Малогабаритные измерители напряжения </a:t>
            </a:r>
            <a:r>
              <a:rPr lang="en-US" sz="2800" b="1" dirty="0" err="1" smtClean="0">
                <a:solidFill>
                  <a:schemeClr val="tx2">
                    <a:lumMod val="50000"/>
                  </a:schemeClr>
                </a:solidFill>
              </a:rPr>
              <a:t>i</a:t>
            </a: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-TOR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для </a:t>
            </a:r>
            <a:r>
              <a:rPr lang="ru-RU" sz="2800" b="1" dirty="0" err="1" smtClean="0">
                <a:solidFill>
                  <a:schemeClr val="tx2">
                    <a:lumMod val="50000"/>
                  </a:schemeClr>
                </a:solidFill>
              </a:rPr>
              <a:t>РЗиА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 и коммерческого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учёта электроэнергии в сетях 6(10, 15, 20)</a:t>
            </a: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-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3</a:t>
            </a: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5-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110кВ</a:t>
            </a:r>
          </a:p>
          <a:p>
            <a:endParaRPr lang="en-US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59414"/>
            <a:ext cx="9144000" cy="255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4666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8422310" y="5533949"/>
            <a:ext cx="6972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026"/>
              </a:lnSpc>
            </a:pPr>
            <a:r>
              <a:rPr sz="1100" dirty="0">
                <a:solidFill>
                  <a:srgbClr val="FFFFFF"/>
                </a:solidFill>
                <a:latin typeface="Calibri (Основной текст)"/>
                <a:cs typeface="Calibri Light"/>
              </a:rPr>
              <a:t>6</a:t>
            </a:r>
            <a:endParaRPr sz="1100">
              <a:latin typeface="Calibri (Основной текст)"/>
              <a:cs typeface="Calibri Light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94" y="5462860"/>
            <a:ext cx="9155294" cy="210462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55548" y="129390"/>
            <a:ext cx="1222941" cy="343276"/>
            <a:chOff x="55547" y="116451"/>
            <a:chExt cx="1222941" cy="308948"/>
          </a:xfrm>
        </p:grpSpPr>
        <p:pic>
          <p:nvPicPr>
            <p:cNvPr id="13" name="Picture 2" descr="C:\Users\asm\Documents\01_i-TOR\04_Маркетинг\Banners_SK\Sk_resident2ru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547" y="136856"/>
              <a:ext cx="397379" cy="2826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765" y="116451"/>
              <a:ext cx="813723" cy="308948"/>
            </a:xfrm>
            <a:prstGeom prst="rect">
              <a:avLst/>
            </a:prstGeom>
          </p:spPr>
        </p:pic>
      </p:grpSp>
      <p:sp>
        <p:nvSpPr>
          <p:cNvPr id="23" name="Заголовок 1">
            <a:extLst>
              <a:ext uri="{FF2B5EF4-FFF2-40B4-BE49-F238E27FC236}">
                <a16:creationId xmlns="" xmlns:a16="http://schemas.microsoft.com/office/drawing/2014/main" id="{5B8F681D-D854-489D-9DB7-F228F9F59384}"/>
              </a:ext>
            </a:extLst>
          </p:cNvPr>
          <p:cNvSpPr txBox="1">
            <a:spLocks/>
          </p:cNvSpPr>
          <p:nvPr/>
        </p:nvSpPr>
        <p:spPr>
          <a:xfrm>
            <a:off x="1447074" y="85459"/>
            <a:ext cx="7010097" cy="75962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solidFill>
                <a:schemeClr val="accent2">
                  <a:lumMod val="50000"/>
                </a:schemeClr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658619"/>
            <a:ext cx="2312478" cy="4573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4" descr="&amp;Dcy;&amp;rcy;&amp;ocy;&amp;bcy;&amp;iecy;&amp;mcy;&amp;iecy;&amp;tcy;&amp;ncy;&amp;acy;&amp;yacy; &amp;ucy;&amp;scy;&amp;tcy;&amp;acy;&amp;ncy;&amp;ocy;&amp;vcy;&amp;kcy;&amp;acy; &amp;scy; &amp;pcy;&amp;ocy;&amp;vcy;&amp;ocy;&amp;rcy;&amp;ocy;&amp;tcy;&amp;ncy;&amp;ycy;&amp;mcy; &amp;scy;&amp;tcy;&amp;ocy;&amp;lcy;&amp;ocy;&amp;mcy;, &amp;Scy;&amp;acy;&amp;ncy;&amp;kcy;&amp;tcy;-&amp;Pcy;&amp;iecy;&amp;tcy;&amp;iecy;&amp;rcy;&amp;bcy;&amp;ucy;&amp;rcy;&amp;gcy;, …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5793" y="3629149"/>
            <a:ext cx="1586407" cy="1938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&amp;Dcy;&amp;rcy;&amp;ocy;&amp;bcy;&amp;iecy;&amp;mcy;&amp;iecy;&amp;tcy;&amp;ncy;&amp;acy;&amp;yacy; &amp;ucy;&amp;scy;&amp;tcy;&amp;acy;&amp;ncy;&amp;ocy;&amp;vcy;&amp;kcy;&amp;acy; &amp;scy; &amp;pcy;&amp;ocy;&amp;vcy;&amp;ocy;&amp;rcy;&amp;ocy;&amp;tcy;&amp;ncy;&amp;ycy;&amp;mcy; &amp;scy;&amp;tcy;&amp;ocy;&amp;lcy;&amp;ocy;&amp;mcy;, &amp;Scy;&amp;acy;&amp;ncy;&amp;kcy;&amp;tcy;-&amp;Pcy;&amp;iecy;&amp;tcy;&amp;iecy;&amp;rcy;&amp;bcy;&amp;ucy;&amp;rcy;&amp;gcy;, …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8945" y="3776058"/>
            <a:ext cx="1586407" cy="1938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 descr="&amp;Tcy;&amp;rcy;&amp;acy;&amp;ncy;&amp;scy;&amp;fcy;&amp;ocy;&amp;rcy;&amp;mcy;&amp;acy;&amp;tcy;&amp;ocy;&amp;rcy;&amp;ycy; &amp;ncy;&amp;acy;&amp;pcy;&amp;rcy;&amp;yacy;&amp;zhcy;&amp;iecy;&amp;ncy;&amp;icy;&amp;yacy; &amp;ncy;&amp;iecy; &amp;zcy;&amp;acy;&amp;zcy;&amp;iecy;&amp;mcy;&amp;lcy;&amp;yacy;&amp;iecy;&amp;mcy;&amp;ycy;&amp;iecy;. &amp;Ncy;&amp;Ocy;&amp;Lcy;-6(10), &amp;Zcy;&amp;Ncy;&amp;Ocy;&amp;Lcy;-6(10) - &amp;Kcy;&amp;ucy;&amp;pcy;&amp;icy;&amp;tcy;&amp;softcy; &amp;Tcy;&amp;rcy;&amp;acy;&amp;ncy;&amp;scy;&amp;fcy;&amp;ocy;&amp;rcy;&amp;mcy;&amp;acy;&amp;tcy;&amp;ocy;&amp;rcy;&amp;ycy; &amp;ncy;&amp;acy;&amp;pcy;&amp;rcy;&amp;yacy;&amp;zhcy;&amp;iecy;&amp;ncy;&amp;icy;&amp;yacy; &amp;ncy;&amp;iecy; &amp;zcy;&amp;acy;&amp;zcy;&amp;iecy;&amp;mcy;&amp;lcy;&amp;yacy;&amp;iecy;&amp;mcy;&amp;ycy;&amp;iecy;. &amp;Ncy;&amp;Ocy;&amp;Lcy;-6(10), &amp;Zcy;&amp;Ncy;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44561"/>
            <a:ext cx="3124708" cy="288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179512" y="799891"/>
            <a:ext cx="61926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Arial" pitchFamily="34" charset="0"/>
              <a:buChar char="•"/>
            </a:pP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Ячейка ТН отдельная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со ЗНОЛП (и т.п.) д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ля </a:t>
            </a:r>
            <a:r>
              <a:rPr lang="ru-RU" sz="1600" b="1" dirty="0" err="1" smtClean="0">
                <a:solidFill>
                  <a:schemeClr val="accent2">
                    <a:lumMod val="50000"/>
                  </a:schemeClr>
                </a:solidFill>
              </a:rPr>
              <a:t>РЗиА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 и организации ком.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учёта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на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каждой секции РУ 6(10) </a:t>
            </a:r>
            <a:endParaRPr lang="ru-RU" sz="16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sz="16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Комплект ТТ на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каждом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присоединении (фидере, луче) </a:t>
            </a:r>
            <a:endParaRPr lang="ru-RU" sz="1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1" name="Picture 4" descr="&amp;Dcy;&amp;rcy;&amp;ocy;&amp;bcy;&amp;iecy;&amp;mcy;&amp;iecy;&amp;tcy;&amp;ncy;&amp;acy;&amp;yacy; &amp;ucy;&amp;scy;&amp;tcy;&amp;acy;&amp;ncy;&amp;ocy;&amp;vcy;&amp;kcy;&amp;acy; &amp;scy; &amp;pcy;&amp;ocy;&amp;vcy;&amp;ocy;&amp;rcy;&amp;ocy;&amp;tcy;&amp;ncy;&amp;ycy;&amp;mcy; &amp;scy;&amp;tcy;&amp;ocy;&amp;lcy;&amp;ocy;&amp;mcy;, &amp;Scy;&amp;acy;&amp;ncy;&amp;kcy;&amp;tcy;-&amp;Pcy;&amp;iecy;&amp;tcy;&amp;iecy;&amp;rcy;&amp;bcy;&amp;ucy;&amp;rcy;&amp;gcy;, …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3825" y="1975912"/>
            <a:ext cx="1586407" cy="1938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01957" y="129390"/>
            <a:ext cx="71287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Традиционные </a:t>
            </a:r>
            <a:r>
              <a:rPr lang="ru-RU" sz="2400" b="1" dirty="0" smtClean="0"/>
              <a:t>решения</a:t>
            </a:r>
            <a:r>
              <a:rPr lang="en-US" sz="2400" b="1" dirty="0" smtClean="0"/>
              <a:t> </a:t>
            </a:r>
            <a:r>
              <a:rPr lang="ru-RU" sz="2400" b="1" dirty="0" smtClean="0"/>
              <a:t>на КРУ/КСО 6(10)</a:t>
            </a:r>
            <a:r>
              <a:rPr lang="ru-RU" sz="2400" b="1" dirty="0" err="1" smtClean="0"/>
              <a:t>кВ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765417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8422310" y="5533949"/>
            <a:ext cx="6972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026"/>
              </a:lnSpc>
            </a:pPr>
            <a:r>
              <a:rPr sz="1100" dirty="0">
                <a:solidFill>
                  <a:srgbClr val="FFFFFF"/>
                </a:solidFill>
                <a:latin typeface="Calibri (Основной текст)"/>
                <a:cs typeface="Calibri Light"/>
              </a:rPr>
              <a:t>6</a:t>
            </a:r>
            <a:endParaRPr sz="1100">
              <a:latin typeface="Calibri (Основной текст)"/>
              <a:cs typeface="Calibri Light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94" y="5462860"/>
            <a:ext cx="9155294" cy="210462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55548" y="129390"/>
            <a:ext cx="1222941" cy="343276"/>
            <a:chOff x="55547" y="116451"/>
            <a:chExt cx="1222941" cy="308948"/>
          </a:xfrm>
        </p:grpSpPr>
        <p:pic>
          <p:nvPicPr>
            <p:cNvPr id="13" name="Picture 2" descr="C:\Users\asm\Documents\01_i-TOR\04_Маркетинг\Banners_SK\Sk_resident2ru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547" y="136856"/>
              <a:ext cx="397379" cy="2826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765" y="116451"/>
              <a:ext cx="813723" cy="308948"/>
            </a:xfrm>
            <a:prstGeom prst="rect">
              <a:avLst/>
            </a:prstGeom>
          </p:spPr>
        </p:pic>
      </p:grpSp>
      <p:sp>
        <p:nvSpPr>
          <p:cNvPr id="23" name="Заголовок 1">
            <a:extLst>
              <a:ext uri="{FF2B5EF4-FFF2-40B4-BE49-F238E27FC236}">
                <a16:creationId xmlns="" xmlns:a16="http://schemas.microsoft.com/office/drawing/2014/main" id="{5B8F681D-D854-489D-9DB7-F228F9F59384}"/>
              </a:ext>
            </a:extLst>
          </p:cNvPr>
          <p:cNvSpPr txBox="1">
            <a:spLocks/>
          </p:cNvSpPr>
          <p:nvPr/>
        </p:nvSpPr>
        <p:spPr>
          <a:xfrm>
            <a:off x="1176640" y="85459"/>
            <a:ext cx="7787848" cy="75962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Решения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ячеек КС</a:t>
            </a: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O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с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воздушной изоляцией 6(24) кВ</a:t>
            </a:r>
          </a:p>
        </p:txBody>
      </p:sp>
      <p:pic>
        <p:nvPicPr>
          <p:cNvPr id="37" name="Picture 6" descr="http://chelzet.ru/u/2013/img2013051309393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775" y="785513"/>
            <a:ext cx="6048424" cy="3939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9" descr="C:\Users\asm\Documents\tt.png"/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26" t="20096" r="19923" b="26772"/>
          <a:stretch/>
        </p:blipFill>
        <p:spPr bwMode="auto">
          <a:xfrm rot="16200000">
            <a:off x="3245609" y="2289559"/>
            <a:ext cx="440251" cy="338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0" descr="C:\Users\asm\Documents\01_i-TOR\6(10) кВ\изолятор.png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717" y="987398"/>
            <a:ext cx="263508" cy="329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10" descr="C:\Users\asm\Documents\01_i-TOR\6(10) кВ\изолятор.png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479" y="898501"/>
            <a:ext cx="263508" cy="329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0" descr="C:\Users\asm\Documents\01_i-TOR\6(10) кВ\изолятор.png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242" y="785513"/>
            <a:ext cx="263508" cy="329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2" name="Прямая со стрелкой 41"/>
          <p:cNvCxnSpPr/>
          <p:nvPr/>
        </p:nvCxnSpPr>
        <p:spPr>
          <a:xfrm flipH="1" flipV="1">
            <a:off x="5117750" y="1188451"/>
            <a:ext cx="1044745" cy="521724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flipH="1" flipV="1">
            <a:off x="3624028" y="2584583"/>
            <a:ext cx="2562474" cy="188440"/>
          </a:xfrm>
          <a:prstGeom prst="straightConnector1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4" name="Прямоугольник 43"/>
          <p:cNvSpPr/>
          <p:nvPr/>
        </p:nvSpPr>
        <p:spPr>
          <a:xfrm>
            <a:off x="7665251" y="3999210"/>
            <a:ext cx="1948992" cy="764521"/>
          </a:xfrm>
          <a:prstGeom prst="rect">
            <a:avLst/>
          </a:prstGeom>
          <a:noFill/>
          <a:ln>
            <a:noFill/>
          </a:ln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solidFill>
                <a:schemeClr val="accent2">
                  <a:lumMod val="50000"/>
                </a:schemeClr>
              </a:solidFill>
              <a:latin typeface="Europe"/>
            </a:endParaRPr>
          </a:p>
          <a:p>
            <a:pPr algn="ctr"/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latin typeface="Europe"/>
              </a:rPr>
              <a:t>Шкаф учета </a:t>
            </a:r>
            <a:r>
              <a:rPr lang="ru-RU" sz="1200" b="1" dirty="0" err="1" smtClean="0">
                <a:solidFill>
                  <a:schemeClr val="accent2">
                    <a:lumMod val="50000"/>
                  </a:schemeClr>
                </a:solidFill>
                <a:latin typeface="Europe"/>
              </a:rPr>
              <a:t>эл.энергии</a:t>
            </a:r>
            <a:endParaRPr lang="ru-RU" sz="1200" b="1" dirty="0" smtClean="0">
              <a:solidFill>
                <a:schemeClr val="accent2">
                  <a:lumMod val="50000"/>
                </a:schemeClr>
              </a:solidFill>
              <a:latin typeface="Europe"/>
            </a:endParaRPr>
          </a:p>
          <a:p>
            <a:pPr algn="ctr"/>
            <a:endParaRPr lang="ru-RU" sz="1600" b="1" dirty="0">
              <a:solidFill>
                <a:schemeClr val="accent2">
                  <a:lumMod val="50000"/>
                </a:schemeClr>
              </a:solidFill>
              <a:latin typeface="Europe"/>
            </a:endParaRPr>
          </a:p>
        </p:txBody>
      </p:sp>
      <p:pic>
        <p:nvPicPr>
          <p:cNvPr id="45" name="Picture 6" descr="&amp;Tcy;&amp;rcy;&amp;acy;&amp;ncy;&amp;scy;&amp;fcy;&amp;ocy;&amp;rcy;&amp;mcy;&amp;acy;&amp;tcy;&amp;ocy;&amp;rcy;&amp;ycy; &amp;ncy;&amp;acy;&amp;pcy;&amp;rcy;&amp;yacy;&amp;zhcy;&amp;iecy;&amp;ncy;&amp;icy;&amp;yacy; &amp;ncy;&amp;iecy; &amp;zcy;&amp;acy;&amp;zcy;&amp;iecy;&amp;mcy;&amp;lcy;&amp;yacy;&amp;iecy;&amp;mcy;&amp;ycy;&amp;iecy;. &amp;Ncy;&amp;Ocy;&amp;Lcy;-6(10), &amp;Zcy;&amp;Ncy;&amp;Ocy;&amp;Lcy;-6(10) - &amp;Kcy;&amp;ucy;&amp;pcy;&amp;icy;&amp;tcy;&amp;softcy; &amp;Tcy;&amp;rcy;&amp;acy;&amp;ncy;&amp;scy;&amp;fcy;&amp;ocy;&amp;rcy;&amp;mcy;&amp;acy;&amp;tcy;&amp;ocy;&amp;rcy;&amp;ycy; &amp;ncy;&amp;acy;&amp;pcy;&amp;rcy;&amp;yacy;&amp;zhcy;&amp;iecy;&amp;ncy;&amp;icy;&amp;yacy; &amp;ncy;&amp;iecy; &amp;zcy;&amp;acy;&amp;zcy;&amp;iecy;&amp;mcy;&amp;lcy;&amp;yacy;&amp;iecy;&amp;mcy;&amp;ycy;&amp;iecy;. &amp;Ncy;&amp;Ocy;&amp;Lcy;-6(10), &amp;Zcy;&amp;Ncy;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824" b="99059" l="881" r="99511">
                        <a14:foregroundMark x1="31996" y1="28000" x2="31996" y2="28000"/>
                        <a14:foregroundMark x1="32387" y1="25882" x2="35421" y2="30353"/>
                        <a14:foregroundMark x1="56262" y1="19176" x2="58904" y2="25765"/>
                        <a14:foregroundMark x1="78082" y1="15882" x2="79550" y2="20941"/>
                        <a14:foregroundMark x1="76908" y1="71059" x2="82975" y2="68118"/>
                        <a14:foregroundMark x1="29452" y1="63412" x2="41292" y2="54235"/>
                        <a14:foregroundMark x1="52446" y1="56471" x2="62133" y2="46706"/>
                        <a14:foregroundMark x1="71918" y1="50471" x2="82877" y2="40588"/>
                        <a14:foregroundMark x1="21429" y1="72118" x2="29452" y2="81882"/>
                        <a14:foregroundMark x1="29843" y1="82471" x2="32877" y2="83882"/>
                        <a14:foregroundMark x1="19472" y1="81765" x2="24070" y2="82118"/>
                        <a14:foregroundMark x1="24070" y1="82471" x2="27495" y2="87647"/>
                        <a14:foregroundMark x1="29843" y1="89176" x2="34442" y2="87529"/>
                        <a14:foregroundMark x1="87182" y1="52235" x2="86986" y2="53882"/>
                        <a14:foregroundMark x1="87671" y1="51882" x2="91585" y2="55176"/>
                        <a14:foregroundMark x1="91879" y1="55412" x2="92564" y2="59176"/>
                        <a14:foregroundMark x1="38748" y1="5882" x2="42955" y2="8235"/>
                        <a14:foregroundMark x1="58219" y1="2588" x2="63209" y2="5059"/>
                        <a14:foregroundMark x1="6654" y1="57294" x2="10470" y2="56235"/>
                      </a14:backgroundRemoval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526" y="2781887"/>
            <a:ext cx="834227" cy="770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279" b="99163" l="2865" r="100000">
                        <a14:foregroundMark x1="9311" y1="13953" x2="10654" y2="84093"/>
                        <a14:foregroundMark x1="15040" y1="96000" x2="14056" y2="6233"/>
                        <a14:foregroundMark x1="8684" y1="10791" x2="12086" y2="11814"/>
                        <a14:foregroundMark x1="7341" y1="12930" x2="13071" y2="6233"/>
                        <a14:foregroundMark x1="17457" y1="7628" x2="64727" y2="107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2495" y="3088265"/>
            <a:ext cx="2051863" cy="2194122"/>
          </a:xfrm>
          <a:prstGeom prst="rect">
            <a:avLst/>
          </a:prstGeom>
        </p:spPr>
      </p:pic>
      <p:sp>
        <p:nvSpPr>
          <p:cNvPr id="48" name="Крест 47"/>
          <p:cNvSpPr/>
          <p:nvPr/>
        </p:nvSpPr>
        <p:spPr>
          <a:xfrm rot="2663645">
            <a:off x="32779" y="1327212"/>
            <a:ext cx="2172038" cy="2319501"/>
          </a:xfrm>
          <a:prstGeom prst="plus">
            <a:avLst>
              <a:gd name="adj" fmla="val 4744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449" y="4680266"/>
            <a:ext cx="4371975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6162496" y="622208"/>
            <a:ext cx="2957498" cy="252376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Решение для организации учёта      в РП и ТП 6(10) </a:t>
            </a:r>
            <a:r>
              <a:rPr lang="ru-RU" sz="1400" b="1" dirty="0" err="1" smtClean="0"/>
              <a:t>кВ</a:t>
            </a:r>
            <a:r>
              <a:rPr lang="ru-RU" sz="1400" b="1" dirty="0" smtClean="0"/>
              <a:t>, комбинированная система:</a:t>
            </a:r>
          </a:p>
          <a:p>
            <a:pPr algn="ctr"/>
            <a:endParaRPr lang="ru-RU" sz="1400" b="1" dirty="0" smtClean="0"/>
          </a:p>
          <a:p>
            <a:pPr marL="342900" indent="-342900">
              <a:buFont typeface="+mj-lt"/>
              <a:buAutoNum type="arabicPeriod"/>
            </a:pPr>
            <a:r>
              <a:rPr lang="ru-RU" sz="1400" b="1" dirty="0"/>
              <a:t>Измерение напряжения на секции – при помощи оригинального измерителя напряжения </a:t>
            </a:r>
            <a:r>
              <a:rPr lang="en-US" sz="1600" b="1" dirty="0" err="1" smtClean="0"/>
              <a:t>i</a:t>
            </a:r>
            <a:r>
              <a:rPr lang="en-US" sz="1600" b="1" dirty="0" smtClean="0"/>
              <a:t>-TOR </a:t>
            </a:r>
            <a:r>
              <a:rPr lang="ru-RU" sz="1600" b="1" dirty="0" smtClean="0"/>
              <a:t>6(10)</a:t>
            </a:r>
            <a:r>
              <a:rPr lang="ru-RU" sz="1600" b="1" dirty="0" err="1" smtClean="0"/>
              <a:t>кВ</a:t>
            </a:r>
            <a:endParaRPr lang="ru-RU" sz="1600" b="1" dirty="0" smtClean="0"/>
          </a:p>
          <a:p>
            <a:pPr marL="342900" indent="-342900">
              <a:buFont typeface="+mj-lt"/>
              <a:buAutoNum type="arabicPeriod"/>
            </a:pPr>
            <a:endParaRPr lang="ru-RU" sz="1600" b="1" dirty="0" smtClean="0"/>
          </a:p>
          <a:p>
            <a:pPr marL="342900" indent="-342900">
              <a:buFont typeface="+mj-lt"/>
              <a:buAutoNum type="arabicPeriod"/>
            </a:pPr>
            <a:r>
              <a:rPr lang="ru-RU" sz="1400" b="1" dirty="0" smtClean="0"/>
              <a:t>Измерение </a:t>
            </a:r>
            <a:r>
              <a:rPr lang="ru-RU" sz="1400" b="1" dirty="0"/>
              <a:t>тока </a:t>
            </a:r>
            <a:r>
              <a:rPr lang="ru-RU" sz="1400" b="1" dirty="0" smtClean="0"/>
              <a:t>- классические ТТ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2952968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4" r="3608" b="7253"/>
          <a:stretch/>
        </p:blipFill>
        <p:spPr bwMode="auto">
          <a:xfrm>
            <a:off x="183562" y="603459"/>
            <a:ext cx="6217256" cy="4360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bject 4"/>
          <p:cNvSpPr txBox="1"/>
          <p:nvPr/>
        </p:nvSpPr>
        <p:spPr>
          <a:xfrm>
            <a:off x="8422310" y="5533949"/>
            <a:ext cx="6972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026"/>
              </a:lnSpc>
            </a:pPr>
            <a:r>
              <a:rPr sz="1100" dirty="0">
                <a:solidFill>
                  <a:srgbClr val="FFFFFF"/>
                </a:solidFill>
                <a:latin typeface="Calibri (Основной текст)"/>
                <a:cs typeface="Calibri Light"/>
              </a:rPr>
              <a:t>6</a:t>
            </a:r>
            <a:endParaRPr sz="1100">
              <a:latin typeface="Calibri (Основной текст)"/>
              <a:cs typeface="Calibri Light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94" y="5462860"/>
            <a:ext cx="9155294" cy="210462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55548" y="129390"/>
            <a:ext cx="1222941" cy="343276"/>
            <a:chOff x="55547" y="116451"/>
            <a:chExt cx="1222941" cy="308948"/>
          </a:xfrm>
        </p:grpSpPr>
        <p:pic>
          <p:nvPicPr>
            <p:cNvPr id="13" name="Picture 2" descr="C:\Users\asm\Documents\01_i-TOR\04_Маркетинг\Banners_SK\Sk_resident2ru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547" y="136856"/>
              <a:ext cx="397379" cy="2826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765" y="116451"/>
              <a:ext cx="813723" cy="308948"/>
            </a:xfrm>
            <a:prstGeom prst="rect">
              <a:avLst/>
            </a:prstGeom>
          </p:spPr>
        </p:pic>
      </p:grpSp>
      <p:sp>
        <p:nvSpPr>
          <p:cNvPr id="8" name="Заголовок 1"/>
          <p:cNvSpPr txBox="1">
            <a:spLocks/>
          </p:cNvSpPr>
          <p:nvPr/>
        </p:nvSpPr>
        <p:spPr>
          <a:xfrm>
            <a:off x="6660232" y="731899"/>
            <a:ext cx="2218129" cy="385379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400" b="1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1278489" y="191090"/>
            <a:ext cx="7948453" cy="54080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Решения </a:t>
            </a:r>
            <a:r>
              <a:rPr lang="en-US" sz="2400" b="1" dirty="0" err="1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i</a:t>
            </a: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-TOR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для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ячеек с воздушной изоляцией 6(24) кВ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400818" y="985292"/>
            <a:ext cx="2743182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/>
              <a:t>“ + ”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b="1" dirty="0" smtClean="0"/>
              <a:t>57,7 </a:t>
            </a:r>
            <a:r>
              <a:rPr lang="ru-RU" b="1" dirty="0"/>
              <a:t>В на выходе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b="1" dirty="0"/>
              <a:t>до 15 ВА </a:t>
            </a:r>
            <a:r>
              <a:rPr lang="ru-RU" b="1" dirty="0" smtClean="0"/>
              <a:t>мощность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b="1" dirty="0" smtClean="0"/>
              <a:t>экономим место в РУ на ячейке ТН</a:t>
            </a:r>
            <a:r>
              <a:rPr lang="en-US" b="1" dirty="0" smtClean="0"/>
              <a:t> </a:t>
            </a:r>
            <a:endParaRPr lang="ru-RU" b="1" dirty="0" smtClean="0"/>
          </a:p>
          <a:p>
            <a:r>
              <a:rPr lang="en-US" b="1" dirty="0" smtClean="0"/>
              <a:t>( = </a:t>
            </a:r>
            <a:r>
              <a:rPr lang="ru-RU" b="1" dirty="0" smtClean="0"/>
              <a:t>снижаем  себестоимость  РУ )</a:t>
            </a:r>
            <a:endParaRPr lang="ru-RU" b="1" dirty="0"/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/>
              <a:t>д</a:t>
            </a:r>
            <a:r>
              <a:rPr lang="ru-RU" b="1" dirty="0" smtClean="0"/>
              <a:t>ля АИСКУЭ и </a:t>
            </a:r>
            <a:r>
              <a:rPr lang="ru-RU" b="1" dirty="0" err="1" smtClean="0"/>
              <a:t>РЗиА</a:t>
            </a:r>
            <a:endParaRPr lang="ru-RU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400818" y="3577580"/>
            <a:ext cx="274318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/>
              <a:t>“ </a:t>
            </a:r>
            <a:r>
              <a:rPr lang="ru-RU" sz="2400" b="1" dirty="0" smtClean="0"/>
              <a:t>-</a:t>
            </a:r>
            <a:r>
              <a:rPr lang="en-US" sz="2400" b="1" dirty="0" smtClean="0"/>
              <a:t> ”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b="1" dirty="0" smtClean="0"/>
              <a:t>Требуют внешнее питание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26400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748668"/>
            <a:ext cx="2426457" cy="1348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77780"/>
            <a:ext cx="9144000" cy="252554"/>
          </a:xfrm>
          <a:prstGeom prst="rect">
            <a:avLst/>
          </a:prstGeom>
        </p:spPr>
      </p:pic>
      <p:sp>
        <p:nvSpPr>
          <p:cNvPr id="18" name="Заголовок 1"/>
          <p:cNvSpPr txBox="1">
            <a:spLocks/>
          </p:cNvSpPr>
          <p:nvPr/>
        </p:nvSpPr>
        <p:spPr>
          <a:xfrm>
            <a:off x="4775127" y="503534"/>
            <a:ext cx="4490268" cy="67917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dirty="0" smtClean="0">
                <a:solidFill>
                  <a:schemeClr val="tx1">
                    <a:lumMod val="75000"/>
                  </a:schemeClr>
                </a:solidFill>
              </a:rPr>
              <a:t>г</a:t>
            </a:r>
            <a:r>
              <a:rPr lang="ru-RU" sz="1600" dirty="0" smtClean="0">
                <a:solidFill>
                  <a:schemeClr val="tx1">
                    <a:lumMod val="75000"/>
                  </a:schemeClr>
                </a:solidFill>
              </a:rPr>
              <a:t>.</a:t>
            </a:r>
            <a:r>
              <a:rPr lang="ru-RU" sz="1800" dirty="0" smtClean="0">
                <a:solidFill>
                  <a:schemeClr val="tx1">
                    <a:lumMod val="75000"/>
                  </a:schemeClr>
                </a:solidFill>
              </a:rPr>
              <a:t> Екатеринбург</a:t>
            </a:r>
          </a:p>
          <a:p>
            <a:r>
              <a:rPr lang="ru-RU" sz="1800" dirty="0" smtClean="0">
                <a:solidFill>
                  <a:schemeClr val="tx1">
                    <a:lumMod val="75000"/>
                  </a:schemeClr>
                </a:solidFill>
              </a:rPr>
              <a:t>г. Челябинск</a:t>
            </a:r>
          </a:p>
          <a:p>
            <a:r>
              <a:rPr lang="ru-RU" sz="1800" dirty="0" smtClean="0">
                <a:solidFill>
                  <a:schemeClr val="tx1">
                    <a:lumMod val="75000"/>
                  </a:schemeClr>
                </a:solidFill>
              </a:rPr>
              <a:t>(более 300 точек учета )</a:t>
            </a:r>
            <a:endParaRPr lang="ru-RU" sz="1800" dirty="0">
              <a:solidFill>
                <a:schemeClr val="tx1">
                  <a:lumMod val="75000"/>
                </a:schemeClr>
              </a:solidFill>
            </a:endParaRPr>
          </a:p>
        </p:txBody>
      </p:sp>
      <p:pic>
        <p:nvPicPr>
          <p:cNvPr id="2050" name="Picture 2" descr="C:\Users\peu\Pictures\Фото i-TOR\Фото i-TOR 10кВ\10кВ для ТП на КСО (ЕЭСК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26" y="543449"/>
            <a:ext cx="3576778" cy="2530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peu\Desktop\Россети Урал лого.jpg_large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76" b="18439"/>
          <a:stretch/>
        </p:blipFill>
        <p:spPr bwMode="auto">
          <a:xfrm>
            <a:off x="3782561" y="546600"/>
            <a:ext cx="1578877" cy="572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925" y="119982"/>
            <a:ext cx="1443750" cy="351997"/>
          </a:xfrm>
          <a:prstGeom prst="rect">
            <a:avLst/>
          </a:prstGeom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5" y="3187439"/>
            <a:ext cx="2784690" cy="2304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467148" y="1525983"/>
            <a:ext cx="379824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г</a:t>
            </a:r>
            <a:r>
              <a:rPr lang="ru-RU" dirty="0">
                <a:solidFill>
                  <a:schemeClr val="tx1">
                    <a:lumMod val="75000"/>
                  </a:schemeClr>
                </a:solidFill>
              </a:rPr>
              <a:t>. </a:t>
            </a:r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Казань и </a:t>
            </a:r>
            <a:r>
              <a:rPr lang="ru-RU" dirty="0" err="1">
                <a:solidFill>
                  <a:schemeClr val="tx1">
                    <a:lumMod val="75000"/>
                  </a:schemeClr>
                </a:solidFill>
              </a:rPr>
              <a:t>р</a:t>
            </a:r>
            <a:r>
              <a:rPr lang="ru-RU" dirty="0" err="1" smtClean="0">
                <a:solidFill>
                  <a:schemeClr val="tx1">
                    <a:lumMod val="75000"/>
                  </a:schemeClr>
                </a:solidFill>
              </a:rPr>
              <a:t>есп.Татарстан</a:t>
            </a:r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  применяются с 2020г.</a:t>
            </a:r>
            <a:endParaRPr lang="ru-RU" dirty="0" smtClean="0">
              <a:solidFill>
                <a:schemeClr val="tx1">
                  <a:lumMod val="75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19675" y="82440"/>
            <a:ext cx="73293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Примеры реализаций </a:t>
            </a:r>
            <a:r>
              <a:rPr lang="en-US" sz="2000" b="1" dirty="0"/>
              <a:t>i-TOR-6(20)</a:t>
            </a:r>
            <a:endParaRPr lang="ru-RU" sz="2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2054" y="3028546"/>
            <a:ext cx="46964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/>
              <a:t>Измерители </a:t>
            </a:r>
            <a:r>
              <a:rPr lang="ru-RU" sz="1400" dirty="0"/>
              <a:t>напряжения</a:t>
            </a:r>
            <a:r>
              <a:rPr lang="ru-RU" sz="1600" dirty="0"/>
              <a:t> i-TOR 6(10) У2 </a:t>
            </a:r>
            <a:endParaRPr lang="ru-RU" sz="1600" dirty="0" smtClean="0"/>
          </a:p>
          <a:p>
            <a:pPr algn="ctr"/>
            <a:r>
              <a:rPr lang="ru-RU" sz="1600" dirty="0" smtClean="0"/>
              <a:t>для </a:t>
            </a:r>
            <a:r>
              <a:rPr lang="ru-RU" sz="1400" dirty="0"/>
              <a:t>программы</a:t>
            </a:r>
            <a:r>
              <a:rPr lang="ru-RU" sz="1600" dirty="0"/>
              <a:t> «</a:t>
            </a:r>
            <a:r>
              <a:rPr lang="ru-RU" sz="1400" dirty="0"/>
              <a:t>Модернизации</a:t>
            </a:r>
            <a:r>
              <a:rPr lang="ru-RU" sz="1600" dirty="0"/>
              <a:t> 300 РП, ТП </a:t>
            </a:r>
            <a:r>
              <a:rPr lang="ru-RU" sz="1600" dirty="0" smtClean="0"/>
              <a:t>                               6-10кВ (</a:t>
            </a:r>
            <a:r>
              <a:rPr lang="ru-RU" sz="1600" dirty="0"/>
              <a:t>для </a:t>
            </a:r>
            <a:r>
              <a:rPr lang="ru-RU" sz="1400" dirty="0"/>
              <a:t>оборудования</a:t>
            </a:r>
            <a:r>
              <a:rPr lang="ru-RU" sz="1600" dirty="0"/>
              <a:t> </a:t>
            </a:r>
            <a:r>
              <a:rPr lang="ru-RU" sz="1600" dirty="0" smtClean="0"/>
              <a:t>ССПИ) г</a:t>
            </a:r>
            <a:r>
              <a:rPr lang="ru-RU" sz="1600" dirty="0"/>
              <a:t>. Калининград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2054" y="3859543"/>
            <a:ext cx="2047875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31682" y="1293872"/>
            <a:ext cx="1829742" cy="514615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5284347" y="2142481"/>
            <a:ext cx="37982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г</a:t>
            </a:r>
            <a:r>
              <a:rPr lang="ru-RU" dirty="0">
                <a:solidFill>
                  <a:schemeClr val="tx1">
                    <a:lumMod val="75000"/>
                  </a:schemeClr>
                </a:solidFill>
              </a:rPr>
              <a:t>. </a:t>
            </a:r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Москва  с 2018г.</a:t>
            </a:r>
            <a:endParaRPr lang="ru-RU" dirty="0" smtClean="0">
              <a:solidFill>
                <a:schemeClr val="tx1">
                  <a:lumMod val="75000"/>
                </a:schemeClr>
              </a:solidFill>
            </a:endParaRPr>
          </a:p>
          <a:p>
            <a:r>
              <a:rPr lang="ru-RU" dirty="0" smtClean="0"/>
              <a:t>            (более 150 точек учета 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225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8422310" y="5533949"/>
            <a:ext cx="6972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026"/>
              </a:lnSpc>
            </a:pPr>
            <a:r>
              <a:rPr sz="1100" dirty="0">
                <a:solidFill>
                  <a:srgbClr val="FFFFFF"/>
                </a:solidFill>
                <a:latin typeface="Calibri (Основной текст)"/>
                <a:cs typeface="Calibri Light"/>
              </a:rPr>
              <a:t>6</a:t>
            </a:r>
            <a:endParaRPr sz="1100">
              <a:latin typeface="Calibri (Основной текст)"/>
              <a:cs typeface="Calibri Light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94" y="5462860"/>
            <a:ext cx="9155294" cy="210462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55548" y="129390"/>
            <a:ext cx="1222941" cy="343276"/>
            <a:chOff x="55547" y="116451"/>
            <a:chExt cx="1222941" cy="308948"/>
          </a:xfrm>
        </p:grpSpPr>
        <p:pic>
          <p:nvPicPr>
            <p:cNvPr id="13" name="Picture 2" descr="C:\Users\asm\Documents\01_i-TOR\04_Маркетинг\Banners_SK\Sk_resident2ru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547" y="136856"/>
              <a:ext cx="397379" cy="2826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765" y="116451"/>
              <a:ext cx="813723" cy="308948"/>
            </a:xfrm>
            <a:prstGeom prst="rect">
              <a:avLst/>
            </a:prstGeom>
          </p:spPr>
        </p:pic>
      </p:grpSp>
      <p:sp>
        <p:nvSpPr>
          <p:cNvPr id="8" name="Заголовок 1"/>
          <p:cNvSpPr txBox="1">
            <a:spLocks/>
          </p:cNvSpPr>
          <p:nvPr/>
        </p:nvSpPr>
        <p:spPr>
          <a:xfrm>
            <a:off x="7812360" y="806531"/>
            <a:ext cx="1066001" cy="54080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rgbClr val="00B050"/>
                </a:solidFill>
                <a:latin typeface="+mn-lt"/>
              </a:rPr>
              <a:t> </a:t>
            </a:r>
            <a:endParaRPr lang="ru-RU" sz="3200" b="1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1733334" y="191090"/>
            <a:ext cx="7493608" cy="54080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400" b="1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255920"/>
            <a:ext cx="70535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Измеритель </a:t>
            </a:r>
            <a:r>
              <a:rPr lang="ru-RU" sz="2000" b="1" dirty="0" smtClean="0"/>
              <a:t>напряжения </a:t>
            </a:r>
            <a:r>
              <a:rPr lang="en-US" sz="2000" b="1" dirty="0" smtClean="0"/>
              <a:t>i-TOR-6(</a:t>
            </a:r>
            <a:r>
              <a:rPr lang="ru-RU" sz="2000" b="1" dirty="0" smtClean="0"/>
              <a:t>10)-</a:t>
            </a:r>
            <a:r>
              <a:rPr lang="en-US" sz="2000" b="1" dirty="0" smtClean="0"/>
              <a:t>U-1-VS</a:t>
            </a:r>
            <a:r>
              <a:rPr lang="ru-RU" sz="2000" b="1" dirty="0" smtClean="0"/>
              <a:t> для </a:t>
            </a:r>
            <a:r>
              <a:rPr lang="ru-RU" sz="2000" b="1" dirty="0" err="1" smtClean="0"/>
              <a:t>РЗиА</a:t>
            </a:r>
            <a:r>
              <a:rPr lang="ru-RU" sz="2000" b="1" dirty="0" smtClean="0"/>
              <a:t>, телеизмерений, АИСКУЭ</a:t>
            </a:r>
            <a:endParaRPr lang="ru-RU" sz="20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81"/>
          <a:stretch/>
        </p:blipFill>
        <p:spPr>
          <a:xfrm>
            <a:off x="481544" y="962225"/>
            <a:ext cx="5919274" cy="3858247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400818" y="985292"/>
            <a:ext cx="274318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/>
              <a:t>“ + ”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b="1" dirty="0" smtClean="0"/>
              <a:t>57,7 </a:t>
            </a:r>
            <a:r>
              <a:rPr lang="ru-RU" b="1" dirty="0"/>
              <a:t>В на выходе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 smtClean="0"/>
              <a:t>для АИСКУЭ и </a:t>
            </a:r>
            <a:r>
              <a:rPr lang="ru-RU" b="1" dirty="0" err="1" smtClean="0"/>
              <a:t>РЗиА</a:t>
            </a:r>
            <a:endParaRPr lang="en-US" b="1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/>
              <a:t>н</a:t>
            </a:r>
            <a:r>
              <a:rPr lang="ru-RU" b="1" dirty="0" smtClean="0"/>
              <a:t>е требует внешнего питания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/>
              <a:t>л</a:t>
            </a:r>
            <a:r>
              <a:rPr lang="ru-RU" b="1" dirty="0" smtClean="0"/>
              <a:t>егкий монтаж, без отдельного шкафа ТН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428882" y="3120056"/>
            <a:ext cx="274318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/>
              <a:t>“ ? ”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b="1" dirty="0" smtClean="0"/>
              <a:t>Нужно уточнять, с какими терминалами МПЗ (кроме </a:t>
            </a:r>
            <a:r>
              <a:rPr lang="en-US" b="1" dirty="0" smtClean="0"/>
              <a:t>ARIS) </a:t>
            </a:r>
            <a:r>
              <a:rPr lang="ru-RU" b="1" dirty="0" smtClean="0"/>
              <a:t>может</a:t>
            </a:r>
            <a:r>
              <a:rPr lang="en-US" b="1" dirty="0" smtClean="0"/>
              <a:t> </a:t>
            </a:r>
            <a:r>
              <a:rPr lang="ru-RU" b="1" dirty="0" smtClean="0"/>
              <a:t>работать</a:t>
            </a:r>
            <a:endParaRPr lang="ru-RU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261335" y="4820472"/>
            <a:ext cx="65110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ГОТОВЫ ПРОВЕСТИ ИСПЫТАНИЯ С ПРОИЗВОДИТЕЛЯМИ МПЗ ! 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377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8422310" y="5533949"/>
            <a:ext cx="6972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026"/>
              </a:lnSpc>
            </a:pPr>
            <a:r>
              <a:rPr sz="1100" dirty="0">
                <a:solidFill>
                  <a:srgbClr val="FFFFFF"/>
                </a:solidFill>
                <a:latin typeface="Calibri (Основной текст)"/>
                <a:cs typeface="Calibri Light"/>
              </a:rPr>
              <a:t>6</a:t>
            </a:r>
            <a:endParaRPr sz="1100">
              <a:latin typeface="Calibri (Основной текст)"/>
              <a:cs typeface="Calibri Light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94" y="5462860"/>
            <a:ext cx="9155294" cy="210462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55548" y="129390"/>
            <a:ext cx="1222941" cy="343276"/>
            <a:chOff x="55547" y="116451"/>
            <a:chExt cx="1222941" cy="308948"/>
          </a:xfrm>
        </p:grpSpPr>
        <p:pic>
          <p:nvPicPr>
            <p:cNvPr id="13" name="Picture 2" descr="C:\Users\asm\Documents\01_i-TOR\04_Маркетинг\Banners_SK\Sk_resident2ru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547" y="136856"/>
              <a:ext cx="397379" cy="2826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765" y="116451"/>
              <a:ext cx="813723" cy="308948"/>
            </a:xfrm>
            <a:prstGeom prst="rect">
              <a:avLst/>
            </a:prstGeom>
          </p:spPr>
        </p:pic>
      </p:grpSp>
      <p:sp>
        <p:nvSpPr>
          <p:cNvPr id="8" name="Заголовок 1"/>
          <p:cNvSpPr txBox="1">
            <a:spLocks/>
          </p:cNvSpPr>
          <p:nvPr/>
        </p:nvSpPr>
        <p:spPr>
          <a:xfrm>
            <a:off x="7812360" y="806531"/>
            <a:ext cx="1066001" cy="54080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rgbClr val="00B050"/>
                </a:solidFill>
                <a:latin typeface="+mn-lt"/>
              </a:rPr>
              <a:t> </a:t>
            </a:r>
            <a:endParaRPr lang="ru-RU" sz="3200" b="1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1733334" y="191090"/>
            <a:ext cx="7493608" cy="54080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400" b="1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255920"/>
            <a:ext cx="70535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Измеритель </a:t>
            </a:r>
            <a:r>
              <a:rPr lang="ru-RU" sz="2000" b="1" dirty="0" smtClean="0"/>
              <a:t>напряжения </a:t>
            </a:r>
            <a:r>
              <a:rPr lang="en-US" sz="2000" b="1" dirty="0" smtClean="0"/>
              <a:t>i-TOR-6(</a:t>
            </a:r>
            <a:r>
              <a:rPr lang="ru-RU" sz="2000" b="1" dirty="0" smtClean="0"/>
              <a:t>10)-</a:t>
            </a:r>
            <a:r>
              <a:rPr lang="en-US" sz="2000" b="1" dirty="0" smtClean="0"/>
              <a:t>U-1-VS</a:t>
            </a:r>
            <a:r>
              <a:rPr lang="ru-RU" sz="2000" b="1" dirty="0" smtClean="0"/>
              <a:t> для </a:t>
            </a:r>
            <a:r>
              <a:rPr lang="ru-RU" sz="2000" b="1" dirty="0" err="1" smtClean="0"/>
              <a:t>РЗиА</a:t>
            </a:r>
            <a:r>
              <a:rPr lang="ru-RU" sz="2000" b="1" dirty="0" smtClean="0"/>
              <a:t>, телеизмерений, АИСКУЭ (пример реализации)</a:t>
            </a:r>
            <a:endParaRPr lang="ru-RU" sz="2000" b="1" dirty="0"/>
          </a:p>
        </p:txBody>
      </p:sp>
      <p:pic>
        <p:nvPicPr>
          <p:cNvPr id="1026" name="Picture 2" descr="C:\Users\peu\Pictures\i-TOR VS в Янтарьэнерго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29308"/>
            <a:ext cx="3136750" cy="4182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143301"/>
            <a:ext cx="200025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42882" y="2047753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 smtClean="0"/>
              <a:t>программа</a:t>
            </a:r>
            <a:r>
              <a:rPr lang="ru-RU" b="1" dirty="0" smtClean="0"/>
              <a:t> </a:t>
            </a:r>
            <a:r>
              <a:rPr lang="ru-RU" b="1" dirty="0"/>
              <a:t>«</a:t>
            </a:r>
            <a:r>
              <a:rPr lang="ru-RU" sz="1600" b="1" dirty="0"/>
              <a:t>Модернизации</a:t>
            </a:r>
            <a:r>
              <a:rPr lang="ru-RU" b="1" dirty="0"/>
              <a:t> 300 РП, ТП                                6-10кВ (для </a:t>
            </a:r>
            <a:r>
              <a:rPr lang="ru-RU" sz="1600" b="1" dirty="0"/>
              <a:t>оборудования</a:t>
            </a:r>
            <a:r>
              <a:rPr lang="ru-RU" b="1" dirty="0"/>
              <a:t> ССПИ) </a:t>
            </a:r>
            <a:endParaRPr lang="ru-RU" b="1" dirty="0" smtClean="0"/>
          </a:p>
          <a:p>
            <a:r>
              <a:rPr lang="ru-RU" b="1" dirty="0" smtClean="0"/>
              <a:t>г</a:t>
            </a:r>
            <a:r>
              <a:rPr lang="ru-RU" b="1" dirty="0"/>
              <a:t>. </a:t>
            </a:r>
            <a:r>
              <a:rPr lang="ru-RU" b="1" dirty="0" smtClean="0"/>
              <a:t>Калининград</a:t>
            </a:r>
          </a:p>
          <a:p>
            <a:endParaRPr lang="ru-RU" b="1" dirty="0"/>
          </a:p>
          <a:p>
            <a:r>
              <a:rPr lang="ru-RU" b="1" dirty="0" smtClean="0"/>
              <a:t>Более 150 точек измерения на </a:t>
            </a:r>
            <a:r>
              <a:rPr lang="en-US" b="1" dirty="0" err="1" smtClean="0"/>
              <a:t>i</a:t>
            </a:r>
            <a:r>
              <a:rPr lang="en-US" b="1" dirty="0" smtClean="0"/>
              <a:t>-TOR VS </a:t>
            </a:r>
            <a:r>
              <a:rPr lang="ru-RU" b="1" dirty="0" smtClean="0"/>
              <a:t>в 2022-2023гг </a:t>
            </a:r>
            <a:r>
              <a:rPr lang="en-US" b="1" dirty="0" smtClean="0"/>
              <a:t>(c </a:t>
            </a:r>
            <a:r>
              <a:rPr lang="ru-RU" b="1" dirty="0" smtClean="0"/>
              <a:t>контроллерами </a:t>
            </a:r>
            <a:r>
              <a:rPr lang="en-US" b="1" dirty="0" smtClean="0"/>
              <a:t>ARIS 22</a:t>
            </a:r>
            <a:r>
              <a:rPr lang="ru-RU" b="1" dirty="0" smtClean="0"/>
              <a:t>ХХ)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519913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" y="765356"/>
            <a:ext cx="2766126" cy="417800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77780"/>
            <a:ext cx="9144000" cy="252554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619675" y="44175"/>
            <a:ext cx="7524325" cy="427803"/>
          </a:xfrm>
          <a:prstGeom prst="rect">
            <a:avLst/>
          </a:prstGeom>
        </p:spPr>
        <p:txBody>
          <a:bodyPr>
            <a:normAutofit fontScale="6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/>
              <a:t>Патенты</a:t>
            </a:r>
            <a:r>
              <a:rPr lang="ru-RU" b="1" dirty="0" smtClean="0"/>
              <a:t> и сертификаты</a:t>
            </a:r>
            <a:endParaRPr lang="ru-RU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516" y="1075677"/>
            <a:ext cx="2974315" cy="4192749"/>
          </a:xfrm>
          <a:prstGeom prst="rect">
            <a:avLst/>
          </a:prstGeom>
          <a:ln w="3175">
            <a:solidFill>
              <a:schemeClr val="accent1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898" y="1210958"/>
            <a:ext cx="2986110" cy="4244192"/>
          </a:xfrm>
          <a:prstGeom prst="rect">
            <a:avLst/>
          </a:prstGeom>
          <a:ln w="3175">
            <a:solidFill>
              <a:schemeClr val="accent1"/>
            </a:solidFill>
          </a:ln>
        </p:spPr>
      </p:pic>
      <p:pic>
        <p:nvPicPr>
          <p:cNvPr id="10" name="Picture 2" descr="C:\Users\asm\Documents\01_ТЭЛПРО\iTOR\3_Cертификаты\td_ts_i-tor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26" y="771747"/>
            <a:ext cx="2952328" cy="4165231"/>
          </a:xfrm>
          <a:prstGeom prst="rect">
            <a:avLst/>
          </a:prstGeom>
          <a:noFill/>
          <a:ln w="3175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925" y="119982"/>
            <a:ext cx="1443750" cy="351997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8469" y="1369120"/>
            <a:ext cx="2962521" cy="3987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1634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77780"/>
            <a:ext cx="9144000" cy="252554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267744" y="51544"/>
            <a:ext cx="5544616" cy="5017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Работаем над качеством и развитием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925" y="119982"/>
            <a:ext cx="1443750" cy="35199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10" y="657312"/>
            <a:ext cx="3387966" cy="226008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05" y="3013119"/>
            <a:ext cx="3387967" cy="22600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00" y="657312"/>
            <a:ext cx="1577729" cy="22600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8" y="2968950"/>
            <a:ext cx="1628450" cy="230425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657312"/>
            <a:ext cx="3200400" cy="462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3883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05772"/>
            <a:ext cx="9144000" cy="28061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382249" y="2009189"/>
            <a:ext cx="644431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Прохоров Евгений</a:t>
            </a:r>
            <a:endParaRPr lang="ru-RU" sz="3200" dirty="0" smtClean="0"/>
          </a:p>
          <a:p>
            <a:pPr algn="ctr"/>
            <a:r>
              <a:rPr lang="ru-RU" sz="3200" dirty="0" smtClean="0"/>
              <a:t>+7 912 </a:t>
            </a:r>
            <a:r>
              <a:rPr lang="ru-RU" sz="3200" dirty="0" smtClean="0"/>
              <a:t>24 31 278</a:t>
            </a:r>
            <a:endParaRPr lang="ru-RU" sz="3200" dirty="0"/>
          </a:p>
          <a:p>
            <a:pPr algn="ctr"/>
            <a:r>
              <a:rPr lang="en-US" sz="2800" dirty="0" smtClean="0"/>
              <a:t>peu@i-tor.ru</a:t>
            </a:r>
            <a:endParaRPr lang="en-US" sz="3200" dirty="0"/>
          </a:p>
          <a:p>
            <a:pPr algn="ctr"/>
            <a:r>
              <a:rPr lang="en-US" sz="3200" b="1" dirty="0">
                <a:solidFill>
                  <a:srgbClr val="1185EF"/>
                </a:solidFill>
              </a:rPr>
              <a:t>www.i-tor.ru</a:t>
            </a:r>
            <a:endParaRPr lang="ru-RU" sz="3200" b="1" dirty="0">
              <a:solidFill>
                <a:srgbClr val="1185EF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8087" y="340781"/>
            <a:ext cx="4387825" cy="177706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6949"/>
            <a:ext cx="1444625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1208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77780"/>
            <a:ext cx="9144000" cy="252554"/>
          </a:xfrm>
          <a:prstGeom prst="rect">
            <a:avLst/>
          </a:prstGeom>
        </p:spPr>
      </p:pic>
      <p:sp>
        <p:nvSpPr>
          <p:cNvPr id="25" name="Заголовок 1">
            <a:extLst>
              <a:ext uri="{FF2B5EF4-FFF2-40B4-BE49-F238E27FC236}">
                <a16:creationId xmlns="" xmlns:a16="http://schemas.microsoft.com/office/drawing/2014/main" id="{5B8F681D-D854-489D-9DB7-F228F9F59384}"/>
              </a:ext>
            </a:extLst>
          </p:cNvPr>
          <p:cNvSpPr txBox="1">
            <a:spLocks/>
          </p:cNvSpPr>
          <p:nvPr/>
        </p:nvSpPr>
        <p:spPr>
          <a:xfrm>
            <a:off x="1340969" y="152061"/>
            <a:ext cx="7830014" cy="54519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Обеспечение питания собственных нужд на ВЛ 35,110 кВ</a:t>
            </a:r>
            <a:endParaRPr lang="ru-RU" sz="2400" b="1" dirty="0">
              <a:solidFill>
                <a:schemeClr val="tx1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34" y="682608"/>
            <a:ext cx="4161789" cy="2288243"/>
          </a:xfrm>
          <a:prstGeom prst="rect">
            <a:avLst/>
          </a:prstGeom>
        </p:spPr>
      </p:pic>
      <p:cxnSp>
        <p:nvCxnSpPr>
          <p:cNvPr id="17" name="Прямая со стрелкой 16"/>
          <p:cNvCxnSpPr/>
          <p:nvPr/>
        </p:nvCxnSpPr>
        <p:spPr>
          <a:xfrm flipH="1">
            <a:off x="4567599" y="1746514"/>
            <a:ext cx="79655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13" name="Группа 12"/>
          <p:cNvGrpSpPr/>
          <p:nvPr/>
        </p:nvGrpSpPr>
        <p:grpSpPr>
          <a:xfrm>
            <a:off x="55548" y="129390"/>
            <a:ext cx="1222941" cy="343276"/>
            <a:chOff x="55547" y="116451"/>
            <a:chExt cx="1222941" cy="308948"/>
          </a:xfrm>
        </p:grpSpPr>
        <p:pic>
          <p:nvPicPr>
            <p:cNvPr id="15" name="Picture 2" descr="C:\Users\asm\Documents\01_i-TOR\04_Маркетинг\Banners_SK\Sk_resident2ru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547" y="136856"/>
              <a:ext cx="397379" cy="2826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765" y="116451"/>
              <a:ext cx="813723" cy="308948"/>
            </a:xfrm>
            <a:prstGeom prst="rect">
              <a:avLst/>
            </a:prstGeom>
          </p:spPr>
        </p:pic>
      </p:grpSp>
      <p:sp>
        <p:nvSpPr>
          <p:cNvPr id="19" name="Заголовок 1">
            <a:extLst>
              <a:ext uri="{FF2B5EF4-FFF2-40B4-BE49-F238E27FC236}">
                <a16:creationId xmlns="" xmlns:a16="http://schemas.microsoft.com/office/drawing/2014/main" id="{5B8F681D-D854-489D-9DB7-F228F9F59384}"/>
              </a:ext>
            </a:extLst>
          </p:cNvPr>
          <p:cNvSpPr txBox="1">
            <a:spLocks/>
          </p:cNvSpPr>
          <p:nvPr/>
        </p:nvSpPr>
        <p:spPr>
          <a:xfrm>
            <a:off x="4153965" y="662998"/>
            <a:ext cx="4990035" cy="68233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Устройство отбора мощности с ВЛ 110 </a:t>
            </a:r>
            <a:r>
              <a:rPr lang="ru-RU" sz="2000" b="1" dirty="0" err="1" smtClean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кВ</a:t>
            </a:r>
            <a:r>
              <a:rPr lang="ru-RU" sz="2000" b="1" dirty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000" b="1" dirty="0" smtClean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 </a:t>
            </a:r>
            <a:r>
              <a:rPr lang="en-US" sz="2000" b="1" dirty="0" smtClean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e-TOR-110/0,22-300(600,1000</a:t>
            </a:r>
            <a:r>
              <a:rPr lang="en-US" sz="2000" b="1" dirty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)-</a:t>
            </a:r>
            <a:r>
              <a:rPr lang="ru-RU" sz="2000" b="1" dirty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У1(ХЛ1)</a:t>
            </a:r>
          </a:p>
          <a:p>
            <a:r>
              <a:rPr lang="ru-RU" sz="2400" b="1" dirty="0" smtClean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  </a:t>
            </a:r>
          </a:p>
          <a:p>
            <a:r>
              <a:rPr lang="ru-RU" sz="2400" b="1" dirty="0" smtClean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endParaRPr lang="ru-RU" sz="2400" b="1" dirty="0">
              <a:solidFill>
                <a:schemeClr val="tx1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75" t="16172" r="16386" b="20286"/>
          <a:stretch/>
        </p:blipFill>
        <p:spPr bwMode="auto">
          <a:xfrm>
            <a:off x="4512861" y="1615330"/>
            <a:ext cx="4272242" cy="3402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29834" y="3491767"/>
            <a:ext cx="37428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75000"/>
                  </a:schemeClr>
                </a:solidFill>
              </a:rPr>
              <a:t>Трансформатор собственных нужд </a:t>
            </a:r>
          </a:p>
          <a:p>
            <a:r>
              <a:rPr lang="ru-RU" b="1" dirty="0" smtClean="0">
                <a:solidFill>
                  <a:schemeClr val="tx1">
                    <a:lumMod val="75000"/>
                  </a:schemeClr>
                </a:solidFill>
              </a:rPr>
              <a:t>с </a:t>
            </a:r>
            <a:r>
              <a:rPr lang="ru-RU" b="1" dirty="0">
                <a:solidFill>
                  <a:schemeClr val="tx1">
                    <a:lumMod val="75000"/>
                  </a:schemeClr>
                </a:solidFill>
              </a:rPr>
              <a:t>ВЛ </a:t>
            </a:r>
            <a:r>
              <a:rPr lang="ru-RU" b="1" dirty="0" smtClean="0">
                <a:solidFill>
                  <a:schemeClr val="tx1">
                    <a:lumMod val="75000"/>
                  </a:schemeClr>
                </a:solidFill>
              </a:rPr>
              <a:t>35 </a:t>
            </a:r>
            <a:r>
              <a:rPr lang="ru-RU" b="1" dirty="0" err="1" smtClean="0">
                <a:solidFill>
                  <a:schemeClr val="tx1">
                    <a:lumMod val="75000"/>
                  </a:schemeClr>
                </a:solidFill>
              </a:rPr>
              <a:t>кВ</a:t>
            </a:r>
            <a:r>
              <a:rPr lang="ru-RU" b="1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ru-RU" b="1" dirty="0">
                <a:solidFill>
                  <a:schemeClr val="tx1">
                    <a:lumMod val="75000"/>
                  </a:schemeClr>
                </a:solidFill>
              </a:rPr>
              <a:t>(ТСН 110/0,22кВ)</a:t>
            </a:r>
          </a:p>
        </p:txBody>
      </p:sp>
      <p:cxnSp>
        <p:nvCxnSpPr>
          <p:cNvPr id="9" name="Соединительная линия уступом 8"/>
          <p:cNvCxnSpPr/>
          <p:nvPr/>
        </p:nvCxnSpPr>
        <p:spPr>
          <a:xfrm rot="10800000" flipV="1">
            <a:off x="2984382" y="1345332"/>
            <a:ext cx="1528479" cy="1152128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/>
          <p:nvPr/>
        </p:nvCxnSpPr>
        <p:spPr>
          <a:xfrm>
            <a:off x="3098036" y="3937620"/>
            <a:ext cx="3517142" cy="12700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5926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62446"/>
            <a:ext cx="9144000" cy="252554"/>
          </a:xfrm>
          <a:prstGeom prst="rect">
            <a:avLst/>
          </a:prstGeom>
        </p:spPr>
      </p:pic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5945006" y="1129308"/>
            <a:ext cx="2952328" cy="726151"/>
          </a:xfrm>
        </p:spPr>
        <p:txBody>
          <a:bodyPr>
            <a:noAutofit/>
          </a:bodyPr>
          <a:lstStyle/>
          <a:p>
            <a:pPr algn="l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г. Екатеринбург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l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+ Сколково</a:t>
            </a:r>
            <a:endParaRPr lang="en-US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65604" y="1290820"/>
            <a:ext cx="7772400" cy="1225021"/>
          </a:xfrm>
        </p:spPr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pic>
        <p:nvPicPr>
          <p:cNvPr id="2050" name="Picture 2" descr="C:\Users\peu\Pictures\eburg_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96" y="1028406"/>
            <a:ext cx="5472608" cy="3661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peu\Pictures\сколково, sk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4575" y="2902474"/>
            <a:ext cx="3159993" cy="1777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asm\Documents\01_i-TOR\10_Компания\Сколково\Banners\Sk_resident2ru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2696" y="121196"/>
            <a:ext cx="1243062" cy="884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96" y="243446"/>
            <a:ext cx="1804987" cy="439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105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="" xmlns:a16="http://schemas.microsoft.com/office/drawing/2014/main" id="{5B8F681D-D854-489D-9DB7-F228F9F59384}"/>
              </a:ext>
            </a:extLst>
          </p:cNvPr>
          <p:cNvSpPr txBox="1">
            <a:spLocks/>
          </p:cNvSpPr>
          <p:nvPr/>
        </p:nvSpPr>
        <p:spPr>
          <a:xfrm>
            <a:off x="2451468" y="139014"/>
            <a:ext cx="4282856" cy="43525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latin typeface="+mn-lt"/>
                <a:ea typeface="+mn-ea"/>
                <a:cs typeface="+mn-cs"/>
              </a:rPr>
              <a:t>О компании АЙ-ТОР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845892" y="856786"/>
            <a:ext cx="7237148" cy="130035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214313" indent="-214313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Разработана линейка цифровых ПКУ 6-10-20-35-110 </a:t>
            </a:r>
            <a:r>
              <a:rPr lang="ru-RU" sz="1600" dirty="0" err="1" smtClean="0">
                <a:solidFill>
                  <a:schemeClr val="accent2">
                    <a:lumMod val="50000"/>
                  </a:schemeClr>
                </a:solidFill>
              </a:rPr>
              <a:t>кВ</a:t>
            </a:r>
            <a:endParaRPr lang="ru-RU" sz="16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214313" indent="-214313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С нуля организовано, оснащено и запущено производство</a:t>
            </a:r>
          </a:p>
          <a:p>
            <a:pPr marL="214313" indent="-214313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Изготовлено и введено в работу более 65</a:t>
            </a:r>
            <a:r>
              <a:rPr lang="en-US" sz="1600" dirty="0" smtClean="0">
                <a:solidFill>
                  <a:schemeClr val="accent2">
                    <a:lumMod val="50000"/>
                  </a:schemeClr>
                </a:solidFill>
              </a:rPr>
              <a:t>00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аппаратов в России и странах СНГ</a:t>
            </a:r>
          </a:p>
          <a:p>
            <a:pPr marL="214313" indent="-214313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Аттестована система менеджмента качества </a:t>
            </a:r>
            <a:r>
              <a:rPr lang="en-US" sz="1600" dirty="0" smtClean="0">
                <a:solidFill>
                  <a:schemeClr val="accent2">
                    <a:lumMod val="50000"/>
                  </a:schemeClr>
                </a:solidFill>
              </a:rPr>
              <a:t>ISO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:9001</a:t>
            </a:r>
          </a:p>
          <a:p>
            <a:pPr marL="214313" indent="-214313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Продукция аккредитована на соответствие требованиям ЕС и ЕАЭС</a:t>
            </a:r>
            <a:endParaRPr lang="ru-RU" sz="1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0" y="740933"/>
            <a:ext cx="1516722" cy="5770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3300" b="1" i="1" dirty="0">
                <a:solidFill>
                  <a:schemeClr val="accent1"/>
                </a:solidFill>
              </a:rPr>
              <a:t>8</a:t>
            </a:r>
            <a:r>
              <a:rPr lang="ru-RU" sz="3300" b="1" i="1" dirty="0" smtClean="0">
                <a:solidFill>
                  <a:schemeClr val="accent1"/>
                </a:solidFill>
              </a:rPr>
              <a:t> </a:t>
            </a:r>
            <a:r>
              <a:rPr lang="ru-RU" sz="3300" b="1" i="1" dirty="0">
                <a:solidFill>
                  <a:schemeClr val="accent1"/>
                </a:solidFill>
              </a:rPr>
              <a:t>лет</a:t>
            </a: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667" b="99667" l="2000" r="98333">
                        <a14:foregroundMark x1="55667" y1="19667" x2="57667" y2="5000"/>
                        <a14:foregroundMark x1="48000" y1="69000" x2="56333" y2="26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926" y="1382133"/>
            <a:ext cx="590682" cy="564971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5"/>
          <a:srcRect t="8452" b="9603"/>
          <a:stretch/>
        </p:blipFill>
        <p:spPr>
          <a:xfrm>
            <a:off x="5652432" y="2716566"/>
            <a:ext cx="3430609" cy="2487774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774" y="2703227"/>
            <a:ext cx="5419112" cy="2514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0" y="134496"/>
            <a:ext cx="1803790" cy="43977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94" y="5462860"/>
            <a:ext cx="9155294" cy="21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270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06293" y="833251"/>
            <a:ext cx="8619358" cy="454463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25000"/>
                </a:schemeClr>
              </a:solidFill>
              <a:latin typeface="PF Handbook Pro Medium" panose="02000506050000020004" pitchFamily="50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569874" y="0"/>
            <a:ext cx="6675372" cy="74953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solidFill>
                  <a:schemeClr val="tx1">
                    <a:lumMod val="75000"/>
                  </a:schemeClr>
                </a:solidFill>
              </a:rPr>
              <a:t>Измерители i-TOR тока и напряжения для</a:t>
            </a:r>
            <a:r>
              <a:rPr lang="en-US" sz="2000" b="1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ru-RU" sz="2000" b="1" dirty="0">
                <a:solidFill>
                  <a:schemeClr val="tx1">
                    <a:lumMod val="75000"/>
                  </a:schemeClr>
                </a:solidFill>
              </a:rPr>
              <a:t>воздушных</a:t>
            </a:r>
            <a:r>
              <a:rPr lang="en-US" sz="2000" b="1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ru-RU" sz="2000" b="1" dirty="0">
                <a:solidFill>
                  <a:schemeClr val="tx1">
                    <a:lumMod val="75000"/>
                  </a:schemeClr>
                </a:solidFill>
              </a:rPr>
              <a:t>и кабельных линий </a:t>
            </a:r>
            <a:r>
              <a:rPr lang="ru-RU" sz="2000" b="1" dirty="0" smtClean="0">
                <a:solidFill>
                  <a:schemeClr val="tx1">
                    <a:lumMod val="75000"/>
                  </a:schemeClr>
                </a:solidFill>
              </a:rPr>
              <a:t>6-110 кВ</a:t>
            </a:r>
            <a:endParaRPr lang="ru-RU" sz="2000" b="1" dirty="0">
              <a:solidFill>
                <a:schemeClr val="tx1">
                  <a:lumMod val="75000"/>
                </a:schemeClr>
              </a:solidFill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381391" y="839991"/>
            <a:ext cx="1707308" cy="14401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2">
                <a:lumMod val="25000"/>
              </a:schemeClr>
            </a:solidFill>
          </a:ln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t" anchorCtr="1"/>
          <a:lstStyle/>
          <a:p>
            <a:pPr algn="ctr"/>
            <a:r>
              <a:rPr lang="en-US" sz="1400" b="1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i-TOR</a:t>
            </a:r>
            <a:r>
              <a:rPr lang="ru-RU" sz="1400" b="1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-</a:t>
            </a:r>
            <a:r>
              <a:rPr lang="en-US" sz="1400" b="1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6(24)</a:t>
            </a:r>
            <a:r>
              <a:rPr lang="ru-RU" sz="1400" b="1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-</a:t>
            </a:r>
            <a:r>
              <a:rPr lang="en-US" sz="1400" b="1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U</a:t>
            </a:r>
            <a:endParaRPr lang="ru-RU" sz="1400" b="1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  <a:p>
            <a:pPr algn="ctr"/>
            <a:r>
              <a:rPr lang="ru-RU" sz="1400" b="1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для ячеек с </a:t>
            </a: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воздушной </a:t>
            </a:r>
          </a:p>
          <a:p>
            <a:pPr algn="ctr"/>
            <a:r>
              <a:rPr lang="ru-RU" sz="1100" b="1" dirty="0" smtClean="0">
                <a:solidFill>
                  <a:schemeClr val="accent6">
                    <a:lumMod val="50000"/>
                  </a:schemeClr>
                </a:solidFill>
              </a:rPr>
              <a:t>класс </a:t>
            </a:r>
            <a:r>
              <a:rPr lang="ru-RU" sz="1100" b="1" dirty="0">
                <a:solidFill>
                  <a:schemeClr val="accent6">
                    <a:lumMod val="50000"/>
                  </a:schemeClr>
                </a:solidFill>
              </a:rPr>
              <a:t>точности </a:t>
            </a:r>
            <a:r>
              <a:rPr lang="ru-RU" sz="1100" b="1" dirty="0" smtClean="0">
                <a:solidFill>
                  <a:schemeClr val="accent6">
                    <a:lumMod val="50000"/>
                  </a:schemeClr>
                </a:solidFill>
              </a:rPr>
              <a:t>0,2 и 0,5</a:t>
            </a:r>
            <a:endParaRPr lang="ru-RU" sz="1100" b="1" dirty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и </a:t>
            </a:r>
            <a:r>
              <a:rPr lang="ru-RU" sz="1400" b="1" dirty="0" err="1">
                <a:solidFill>
                  <a:schemeClr val="accent6">
                    <a:lumMod val="50000"/>
                  </a:schemeClr>
                </a:solidFill>
                <a:latin typeface="+mj-lt"/>
              </a:rPr>
              <a:t>элегазовой</a:t>
            </a:r>
            <a:r>
              <a:rPr lang="ru-RU" sz="1400" b="1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 изоляцией  </a:t>
            </a:r>
            <a:endParaRPr lang="en-US" sz="1400" b="1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  <a:p>
            <a:pPr algn="ctr"/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класс точности 0,5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298843" y="833251"/>
            <a:ext cx="1599039" cy="120621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2">
                <a:lumMod val="25000"/>
              </a:schemeClr>
            </a:solidFill>
          </a:ln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i-TOR-</a:t>
            </a: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35</a:t>
            </a:r>
            <a:endParaRPr lang="ru-RU" sz="1400" b="1" dirty="0">
              <a:solidFill>
                <a:schemeClr val="bg2">
                  <a:lumMod val="25000"/>
                </a:schemeClr>
              </a:solidFill>
              <a:latin typeface="+mj-lt"/>
            </a:endParaRPr>
          </a:p>
          <a:p>
            <a:pPr algn="ctr"/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подвесной </a:t>
            </a:r>
            <a:r>
              <a:rPr lang="ru-RU" sz="1400" b="1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/</a:t>
            </a:r>
            <a:r>
              <a:rPr lang="en-US" sz="1400" b="1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 </a:t>
            </a:r>
            <a:r>
              <a:rPr lang="ru-RU" sz="1400" b="1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опорный</a:t>
            </a:r>
          </a:p>
          <a:p>
            <a:pPr algn="ctr"/>
            <a:r>
              <a:rPr lang="ru-RU" sz="1100" b="1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класс точности </a:t>
            </a:r>
            <a:r>
              <a:rPr lang="ru-RU" sz="1100" b="1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0,2/0,2</a:t>
            </a:r>
            <a:r>
              <a:rPr lang="en-US" sz="1100" b="1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S</a:t>
            </a:r>
            <a:r>
              <a:rPr lang="en-US" sz="1400" b="1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 </a:t>
            </a:r>
            <a:endParaRPr lang="ru-RU" sz="1400" b="1" dirty="0">
              <a:solidFill>
                <a:schemeClr val="bg2">
                  <a:lumMod val="25000"/>
                </a:schemeClr>
              </a:solidFill>
              <a:latin typeface="+mj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19435" y="854470"/>
            <a:ext cx="1599039" cy="120621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2">
                <a:lumMod val="25000"/>
              </a:schemeClr>
            </a:solidFill>
          </a:ln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i-TOR-</a:t>
            </a:r>
            <a:r>
              <a:rPr lang="ru-RU" sz="1400" b="1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110</a:t>
            </a:r>
            <a:r>
              <a:rPr lang="en-US" sz="1400" b="1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S</a:t>
            </a:r>
            <a:endParaRPr lang="ru-RU" sz="1400" b="1" dirty="0" smtClean="0">
              <a:solidFill>
                <a:schemeClr val="bg2">
                  <a:lumMod val="25000"/>
                </a:schemeClr>
              </a:solidFill>
              <a:latin typeface="+mj-lt"/>
            </a:endParaRPr>
          </a:p>
          <a:p>
            <a:pPr algn="ctr"/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подвесной </a:t>
            </a:r>
            <a:r>
              <a:rPr lang="ru-RU" sz="1400" b="1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/</a:t>
            </a:r>
            <a:r>
              <a:rPr lang="en-US" sz="1400" b="1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 </a:t>
            </a:r>
            <a:r>
              <a:rPr lang="ru-RU" sz="1400" b="1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опорный</a:t>
            </a:r>
          </a:p>
          <a:p>
            <a:pPr algn="ctr"/>
            <a:r>
              <a:rPr lang="ru-RU" sz="1100" b="1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класс точности 0,</a:t>
            </a:r>
            <a:r>
              <a:rPr lang="en-US" sz="1100" b="1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2</a:t>
            </a:r>
            <a:r>
              <a:rPr lang="ru-RU" sz="1100" b="1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/0,</a:t>
            </a:r>
            <a:r>
              <a:rPr lang="en-US" sz="1100" b="1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2S</a:t>
            </a:r>
            <a:endParaRPr lang="ru-RU" sz="1100" b="1" dirty="0">
              <a:solidFill>
                <a:schemeClr val="bg2">
                  <a:lumMod val="25000"/>
                </a:schemeClr>
              </a:solidFill>
              <a:latin typeface="+mj-lt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6522902" y="854470"/>
            <a:ext cx="0" cy="4451302"/>
          </a:xfrm>
          <a:prstGeom prst="line">
            <a:avLst/>
          </a:prstGeom>
          <a:ln w="19050" cap="flat" cmpd="sng" algn="ctr">
            <a:solidFill>
              <a:srgbClr val="00B05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6831175" y="872229"/>
            <a:ext cx="1684696" cy="104916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2">
                <a:lumMod val="25000"/>
              </a:schemeClr>
            </a:solidFill>
          </a:ln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ПКУ </a:t>
            </a:r>
            <a:r>
              <a:rPr lang="en-US" sz="1400" b="1" dirty="0" err="1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i</a:t>
            </a:r>
            <a:r>
              <a:rPr lang="en-US" sz="14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-TOR-</a:t>
            </a: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6(24)</a:t>
            </a:r>
            <a:r>
              <a:rPr lang="ru-RU" sz="1400" b="1" dirty="0" err="1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кВ</a:t>
            </a: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 для кабельных линий</a:t>
            </a:r>
            <a:endParaRPr lang="ru-RU" sz="1400" b="1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  <a:p>
            <a:pPr algn="ctr"/>
            <a:r>
              <a:rPr lang="ru-RU" sz="11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(комплектный)</a:t>
            </a:r>
            <a:r>
              <a:rPr lang="en-US" sz="11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 </a:t>
            </a:r>
            <a:endParaRPr lang="ru-RU" sz="1100" b="1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900" y="2563036"/>
            <a:ext cx="2055030" cy="1130599"/>
          </a:xfrm>
          <a:prstGeom prst="rect">
            <a:avLst/>
          </a:prstGeom>
        </p:spPr>
      </p:pic>
      <p:sp>
        <p:nvSpPr>
          <p:cNvPr id="28" name="Прямоугольник 27"/>
          <p:cNvSpPr/>
          <p:nvPr/>
        </p:nvSpPr>
        <p:spPr>
          <a:xfrm>
            <a:off x="776366" y="5017740"/>
            <a:ext cx="8851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110 кВ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 </a:t>
            </a:r>
            <a:endParaRPr lang="ru-RU" b="1" dirty="0">
              <a:solidFill>
                <a:schemeClr val="bg2">
                  <a:lumMod val="25000"/>
                </a:schemeClr>
              </a:solidFill>
              <a:latin typeface="+mj-lt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714283" y="5017740"/>
            <a:ext cx="7681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35 кВ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 </a:t>
            </a:r>
            <a:endParaRPr lang="ru-RU" b="1" dirty="0">
              <a:solidFill>
                <a:schemeClr val="bg2">
                  <a:lumMod val="25000"/>
                </a:schemeClr>
              </a:solidFill>
              <a:latin typeface="+mj-lt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907560" y="5017740"/>
            <a:ext cx="9557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6-20 кВ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 </a:t>
            </a:r>
            <a:endParaRPr lang="ru-RU" b="1" dirty="0">
              <a:solidFill>
                <a:schemeClr val="bg2">
                  <a:lumMod val="25000"/>
                </a:schemeClr>
              </a:solidFill>
              <a:latin typeface="+mj-lt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257487" y="5017740"/>
            <a:ext cx="9557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6-20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кВ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 </a:t>
            </a:r>
            <a:endParaRPr lang="ru-RU" b="1" dirty="0">
              <a:solidFill>
                <a:schemeClr val="bg2">
                  <a:lumMod val="25000"/>
                </a:schemeClr>
              </a:solidFill>
              <a:latin typeface="+mj-lt"/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flipH="1">
            <a:off x="2178011" y="854470"/>
            <a:ext cx="6325" cy="4482411"/>
          </a:xfrm>
          <a:prstGeom prst="line">
            <a:avLst/>
          </a:prstGeom>
          <a:ln w="19050" cap="flat" cmpd="sng" algn="ctr">
            <a:solidFill>
              <a:schemeClr val="bg2">
                <a:lumMod val="25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H="1">
            <a:off x="4139952" y="830474"/>
            <a:ext cx="6325" cy="4482411"/>
          </a:xfrm>
          <a:prstGeom prst="line">
            <a:avLst/>
          </a:prstGeom>
          <a:ln w="19050" cap="flat" cmpd="sng" algn="ctr">
            <a:solidFill>
              <a:schemeClr val="bg2">
                <a:lumMod val="25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38" name="Рисунок 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0" y="134496"/>
            <a:ext cx="1803790" cy="439777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424" r="18686"/>
          <a:stretch/>
        </p:blipFill>
        <p:spPr>
          <a:xfrm>
            <a:off x="2476386" y="2785493"/>
            <a:ext cx="1252853" cy="2183990"/>
          </a:xfrm>
          <a:prstGeom prst="rect">
            <a:avLst/>
          </a:prstGeom>
        </p:spPr>
      </p:pic>
      <p:pic>
        <p:nvPicPr>
          <p:cNvPr id="37" name="Рисунок 36" descr="C:\Users\peu\YandexDisk-peu@telpro-ural.ru\I-TOR\ПКУ i-TOR 10кВ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4409" y="2039464"/>
            <a:ext cx="2111702" cy="2177744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6841" y="4486632"/>
            <a:ext cx="454639" cy="531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3375" y="4473945"/>
            <a:ext cx="453771" cy="530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2896" y="4486632"/>
            <a:ext cx="442911" cy="517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94" y="5462860"/>
            <a:ext cx="9155294" cy="21046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19" y="2088233"/>
            <a:ext cx="1082070" cy="2929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168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8422310" y="5533949"/>
            <a:ext cx="6972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026"/>
              </a:lnSpc>
            </a:pPr>
            <a:r>
              <a:rPr sz="1100" dirty="0">
                <a:solidFill>
                  <a:srgbClr val="FFFFFF"/>
                </a:solidFill>
                <a:latin typeface="Calibri (Основной текст)"/>
                <a:cs typeface="Calibri Light"/>
              </a:rPr>
              <a:t>6</a:t>
            </a:r>
            <a:endParaRPr sz="1100">
              <a:latin typeface="Calibri (Основной текст)"/>
              <a:cs typeface="Calibri Light"/>
            </a:endParaRPr>
          </a:p>
        </p:txBody>
      </p:sp>
      <p:sp>
        <p:nvSpPr>
          <p:cNvPr id="47" name="Заголовок 1"/>
          <p:cNvSpPr txBox="1">
            <a:spLocks/>
          </p:cNvSpPr>
          <p:nvPr/>
        </p:nvSpPr>
        <p:spPr>
          <a:xfrm>
            <a:off x="1214754" y="17390"/>
            <a:ext cx="7929245" cy="505332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tx1">
                    <a:lumMod val="75000"/>
                  </a:schemeClr>
                </a:solidFill>
              </a:rPr>
              <a:t>Типы </a:t>
            </a:r>
            <a:r>
              <a:rPr lang="ru-RU" sz="2400" b="1" dirty="0" smtClean="0">
                <a:solidFill>
                  <a:schemeClr val="tx1">
                    <a:lumMod val="75000"/>
                  </a:schemeClr>
                </a:solidFill>
              </a:rPr>
              <a:t>исполнений </a:t>
            </a:r>
            <a:r>
              <a:rPr lang="ru-RU" sz="2400" b="1" dirty="0">
                <a:solidFill>
                  <a:schemeClr val="tx1">
                    <a:lumMod val="75000"/>
                  </a:schemeClr>
                </a:solidFill>
              </a:rPr>
              <a:t>i-TOR </a:t>
            </a:r>
            <a:r>
              <a:rPr lang="ru-RU" sz="2400" b="1" dirty="0" smtClean="0">
                <a:solidFill>
                  <a:schemeClr val="tx1">
                    <a:lumMod val="75000"/>
                  </a:schemeClr>
                </a:solidFill>
              </a:rPr>
              <a:t>для ССПИ и АИСКУЭ </a:t>
            </a:r>
          </a:p>
          <a:p>
            <a:r>
              <a:rPr lang="ru-RU" sz="2400" b="1" dirty="0" smtClean="0">
                <a:solidFill>
                  <a:schemeClr val="tx1">
                    <a:lumMod val="75000"/>
                  </a:schemeClr>
                </a:solidFill>
              </a:rPr>
              <a:t>на ВЛ 35 и 110кВ</a:t>
            </a:r>
            <a:endParaRPr lang="ru-RU" sz="2400" b="1" dirty="0">
              <a:solidFill>
                <a:schemeClr val="tx1">
                  <a:lumMod val="75000"/>
                </a:schemeClr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94" y="5462860"/>
            <a:ext cx="9155294" cy="210462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55548" y="129390"/>
            <a:ext cx="1222941" cy="343276"/>
            <a:chOff x="55547" y="116451"/>
            <a:chExt cx="1222941" cy="308948"/>
          </a:xfrm>
        </p:grpSpPr>
        <p:pic>
          <p:nvPicPr>
            <p:cNvPr id="13" name="Picture 2" descr="C:\Users\asm\Documents\01_i-TOR\04_Маркетинг\Banners_SK\Sk_resident2ru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547" y="136856"/>
              <a:ext cx="397379" cy="2826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765" y="116451"/>
              <a:ext cx="813723" cy="308948"/>
            </a:xfrm>
            <a:prstGeom prst="rect">
              <a:avLst/>
            </a:prstGeom>
          </p:spPr>
        </p:pic>
      </p:grpSp>
      <p:sp>
        <p:nvSpPr>
          <p:cNvPr id="45" name="TextBox 44"/>
          <p:cNvSpPr txBox="1"/>
          <p:nvPr/>
        </p:nvSpPr>
        <p:spPr>
          <a:xfrm>
            <a:off x="114486" y="4625528"/>
            <a:ext cx="193694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accent2">
                    <a:lumMod val="50000"/>
                  </a:schemeClr>
                </a:solidFill>
              </a:rPr>
              <a:t>i-TOR-110S </a:t>
            </a:r>
            <a:endParaRPr lang="ru-RU" sz="1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</a:rPr>
              <a:t>подвесного исполнения</a:t>
            </a:r>
            <a:endParaRPr lang="ru-RU" sz="1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2238619"/>
              </p:ext>
            </p:extLst>
          </p:nvPr>
        </p:nvGraphicFramePr>
        <p:xfrm>
          <a:off x="4734830" y="4657699"/>
          <a:ext cx="4129446" cy="578206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3126410"/>
                <a:gridCol w="1003036"/>
              </a:tblGrid>
              <a:tr h="284138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Класс точности измерения тока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T="50800" marB="50800"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0,5</a:t>
                      </a:r>
                      <a:r>
                        <a:rPr lang="en-US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S;</a:t>
                      </a:r>
                      <a:r>
                        <a:rPr lang="en-US" sz="12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0,2S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T="50800" marB="50800"/>
                </a:tc>
              </a:tr>
              <a:tr h="293726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Класс</a:t>
                      </a:r>
                      <a:r>
                        <a:rPr lang="ru-RU" sz="12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точности измерения напряжения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T="50800" marB="50800"/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0,5;</a:t>
                      </a:r>
                      <a:r>
                        <a:rPr lang="en-US" sz="12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0,2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T="50800" marB="50800"/>
                </a:tc>
              </a:tr>
            </a:tbl>
          </a:graphicData>
        </a:graphic>
      </p:graphicFrame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4" t="908" r="7296" b="3501"/>
          <a:stretch/>
        </p:blipFill>
        <p:spPr bwMode="auto">
          <a:xfrm>
            <a:off x="254237" y="899338"/>
            <a:ext cx="4925139" cy="3517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3902" y="985292"/>
            <a:ext cx="1811337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864692"/>
            <a:ext cx="1304925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3766" y="761600"/>
            <a:ext cx="2573337" cy="360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48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8422310" y="5533949"/>
            <a:ext cx="6972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026"/>
              </a:lnSpc>
            </a:pPr>
            <a:r>
              <a:rPr sz="1100" dirty="0">
                <a:solidFill>
                  <a:srgbClr val="FFFFFF"/>
                </a:solidFill>
                <a:latin typeface="Calibri (Основной текст)"/>
                <a:cs typeface="Calibri Light"/>
              </a:rPr>
              <a:t>6</a:t>
            </a:r>
            <a:endParaRPr sz="1100">
              <a:latin typeface="Calibri (Основной текст)"/>
              <a:cs typeface="Calibri Light"/>
            </a:endParaRPr>
          </a:p>
        </p:txBody>
      </p:sp>
      <p:sp>
        <p:nvSpPr>
          <p:cNvPr id="47" name="Заголовок 1"/>
          <p:cNvSpPr txBox="1">
            <a:spLocks/>
          </p:cNvSpPr>
          <p:nvPr/>
        </p:nvSpPr>
        <p:spPr>
          <a:xfrm>
            <a:off x="1214754" y="17389"/>
            <a:ext cx="7929245" cy="44873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tx1">
                    <a:lumMod val="75000"/>
                  </a:schemeClr>
                </a:solidFill>
              </a:rPr>
              <a:t>Типы исполнений </a:t>
            </a:r>
            <a:r>
              <a:rPr lang="ru-RU" sz="2400" b="1" dirty="0" smtClean="0">
                <a:solidFill>
                  <a:schemeClr val="tx1">
                    <a:lumMod val="75000"/>
                  </a:schemeClr>
                </a:solidFill>
              </a:rPr>
              <a:t>i-TOR для ССПИ и АИСКУЭ</a:t>
            </a:r>
          </a:p>
          <a:p>
            <a:r>
              <a:rPr lang="ru-RU" sz="2400" b="1" dirty="0" smtClean="0">
                <a:solidFill>
                  <a:schemeClr val="tx1">
                    <a:lumMod val="75000"/>
                  </a:schemeClr>
                </a:solidFill>
              </a:rPr>
              <a:t>на ОРУ 35 и 110кВ </a:t>
            </a:r>
            <a:endParaRPr lang="ru-RU" sz="2400" b="1" dirty="0">
              <a:solidFill>
                <a:schemeClr val="tx1">
                  <a:lumMod val="75000"/>
                </a:schemeClr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94" y="5462860"/>
            <a:ext cx="9155294" cy="210462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55548" y="129390"/>
            <a:ext cx="1222941" cy="343276"/>
            <a:chOff x="55547" y="116451"/>
            <a:chExt cx="1222941" cy="308948"/>
          </a:xfrm>
        </p:grpSpPr>
        <p:pic>
          <p:nvPicPr>
            <p:cNvPr id="13" name="Picture 2" descr="C:\Users\asm\Documents\01_i-TOR\04_Маркетинг\Banners_SK\Sk_resident2ru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547" y="136856"/>
              <a:ext cx="397379" cy="2826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765" y="116451"/>
              <a:ext cx="813723" cy="308948"/>
            </a:xfrm>
            <a:prstGeom prst="rect">
              <a:avLst/>
            </a:prstGeom>
          </p:spPr>
        </p:pic>
      </p:grp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090" r="26009"/>
          <a:stretch/>
        </p:blipFill>
        <p:spPr>
          <a:xfrm>
            <a:off x="4205547" y="711030"/>
            <a:ext cx="1457058" cy="2765672"/>
          </a:xfrm>
          <a:prstGeom prst="rect">
            <a:avLst/>
          </a:prstGeom>
        </p:spPr>
      </p:pic>
      <p:grpSp>
        <p:nvGrpSpPr>
          <p:cNvPr id="27" name="Группа 26"/>
          <p:cNvGrpSpPr/>
          <p:nvPr/>
        </p:nvGrpSpPr>
        <p:grpSpPr>
          <a:xfrm>
            <a:off x="4566352" y="3454947"/>
            <a:ext cx="1041641" cy="1069830"/>
            <a:chOff x="3744004" y="170830"/>
            <a:chExt cx="4848791" cy="451371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8" name="Рисунок 27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9956" b="90306" l="3008" r="90000"/>
                      </a14:imgEffect>
                      <a14:imgEffect>
                        <a14:sharpenSoften amount="500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44004" y="170830"/>
              <a:ext cx="4848791" cy="4513710"/>
            </a:xfrm>
            <a:prstGeom prst="rect">
              <a:avLst/>
            </a:prstGeom>
          </p:spPr>
        </p:pic>
        <p:grpSp>
          <p:nvGrpSpPr>
            <p:cNvPr id="29" name="Группа 28"/>
            <p:cNvGrpSpPr/>
            <p:nvPr/>
          </p:nvGrpSpPr>
          <p:grpSpPr>
            <a:xfrm rot="160971">
              <a:off x="4613248" y="1261202"/>
              <a:ext cx="700755" cy="162711"/>
              <a:chOff x="55547" y="116451"/>
              <a:chExt cx="1222941" cy="308948"/>
            </a:xfrm>
          </p:grpSpPr>
          <p:pic>
            <p:nvPicPr>
              <p:cNvPr id="30" name="Picture 2" descr="C:\Users\asm\Documents\01_i-TOR\04_Маркетинг\Banners_SK\Sk_resident2ru.jpg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547" y="136856"/>
                <a:ext cx="397379" cy="28265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" name="Рисунок 30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4765" y="116451"/>
                <a:ext cx="813723" cy="308948"/>
              </a:xfrm>
              <a:prstGeom prst="rect">
                <a:avLst/>
              </a:prstGeom>
            </p:spPr>
          </p:pic>
        </p:grpSp>
      </p:grpSp>
      <p:sp>
        <p:nvSpPr>
          <p:cNvPr id="46" name="TextBox 45"/>
          <p:cNvSpPr txBox="1"/>
          <p:nvPr/>
        </p:nvSpPr>
        <p:spPr>
          <a:xfrm>
            <a:off x="6084168" y="3674695"/>
            <a:ext cx="225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chemeClr val="accent2">
                    <a:lumMod val="50000"/>
                  </a:schemeClr>
                </a:solidFill>
              </a:rPr>
              <a:t>i</a:t>
            </a:r>
            <a:r>
              <a:rPr lang="en-US" sz="1400" b="1" dirty="0" smtClean="0">
                <a:solidFill>
                  <a:schemeClr val="accent2">
                    <a:lumMod val="50000"/>
                  </a:schemeClr>
                </a:solidFill>
              </a:rPr>
              <a:t>-TOR-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</a:rPr>
              <a:t>35</a:t>
            </a:r>
            <a:r>
              <a:rPr lang="en-US" sz="14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sz="1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</a:rPr>
              <a:t>опорного исполнения</a:t>
            </a:r>
            <a:endParaRPr lang="ru-RU" sz="1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7399087"/>
              </p:ext>
            </p:extLst>
          </p:nvPr>
        </p:nvGraphicFramePr>
        <p:xfrm>
          <a:off x="4502358" y="4513683"/>
          <a:ext cx="4129446" cy="613786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3126410"/>
                <a:gridCol w="1003036"/>
              </a:tblGrid>
              <a:tr h="320060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Класс точности измерения тока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T="50800" marB="50800"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0,5</a:t>
                      </a:r>
                      <a:r>
                        <a:rPr lang="en-US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S;</a:t>
                      </a:r>
                      <a:r>
                        <a:rPr lang="en-US" sz="12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0,2S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T="50800" marB="50800"/>
                </a:tc>
              </a:tr>
              <a:tr h="293726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Класс</a:t>
                      </a:r>
                      <a:r>
                        <a:rPr lang="ru-RU" sz="12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точности измерения напряжения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T="50800" marB="50800"/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0,5;</a:t>
                      </a:r>
                      <a:r>
                        <a:rPr lang="en-US" sz="12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0,2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T="50800" marB="50800"/>
                </a:tc>
              </a:tr>
            </a:tbl>
          </a:graphicData>
        </a:graphic>
      </p:graphicFrame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04" t="314" r="19095" b="44882"/>
          <a:stretch/>
        </p:blipFill>
        <p:spPr bwMode="auto">
          <a:xfrm>
            <a:off x="5751922" y="779486"/>
            <a:ext cx="3103873" cy="233214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48" y="810982"/>
            <a:ext cx="1268413" cy="344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5137" y="811258"/>
            <a:ext cx="2773363" cy="288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237" y="4291767"/>
            <a:ext cx="114617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3" y="3989862"/>
            <a:ext cx="2094253" cy="630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3594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8422310" y="5533949"/>
            <a:ext cx="69723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026"/>
              </a:lnSpc>
            </a:pPr>
            <a:r>
              <a:rPr sz="1100" dirty="0">
                <a:solidFill>
                  <a:srgbClr val="FFFFFF"/>
                </a:solidFill>
                <a:latin typeface="Calibri (Основной текст)"/>
                <a:cs typeface="Calibri Light"/>
              </a:rPr>
              <a:t>6</a:t>
            </a:r>
            <a:endParaRPr sz="1100">
              <a:latin typeface="Calibri (Основной текст)"/>
              <a:cs typeface="Calibri Light"/>
            </a:endParaRPr>
          </a:p>
        </p:txBody>
      </p:sp>
      <p:sp>
        <p:nvSpPr>
          <p:cNvPr id="47" name="Заголовок 1"/>
          <p:cNvSpPr txBox="1">
            <a:spLocks/>
          </p:cNvSpPr>
          <p:nvPr/>
        </p:nvSpPr>
        <p:spPr>
          <a:xfrm>
            <a:off x="1214754" y="17389"/>
            <a:ext cx="7929245" cy="58341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Высоковольтные измерители напряжения </a:t>
            </a:r>
          </a:p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i-TOR </a:t>
            </a: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6-10-15-20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кВ</a:t>
            </a: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для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РЗиА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, телеизмерения, АИСКУЭ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94" y="5462860"/>
            <a:ext cx="9155294" cy="210462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55548" y="129390"/>
            <a:ext cx="1222941" cy="343276"/>
            <a:chOff x="55547" y="116451"/>
            <a:chExt cx="1222941" cy="308948"/>
          </a:xfrm>
        </p:grpSpPr>
        <p:pic>
          <p:nvPicPr>
            <p:cNvPr id="13" name="Picture 2" descr="C:\Users\asm\Documents\01_i-TOR\04_Маркетинг\Banners_SK\Sk_resident2ru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547" y="136856"/>
              <a:ext cx="397379" cy="2826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765" y="116451"/>
              <a:ext cx="813723" cy="308948"/>
            </a:xfrm>
            <a:prstGeom prst="rect">
              <a:avLst/>
            </a:prstGeom>
          </p:spPr>
        </p:pic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417340"/>
            <a:ext cx="7176375" cy="394816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5548" y="828933"/>
            <a:ext cx="56685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Полный функциональный аналог электромагнитного трансформатора напряжения</a:t>
            </a:r>
          </a:p>
          <a:p>
            <a:endParaRPr lang="ru-RU" dirty="0" smtClean="0">
              <a:solidFill>
                <a:schemeClr val="tx1">
                  <a:lumMod val="75000"/>
                </a:schemeClr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В 10 раз легче;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Не требует расширения </a:t>
            </a:r>
            <a:r>
              <a:rPr lang="ru-RU" dirty="0" err="1" smtClean="0">
                <a:solidFill>
                  <a:schemeClr val="tx1">
                    <a:lumMod val="75000"/>
                  </a:schemeClr>
                </a:solidFill>
              </a:rPr>
              <a:t>распредустройства</a:t>
            </a:r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Внесён в </a:t>
            </a:r>
            <a:r>
              <a:rPr lang="ru-RU" dirty="0" err="1" smtClean="0">
                <a:solidFill>
                  <a:schemeClr val="tx1">
                    <a:lumMod val="75000"/>
                  </a:schemeClr>
                </a:solidFill>
              </a:rPr>
              <a:t>Госреестр</a:t>
            </a:r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 СИ;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Не восприимчив  к </a:t>
            </a:r>
            <a:r>
              <a:rPr lang="ru-RU" dirty="0" err="1" smtClean="0">
                <a:solidFill>
                  <a:schemeClr val="tx1">
                    <a:lumMod val="75000"/>
                  </a:schemeClr>
                </a:solidFill>
              </a:rPr>
              <a:t>феррорезонансу</a:t>
            </a:r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 и перенапряжениям.</a:t>
            </a:r>
          </a:p>
          <a:p>
            <a:endParaRPr lang="ru-RU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761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77780"/>
            <a:ext cx="9144000" cy="252554"/>
          </a:xfrm>
          <a:prstGeom prst="rect">
            <a:avLst/>
          </a:prstGeom>
        </p:spPr>
      </p:pic>
      <p:sp>
        <p:nvSpPr>
          <p:cNvPr id="18" name="Заголовок 1"/>
          <p:cNvSpPr txBox="1">
            <a:spLocks/>
          </p:cNvSpPr>
          <p:nvPr/>
        </p:nvSpPr>
        <p:spPr>
          <a:xfrm>
            <a:off x="1619675" y="-5494"/>
            <a:ext cx="7344813" cy="91877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/>
              <a:t>Решения для кабельных сетей 6(10) кВ</a:t>
            </a:r>
            <a:r>
              <a:rPr lang="en-US" sz="2800" dirty="0" smtClean="0"/>
              <a:t> c SF6</a:t>
            </a:r>
            <a:r>
              <a:rPr lang="ru-RU" sz="2800" dirty="0" smtClean="0"/>
              <a:t> </a:t>
            </a:r>
            <a:r>
              <a:rPr lang="ru-RU" sz="2400" dirty="0" smtClean="0"/>
              <a:t>(типа </a:t>
            </a:r>
            <a:r>
              <a:rPr lang="en-US" sz="2400" dirty="0" smtClean="0"/>
              <a:t>RM-6</a:t>
            </a:r>
            <a:r>
              <a:rPr lang="ru-RU" sz="2400" dirty="0" smtClean="0"/>
              <a:t>, </a:t>
            </a:r>
            <a:r>
              <a:rPr lang="en-US" sz="2400" dirty="0" smtClean="0"/>
              <a:t>SafeRing </a:t>
            </a:r>
            <a:r>
              <a:rPr lang="ru-RU" sz="2400" dirty="0" smtClean="0"/>
              <a:t>и др.) </a:t>
            </a:r>
            <a:r>
              <a:rPr lang="ru-RU" sz="2400" b="1" dirty="0" smtClean="0"/>
              <a:t>(в кабельный адаптер)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82465" y="3911585"/>
            <a:ext cx="366945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             </a:t>
            </a:r>
            <a:r>
              <a:rPr lang="en-US" sz="3200" b="1" dirty="0" smtClean="0"/>
              <a:t>“ </a:t>
            </a:r>
            <a:r>
              <a:rPr lang="ru-RU" sz="3200" b="1" dirty="0" smtClean="0"/>
              <a:t>+</a:t>
            </a:r>
            <a:r>
              <a:rPr lang="en-US" sz="3200" b="1" dirty="0" smtClean="0"/>
              <a:t> “</a:t>
            </a:r>
            <a:endParaRPr lang="ru-RU" sz="3200" b="1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ru-RU" sz="2000" b="1" dirty="0" smtClean="0"/>
              <a:t>57,7 В на выходе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b="1" dirty="0"/>
              <a:t>д</a:t>
            </a:r>
            <a:r>
              <a:rPr lang="ru-RU" sz="2000" b="1" dirty="0" smtClean="0"/>
              <a:t>о 15 ВА мощность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b="1" dirty="0"/>
              <a:t>Не требует расширения </a:t>
            </a:r>
            <a:r>
              <a:rPr lang="ru-RU" sz="2000" b="1" dirty="0" smtClean="0"/>
              <a:t>РУ</a:t>
            </a:r>
            <a:endParaRPr lang="ru-RU" sz="2000" b="1" dirty="0"/>
          </a:p>
          <a:p>
            <a:pPr marL="342900" indent="-342900" algn="ctr">
              <a:buFont typeface="Arial" pitchFamily="34" charset="0"/>
              <a:buChar char="•"/>
            </a:pPr>
            <a:endParaRPr lang="ru-RU" sz="2000" b="1" dirty="0" smtClean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925" y="847477"/>
            <a:ext cx="1890252" cy="3237587"/>
          </a:xfrm>
          <a:prstGeom prst="rect">
            <a:avLst/>
          </a:prstGeom>
        </p:spPr>
      </p:pic>
      <p:pic>
        <p:nvPicPr>
          <p:cNvPr id="5122" name="Picture 2" descr="pku sf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2580" y="847477"/>
            <a:ext cx="6853153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925" y="119982"/>
            <a:ext cx="1443750" cy="35199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499992" y="4519885"/>
            <a:ext cx="4320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              </a:t>
            </a:r>
            <a:r>
              <a:rPr lang="en-US" sz="3200" b="1" dirty="0" smtClean="0"/>
              <a:t>“ – ”</a:t>
            </a:r>
            <a:endParaRPr lang="ru-RU" sz="3200" b="1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ru-RU" sz="2000" b="1" dirty="0" smtClean="0"/>
              <a:t>требует внешнее питание</a:t>
            </a:r>
            <a:endParaRPr lang="ru-RU" sz="2000" b="1" dirty="0"/>
          </a:p>
          <a:p>
            <a:pPr marL="342900" indent="-342900" algn="ctr">
              <a:buFont typeface="Arial" pitchFamily="34" charset="0"/>
              <a:buChar char="•"/>
            </a:pPr>
            <a:endParaRPr lang="ru-RU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187614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77780"/>
            <a:ext cx="9144000" cy="252554"/>
          </a:xfrm>
          <a:prstGeom prst="rect">
            <a:avLst/>
          </a:prstGeom>
        </p:spPr>
      </p:pic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-363136" y="638813"/>
            <a:ext cx="3776464" cy="555104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Ком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учет в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RM6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 - 10кВ</a:t>
            </a:r>
            <a:endParaRPr lang="ru-RU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104220" y="1177195"/>
            <a:ext cx="2664296" cy="576064"/>
          </a:xfrm>
        </p:spPr>
        <p:txBody>
          <a:bodyPr>
            <a:noAutofit/>
          </a:bodyPr>
          <a:lstStyle/>
          <a:p>
            <a:r>
              <a:rPr lang="ru-RU" sz="1800" dirty="0" smtClean="0"/>
              <a:t>Шкаф учета со счетчиком э\э и </a:t>
            </a:r>
            <a:r>
              <a:rPr lang="en-US" sz="1800" dirty="0" smtClean="0"/>
              <a:t>GSM </a:t>
            </a:r>
            <a:r>
              <a:rPr lang="ru-RU" sz="1800" dirty="0" smtClean="0"/>
              <a:t>модемом</a:t>
            </a:r>
            <a:endParaRPr lang="ru-RU" sz="1800" dirty="0"/>
          </a:p>
        </p:txBody>
      </p:sp>
      <p:pic>
        <p:nvPicPr>
          <p:cNvPr id="4098" name="Picture 2" descr="C:\Users\peu\Pictures\Фото i-TOR\Фото i-TOR 10кВ\10кВ для RM6 (и т.п.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77195"/>
            <a:ext cx="2835184" cy="3912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peu\Pictures\Фото i-TOR\Фото i-TOR 10кВ\i-TOR 6-10 в КРУ Эталон ТавридаЭлектрик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845" y="1319636"/>
            <a:ext cx="2511017" cy="3770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Заголовок 2"/>
          <p:cNvSpPr txBox="1">
            <a:spLocks/>
          </p:cNvSpPr>
          <p:nvPr/>
        </p:nvSpPr>
        <p:spPr>
          <a:xfrm>
            <a:off x="5560314" y="638813"/>
            <a:ext cx="3616970" cy="6808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err="1" smtClean="0"/>
              <a:t>Ком.учет</a:t>
            </a:r>
            <a:r>
              <a:rPr lang="ru-RU" sz="2800" dirty="0" smtClean="0"/>
              <a:t> в КРУ «Эталон» «Таврида Электрик» </a:t>
            </a:r>
            <a:endParaRPr lang="ru-RU" sz="2800" dirty="0"/>
          </a:p>
        </p:txBody>
      </p:sp>
      <p:pic>
        <p:nvPicPr>
          <p:cNvPr id="4100" name="Picture 4" descr="C:\Users\peu\Pictures\Фото i-TOR\Фото i-TOR 10кВ\Шкаф учета 10кВ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8066" y="1845206"/>
            <a:ext cx="2232248" cy="3244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3136"/>
            <a:ext cx="1225550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33054" y="107633"/>
            <a:ext cx="7272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Примеры реализаций</a:t>
            </a:r>
            <a:r>
              <a:rPr lang="en-US" sz="2400" b="1" dirty="0" smtClean="0"/>
              <a:t> i-TOR-6(20)</a:t>
            </a:r>
            <a:r>
              <a:rPr lang="ru-RU" sz="2400" b="1" dirty="0" err="1" smtClean="0"/>
              <a:t>кВ</a:t>
            </a:r>
            <a:r>
              <a:rPr lang="ru-RU" sz="2400" b="1" dirty="0" smtClean="0"/>
              <a:t> </a:t>
            </a:r>
          </a:p>
          <a:p>
            <a:pPr algn="ctr"/>
            <a:r>
              <a:rPr lang="ru-RU" sz="2400" b="1" dirty="0" smtClean="0"/>
              <a:t>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405256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i-tor">
      <a:dk1>
        <a:srgbClr val="974806"/>
      </a:dk1>
      <a:lt1>
        <a:sysClr val="window" lastClr="FFFFFF"/>
      </a:lt1>
      <a:dk2>
        <a:srgbClr val="8DB3E2"/>
      </a:dk2>
      <a:lt2>
        <a:srgbClr val="EEECE1"/>
      </a:lt2>
      <a:accent1>
        <a:srgbClr val="E36C09"/>
      </a:accent1>
      <a:accent2>
        <a:srgbClr val="F79646"/>
      </a:accent2>
      <a:accent3>
        <a:srgbClr val="4F81BD"/>
      </a:accent3>
      <a:accent4>
        <a:srgbClr val="4BACC6"/>
      </a:accent4>
      <a:accent5>
        <a:srgbClr val="C0504D"/>
      </a:accent5>
      <a:accent6>
        <a:srgbClr val="D99694"/>
      </a:accent6>
      <a:hlink>
        <a:srgbClr val="17365D"/>
      </a:hlink>
      <a:folHlink>
        <a:srgbClr val="31859B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10217</TotalTime>
  <Words>1507</Words>
  <Application>Microsoft Office PowerPoint</Application>
  <PresentationFormat>Экран (16:10)</PresentationFormat>
  <Paragraphs>208</Paragraphs>
  <Slides>19</Slides>
  <Notes>19</Notes>
  <HiddenSlides>2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Шкаф учета со счетчиком э\э и GSM модемом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Медведев Андрей Станиславович</dc:creator>
  <cp:lastModifiedBy>Прохоров Евгений Юрьевич</cp:lastModifiedBy>
  <cp:revision>290</cp:revision>
  <dcterms:created xsi:type="dcterms:W3CDTF">2014-08-26T04:48:03Z</dcterms:created>
  <dcterms:modified xsi:type="dcterms:W3CDTF">2024-04-23T12:11:09Z</dcterms:modified>
</cp:coreProperties>
</file>