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314" r:id="rId3"/>
    <p:sldId id="341" r:id="rId4"/>
    <p:sldId id="342" r:id="rId5"/>
    <p:sldId id="332" r:id="rId6"/>
    <p:sldId id="324" r:id="rId7"/>
    <p:sldId id="343" r:id="rId8"/>
    <p:sldId id="344" r:id="rId9"/>
    <p:sldId id="345" r:id="rId10"/>
    <p:sldId id="338" r:id="rId11"/>
    <p:sldId id="330" r:id="rId12"/>
  </p:sldIdLst>
  <p:sldSz cx="15986125" cy="9001125"/>
  <p:notesSz cx="6858000" cy="9144000"/>
  <p:defaultTextStyle>
    <a:defPPr>
      <a:defRPr lang="ru-RU"/>
    </a:defPPr>
    <a:lvl1pPr marL="0" algn="l" defTabSz="1599103" rtl="0" eaLnBrk="1" latinLnBrk="0" hangingPunct="1">
      <a:defRPr sz="3100" kern="1200">
        <a:solidFill>
          <a:schemeClr val="tx1"/>
        </a:solidFill>
        <a:latin typeface="+mn-lt"/>
        <a:ea typeface="+mn-ea"/>
        <a:cs typeface="+mn-cs"/>
      </a:defRPr>
    </a:lvl1pPr>
    <a:lvl2pPr marL="799551" algn="l" defTabSz="1599103" rtl="0" eaLnBrk="1" latinLnBrk="0" hangingPunct="1">
      <a:defRPr sz="3100" kern="1200">
        <a:solidFill>
          <a:schemeClr val="tx1"/>
        </a:solidFill>
        <a:latin typeface="+mn-lt"/>
        <a:ea typeface="+mn-ea"/>
        <a:cs typeface="+mn-cs"/>
      </a:defRPr>
    </a:lvl2pPr>
    <a:lvl3pPr marL="1599103" algn="l" defTabSz="1599103" rtl="0" eaLnBrk="1" latinLnBrk="0" hangingPunct="1">
      <a:defRPr sz="3100" kern="1200">
        <a:solidFill>
          <a:schemeClr val="tx1"/>
        </a:solidFill>
        <a:latin typeface="+mn-lt"/>
        <a:ea typeface="+mn-ea"/>
        <a:cs typeface="+mn-cs"/>
      </a:defRPr>
    </a:lvl3pPr>
    <a:lvl4pPr marL="2398654" algn="l" defTabSz="1599103" rtl="0" eaLnBrk="1" latinLnBrk="0" hangingPunct="1">
      <a:defRPr sz="3100" kern="1200">
        <a:solidFill>
          <a:schemeClr val="tx1"/>
        </a:solidFill>
        <a:latin typeface="+mn-lt"/>
        <a:ea typeface="+mn-ea"/>
        <a:cs typeface="+mn-cs"/>
      </a:defRPr>
    </a:lvl4pPr>
    <a:lvl5pPr marL="3198205" algn="l" defTabSz="1599103" rtl="0" eaLnBrk="1" latinLnBrk="0" hangingPunct="1">
      <a:defRPr sz="3100" kern="1200">
        <a:solidFill>
          <a:schemeClr val="tx1"/>
        </a:solidFill>
        <a:latin typeface="+mn-lt"/>
        <a:ea typeface="+mn-ea"/>
        <a:cs typeface="+mn-cs"/>
      </a:defRPr>
    </a:lvl5pPr>
    <a:lvl6pPr marL="3997757" algn="l" defTabSz="1599103" rtl="0" eaLnBrk="1" latinLnBrk="0" hangingPunct="1">
      <a:defRPr sz="3100" kern="1200">
        <a:solidFill>
          <a:schemeClr val="tx1"/>
        </a:solidFill>
        <a:latin typeface="+mn-lt"/>
        <a:ea typeface="+mn-ea"/>
        <a:cs typeface="+mn-cs"/>
      </a:defRPr>
    </a:lvl6pPr>
    <a:lvl7pPr marL="4797308" algn="l" defTabSz="1599103" rtl="0" eaLnBrk="1" latinLnBrk="0" hangingPunct="1">
      <a:defRPr sz="3100" kern="1200">
        <a:solidFill>
          <a:schemeClr val="tx1"/>
        </a:solidFill>
        <a:latin typeface="+mn-lt"/>
        <a:ea typeface="+mn-ea"/>
        <a:cs typeface="+mn-cs"/>
      </a:defRPr>
    </a:lvl7pPr>
    <a:lvl8pPr marL="5596860" algn="l" defTabSz="1599103" rtl="0" eaLnBrk="1" latinLnBrk="0" hangingPunct="1">
      <a:defRPr sz="3100" kern="1200">
        <a:solidFill>
          <a:schemeClr val="tx1"/>
        </a:solidFill>
        <a:latin typeface="+mn-lt"/>
        <a:ea typeface="+mn-ea"/>
        <a:cs typeface="+mn-cs"/>
      </a:defRPr>
    </a:lvl8pPr>
    <a:lvl9pPr marL="6396411" algn="l" defTabSz="1599103" rtl="0" eaLnBrk="1" latinLnBrk="0" hangingPunct="1">
      <a:defRPr sz="31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80BADF06-B610-454D-B5E9-107C2F1DC03C}">
          <p14:sldIdLst>
            <p14:sldId id="256"/>
            <p14:sldId id="314"/>
          </p14:sldIdLst>
        </p14:section>
        <p14:section name="Раздел без заголовка" id="{81E7384A-28C2-4A7C-BF4C-6735CEB68E2F}">
          <p14:sldIdLst>
            <p14:sldId id="341"/>
            <p14:sldId id="342"/>
            <p14:sldId id="332"/>
            <p14:sldId id="324"/>
            <p14:sldId id="343"/>
            <p14:sldId id="344"/>
            <p14:sldId id="345"/>
            <p14:sldId id="338"/>
            <p14:sldId id="330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835">
          <p15:clr>
            <a:srgbClr val="A4A3A4"/>
          </p15:clr>
        </p15:guide>
        <p15:guide id="2" pos="503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00"/>
    <a:srgbClr val="FF6600"/>
    <a:srgbClr val="191B29"/>
    <a:srgbClr val="C92929"/>
    <a:srgbClr val="F2A948"/>
    <a:srgbClr val="D62020"/>
    <a:srgbClr val="D92121"/>
    <a:srgbClr val="DB2122"/>
    <a:srgbClr val="D51D1D"/>
    <a:srgbClr val="C71B1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113A9D2-9D6B-4929-AA2D-F23B5EE8CBE7}" styleName="Стиль из темы 2 - акцент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614" autoAdjust="0"/>
    <p:restoredTop sz="94200" autoAdjust="0"/>
  </p:normalViewPr>
  <p:slideViewPr>
    <p:cSldViewPr showGuides="1">
      <p:cViewPr varScale="1">
        <p:scale>
          <a:sx n="81" d="100"/>
          <a:sy n="81" d="100"/>
        </p:scale>
        <p:origin x="618" y="84"/>
      </p:cViewPr>
      <p:guideLst>
        <p:guide orient="horz" pos="2835"/>
        <p:guide pos="503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90012" cy="90012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DD22C8-193F-4BE9-B89D-D9857B6C0A23}" type="datetimeFigureOut">
              <a:rPr lang="ru-RU" smtClean="0"/>
              <a:t>12.04.2024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4175" y="685800"/>
            <a:ext cx="60896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E45BBE-D064-4C66-9A4E-227ACC345356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654350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599103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1pPr>
    <a:lvl2pPr marL="799551" algn="l" defTabSz="1599103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2pPr>
    <a:lvl3pPr marL="1599103" algn="l" defTabSz="1599103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3pPr>
    <a:lvl4pPr marL="2398654" algn="l" defTabSz="1599103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4pPr>
    <a:lvl5pPr marL="3198205" algn="l" defTabSz="1599103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5pPr>
    <a:lvl6pPr marL="3997757" algn="l" defTabSz="1599103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4797308" algn="l" defTabSz="1599103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5596860" algn="l" defTabSz="1599103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6396411" algn="l" defTabSz="1599103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E45BBE-D064-4C66-9A4E-227ACC345356}" type="slidenum">
              <a:rPr lang="ru-RU" smtClean="0"/>
              <a:t>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26963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E45BBE-D064-4C66-9A4E-227ACC345356}" type="slidenum">
              <a:rPr lang="ru-RU" smtClean="0"/>
              <a:t>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7388444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E45BBE-D064-4C66-9A4E-227ACC345356}" type="slidenum">
              <a:rPr lang="ru-RU" smtClean="0"/>
              <a:t>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4611335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E45BBE-D064-4C66-9A4E-227ACC345356}" type="slidenum">
              <a:rPr lang="ru-RU" smtClean="0"/>
              <a:t>6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4477961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E45BBE-D064-4C66-9A4E-227ACC345356}" type="slidenum">
              <a:rPr lang="ru-RU" smtClean="0"/>
              <a:t>7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1654547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E45BBE-D064-4C66-9A4E-227ACC345356}" type="slidenum">
              <a:rPr lang="ru-RU" smtClean="0"/>
              <a:t>8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0738106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E45BBE-D064-4C66-9A4E-227ACC345356}" type="slidenum">
              <a:rPr lang="ru-RU" smtClean="0"/>
              <a:t>9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9712505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E45BBE-D064-4C66-9A4E-227ACC345356}" type="slidenum">
              <a:rPr lang="ru-RU" smtClean="0"/>
              <a:t>10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1828243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E45BBE-D064-4C66-9A4E-227ACC345356}" type="slidenum">
              <a:rPr lang="ru-RU" smtClean="0"/>
              <a:t>11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115776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98960" y="2796188"/>
            <a:ext cx="13588206" cy="192940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397919" y="5100637"/>
            <a:ext cx="11190288" cy="230028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7995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5991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3986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31982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9977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7973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5968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63964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89605-8C5A-49EF-9506-BC102A1E8DD0}" type="datetime1">
              <a:rPr lang="ru-RU" smtClean="0"/>
              <a:t>12.04.2024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E88FC-C4E7-44FB-9CBE-03C5674E299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77769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4DF95-1D29-4AC6-956E-233A0A88D76A}" type="datetime1">
              <a:rPr lang="ru-RU" smtClean="0"/>
              <a:t>12.04.2024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E88FC-C4E7-44FB-9CBE-03C5674E299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446790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11589941" y="360463"/>
            <a:ext cx="3596878" cy="768012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799306" y="360463"/>
            <a:ext cx="10524199" cy="76801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E4A167-B15C-496C-979B-3299B5CD0EB6}" type="datetime1">
              <a:rPr lang="ru-RU" smtClean="0"/>
              <a:t>12.04.2024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E88FC-C4E7-44FB-9CBE-03C5674E299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192843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DFE31-E791-40FE-826A-EC099F44F044}" type="datetime1">
              <a:rPr lang="ru-RU" smtClean="0"/>
              <a:t>12.04.2024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E88FC-C4E7-44FB-9CBE-03C5674E299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502429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62794" y="5784058"/>
            <a:ext cx="13588206" cy="1787723"/>
          </a:xfrm>
        </p:spPr>
        <p:txBody>
          <a:bodyPr anchor="t"/>
          <a:lstStyle>
            <a:lvl1pPr algn="l">
              <a:defRPr sz="7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62794" y="3815061"/>
            <a:ext cx="13588206" cy="1968995"/>
          </a:xfrm>
        </p:spPr>
        <p:txBody>
          <a:bodyPr anchor="b"/>
          <a:lstStyle>
            <a:lvl1pPr marL="0" indent="0">
              <a:buNone/>
              <a:defRPr sz="3500">
                <a:solidFill>
                  <a:schemeClr val="tx1">
                    <a:tint val="75000"/>
                  </a:schemeClr>
                </a:solidFill>
              </a:defRPr>
            </a:lvl1pPr>
            <a:lvl2pPr marL="799551" indent="0">
              <a:buNone/>
              <a:defRPr sz="3100">
                <a:solidFill>
                  <a:schemeClr val="tx1">
                    <a:tint val="75000"/>
                  </a:schemeClr>
                </a:solidFill>
              </a:defRPr>
            </a:lvl2pPr>
            <a:lvl3pPr marL="1599103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3pPr>
            <a:lvl4pPr marL="2398654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4pPr>
            <a:lvl5pPr marL="3198205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5pPr>
            <a:lvl6pPr marL="3997757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6pPr>
            <a:lvl7pPr marL="4797308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7pPr>
            <a:lvl8pPr marL="559686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8pPr>
            <a:lvl9pPr marL="6396411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28571-23E3-4C94-86CF-30A78BA2FEB2}" type="datetime1">
              <a:rPr lang="ru-RU" smtClean="0"/>
              <a:t>12.04.2024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E88FC-C4E7-44FB-9CBE-03C5674E299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19307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799306" y="2100264"/>
            <a:ext cx="7060539" cy="5940326"/>
          </a:xfrm>
        </p:spPr>
        <p:txBody>
          <a:bodyPr/>
          <a:lstStyle>
            <a:lvl1pPr>
              <a:defRPr sz="4900"/>
            </a:lvl1pPr>
            <a:lvl2pPr>
              <a:defRPr sz="4200"/>
            </a:lvl2pPr>
            <a:lvl3pPr>
              <a:defRPr sz="3500"/>
            </a:lvl3pPr>
            <a:lvl4pPr>
              <a:defRPr sz="3100"/>
            </a:lvl4pPr>
            <a:lvl5pPr>
              <a:defRPr sz="3100"/>
            </a:lvl5pPr>
            <a:lvl6pPr>
              <a:defRPr sz="3100"/>
            </a:lvl6pPr>
            <a:lvl7pPr>
              <a:defRPr sz="3100"/>
            </a:lvl7pPr>
            <a:lvl8pPr>
              <a:defRPr sz="3100"/>
            </a:lvl8pPr>
            <a:lvl9pPr>
              <a:defRPr sz="31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126280" y="2100264"/>
            <a:ext cx="7060539" cy="5940326"/>
          </a:xfrm>
        </p:spPr>
        <p:txBody>
          <a:bodyPr/>
          <a:lstStyle>
            <a:lvl1pPr>
              <a:defRPr sz="4900"/>
            </a:lvl1pPr>
            <a:lvl2pPr>
              <a:defRPr sz="4200"/>
            </a:lvl2pPr>
            <a:lvl3pPr>
              <a:defRPr sz="3500"/>
            </a:lvl3pPr>
            <a:lvl4pPr>
              <a:defRPr sz="3100"/>
            </a:lvl4pPr>
            <a:lvl5pPr>
              <a:defRPr sz="3100"/>
            </a:lvl5pPr>
            <a:lvl6pPr>
              <a:defRPr sz="3100"/>
            </a:lvl6pPr>
            <a:lvl7pPr>
              <a:defRPr sz="3100"/>
            </a:lvl7pPr>
            <a:lvl8pPr>
              <a:defRPr sz="3100"/>
            </a:lvl8pPr>
            <a:lvl9pPr>
              <a:defRPr sz="31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245D3-846B-48F9-B1E1-3F15B92B6D09}" type="datetime1">
              <a:rPr lang="ru-RU" smtClean="0"/>
              <a:t>12.04.2024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E88FC-C4E7-44FB-9CBE-03C5674E299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736124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99306" y="2014836"/>
            <a:ext cx="7063315" cy="839689"/>
          </a:xfrm>
        </p:spPr>
        <p:txBody>
          <a:bodyPr anchor="b"/>
          <a:lstStyle>
            <a:lvl1pPr marL="0" indent="0">
              <a:buNone/>
              <a:defRPr sz="4200" b="1"/>
            </a:lvl1pPr>
            <a:lvl2pPr marL="799551" indent="0">
              <a:buNone/>
              <a:defRPr sz="3500" b="1"/>
            </a:lvl2pPr>
            <a:lvl3pPr marL="1599103" indent="0">
              <a:buNone/>
              <a:defRPr sz="3100" b="1"/>
            </a:lvl3pPr>
            <a:lvl4pPr marL="2398654" indent="0">
              <a:buNone/>
              <a:defRPr sz="2800" b="1"/>
            </a:lvl4pPr>
            <a:lvl5pPr marL="3198205" indent="0">
              <a:buNone/>
              <a:defRPr sz="2800" b="1"/>
            </a:lvl5pPr>
            <a:lvl6pPr marL="3997757" indent="0">
              <a:buNone/>
              <a:defRPr sz="2800" b="1"/>
            </a:lvl6pPr>
            <a:lvl7pPr marL="4797308" indent="0">
              <a:buNone/>
              <a:defRPr sz="2800" b="1"/>
            </a:lvl7pPr>
            <a:lvl8pPr marL="5596860" indent="0">
              <a:buNone/>
              <a:defRPr sz="2800" b="1"/>
            </a:lvl8pPr>
            <a:lvl9pPr marL="6396411" indent="0">
              <a:buNone/>
              <a:defRPr sz="28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799306" y="2854523"/>
            <a:ext cx="7063315" cy="5186066"/>
          </a:xfrm>
        </p:spPr>
        <p:txBody>
          <a:bodyPr/>
          <a:lstStyle>
            <a:lvl1pPr>
              <a:defRPr sz="4200"/>
            </a:lvl1pPr>
            <a:lvl2pPr>
              <a:defRPr sz="3500"/>
            </a:lvl2pPr>
            <a:lvl3pPr>
              <a:defRPr sz="310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8120734" y="2014836"/>
            <a:ext cx="7066089" cy="839689"/>
          </a:xfrm>
        </p:spPr>
        <p:txBody>
          <a:bodyPr anchor="b"/>
          <a:lstStyle>
            <a:lvl1pPr marL="0" indent="0">
              <a:buNone/>
              <a:defRPr sz="4200" b="1"/>
            </a:lvl1pPr>
            <a:lvl2pPr marL="799551" indent="0">
              <a:buNone/>
              <a:defRPr sz="3500" b="1"/>
            </a:lvl2pPr>
            <a:lvl3pPr marL="1599103" indent="0">
              <a:buNone/>
              <a:defRPr sz="3100" b="1"/>
            </a:lvl3pPr>
            <a:lvl4pPr marL="2398654" indent="0">
              <a:buNone/>
              <a:defRPr sz="2800" b="1"/>
            </a:lvl4pPr>
            <a:lvl5pPr marL="3198205" indent="0">
              <a:buNone/>
              <a:defRPr sz="2800" b="1"/>
            </a:lvl5pPr>
            <a:lvl6pPr marL="3997757" indent="0">
              <a:buNone/>
              <a:defRPr sz="2800" b="1"/>
            </a:lvl6pPr>
            <a:lvl7pPr marL="4797308" indent="0">
              <a:buNone/>
              <a:defRPr sz="2800" b="1"/>
            </a:lvl7pPr>
            <a:lvl8pPr marL="5596860" indent="0">
              <a:buNone/>
              <a:defRPr sz="2800" b="1"/>
            </a:lvl8pPr>
            <a:lvl9pPr marL="6396411" indent="0">
              <a:buNone/>
              <a:defRPr sz="28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8120734" y="2854523"/>
            <a:ext cx="7066089" cy="5186066"/>
          </a:xfrm>
        </p:spPr>
        <p:txBody>
          <a:bodyPr/>
          <a:lstStyle>
            <a:lvl1pPr>
              <a:defRPr sz="4200"/>
            </a:lvl1pPr>
            <a:lvl2pPr>
              <a:defRPr sz="3500"/>
            </a:lvl2pPr>
            <a:lvl3pPr>
              <a:defRPr sz="310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B0EE9-52C5-43F8-89AE-EDFEC039BEF4}" type="datetime1">
              <a:rPr lang="ru-RU" smtClean="0"/>
              <a:t>12.04.2024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E88FC-C4E7-44FB-9CBE-03C5674E299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91338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346D0-6D70-40AA-A21C-150E90DA4041}" type="datetime1">
              <a:rPr lang="ru-RU" smtClean="0"/>
              <a:t>12.04.2024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E88FC-C4E7-44FB-9CBE-03C5674E299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148531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CFA42-8AA4-4B55-8D57-F425596893D1}" type="datetime1">
              <a:rPr lang="ru-RU" smtClean="0"/>
              <a:t>12.04.2024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E88FC-C4E7-44FB-9CBE-03C5674E299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294470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9311" y="358377"/>
            <a:ext cx="5259325" cy="1525192"/>
          </a:xfrm>
        </p:spPr>
        <p:txBody>
          <a:bodyPr anchor="b"/>
          <a:lstStyle>
            <a:lvl1pPr algn="l">
              <a:defRPr sz="35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50131" y="358384"/>
            <a:ext cx="8936688" cy="7682211"/>
          </a:xfrm>
        </p:spPr>
        <p:txBody>
          <a:bodyPr/>
          <a:lstStyle>
            <a:lvl1pPr>
              <a:defRPr sz="5600"/>
            </a:lvl1pPr>
            <a:lvl2pPr>
              <a:defRPr sz="4900"/>
            </a:lvl2pPr>
            <a:lvl3pPr>
              <a:defRPr sz="4200"/>
            </a:lvl3pPr>
            <a:lvl4pPr>
              <a:defRPr sz="3500"/>
            </a:lvl4pPr>
            <a:lvl5pPr>
              <a:defRPr sz="3500"/>
            </a:lvl5pPr>
            <a:lvl6pPr>
              <a:defRPr sz="3500"/>
            </a:lvl6pPr>
            <a:lvl7pPr>
              <a:defRPr sz="3500"/>
            </a:lvl7pPr>
            <a:lvl8pPr>
              <a:defRPr sz="3500"/>
            </a:lvl8pPr>
            <a:lvl9pPr>
              <a:defRPr sz="3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99311" y="1883575"/>
            <a:ext cx="5259325" cy="6157020"/>
          </a:xfrm>
        </p:spPr>
        <p:txBody>
          <a:bodyPr/>
          <a:lstStyle>
            <a:lvl1pPr marL="0" indent="0">
              <a:buNone/>
              <a:defRPr sz="2400"/>
            </a:lvl1pPr>
            <a:lvl2pPr marL="799551" indent="0">
              <a:buNone/>
              <a:defRPr sz="2100"/>
            </a:lvl2pPr>
            <a:lvl3pPr marL="1599103" indent="0">
              <a:buNone/>
              <a:defRPr sz="1700"/>
            </a:lvl3pPr>
            <a:lvl4pPr marL="2398654" indent="0">
              <a:buNone/>
              <a:defRPr sz="1600"/>
            </a:lvl4pPr>
            <a:lvl5pPr marL="3198205" indent="0">
              <a:buNone/>
              <a:defRPr sz="1600"/>
            </a:lvl5pPr>
            <a:lvl6pPr marL="3997757" indent="0">
              <a:buNone/>
              <a:defRPr sz="1600"/>
            </a:lvl6pPr>
            <a:lvl7pPr marL="4797308" indent="0">
              <a:buNone/>
              <a:defRPr sz="1600"/>
            </a:lvl7pPr>
            <a:lvl8pPr marL="5596860" indent="0">
              <a:buNone/>
              <a:defRPr sz="1600"/>
            </a:lvl8pPr>
            <a:lvl9pPr marL="6396411" indent="0">
              <a:buNone/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FEC06-A935-411F-B1DE-4051FE0332B6}" type="datetime1">
              <a:rPr lang="ru-RU" smtClean="0"/>
              <a:t>12.04.2024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E88FC-C4E7-44FB-9CBE-03C5674E299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571900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33392" y="6300787"/>
            <a:ext cx="9591675" cy="743845"/>
          </a:xfrm>
        </p:spPr>
        <p:txBody>
          <a:bodyPr anchor="b"/>
          <a:lstStyle>
            <a:lvl1pPr algn="l">
              <a:defRPr sz="35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133392" y="804267"/>
            <a:ext cx="9591675" cy="5400675"/>
          </a:xfrm>
        </p:spPr>
        <p:txBody>
          <a:bodyPr/>
          <a:lstStyle>
            <a:lvl1pPr marL="0" indent="0">
              <a:buNone/>
              <a:defRPr sz="5600"/>
            </a:lvl1pPr>
            <a:lvl2pPr marL="799551" indent="0">
              <a:buNone/>
              <a:defRPr sz="4900"/>
            </a:lvl2pPr>
            <a:lvl3pPr marL="1599103" indent="0">
              <a:buNone/>
              <a:defRPr sz="4200"/>
            </a:lvl3pPr>
            <a:lvl4pPr marL="2398654" indent="0">
              <a:buNone/>
              <a:defRPr sz="3500"/>
            </a:lvl4pPr>
            <a:lvl5pPr marL="3198205" indent="0">
              <a:buNone/>
              <a:defRPr sz="3500"/>
            </a:lvl5pPr>
            <a:lvl6pPr marL="3997757" indent="0">
              <a:buNone/>
              <a:defRPr sz="3500"/>
            </a:lvl6pPr>
            <a:lvl7pPr marL="4797308" indent="0">
              <a:buNone/>
              <a:defRPr sz="3500"/>
            </a:lvl7pPr>
            <a:lvl8pPr marL="5596860" indent="0">
              <a:buNone/>
              <a:defRPr sz="3500"/>
            </a:lvl8pPr>
            <a:lvl9pPr marL="6396411" indent="0">
              <a:buNone/>
              <a:defRPr sz="35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133392" y="7044635"/>
            <a:ext cx="9591675" cy="1056382"/>
          </a:xfrm>
        </p:spPr>
        <p:txBody>
          <a:bodyPr/>
          <a:lstStyle>
            <a:lvl1pPr marL="0" indent="0">
              <a:buNone/>
              <a:defRPr sz="2400"/>
            </a:lvl1pPr>
            <a:lvl2pPr marL="799551" indent="0">
              <a:buNone/>
              <a:defRPr sz="2100"/>
            </a:lvl2pPr>
            <a:lvl3pPr marL="1599103" indent="0">
              <a:buNone/>
              <a:defRPr sz="1700"/>
            </a:lvl3pPr>
            <a:lvl4pPr marL="2398654" indent="0">
              <a:buNone/>
              <a:defRPr sz="1600"/>
            </a:lvl4pPr>
            <a:lvl5pPr marL="3198205" indent="0">
              <a:buNone/>
              <a:defRPr sz="1600"/>
            </a:lvl5pPr>
            <a:lvl6pPr marL="3997757" indent="0">
              <a:buNone/>
              <a:defRPr sz="1600"/>
            </a:lvl6pPr>
            <a:lvl7pPr marL="4797308" indent="0">
              <a:buNone/>
              <a:defRPr sz="1600"/>
            </a:lvl7pPr>
            <a:lvl8pPr marL="5596860" indent="0">
              <a:buNone/>
              <a:defRPr sz="1600"/>
            </a:lvl8pPr>
            <a:lvl9pPr marL="6396411" indent="0">
              <a:buNone/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D5B10E-CC88-4C5C-AB52-35A1E9D9DD02}" type="datetime1">
              <a:rPr lang="ru-RU" smtClean="0"/>
              <a:t>12.04.2024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E88FC-C4E7-44FB-9CBE-03C5674E299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363926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9306" y="360463"/>
            <a:ext cx="14387513" cy="1500188"/>
          </a:xfrm>
          <a:prstGeom prst="rect">
            <a:avLst/>
          </a:prstGeom>
        </p:spPr>
        <p:txBody>
          <a:bodyPr vert="horz" lIns="159910" tIns="79955" rIns="159910" bIns="79955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99306" y="2100264"/>
            <a:ext cx="14387513" cy="5940326"/>
          </a:xfrm>
          <a:prstGeom prst="rect">
            <a:avLst/>
          </a:prstGeom>
        </p:spPr>
        <p:txBody>
          <a:bodyPr vert="horz" lIns="159910" tIns="79955" rIns="159910" bIns="79955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799306" y="8342710"/>
            <a:ext cx="3730096" cy="479227"/>
          </a:xfrm>
          <a:prstGeom prst="rect">
            <a:avLst/>
          </a:prstGeom>
        </p:spPr>
        <p:txBody>
          <a:bodyPr vert="horz" lIns="159910" tIns="79955" rIns="159910" bIns="79955" rtlCol="0" anchor="ctr"/>
          <a:lstStyle>
            <a:lvl1pPr algn="l">
              <a:defRPr sz="2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F4FFB9-C5B3-42D4-BF1C-E2D656B615A8}" type="datetime1">
              <a:rPr lang="ru-RU" smtClean="0"/>
              <a:t>12.04.2024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5461926" y="8342710"/>
            <a:ext cx="5062273" cy="479227"/>
          </a:xfrm>
          <a:prstGeom prst="rect">
            <a:avLst/>
          </a:prstGeom>
        </p:spPr>
        <p:txBody>
          <a:bodyPr vert="horz" lIns="159910" tIns="79955" rIns="159910" bIns="79955" rtlCol="0" anchor="ctr"/>
          <a:lstStyle>
            <a:lvl1pPr algn="ctr">
              <a:defRPr sz="2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56723" y="8342710"/>
            <a:ext cx="3730096" cy="479227"/>
          </a:xfrm>
          <a:prstGeom prst="rect">
            <a:avLst/>
          </a:prstGeom>
        </p:spPr>
        <p:txBody>
          <a:bodyPr vert="horz" lIns="159910" tIns="79955" rIns="159910" bIns="79955" rtlCol="0" anchor="ctr"/>
          <a:lstStyle>
            <a:lvl1pPr algn="r">
              <a:defRPr sz="2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6E88FC-C4E7-44FB-9CBE-03C5674E299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496869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1599103" rtl="0" eaLnBrk="1" latinLnBrk="0" hangingPunct="1">
        <a:spcBef>
          <a:spcPct val="0"/>
        </a:spcBef>
        <a:buNone/>
        <a:defRPr sz="77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99664" indent="-599664" algn="l" defTabSz="1599103" rtl="0" eaLnBrk="1" latinLnBrk="0" hangingPunct="1">
        <a:spcBef>
          <a:spcPct val="20000"/>
        </a:spcBef>
        <a:buFont typeface="Arial" panose="020B0604020202020204" pitchFamily="34" charset="0"/>
        <a:buChar char="•"/>
        <a:defRPr sz="5600" kern="1200">
          <a:solidFill>
            <a:schemeClr val="tx1"/>
          </a:solidFill>
          <a:latin typeface="+mn-lt"/>
          <a:ea typeface="+mn-ea"/>
          <a:cs typeface="+mn-cs"/>
        </a:defRPr>
      </a:lvl1pPr>
      <a:lvl2pPr marL="1299271" indent="-499720" algn="l" defTabSz="1599103" rtl="0" eaLnBrk="1" latinLnBrk="0" hangingPunct="1">
        <a:spcBef>
          <a:spcPct val="20000"/>
        </a:spcBef>
        <a:buFont typeface="Arial" panose="020B0604020202020204" pitchFamily="34" charset="0"/>
        <a:buChar char="–"/>
        <a:defRPr sz="4900" kern="1200">
          <a:solidFill>
            <a:schemeClr val="tx1"/>
          </a:solidFill>
          <a:latin typeface="+mn-lt"/>
          <a:ea typeface="+mn-ea"/>
          <a:cs typeface="+mn-cs"/>
        </a:defRPr>
      </a:lvl2pPr>
      <a:lvl3pPr marL="1998878" indent="-399776" algn="l" defTabSz="1599103" rtl="0" eaLnBrk="1" latinLnBrk="0" hangingPunct="1">
        <a:spcBef>
          <a:spcPct val="200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3pPr>
      <a:lvl4pPr marL="2798430" indent="-399776" algn="l" defTabSz="1599103" rtl="0" eaLnBrk="1" latinLnBrk="0" hangingPunct="1">
        <a:spcBef>
          <a:spcPct val="20000"/>
        </a:spcBef>
        <a:buFont typeface="Arial" panose="020B0604020202020204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4pPr>
      <a:lvl5pPr marL="3597981" indent="-399776" algn="l" defTabSz="1599103" rtl="0" eaLnBrk="1" latinLnBrk="0" hangingPunct="1">
        <a:spcBef>
          <a:spcPct val="20000"/>
        </a:spcBef>
        <a:buFont typeface="Arial" panose="020B0604020202020204" pitchFamily="34" charset="0"/>
        <a:buChar char="»"/>
        <a:defRPr sz="3500" kern="1200">
          <a:solidFill>
            <a:schemeClr val="tx1"/>
          </a:solidFill>
          <a:latin typeface="+mn-lt"/>
          <a:ea typeface="+mn-ea"/>
          <a:cs typeface="+mn-cs"/>
        </a:defRPr>
      </a:lvl5pPr>
      <a:lvl6pPr marL="4397532" indent="-399776" algn="l" defTabSz="1599103" rtl="0" eaLnBrk="1" latinLnBrk="0" hangingPunct="1">
        <a:spcBef>
          <a:spcPct val="20000"/>
        </a:spcBef>
        <a:buFont typeface="Arial" panose="020B0604020202020204" pitchFamily="34" charset="0"/>
        <a:buChar char="•"/>
        <a:defRPr sz="3500" kern="1200">
          <a:solidFill>
            <a:schemeClr val="tx1"/>
          </a:solidFill>
          <a:latin typeface="+mn-lt"/>
          <a:ea typeface="+mn-ea"/>
          <a:cs typeface="+mn-cs"/>
        </a:defRPr>
      </a:lvl6pPr>
      <a:lvl7pPr marL="5197084" indent="-399776" algn="l" defTabSz="1599103" rtl="0" eaLnBrk="1" latinLnBrk="0" hangingPunct="1">
        <a:spcBef>
          <a:spcPct val="20000"/>
        </a:spcBef>
        <a:buFont typeface="Arial" panose="020B0604020202020204" pitchFamily="34" charset="0"/>
        <a:buChar char="•"/>
        <a:defRPr sz="3500" kern="1200">
          <a:solidFill>
            <a:schemeClr val="tx1"/>
          </a:solidFill>
          <a:latin typeface="+mn-lt"/>
          <a:ea typeface="+mn-ea"/>
          <a:cs typeface="+mn-cs"/>
        </a:defRPr>
      </a:lvl7pPr>
      <a:lvl8pPr marL="5996635" indent="-399776" algn="l" defTabSz="1599103" rtl="0" eaLnBrk="1" latinLnBrk="0" hangingPunct="1">
        <a:spcBef>
          <a:spcPct val="20000"/>
        </a:spcBef>
        <a:buFont typeface="Arial" panose="020B0604020202020204" pitchFamily="34" charset="0"/>
        <a:buChar char="•"/>
        <a:defRPr sz="3500" kern="1200">
          <a:solidFill>
            <a:schemeClr val="tx1"/>
          </a:solidFill>
          <a:latin typeface="+mn-lt"/>
          <a:ea typeface="+mn-ea"/>
          <a:cs typeface="+mn-cs"/>
        </a:defRPr>
      </a:lvl8pPr>
      <a:lvl9pPr marL="6796187" indent="-399776" algn="l" defTabSz="1599103" rtl="0" eaLnBrk="1" latinLnBrk="0" hangingPunct="1">
        <a:spcBef>
          <a:spcPct val="20000"/>
        </a:spcBef>
        <a:buFont typeface="Arial" panose="020B0604020202020204" pitchFamily="34" charset="0"/>
        <a:buChar char="•"/>
        <a:defRPr sz="3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1599103" rtl="0" eaLnBrk="1" latinLnBrk="0" hangingPunct="1">
        <a:defRPr sz="3100" kern="1200">
          <a:solidFill>
            <a:schemeClr val="tx1"/>
          </a:solidFill>
          <a:latin typeface="+mn-lt"/>
          <a:ea typeface="+mn-ea"/>
          <a:cs typeface="+mn-cs"/>
        </a:defRPr>
      </a:lvl1pPr>
      <a:lvl2pPr marL="799551" algn="l" defTabSz="1599103" rtl="0" eaLnBrk="1" latinLnBrk="0" hangingPunct="1">
        <a:defRPr sz="3100" kern="1200">
          <a:solidFill>
            <a:schemeClr val="tx1"/>
          </a:solidFill>
          <a:latin typeface="+mn-lt"/>
          <a:ea typeface="+mn-ea"/>
          <a:cs typeface="+mn-cs"/>
        </a:defRPr>
      </a:lvl2pPr>
      <a:lvl3pPr marL="1599103" algn="l" defTabSz="1599103" rtl="0" eaLnBrk="1" latinLnBrk="0" hangingPunct="1">
        <a:defRPr sz="3100" kern="1200">
          <a:solidFill>
            <a:schemeClr val="tx1"/>
          </a:solidFill>
          <a:latin typeface="+mn-lt"/>
          <a:ea typeface="+mn-ea"/>
          <a:cs typeface="+mn-cs"/>
        </a:defRPr>
      </a:lvl3pPr>
      <a:lvl4pPr marL="2398654" algn="l" defTabSz="1599103" rtl="0" eaLnBrk="1" latinLnBrk="0" hangingPunct="1">
        <a:defRPr sz="3100" kern="1200">
          <a:solidFill>
            <a:schemeClr val="tx1"/>
          </a:solidFill>
          <a:latin typeface="+mn-lt"/>
          <a:ea typeface="+mn-ea"/>
          <a:cs typeface="+mn-cs"/>
        </a:defRPr>
      </a:lvl4pPr>
      <a:lvl5pPr marL="3198205" algn="l" defTabSz="1599103" rtl="0" eaLnBrk="1" latinLnBrk="0" hangingPunct="1">
        <a:defRPr sz="3100" kern="1200">
          <a:solidFill>
            <a:schemeClr val="tx1"/>
          </a:solidFill>
          <a:latin typeface="+mn-lt"/>
          <a:ea typeface="+mn-ea"/>
          <a:cs typeface="+mn-cs"/>
        </a:defRPr>
      </a:lvl5pPr>
      <a:lvl6pPr marL="3997757" algn="l" defTabSz="1599103" rtl="0" eaLnBrk="1" latinLnBrk="0" hangingPunct="1">
        <a:defRPr sz="3100" kern="1200">
          <a:solidFill>
            <a:schemeClr val="tx1"/>
          </a:solidFill>
          <a:latin typeface="+mn-lt"/>
          <a:ea typeface="+mn-ea"/>
          <a:cs typeface="+mn-cs"/>
        </a:defRPr>
      </a:lvl6pPr>
      <a:lvl7pPr marL="4797308" algn="l" defTabSz="1599103" rtl="0" eaLnBrk="1" latinLnBrk="0" hangingPunct="1">
        <a:defRPr sz="3100" kern="1200">
          <a:solidFill>
            <a:schemeClr val="tx1"/>
          </a:solidFill>
          <a:latin typeface="+mn-lt"/>
          <a:ea typeface="+mn-ea"/>
          <a:cs typeface="+mn-cs"/>
        </a:defRPr>
      </a:lvl7pPr>
      <a:lvl8pPr marL="5596860" algn="l" defTabSz="1599103" rtl="0" eaLnBrk="1" latinLnBrk="0" hangingPunct="1">
        <a:defRPr sz="3100" kern="1200">
          <a:solidFill>
            <a:schemeClr val="tx1"/>
          </a:solidFill>
          <a:latin typeface="+mn-lt"/>
          <a:ea typeface="+mn-ea"/>
          <a:cs typeface="+mn-cs"/>
        </a:defRPr>
      </a:lvl8pPr>
      <a:lvl9pPr marL="6396411" algn="l" defTabSz="1599103" rtl="0" eaLnBrk="1" latinLnBrk="0" hangingPunct="1">
        <a:defRPr sz="3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937" y="0"/>
            <a:ext cx="16002000" cy="9001126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194607" y="2970358"/>
            <a:ext cx="11596910" cy="1269467"/>
          </a:xfrm>
          <a:prstGeom prst="rect">
            <a:avLst/>
          </a:prstGeom>
          <a:noFill/>
        </p:spPr>
        <p:txBody>
          <a:bodyPr wrap="square" lIns="159910" tIns="79955" rIns="159910" bIns="79955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191B29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ПРОГРАММНО-АППАРАТНЫЙ </a:t>
            </a:r>
            <a:r>
              <a:rPr lang="ru-RU" sz="3600" b="1" dirty="0">
                <a:solidFill>
                  <a:srgbClr val="191B29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КОМПЛЕКС ДЛЯ СЕРТИФИКАЦИИ ПОДПИСЧИКОВ </a:t>
            </a:r>
            <a:r>
              <a:rPr lang="ru-RU" sz="3600" b="1" dirty="0" smtClean="0">
                <a:solidFill>
                  <a:srgbClr val="191B29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SV</a:t>
            </a:r>
            <a:endParaRPr lang="ru-RU" sz="3600" b="1" dirty="0">
              <a:solidFill>
                <a:srgbClr val="191B29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45968" y="6210790"/>
            <a:ext cx="3759269" cy="1269467"/>
          </a:xfrm>
          <a:prstGeom prst="rect">
            <a:avLst/>
          </a:prstGeom>
          <a:noFill/>
        </p:spPr>
        <p:txBody>
          <a:bodyPr wrap="none" lIns="159910" tIns="79955" rIns="159910" bIns="79955" rtlCol="0">
            <a:spAutoFit/>
          </a:bodyPr>
          <a:lstStyle/>
          <a:p>
            <a:r>
              <a:rPr lang="ru-RU" sz="2400" b="1" dirty="0" smtClean="0">
                <a:solidFill>
                  <a:srgbClr val="191B29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Рыжов Э.П.</a:t>
            </a:r>
          </a:p>
          <a:p>
            <a:r>
              <a:rPr lang="ru-RU" sz="2400" i="1" dirty="0" smtClean="0">
                <a:solidFill>
                  <a:srgbClr val="191B29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Начальник ОППР</a:t>
            </a:r>
          </a:p>
          <a:p>
            <a:r>
              <a:rPr lang="ru-RU" sz="2400" dirty="0" smtClean="0">
                <a:solidFill>
                  <a:srgbClr val="191B29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ООО «НПП «Динамика»</a:t>
            </a:r>
            <a:endParaRPr lang="ru-RU" sz="2400" b="1" dirty="0">
              <a:solidFill>
                <a:srgbClr val="191B29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9012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-2" y="4465"/>
            <a:ext cx="15994065" cy="8996660"/>
          </a:xfrm>
          <a:prstGeom prst="rect">
            <a:avLst/>
          </a:prstGeom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E88FC-C4E7-44FB-9CBE-03C5674E2994}" type="slidenum">
              <a:rPr lang="ru-RU" smtClean="0"/>
              <a:t>10</a:t>
            </a:fld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792102" y="1980226"/>
            <a:ext cx="14761968" cy="5239785"/>
          </a:xfrm>
          <a:prstGeom prst="rect">
            <a:avLst/>
          </a:prstGeom>
          <a:noFill/>
        </p:spPr>
        <p:txBody>
          <a:bodyPr wrap="square" lIns="159910" tIns="79955" rIns="159910" bIns="79955" rtlCol="0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2200" dirty="0">
                <a:solidFill>
                  <a:srgbClr val="191B29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Методы тестирования </a:t>
            </a:r>
            <a:r>
              <a:rPr lang="ru-RU" sz="2200" dirty="0" smtClean="0">
                <a:solidFill>
                  <a:srgbClr val="191B29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ИЭУ, реализованные </a:t>
            </a:r>
            <a:r>
              <a:rPr lang="ru-RU" sz="2200" dirty="0">
                <a:solidFill>
                  <a:srgbClr val="191B29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на базе специального программного обеспечения с использованием </a:t>
            </a:r>
            <a:r>
              <a:rPr lang="ru-RU" sz="2200" dirty="0" smtClean="0">
                <a:solidFill>
                  <a:srgbClr val="191B29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последовательностей </a:t>
            </a:r>
            <a:r>
              <a:rPr lang="ru-RU" sz="2200" dirty="0">
                <a:solidFill>
                  <a:srgbClr val="191B29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режимов, входящего в состав </a:t>
            </a:r>
            <a:r>
              <a:rPr lang="ru-RU" sz="2200" dirty="0" smtClean="0">
                <a:solidFill>
                  <a:srgbClr val="191B29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ПАК, </a:t>
            </a:r>
            <a:r>
              <a:rPr lang="ru-RU" sz="2200" dirty="0">
                <a:solidFill>
                  <a:srgbClr val="191B29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могут применяться при сертификационных испытаниях </a:t>
            </a:r>
            <a:r>
              <a:rPr lang="ru-RU" sz="2200" dirty="0" smtClean="0">
                <a:solidFill>
                  <a:srgbClr val="191B29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SV-подписчиков.</a:t>
            </a:r>
            <a:endParaRPr lang="ru-RU" sz="2200" dirty="0">
              <a:solidFill>
                <a:srgbClr val="191B29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2200" dirty="0">
                <a:solidFill>
                  <a:srgbClr val="191B29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Возможности, заложенные в </a:t>
            </a:r>
            <a:r>
              <a:rPr lang="ru-RU" sz="2200" dirty="0" smtClean="0">
                <a:solidFill>
                  <a:srgbClr val="191B29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испытательный комплекс, </a:t>
            </a:r>
            <a:r>
              <a:rPr lang="ru-RU" sz="2200" dirty="0">
                <a:solidFill>
                  <a:srgbClr val="191B29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могут применяться для полного спектра аттестационных испытаний SV-подписчика – оценки правильности обработки </a:t>
            </a:r>
            <a:r>
              <a:rPr lang="ru-RU" sz="2200" dirty="0" smtClean="0">
                <a:solidFill>
                  <a:srgbClr val="191B29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данных </a:t>
            </a:r>
            <a:r>
              <a:rPr lang="ru-RU" sz="2200" dirty="0">
                <a:solidFill>
                  <a:srgbClr val="191B29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и устойчивости работы ИЭУ при некорректных данных. </a:t>
            </a:r>
            <a:r>
              <a:rPr lang="ru-RU" sz="2200" dirty="0" smtClean="0">
                <a:solidFill>
                  <a:srgbClr val="191B29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Комплекс </a:t>
            </a:r>
            <a:r>
              <a:rPr lang="ru-RU" sz="2200" dirty="0">
                <a:solidFill>
                  <a:srgbClr val="191B29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может использоваться для ряда проверок при приёмке ИЭУ РЗА, а также при эксплуатационных и послеаварийных испытаниях.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2200" dirty="0">
                <a:solidFill>
                  <a:srgbClr val="191B29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Заложенные в комплекс возможности позволяют провести полноценный анализ испытуемого устройства в различных режимах подписки на SV-потоки, которые, в том числе, предусмотрены в методиках испытаний НТЦ ПАО «</a:t>
            </a:r>
            <a:r>
              <a:rPr lang="ru-RU" sz="2200" dirty="0" err="1">
                <a:solidFill>
                  <a:srgbClr val="191B29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Россети</a:t>
            </a:r>
            <a:r>
              <a:rPr lang="ru-RU" sz="2200" smtClean="0">
                <a:solidFill>
                  <a:srgbClr val="191B29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».</a:t>
            </a:r>
            <a:endParaRPr lang="ru-RU" sz="2200" dirty="0">
              <a:solidFill>
                <a:srgbClr val="191B29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92102" y="904709"/>
            <a:ext cx="13994183" cy="715469"/>
          </a:xfrm>
          <a:prstGeom prst="rect">
            <a:avLst/>
          </a:prstGeom>
          <a:noFill/>
        </p:spPr>
        <p:txBody>
          <a:bodyPr wrap="square" lIns="159910" tIns="79955" rIns="159910" bIns="79955" rtlCol="0">
            <a:spAutoFit/>
          </a:bodyPr>
          <a:lstStyle/>
          <a:p>
            <a:r>
              <a:rPr lang="ru-RU" sz="3600" b="1" dirty="0" smtClean="0">
                <a:solidFill>
                  <a:srgbClr val="191B29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Заключение</a:t>
            </a:r>
            <a:endParaRPr lang="ru-RU" sz="3600" b="1" dirty="0">
              <a:solidFill>
                <a:srgbClr val="191B29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9617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-2" y="4465"/>
            <a:ext cx="15994065" cy="8996660"/>
          </a:xfrm>
          <a:prstGeom prst="rect">
            <a:avLst/>
          </a:prstGeom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E88FC-C4E7-44FB-9CBE-03C5674E2994}" type="slidenum">
              <a:rPr lang="ru-RU" smtClean="0"/>
              <a:t>11</a:t>
            </a:fld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3994846" y="3534894"/>
            <a:ext cx="7996430" cy="965666"/>
          </a:xfrm>
          <a:prstGeom prst="rect">
            <a:avLst/>
          </a:prstGeom>
          <a:noFill/>
        </p:spPr>
        <p:txBody>
          <a:bodyPr wrap="square" lIns="159910" tIns="79955" rIns="159910" bIns="79955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ru-RU" sz="4800" b="1" dirty="0" smtClean="0">
                <a:solidFill>
                  <a:srgbClr val="191B29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Спасибо за внимание!</a:t>
            </a:r>
            <a:endParaRPr lang="ru-RU" sz="4800" b="1" dirty="0">
              <a:solidFill>
                <a:srgbClr val="191B29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089127" y="5840489"/>
            <a:ext cx="3807872" cy="1823465"/>
          </a:xfrm>
          <a:prstGeom prst="rect">
            <a:avLst/>
          </a:prstGeom>
          <a:noFill/>
        </p:spPr>
        <p:txBody>
          <a:bodyPr wrap="none" lIns="159910" tIns="79955" rIns="159910" bIns="79955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400" b="1" dirty="0" smtClean="0">
                <a:solidFill>
                  <a:srgbClr val="191B29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Рыжов Э.П.</a:t>
            </a:r>
          </a:p>
          <a:p>
            <a:pPr algn="ctr">
              <a:lnSpc>
                <a:spcPct val="150000"/>
              </a:lnSpc>
            </a:pPr>
            <a:r>
              <a:rPr lang="ru-RU" sz="2400" i="1" dirty="0" smtClean="0">
                <a:solidFill>
                  <a:srgbClr val="191B29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Начальник ОППР</a:t>
            </a:r>
          </a:p>
          <a:p>
            <a:pPr algn="ctr">
              <a:lnSpc>
                <a:spcPct val="150000"/>
              </a:lnSpc>
            </a:pPr>
            <a:r>
              <a:rPr lang="ru-RU" sz="2400" dirty="0" smtClean="0">
                <a:solidFill>
                  <a:srgbClr val="191B29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ООО «НПП «Динамика»</a:t>
            </a:r>
            <a:endParaRPr lang="ru-RU" sz="2400" b="1" dirty="0">
              <a:solidFill>
                <a:srgbClr val="191B29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3611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-18006" y="0"/>
            <a:ext cx="15994062" cy="8996659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E88FC-C4E7-44FB-9CBE-03C5674E2994}" type="slidenum">
              <a:rPr lang="ru-RU" smtClean="0"/>
              <a:t>2</a:t>
            </a:fld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792102" y="900082"/>
            <a:ext cx="13994183" cy="715469"/>
          </a:xfrm>
          <a:prstGeom prst="rect">
            <a:avLst/>
          </a:prstGeom>
          <a:noFill/>
        </p:spPr>
        <p:txBody>
          <a:bodyPr wrap="square" lIns="159910" tIns="79955" rIns="159910" bIns="79955" rtlCol="0">
            <a:spAutoFit/>
          </a:bodyPr>
          <a:lstStyle/>
          <a:p>
            <a:r>
              <a:rPr lang="ru-RU" sz="3600" b="1" dirty="0">
                <a:solidFill>
                  <a:srgbClr val="191B29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Профили и редакции </a:t>
            </a:r>
            <a:r>
              <a:rPr lang="ru-RU" sz="3600" b="1" dirty="0" smtClean="0">
                <a:solidFill>
                  <a:srgbClr val="191B29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МЭК </a:t>
            </a:r>
            <a:r>
              <a:rPr lang="ru-RU" sz="3600" b="1" dirty="0">
                <a:solidFill>
                  <a:srgbClr val="191B29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61850-9-2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971701" y="2315989"/>
            <a:ext cx="13322201" cy="46320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2200" dirty="0" smtClean="0">
                <a:solidFill>
                  <a:srgbClr val="191B29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спецификация </a:t>
            </a:r>
            <a:r>
              <a:rPr lang="ru-RU" sz="2200" dirty="0">
                <a:solidFill>
                  <a:srgbClr val="191B29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МЭК 61850-9-2</a:t>
            </a:r>
            <a:r>
              <a:rPr lang="en-US" sz="2200" dirty="0">
                <a:solidFill>
                  <a:srgbClr val="191B29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LE «Implementation Guidelines for Digital Interface to Instrument Transformers using IEC </a:t>
            </a:r>
            <a:r>
              <a:rPr lang="en-US" sz="2200" dirty="0" smtClean="0">
                <a:solidFill>
                  <a:srgbClr val="191B29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61850-9-2;</a:t>
            </a:r>
            <a:endParaRPr lang="en-US" sz="2200" dirty="0" smtClean="0">
              <a:solidFill>
                <a:srgbClr val="191B29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2200" dirty="0">
                <a:solidFill>
                  <a:srgbClr val="191B29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стандарт МЭК </a:t>
            </a:r>
            <a:r>
              <a:rPr lang="ru-RU" sz="2200" dirty="0" smtClean="0">
                <a:solidFill>
                  <a:srgbClr val="191B29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61869-9 </a:t>
            </a:r>
            <a:r>
              <a:rPr lang="ru-RU" sz="2200" dirty="0">
                <a:solidFill>
                  <a:srgbClr val="191B29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«Трансформаторы измерительные. Часть 9. Цифровой интерфейс для измерительных </a:t>
            </a:r>
            <a:r>
              <a:rPr lang="ru-RU" sz="2200" dirty="0" smtClean="0">
                <a:solidFill>
                  <a:srgbClr val="191B29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трансформаторов»</a:t>
            </a:r>
            <a:r>
              <a:rPr lang="en-US" sz="2200" dirty="0" smtClean="0">
                <a:solidFill>
                  <a:srgbClr val="191B29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;</a:t>
            </a:r>
            <a:endParaRPr lang="en-US" sz="2200" dirty="0" smtClean="0">
              <a:solidFill>
                <a:srgbClr val="191B29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2200" dirty="0">
                <a:solidFill>
                  <a:srgbClr val="191B29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Корпоративный профиль МЭК 61850 ПАО «</a:t>
            </a:r>
            <a:r>
              <a:rPr lang="ru-RU" sz="2200" dirty="0" err="1" smtClean="0">
                <a:solidFill>
                  <a:srgbClr val="191B29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Россети</a:t>
            </a:r>
            <a:r>
              <a:rPr lang="ru-RU" sz="2200" dirty="0" smtClean="0">
                <a:solidFill>
                  <a:srgbClr val="191B29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»</a:t>
            </a:r>
            <a:r>
              <a:rPr lang="en-US" sz="2200" dirty="0" smtClean="0">
                <a:solidFill>
                  <a:srgbClr val="191B29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;</a:t>
            </a:r>
            <a:endParaRPr lang="en-US" sz="2200" dirty="0" smtClean="0">
              <a:solidFill>
                <a:srgbClr val="191B29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2200" dirty="0">
                <a:solidFill>
                  <a:srgbClr val="191B29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Редакции </a:t>
            </a:r>
            <a:r>
              <a:rPr lang="ru-RU" sz="2200" dirty="0" smtClean="0">
                <a:solidFill>
                  <a:srgbClr val="191B29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2.0, 2.1 </a:t>
            </a:r>
            <a:r>
              <a:rPr lang="ru-RU" sz="2200" dirty="0">
                <a:solidFill>
                  <a:srgbClr val="191B29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МЭК 618</a:t>
            </a:r>
            <a:r>
              <a:rPr lang="en-US" sz="2200" dirty="0">
                <a:solidFill>
                  <a:srgbClr val="191B29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50</a:t>
            </a:r>
            <a:r>
              <a:rPr lang="ru-RU" sz="2200" dirty="0">
                <a:solidFill>
                  <a:srgbClr val="191B29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-9</a:t>
            </a:r>
            <a:r>
              <a:rPr lang="en-US" sz="2200" dirty="0" smtClean="0">
                <a:solidFill>
                  <a:srgbClr val="191B29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-2</a:t>
            </a:r>
            <a:r>
              <a:rPr lang="en-US" sz="2200" dirty="0">
                <a:solidFill>
                  <a:srgbClr val="191B29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;</a:t>
            </a:r>
            <a:endParaRPr lang="ru-RU" sz="2200" dirty="0">
              <a:solidFill>
                <a:srgbClr val="191B29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200" dirty="0" smtClean="0">
              <a:solidFill>
                <a:srgbClr val="191B29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ru-RU" sz="2200" dirty="0">
              <a:solidFill>
                <a:srgbClr val="191B29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endParaRPr lang="ru-RU" sz="2200" dirty="0">
              <a:solidFill>
                <a:srgbClr val="191B29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27505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-18006" y="0"/>
            <a:ext cx="15994062" cy="8996659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E88FC-C4E7-44FB-9CBE-03C5674E2994}" type="slidenum">
              <a:rPr lang="ru-RU" smtClean="0"/>
              <a:t>3</a:t>
            </a:fld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802608" y="900082"/>
            <a:ext cx="13994183" cy="715469"/>
          </a:xfrm>
          <a:prstGeom prst="rect">
            <a:avLst/>
          </a:prstGeom>
          <a:noFill/>
        </p:spPr>
        <p:txBody>
          <a:bodyPr wrap="square" lIns="159910" tIns="79955" rIns="159910" bIns="79955" rtlCol="0">
            <a:spAutoFit/>
          </a:bodyPr>
          <a:lstStyle/>
          <a:p>
            <a:r>
              <a:rPr lang="ru-RU" sz="3600" b="1" dirty="0">
                <a:solidFill>
                  <a:srgbClr val="191B29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Перечень </a:t>
            </a:r>
            <a:r>
              <a:rPr lang="ru-RU" sz="3600" b="1" dirty="0" smtClean="0">
                <a:solidFill>
                  <a:srgbClr val="191B29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функциональных </a:t>
            </a:r>
            <a:r>
              <a:rPr lang="ru-RU" sz="3600" b="1" dirty="0">
                <a:solidFill>
                  <a:srgbClr val="191B29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требований к ПАК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011103" y="7691757"/>
            <a:ext cx="444211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200" dirty="0" smtClean="0">
                <a:solidFill>
                  <a:schemeClr val="dk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*</a:t>
            </a:r>
            <a:r>
              <a:rPr lang="en-US" sz="2200" dirty="0" smtClean="0">
                <a:solidFill>
                  <a:schemeClr val="dk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ru-RU" sz="1800" dirty="0" smtClean="0">
                <a:solidFill>
                  <a:schemeClr val="dk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Отсутствующих в конфигурации ВАПС</a:t>
            </a:r>
            <a:endParaRPr lang="ru-RU" sz="1800" dirty="0"/>
          </a:p>
        </p:txBody>
      </p:sp>
      <p:sp>
        <p:nvSpPr>
          <p:cNvPr id="8" name="TextBox 7"/>
          <p:cNvSpPr txBox="1"/>
          <p:nvPr/>
        </p:nvSpPr>
        <p:spPr>
          <a:xfrm>
            <a:off x="972126" y="1800202"/>
            <a:ext cx="11251500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2" indent="-34290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ru-RU" sz="2200" dirty="0" smtClean="0">
                <a:solidFill>
                  <a:schemeClr val="dk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Генерация </a:t>
            </a:r>
            <a:r>
              <a:rPr lang="ru-RU" sz="2200" dirty="0">
                <a:solidFill>
                  <a:schemeClr val="dk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необходимого количества </a:t>
            </a:r>
            <a:r>
              <a:rPr lang="en-US" sz="2200" dirty="0">
                <a:solidFill>
                  <a:schemeClr val="dk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SV</a:t>
            </a:r>
            <a:r>
              <a:rPr lang="ru-RU" sz="2200" dirty="0">
                <a:solidFill>
                  <a:schemeClr val="dk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;</a:t>
            </a:r>
            <a:endParaRPr lang="en-US" sz="2200" dirty="0">
              <a:solidFill>
                <a:schemeClr val="dk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ru-RU" sz="2200" dirty="0">
                <a:solidFill>
                  <a:schemeClr val="dk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Различные частоты дискретизации и количество выборок в </a:t>
            </a:r>
            <a:r>
              <a:rPr lang="en-US" sz="2200" dirty="0">
                <a:solidFill>
                  <a:schemeClr val="dk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Ethernet-</a:t>
            </a:r>
            <a:r>
              <a:rPr lang="ru-RU" sz="2200" dirty="0">
                <a:solidFill>
                  <a:schemeClr val="dk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кадре</a:t>
            </a:r>
            <a:r>
              <a:rPr lang="ru-RU" sz="2200" dirty="0" smtClean="0">
                <a:solidFill>
                  <a:schemeClr val="dk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;</a:t>
            </a:r>
            <a:endParaRPr lang="en-US" sz="2200" dirty="0" smtClean="0">
              <a:solidFill>
                <a:schemeClr val="dk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ru-RU" sz="2200" dirty="0">
                <a:solidFill>
                  <a:schemeClr val="dk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Имитация потерь, дублирования и формирования «лишних»* </a:t>
            </a:r>
            <a:r>
              <a:rPr lang="en-US" sz="2200" dirty="0">
                <a:solidFill>
                  <a:schemeClr val="dk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SV</a:t>
            </a:r>
            <a:r>
              <a:rPr lang="ru-RU" sz="2200" dirty="0" smtClean="0">
                <a:solidFill>
                  <a:schemeClr val="dk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-пакетов;</a:t>
            </a:r>
            <a:endParaRPr lang="en-US" sz="2200" dirty="0" smtClean="0">
              <a:solidFill>
                <a:schemeClr val="dk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ru-RU" sz="2200" dirty="0">
                <a:solidFill>
                  <a:schemeClr val="dk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Управление параметрами </a:t>
            </a:r>
            <a:r>
              <a:rPr lang="en-US" sz="2200" dirty="0">
                <a:solidFill>
                  <a:schemeClr val="dk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Vlan</a:t>
            </a:r>
            <a:r>
              <a:rPr lang="ru-RU" sz="2200" dirty="0">
                <a:solidFill>
                  <a:schemeClr val="dk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, Simulation и параметрами качества </a:t>
            </a:r>
            <a:r>
              <a:rPr lang="ru-RU" sz="2200" dirty="0" smtClean="0">
                <a:solidFill>
                  <a:schemeClr val="dk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(</a:t>
            </a:r>
            <a:r>
              <a:rPr lang="en-US" sz="2200" dirty="0" smtClean="0">
                <a:solidFill>
                  <a:schemeClr val="dk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Q</a:t>
            </a:r>
            <a:r>
              <a:rPr lang="ru-RU" sz="2200" dirty="0" smtClean="0">
                <a:solidFill>
                  <a:schemeClr val="dk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uality);</a:t>
            </a:r>
            <a:endParaRPr lang="en-US" sz="2200" dirty="0" smtClean="0">
              <a:solidFill>
                <a:schemeClr val="dk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ru-RU" sz="2200" dirty="0">
                <a:solidFill>
                  <a:schemeClr val="dk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Настраиваемый набор </a:t>
            </a:r>
            <a:r>
              <a:rPr lang="ru-RU" sz="2200" dirty="0" smtClean="0">
                <a:solidFill>
                  <a:schemeClr val="dk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данных (</a:t>
            </a:r>
            <a:r>
              <a:rPr lang="en-US" sz="2200" dirty="0">
                <a:solidFill>
                  <a:schemeClr val="dk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Dataset</a:t>
            </a:r>
            <a:r>
              <a:rPr lang="ru-RU" sz="2200" dirty="0" smtClean="0">
                <a:solidFill>
                  <a:schemeClr val="dk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);</a:t>
            </a:r>
            <a:endParaRPr lang="en-US" sz="2200" dirty="0" smtClean="0">
              <a:solidFill>
                <a:schemeClr val="dk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ru-RU" sz="2200" dirty="0">
                <a:solidFill>
                  <a:schemeClr val="dk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Искажение временных параметров выдачи </a:t>
            </a:r>
            <a:r>
              <a:rPr lang="ru-RU" sz="2200" dirty="0" smtClean="0">
                <a:solidFill>
                  <a:schemeClr val="dk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пакетов;</a:t>
            </a:r>
            <a:endParaRPr lang="en-US" sz="2200" dirty="0" smtClean="0">
              <a:solidFill>
                <a:schemeClr val="dk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ru-RU" sz="2200" dirty="0">
                <a:solidFill>
                  <a:schemeClr val="dk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Смещение номера счётчика выборки (smpCnt</a:t>
            </a:r>
            <a:r>
              <a:rPr lang="en-US" sz="2200" dirty="0" smtClean="0">
                <a:solidFill>
                  <a:schemeClr val="dk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)</a:t>
            </a:r>
            <a:r>
              <a:rPr lang="ru-RU" sz="2200" dirty="0" smtClean="0">
                <a:solidFill>
                  <a:schemeClr val="dk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;</a:t>
            </a:r>
            <a:endParaRPr lang="en-US" sz="2200" dirty="0" smtClean="0">
              <a:solidFill>
                <a:schemeClr val="dk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ru-RU" sz="2200" dirty="0">
                <a:solidFill>
                  <a:schemeClr val="dk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Перемешивание ASDU внутри одного </a:t>
            </a:r>
            <a:r>
              <a:rPr lang="en-US" sz="2200" dirty="0">
                <a:solidFill>
                  <a:schemeClr val="dk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Ethernet</a:t>
            </a:r>
            <a:r>
              <a:rPr lang="ru-RU" sz="2200" dirty="0" smtClean="0">
                <a:solidFill>
                  <a:schemeClr val="dk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-пакета;</a:t>
            </a:r>
            <a:endParaRPr lang="en-US" sz="2200" dirty="0" smtClean="0">
              <a:solidFill>
                <a:schemeClr val="dk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ru-RU" sz="2200" dirty="0">
                <a:latin typeface="Segoe UI" panose="020B0502040204020203" pitchFamily="34" charset="0"/>
                <a:cs typeface="Segoe UI" panose="020B0502040204020203" pitchFamily="34" charset="0"/>
              </a:rPr>
              <a:t>Искажения резервируемых </a:t>
            </a:r>
            <a:r>
              <a:rPr lang="en-US" sz="2200" dirty="0">
                <a:solidFill>
                  <a:schemeClr val="dk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PRP</a:t>
            </a:r>
            <a:r>
              <a:rPr lang="ru-RU" sz="2200" dirty="0">
                <a:solidFill>
                  <a:schemeClr val="dk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/</a:t>
            </a:r>
            <a:r>
              <a:rPr lang="en-US" sz="2200" dirty="0">
                <a:solidFill>
                  <a:schemeClr val="dk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HSR </a:t>
            </a:r>
            <a:r>
              <a:rPr lang="ru-RU" sz="2200" dirty="0" smtClean="0">
                <a:solidFill>
                  <a:schemeClr val="dk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кадров;</a:t>
            </a:r>
            <a:endParaRPr lang="en-US" sz="2200" dirty="0" smtClean="0">
              <a:solidFill>
                <a:schemeClr val="dk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ru-RU" sz="2200" dirty="0">
                <a:latin typeface="Segoe UI" panose="020B0502040204020203" pitchFamily="34" charset="0"/>
                <a:cs typeface="Segoe UI" panose="020B0502040204020203" pitchFamily="34" charset="0"/>
              </a:rPr>
              <a:t>Конфигурирование опциональных </a:t>
            </a:r>
            <a:r>
              <a:rPr lang="ru-RU" sz="2200" dirty="0" smtClean="0">
                <a:latin typeface="Segoe UI" panose="020B0502040204020203" pitchFamily="34" charset="0"/>
                <a:cs typeface="Segoe UI" panose="020B0502040204020203" pitchFamily="34" charset="0"/>
              </a:rPr>
              <a:t>полей.</a:t>
            </a:r>
            <a:endParaRPr lang="ru-RU" sz="2200" dirty="0">
              <a:solidFill>
                <a:schemeClr val="dk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9473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-18006" y="0"/>
            <a:ext cx="15994062" cy="8996659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E88FC-C4E7-44FB-9CBE-03C5674E2994}" type="slidenum">
              <a:rPr lang="ru-RU" smtClean="0"/>
              <a:t>4</a:t>
            </a:fld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792102" y="900082"/>
            <a:ext cx="13994183" cy="715469"/>
          </a:xfrm>
          <a:prstGeom prst="rect">
            <a:avLst/>
          </a:prstGeom>
          <a:noFill/>
        </p:spPr>
        <p:txBody>
          <a:bodyPr wrap="square" lIns="159910" tIns="79955" rIns="159910" bIns="79955" rtlCol="0">
            <a:spAutoFit/>
          </a:bodyPr>
          <a:lstStyle/>
          <a:p>
            <a:r>
              <a:rPr lang="ru-RU" sz="3600" b="1" dirty="0" smtClean="0">
                <a:solidFill>
                  <a:srgbClr val="191B29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Схема подключения ПАК для сертификации подписчика </a:t>
            </a:r>
            <a:r>
              <a:rPr lang="en-US" sz="3600" b="1" dirty="0">
                <a:solidFill>
                  <a:srgbClr val="191B29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SV</a:t>
            </a:r>
            <a:endParaRPr lang="ru-RU" sz="3600" b="1" dirty="0">
              <a:solidFill>
                <a:srgbClr val="191B29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1027" name="Picture 3" descr="D:\obmen\Презентации\ПрезентацииРелав\Схемы и рисунки\Рыжов\1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2150" y="2700322"/>
            <a:ext cx="13790283" cy="38579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52847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-2" y="4465"/>
            <a:ext cx="15994065" cy="899666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92102" y="904709"/>
            <a:ext cx="13994183" cy="715469"/>
          </a:xfrm>
          <a:prstGeom prst="rect">
            <a:avLst/>
          </a:prstGeom>
          <a:noFill/>
        </p:spPr>
        <p:txBody>
          <a:bodyPr wrap="square" lIns="159910" tIns="79955" rIns="159910" bIns="79955" rtlCol="0">
            <a:spAutoFit/>
          </a:bodyPr>
          <a:lstStyle/>
          <a:p>
            <a:r>
              <a:rPr lang="ru-RU" sz="3600" b="1" dirty="0" smtClean="0">
                <a:solidFill>
                  <a:srgbClr val="191B29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Настройка параметров </a:t>
            </a:r>
            <a:r>
              <a:rPr lang="en-US" sz="3600" b="1" dirty="0" smtClean="0">
                <a:solidFill>
                  <a:srgbClr val="191B29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SV-</a:t>
            </a:r>
            <a:r>
              <a:rPr lang="ru-RU" sz="3600" b="1" dirty="0" smtClean="0">
                <a:solidFill>
                  <a:srgbClr val="191B29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потоков</a:t>
            </a:r>
            <a:endParaRPr lang="ru-RU" sz="3600" b="1" dirty="0">
              <a:solidFill>
                <a:srgbClr val="191B29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8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11456723" y="8342710"/>
            <a:ext cx="3730096" cy="479227"/>
          </a:xfrm>
        </p:spPr>
        <p:txBody>
          <a:bodyPr/>
          <a:lstStyle/>
          <a:p>
            <a:r>
              <a:rPr lang="ru-RU" dirty="0" smtClean="0"/>
              <a:t>3</a:t>
            </a: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10934" y="1663556"/>
            <a:ext cx="3793500" cy="292701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897546" y="1669899"/>
            <a:ext cx="3616600" cy="211056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5"/>
          <a:srcRect l="1098"/>
          <a:stretch/>
        </p:blipFill>
        <p:spPr>
          <a:xfrm>
            <a:off x="7810934" y="4771480"/>
            <a:ext cx="3822217" cy="233943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897546" y="4231409"/>
            <a:ext cx="3634426" cy="2879501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972126" y="1800202"/>
            <a:ext cx="6300840" cy="6254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40000"/>
              </a:lnSpc>
              <a:buFont typeface="Arial" panose="020B0604020202020204" pitchFamily="34" charset="0"/>
              <a:buChar char="•"/>
              <a:defRPr/>
            </a:pPr>
            <a:r>
              <a:rPr lang="ru-RU" sz="2200" dirty="0" smtClean="0">
                <a:solidFill>
                  <a:schemeClr val="dk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Основные параметры:</a:t>
            </a:r>
          </a:p>
          <a:p>
            <a:pPr marL="1142451" lvl="1" indent="-342900">
              <a:lnSpc>
                <a:spcPct val="140000"/>
              </a:lnSpc>
              <a:buFont typeface="Arial" panose="020B0604020202020204" pitchFamily="34" charset="0"/>
              <a:buChar char="•"/>
              <a:defRPr/>
            </a:pPr>
            <a:r>
              <a:rPr lang="ru-RU" sz="2200" dirty="0" smtClean="0">
                <a:solidFill>
                  <a:schemeClr val="dk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Порт </a:t>
            </a:r>
            <a:r>
              <a:rPr lang="ru-RU" sz="2200" dirty="0" smtClean="0">
                <a:solidFill>
                  <a:schemeClr val="dk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выдачи</a:t>
            </a:r>
            <a:r>
              <a:rPr lang="en-US" sz="2200" dirty="0" smtClean="0">
                <a:solidFill>
                  <a:schemeClr val="dk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;</a:t>
            </a:r>
            <a:endParaRPr lang="ru-RU" sz="2200" dirty="0" smtClean="0">
              <a:solidFill>
                <a:schemeClr val="dk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1142451" lvl="1" indent="-342900">
              <a:lnSpc>
                <a:spcPct val="140000"/>
              </a:lnSpc>
              <a:buFont typeface="Arial" panose="020B0604020202020204" pitchFamily="34" charset="0"/>
              <a:buChar char="•"/>
              <a:defRPr/>
            </a:pPr>
            <a:r>
              <a:rPr lang="ru-RU" sz="2200" dirty="0" smtClean="0">
                <a:solidFill>
                  <a:schemeClr val="dk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Параметры резервирования и </a:t>
            </a:r>
            <a:r>
              <a:rPr lang="ru-RU" sz="2200" dirty="0" smtClean="0">
                <a:solidFill>
                  <a:schemeClr val="dk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т.д..</a:t>
            </a:r>
            <a:endParaRPr lang="en-US" sz="2200" dirty="0">
              <a:solidFill>
                <a:schemeClr val="dk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42900" indent="-342900">
              <a:lnSpc>
                <a:spcPct val="140000"/>
              </a:lnSpc>
              <a:buFont typeface="Arial" panose="020B0604020202020204" pitchFamily="34" charset="0"/>
              <a:buChar char="•"/>
              <a:defRPr/>
            </a:pPr>
            <a:r>
              <a:rPr lang="ru-RU" sz="2200" dirty="0">
                <a:solidFill>
                  <a:schemeClr val="dk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Опциональные </a:t>
            </a:r>
            <a:r>
              <a:rPr lang="ru-RU" sz="2200" dirty="0" smtClean="0">
                <a:solidFill>
                  <a:schemeClr val="dk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поля:</a:t>
            </a:r>
          </a:p>
          <a:p>
            <a:pPr marL="1142451" lvl="1" indent="-342900">
              <a:lnSpc>
                <a:spcPct val="140000"/>
              </a:lnSpc>
              <a:buFont typeface="Arial" panose="020B0604020202020204" pitchFamily="34" charset="0"/>
              <a:buChar char="•"/>
              <a:defRPr/>
            </a:pPr>
            <a:r>
              <a:rPr lang="ru-RU" sz="2200" dirty="0" smtClean="0">
                <a:solidFill>
                  <a:schemeClr val="dk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Состав активных опциональных полей и их значения в выдаваемом пакете.</a:t>
            </a:r>
            <a:endParaRPr lang="en-US" sz="2200" dirty="0" smtClean="0">
              <a:solidFill>
                <a:schemeClr val="dk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42900" indent="-342900">
              <a:lnSpc>
                <a:spcPct val="140000"/>
              </a:lnSpc>
              <a:buFont typeface="Arial" panose="020B0604020202020204" pitchFamily="34" charset="0"/>
              <a:buChar char="•"/>
              <a:defRPr/>
            </a:pPr>
            <a:r>
              <a:rPr lang="ru-RU" sz="2200" dirty="0" smtClean="0">
                <a:solidFill>
                  <a:schemeClr val="dk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Дополнительные настройки;</a:t>
            </a:r>
          </a:p>
          <a:p>
            <a:pPr marL="1142451" lvl="1" indent="-342900">
              <a:lnSpc>
                <a:spcPct val="140000"/>
              </a:lnSpc>
              <a:buFont typeface="Arial" panose="020B0604020202020204" pitchFamily="34" charset="0"/>
              <a:buChar char="•"/>
              <a:defRPr/>
            </a:pPr>
            <a:r>
              <a:rPr lang="ru-RU" sz="2200" dirty="0" smtClean="0">
                <a:solidFill>
                  <a:schemeClr val="dk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Настройки </a:t>
            </a:r>
            <a:r>
              <a:rPr lang="en-US" sz="2200" dirty="0" smtClean="0">
                <a:solidFill>
                  <a:schemeClr val="dk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SmpCnt</a:t>
            </a:r>
            <a:r>
              <a:rPr lang="ru-RU" sz="2200" dirty="0">
                <a:solidFill>
                  <a:schemeClr val="dk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;</a:t>
            </a:r>
            <a:endParaRPr lang="en-US" sz="2200" dirty="0" smtClean="0">
              <a:solidFill>
                <a:schemeClr val="dk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1142451" lvl="1" indent="-342900">
              <a:lnSpc>
                <a:spcPct val="140000"/>
              </a:lnSpc>
              <a:buFont typeface="Arial" panose="020B0604020202020204" pitchFamily="34" charset="0"/>
              <a:buChar char="•"/>
              <a:defRPr/>
            </a:pPr>
            <a:r>
              <a:rPr lang="ru-RU" sz="2200" dirty="0" smtClean="0">
                <a:solidFill>
                  <a:schemeClr val="dk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Смещения пакетов по времени.</a:t>
            </a:r>
            <a:endParaRPr lang="en-US" sz="2200" dirty="0" smtClean="0">
              <a:solidFill>
                <a:schemeClr val="dk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42900" indent="-342900">
              <a:lnSpc>
                <a:spcPct val="140000"/>
              </a:lnSpc>
              <a:buFont typeface="Arial" panose="020B0604020202020204" pitchFamily="34" charset="0"/>
              <a:buChar char="•"/>
              <a:defRPr/>
            </a:pPr>
            <a:r>
              <a:rPr lang="ru-RU" sz="2200" dirty="0" smtClean="0">
                <a:solidFill>
                  <a:schemeClr val="dk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Набор данных (</a:t>
            </a:r>
            <a:r>
              <a:rPr lang="en-US" sz="2200" dirty="0">
                <a:solidFill>
                  <a:schemeClr val="dk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Dataset</a:t>
            </a:r>
            <a:r>
              <a:rPr lang="ru-RU" sz="2200" dirty="0" smtClean="0">
                <a:solidFill>
                  <a:schemeClr val="dk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):</a:t>
            </a:r>
          </a:p>
          <a:p>
            <a:pPr marL="1142451" lvl="1" indent="-342900">
              <a:lnSpc>
                <a:spcPct val="140000"/>
              </a:lnSpc>
              <a:buFont typeface="Arial" panose="020B0604020202020204" pitchFamily="34" charset="0"/>
              <a:buChar char="•"/>
              <a:defRPr/>
            </a:pPr>
            <a:r>
              <a:rPr lang="ru-RU" sz="2200" dirty="0" smtClean="0">
                <a:solidFill>
                  <a:schemeClr val="dk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Последовательность значений выборок и параметров </a:t>
            </a:r>
            <a:r>
              <a:rPr lang="ru-RU" sz="2200" dirty="0" smtClean="0">
                <a:solidFill>
                  <a:schemeClr val="dk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качества.</a:t>
            </a:r>
            <a:endParaRPr lang="en-US" sz="2200" dirty="0" smtClean="0">
              <a:solidFill>
                <a:schemeClr val="dk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1622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-2" y="4465"/>
            <a:ext cx="15994065" cy="8996660"/>
          </a:xfrm>
          <a:prstGeom prst="rect">
            <a:avLst/>
          </a:prstGeom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E88FC-C4E7-44FB-9CBE-03C5674E2994}" type="slidenum">
              <a:rPr lang="ru-RU" smtClean="0"/>
              <a:t>6</a:t>
            </a:fld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796678" y="1800202"/>
            <a:ext cx="6026228" cy="7609664"/>
          </a:xfrm>
          <a:prstGeom prst="rect">
            <a:avLst/>
          </a:prstGeom>
          <a:noFill/>
        </p:spPr>
        <p:txBody>
          <a:bodyPr wrap="square" lIns="159910" tIns="79955" rIns="159910" bIns="79955" rtlCol="0">
            <a:spAutoFit/>
          </a:bodyPr>
          <a:lstStyle/>
          <a:p>
            <a:pPr marL="342900" indent="-34290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ru-RU" sz="2200" dirty="0" smtClean="0">
                <a:solidFill>
                  <a:srgbClr val="191B29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Статические испытания</a:t>
            </a:r>
            <a:r>
              <a:rPr lang="en-US" sz="2200" dirty="0" smtClean="0">
                <a:solidFill>
                  <a:srgbClr val="191B29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;</a:t>
            </a:r>
            <a:endParaRPr lang="ru-RU" sz="2200" dirty="0" smtClean="0">
              <a:solidFill>
                <a:srgbClr val="191B29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1142451" lvl="1" indent="-34290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ru-RU" sz="2200" dirty="0" smtClean="0">
                <a:solidFill>
                  <a:srgbClr val="191B29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Корректность работы </a:t>
            </a:r>
            <a:r>
              <a:rPr lang="en-US" sz="2200" dirty="0" smtClean="0">
                <a:solidFill>
                  <a:srgbClr val="191B29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IED </a:t>
            </a:r>
            <a:r>
              <a:rPr lang="ru-RU" sz="2200" dirty="0" smtClean="0">
                <a:solidFill>
                  <a:srgbClr val="191B29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в нормальном режиме </a:t>
            </a:r>
            <a:r>
              <a:rPr lang="ru-RU" sz="2200" dirty="0" smtClean="0">
                <a:solidFill>
                  <a:srgbClr val="191B29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работы.</a:t>
            </a:r>
            <a:endParaRPr lang="ru-RU" sz="2200" dirty="0" smtClean="0">
              <a:solidFill>
                <a:srgbClr val="191B29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1142451" lvl="1" indent="-34290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ru-RU" sz="2200" dirty="0" smtClean="0">
                <a:solidFill>
                  <a:srgbClr val="191B29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Корректность работы при постоянной задержке времени выдачи.</a:t>
            </a:r>
          </a:p>
          <a:p>
            <a:pPr marL="1142451" lvl="1" indent="-34290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ru-RU" sz="2200" dirty="0" smtClean="0">
                <a:solidFill>
                  <a:srgbClr val="191B29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Временные смещения в одном из резервируемых каналов.</a:t>
            </a:r>
          </a:p>
          <a:p>
            <a:pPr marL="342900" indent="-34290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ru-RU" sz="2200" dirty="0" smtClean="0">
                <a:solidFill>
                  <a:srgbClr val="191B29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Динамические испытания:</a:t>
            </a:r>
          </a:p>
          <a:p>
            <a:pPr marL="1142451" lvl="1" indent="-34290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ru-RU" sz="2200" dirty="0" smtClean="0">
                <a:solidFill>
                  <a:srgbClr val="191B29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Изменение статуса </a:t>
            </a:r>
            <a:r>
              <a:rPr lang="ru-RU" sz="2200" dirty="0" smtClean="0">
                <a:solidFill>
                  <a:srgbClr val="191B29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синхронизации.</a:t>
            </a:r>
            <a:endParaRPr lang="ru-RU" sz="2200" dirty="0" smtClean="0">
              <a:solidFill>
                <a:srgbClr val="191B29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1142451" lvl="1" indent="-34290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ru-RU" sz="2200" dirty="0" smtClean="0">
                <a:solidFill>
                  <a:srgbClr val="191B29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Появление в канале «лишних» </a:t>
            </a:r>
            <a:r>
              <a:rPr lang="en-US" sz="2200" dirty="0" smtClean="0">
                <a:solidFill>
                  <a:srgbClr val="191B29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SV</a:t>
            </a:r>
            <a:r>
              <a:rPr lang="ru-RU" sz="2200" dirty="0" smtClean="0">
                <a:solidFill>
                  <a:srgbClr val="191B29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,</a:t>
            </a:r>
          </a:p>
          <a:p>
            <a:pPr marL="1142451" lvl="1" indent="-34290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ru-RU" sz="2200" dirty="0" smtClean="0">
                <a:solidFill>
                  <a:srgbClr val="191B29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Имитация потери одного из резервируемых </a:t>
            </a:r>
            <a:r>
              <a:rPr lang="ru-RU" sz="2200" dirty="0" smtClean="0">
                <a:solidFill>
                  <a:srgbClr val="191B29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каналов.</a:t>
            </a:r>
            <a:endParaRPr lang="ru-RU" sz="2200" dirty="0" smtClean="0">
              <a:solidFill>
                <a:srgbClr val="191B29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1142451" lvl="1" indent="-34290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ru-RU" sz="2200" dirty="0" smtClean="0">
                <a:solidFill>
                  <a:srgbClr val="191B29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Изменение параметров </a:t>
            </a:r>
            <a:r>
              <a:rPr lang="ru-RU" sz="2200" dirty="0" smtClean="0">
                <a:solidFill>
                  <a:srgbClr val="191B29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качества.</a:t>
            </a:r>
            <a:endParaRPr lang="ru-RU" sz="2200" dirty="0" smtClean="0">
              <a:solidFill>
                <a:srgbClr val="191B29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1142451" lvl="1" indent="-34290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ru-RU" sz="2200" dirty="0" smtClean="0">
                <a:solidFill>
                  <a:srgbClr val="191B29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Изменение набора </a:t>
            </a:r>
            <a:r>
              <a:rPr lang="ru-RU" sz="2200" dirty="0" smtClean="0">
                <a:solidFill>
                  <a:srgbClr val="191B29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данных.</a:t>
            </a:r>
            <a:endParaRPr lang="ru-RU" sz="2200" dirty="0" smtClean="0">
              <a:solidFill>
                <a:srgbClr val="191B29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1142451" lvl="1" indent="-34290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ru-RU" sz="2200" dirty="0" smtClean="0">
                <a:solidFill>
                  <a:srgbClr val="191B29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Временные искажения выдачи </a:t>
            </a:r>
            <a:r>
              <a:rPr lang="en-US" sz="2200" dirty="0" smtClean="0">
                <a:solidFill>
                  <a:srgbClr val="191B29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SV </a:t>
            </a:r>
            <a:r>
              <a:rPr lang="ru-RU" sz="2200" dirty="0" smtClean="0">
                <a:solidFill>
                  <a:srgbClr val="191B29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и т.д</a:t>
            </a:r>
            <a:r>
              <a:rPr lang="ru-RU" sz="2200" dirty="0" smtClean="0">
                <a:solidFill>
                  <a:srgbClr val="191B29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..</a:t>
            </a:r>
            <a:endParaRPr lang="ru-RU" sz="2200" dirty="0" smtClean="0">
              <a:solidFill>
                <a:srgbClr val="191B29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42900" indent="-342900">
              <a:lnSpc>
                <a:spcPct val="110000"/>
              </a:lnSpc>
              <a:buFont typeface="Arial" panose="020B0604020202020204" pitchFamily="34" charset="0"/>
              <a:buChar char="•"/>
            </a:pPr>
            <a:endParaRPr lang="ru-RU" sz="2200" dirty="0" smtClean="0">
              <a:solidFill>
                <a:srgbClr val="191B29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>
              <a:lnSpc>
                <a:spcPct val="110000"/>
              </a:lnSpc>
            </a:pPr>
            <a:endParaRPr lang="ru-RU" sz="2200" dirty="0" smtClean="0">
              <a:solidFill>
                <a:srgbClr val="191B29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92102" y="904709"/>
            <a:ext cx="13994183" cy="715469"/>
          </a:xfrm>
          <a:prstGeom prst="rect">
            <a:avLst/>
          </a:prstGeom>
          <a:noFill/>
        </p:spPr>
        <p:txBody>
          <a:bodyPr wrap="square" lIns="159910" tIns="79955" rIns="159910" bIns="79955" rtlCol="0">
            <a:spAutoFit/>
          </a:bodyPr>
          <a:lstStyle/>
          <a:p>
            <a:r>
              <a:rPr lang="ru-RU" sz="3600" b="1" dirty="0" smtClean="0">
                <a:solidFill>
                  <a:srgbClr val="191B29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Сценарии испытаний</a:t>
            </a:r>
            <a:endParaRPr lang="ru-RU" sz="3600" b="1" dirty="0">
              <a:solidFill>
                <a:srgbClr val="191B29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11" name="Рисунок 10"/>
          <p:cNvPicPr/>
          <p:nvPr/>
        </p:nvPicPr>
        <p:blipFill>
          <a:blip r:embed="rId4"/>
          <a:stretch>
            <a:fillRect/>
          </a:stretch>
        </p:blipFill>
        <p:spPr>
          <a:xfrm>
            <a:off x="6732894" y="1620178"/>
            <a:ext cx="8638525" cy="60045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8123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-2" y="4465"/>
            <a:ext cx="15994065" cy="8996660"/>
          </a:xfrm>
          <a:prstGeom prst="rect">
            <a:avLst/>
          </a:prstGeom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E88FC-C4E7-44FB-9CBE-03C5674E2994}" type="slidenum">
              <a:rPr lang="ru-RU" smtClean="0"/>
              <a:t>7</a:t>
            </a:fld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792102" y="900082"/>
            <a:ext cx="13994183" cy="715469"/>
          </a:xfrm>
          <a:prstGeom prst="rect">
            <a:avLst/>
          </a:prstGeom>
          <a:noFill/>
        </p:spPr>
        <p:txBody>
          <a:bodyPr wrap="square" lIns="159910" tIns="79955" rIns="159910" bIns="79955" rtlCol="0">
            <a:spAutoFit/>
          </a:bodyPr>
          <a:lstStyle/>
          <a:p>
            <a:r>
              <a:rPr lang="ru-RU" sz="3600" b="1" dirty="0" smtClean="0">
                <a:solidFill>
                  <a:srgbClr val="191B29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Постоянное смещение времени</a:t>
            </a:r>
            <a:endParaRPr lang="ru-RU" sz="3600" b="1" dirty="0">
              <a:solidFill>
                <a:srgbClr val="191B29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7797" y="1783691"/>
            <a:ext cx="3354713" cy="590795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987925" y="1643894"/>
            <a:ext cx="12421656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dirty="0" smtClean="0">
                <a:latin typeface="Segoe UI" panose="020B0502040204020203" pitchFamily="34" charset="0"/>
                <a:cs typeface="Segoe UI" panose="020B0502040204020203" pitchFamily="34" charset="0"/>
              </a:rPr>
              <a:t>Настройка и осциллограмма сигналов.</a:t>
            </a:r>
          </a:p>
          <a:p>
            <a:r>
              <a:rPr lang="ru-RU" sz="2200" dirty="0" smtClean="0">
                <a:latin typeface="Segoe UI" panose="020B0502040204020203" pitchFamily="34" charset="0"/>
                <a:cs typeface="Segoe UI" panose="020B0502040204020203" pitchFamily="34" charset="0"/>
              </a:rPr>
              <a:t>Один из сигналов имеет  постоянное смещение</a:t>
            </a:r>
            <a:r>
              <a:rPr lang="ru-RU" dirty="0" smtClean="0"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  <a:endParaRPr lang="ru-RU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02570" y="2703121"/>
            <a:ext cx="11287110" cy="4988528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403015" y="7871673"/>
            <a:ext cx="826080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dirty="0" smtClean="0"/>
              <a:t>Нормальный сигнал</a:t>
            </a:r>
            <a:endParaRPr lang="ru-RU" sz="2200" dirty="0"/>
          </a:p>
          <a:p>
            <a:r>
              <a:rPr lang="ru-RU" sz="2200" dirty="0"/>
              <a:t>Сигнал </a:t>
            </a:r>
            <a:r>
              <a:rPr lang="ru-RU" sz="2200" dirty="0" smtClean="0"/>
              <a:t>с постоянным смещением по времени</a:t>
            </a:r>
            <a:endParaRPr lang="ru-RU" sz="2200" dirty="0"/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>
            <a:off x="4302570" y="8133987"/>
            <a:ext cx="924389" cy="0"/>
          </a:xfrm>
          <a:prstGeom prst="line">
            <a:avLst/>
          </a:prstGeom>
          <a:ln w="4127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302570" y="8411745"/>
            <a:ext cx="924389" cy="0"/>
          </a:xfrm>
          <a:prstGeom prst="line">
            <a:avLst/>
          </a:prstGeom>
          <a:ln w="412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51471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-2" y="4465"/>
            <a:ext cx="15994065" cy="8996660"/>
          </a:xfrm>
          <a:prstGeom prst="rect">
            <a:avLst/>
          </a:prstGeom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E88FC-C4E7-44FB-9CBE-03C5674E2994}" type="slidenum">
              <a:rPr lang="ru-RU" smtClean="0"/>
              <a:t>8</a:t>
            </a:fld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792102" y="904709"/>
            <a:ext cx="13994183" cy="715469"/>
          </a:xfrm>
          <a:prstGeom prst="rect">
            <a:avLst/>
          </a:prstGeom>
          <a:noFill/>
        </p:spPr>
        <p:txBody>
          <a:bodyPr wrap="square" lIns="159910" tIns="79955" rIns="159910" bIns="79955" rtlCol="0">
            <a:spAutoFit/>
          </a:bodyPr>
          <a:lstStyle/>
          <a:p>
            <a:r>
              <a:rPr lang="ru-RU" sz="3600" b="1" dirty="0" smtClean="0">
                <a:solidFill>
                  <a:srgbClr val="191B29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Задержка </a:t>
            </a:r>
            <a:r>
              <a:rPr lang="ru-RU" sz="3600" b="1" dirty="0">
                <a:solidFill>
                  <a:srgbClr val="191B29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и</a:t>
            </a:r>
            <a:r>
              <a:rPr lang="ru-RU" sz="3600" b="1" dirty="0" smtClean="0">
                <a:solidFill>
                  <a:srgbClr val="191B29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последующая ускоренная выдача пакетов</a:t>
            </a:r>
            <a:endParaRPr lang="ru-RU" sz="3600" b="1" dirty="0">
              <a:solidFill>
                <a:srgbClr val="191B29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0216" y="2262235"/>
            <a:ext cx="3102306" cy="5512809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22546" y="3276124"/>
            <a:ext cx="11301049" cy="382623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122546" y="2290929"/>
            <a:ext cx="1062184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dirty="0" smtClean="0">
                <a:latin typeface="Segoe UI" panose="020B0502040204020203" pitchFamily="34" charset="0"/>
                <a:cs typeface="Segoe UI" panose="020B0502040204020203" pitchFamily="34" charset="0"/>
              </a:rPr>
              <a:t>Настройка и осциллограмма сигналов.</a:t>
            </a:r>
          </a:p>
          <a:p>
            <a:r>
              <a:rPr lang="ru-RU" sz="2200" dirty="0" smtClean="0">
                <a:latin typeface="Segoe UI" panose="020B0502040204020203" pitchFamily="34" charset="0"/>
                <a:cs typeface="Segoe UI" panose="020B0502040204020203" pitchFamily="34" charset="0"/>
              </a:rPr>
              <a:t>Один из сигналов имеет </a:t>
            </a:r>
            <a:r>
              <a:rPr lang="ru-RU" sz="2200" dirty="0" smtClean="0">
                <a:latin typeface="Segoe UI" panose="020B0502040204020203" pitchFamily="34" charset="0"/>
                <a:cs typeface="Segoe UI" panose="020B0502040204020203" pitchFamily="34" charset="0"/>
              </a:rPr>
              <a:t>задержку </a:t>
            </a:r>
            <a:r>
              <a:rPr lang="ru-RU" sz="2200" dirty="0" smtClean="0">
                <a:latin typeface="Segoe UI" panose="020B0502040204020203" pitchFamily="34" charset="0"/>
                <a:cs typeface="Segoe UI" panose="020B0502040204020203" pitchFamily="34" charset="0"/>
              </a:rPr>
              <a:t>по началу выдачи и множитель времени.</a:t>
            </a:r>
            <a:endParaRPr lang="ru-RU" sz="22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472726" y="7151577"/>
            <a:ext cx="826080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dirty="0" smtClean="0"/>
              <a:t>Нормальный сигнал</a:t>
            </a:r>
            <a:endParaRPr lang="ru-RU" sz="2200" dirty="0"/>
          </a:p>
          <a:p>
            <a:r>
              <a:rPr lang="ru-RU" sz="2200" dirty="0"/>
              <a:t>Сигнал </a:t>
            </a:r>
            <a:r>
              <a:rPr lang="ru-RU" sz="2200" dirty="0" smtClean="0"/>
              <a:t>с ускоренной выдачей пакетов</a:t>
            </a:r>
            <a:endParaRPr lang="ru-RU" sz="2200" dirty="0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4372281" y="7413891"/>
            <a:ext cx="924389" cy="0"/>
          </a:xfrm>
          <a:prstGeom prst="line">
            <a:avLst/>
          </a:prstGeom>
          <a:ln w="4127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4372281" y="7735796"/>
            <a:ext cx="924389" cy="0"/>
          </a:xfrm>
          <a:prstGeom prst="line">
            <a:avLst/>
          </a:prstGeom>
          <a:ln w="412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10316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-2" y="4465"/>
            <a:ext cx="15994065" cy="8996660"/>
          </a:xfrm>
          <a:prstGeom prst="rect">
            <a:avLst/>
          </a:prstGeom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E88FC-C4E7-44FB-9CBE-03C5674E2994}" type="slidenum">
              <a:rPr lang="ru-RU" smtClean="0"/>
              <a:t>9</a:t>
            </a:fld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792102" y="904709"/>
            <a:ext cx="13994183" cy="715469"/>
          </a:xfrm>
          <a:prstGeom prst="rect">
            <a:avLst/>
          </a:prstGeom>
          <a:noFill/>
        </p:spPr>
        <p:txBody>
          <a:bodyPr wrap="square" lIns="159910" tIns="79955" rIns="159910" bIns="79955" rtlCol="0">
            <a:spAutoFit/>
          </a:bodyPr>
          <a:lstStyle/>
          <a:p>
            <a:r>
              <a:rPr lang="ru-RU" sz="3600" b="1" dirty="0">
                <a:latin typeface="Segoe UI" panose="020B0502040204020203" pitchFamily="34" charset="0"/>
                <a:cs typeface="Segoe UI" panose="020B0502040204020203" pitchFamily="34" charset="0"/>
              </a:rPr>
              <a:t>Имитация</a:t>
            </a:r>
            <a:r>
              <a:rPr lang="ru-RU" sz="3600" b="1" dirty="0"/>
              <a:t> потери пакетов подсети </a:t>
            </a:r>
            <a:r>
              <a:rPr lang="en-US" sz="3600" b="1" dirty="0"/>
              <a:t>B</a:t>
            </a:r>
            <a:r>
              <a:rPr lang="ru-RU" sz="3600" b="1" dirty="0"/>
              <a:t> (</a:t>
            </a:r>
            <a:r>
              <a:rPr lang="en-US" sz="3600" b="1" dirty="0"/>
              <a:t>PRP</a:t>
            </a:r>
            <a:r>
              <a:rPr lang="ru-RU" sz="3600" b="1" dirty="0"/>
              <a:t>)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62378" y="4166557"/>
            <a:ext cx="12744450" cy="35814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543003" y="7871673"/>
            <a:ext cx="558074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dirty="0" smtClean="0"/>
              <a:t>Сигнал в подсети А (</a:t>
            </a:r>
            <a:r>
              <a:rPr lang="en-US" sz="2200" dirty="0" smtClean="0"/>
              <a:t>PRP</a:t>
            </a:r>
            <a:r>
              <a:rPr lang="ru-RU" sz="2200" dirty="0" smtClean="0"/>
              <a:t>)</a:t>
            </a:r>
            <a:r>
              <a:rPr lang="en-US" sz="2200" dirty="0" smtClean="0"/>
              <a:t> </a:t>
            </a:r>
            <a:endParaRPr lang="ru-RU" sz="2200" dirty="0"/>
          </a:p>
          <a:p>
            <a:r>
              <a:rPr lang="ru-RU" sz="2200" dirty="0"/>
              <a:t>Сигнал в подсети В</a:t>
            </a:r>
            <a:r>
              <a:rPr lang="ru-RU" sz="2200" dirty="0" smtClean="0"/>
              <a:t> (</a:t>
            </a:r>
            <a:r>
              <a:rPr lang="en-US" sz="2200" dirty="0"/>
              <a:t>PRP</a:t>
            </a:r>
            <a:r>
              <a:rPr lang="ru-RU" sz="2200" dirty="0" smtClean="0"/>
              <a:t>)</a:t>
            </a:r>
            <a:endParaRPr lang="ru-RU" sz="2200" dirty="0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6442558" y="8133987"/>
            <a:ext cx="924389" cy="0"/>
          </a:xfrm>
          <a:prstGeom prst="line">
            <a:avLst/>
          </a:prstGeom>
          <a:ln w="4127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6442558" y="8468053"/>
            <a:ext cx="924389" cy="0"/>
          </a:xfrm>
          <a:prstGeom prst="line">
            <a:avLst/>
          </a:prstGeom>
          <a:ln w="412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Рисунок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3963" y="1700554"/>
            <a:ext cx="6162675" cy="481965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6912918" y="2325997"/>
            <a:ext cx="780941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dirty="0" smtClean="0">
                <a:latin typeface="Segoe UI" panose="020B0502040204020203" pitchFamily="34" charset="0"/>
                <a:cs typeface="Segoe UI" panose="020B0502040204020203" pitchFamily="34" charset="0"/>
              </a:rPr>
              <a:t>Настройка и осциллограмма сигналов при имитации потери пакетов в подсети </a:t>
            </a:r>
            <a:r>
              <a:rPr lang="en-US" sz="2200" dirty="0" smtClean="0">
                <a:latin typeface="Segoe UI" panose="020B0502040204020203" pitchFamily="34" charset="0"/>
                <a:cs typeface="Segoe UI" panose="020B0502040204020203" pitchFamily="34" charset="0"/>
              </a:rPr>
              <a:t>B</a:t>
            </a:r>
            <a:r>
              <a:rPr lang="ru-RU" sz="2200" dirty="0" smtClean="0">
                <a:latin typeface="Segoe UI" panose="020B0502040204020203" pitchFamily="34" charset="0"/>
                <a:cs typeface="Segoe UI" panose="020B0502040204020203" pitchFamily="34" charset="0"/>
              </a:rPr>
              <a:t> при </a:t>
            </a:r>
            <a:r>
              <a:rPr lang="en-US" sz="2200" dirty="0" smtClean="0">
                <a:latin typeface="Segoe UI" panose="020B0502040204020203" pitchFamily="34" charset="0"/>
                <a:cs typeface="Segoe UI" panose="020B0502040204020203" pitchFamily="34" charset="0"/>
              </a:rPr>
              <a:t>PRP-</a:t>
            </a:r>
            <a:r>
              <a:rPr lang="ru-RU" sz="2200" dirty="0" smtClean="0">
                <a:latin typeface="Segoe UI" panose="020B0502040204020203" pitchFamily="34" charset="0"/>
                <a:cs typeface="Segoe UI" panose="020B0502040204020203" pitchFamily="34" charset="0"/>
              </a:rPr>
              <a:t>резервировании.</a:t>
            </a:r>
            <a:endParaRPr lang="ru-RU" sz="22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5633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16053</TotalTime>
  <Words>518</Words>
  <Application>Microsoft Office PowerPoint</Application>
  <PresentationFormat>Произвольный</PresentationFormat>
  <Paragraphs>88</Paragraphs>
  <Slides>11</Slides>
  <Notes>9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Arial</vt:lpstr>
      <vt:lpstr>Calibri</vt:lpstr>
      <vt:lpstr>Segoe UI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Алексей</dc:creator>
  <cp:lastModifiedBy>Пользователь</cp:lastModifiedBy>
  <cp:revision>612</cp:revision>
  <dcterms:created xsi:type="dcterms:W3CDTF">2022-03-16T08:29:09Z</dcterms:created>
  <dcterms:modified xsi:type="dcterms:W3CDTF">2024-04-12T05:38:50Z</dcterms:modified>
</cp:coreProperties>
</file>