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39" r:id="rId3"/>
    <p:sldId id="314" r:id="rId4"/>
    <p:sldId id="332" r:id="rId5"/>
    <p:sldId id="324" r:id="rId6"/>
    <p:sldId id="327" r:id="rId7"/>
    <p:sldId id="335" r:id="rId8"/>
    <p:sldId id="337" r:id="rId9"/>
    <p:sldId id="338" r:id="rId10"/>
    <p:sldId id="330" r:id="rId11"/>
  </p:sldIdLst>
  <p:sldSz cx="15986125" cy="9001125"/>
  <p:notesSz cx="6858000" cy="9144000"/>
  <p:defaultTextStyle>
    <a:defPPr>
      <a:defRPr lang="ru-RU"/>
    </a:defPPr>
    <a:lvl1pPr marL="0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1pPr>
    <a:lvl2pPr marL="799551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2pPr>
    <a:lvl3pPr marL="1599103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3pPr>
    <a:lvl4pPr marL="2398654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4pPr>
    <a:lvl5pPr marL="3198205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5pPr>
    <a:lvl6pPr marL="3997757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6pPr>
    <a:lvl7pPr marL="4797308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7pPr>
    <a:lvl8pPr marL="5596860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8pPr>
    <a:lvl9pPr marL="6396411" algn="l" defTabSz="1599103" rtl="0" eaLnBrk="1" latinLnBrk="0" hangingPunct="1">
      <a:defRPr sz="3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5">
          <p15:clr>
            <a:srgbClr val="A4A3A4"/>
          </p15:clr>
        </p15:guide>
        <p15:guide id="2" pos="50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B29"/>
    <a:srgbClr val="C92929"/>
    <a:srgbClr val="F2A948"/>
    <a:srgbClr val="D62020"/>
    <a:srgbClr val="D92121"/>
    <a:srgbClr val="DB2122"/>
    <a:srgbClr val="D51D1D"/>
    <a:srgbClr val="C71B1B"/>
    <a:srgbClr val="BE2818"/>
    <a:srgbClr val="BF2F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4" autoAdjust="0"/>
    <p:restoredTop sz="94200" autoAdjust="0"/>
  </p:normalViewPr>
  <p:slideViewPr>
    <p:cSldViewPr showGuides="1">
      <p:cViewPr>
        <p:scale>
          <a:sx n="75" d="100"/>
          <a:sy n="75" d="100"/>
        </p:scale>
        <p:origin x="882" y="228"/>
      </p:cViewPr>
      <p:guideLst>
        <p:guide orient="horz" pos="2835"/>
        <p:guide pos="50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D22C8-193F-4BE9-B89D-D9857B6C0A23}" type="datetimeFigureOut">
              <a:rPr lang="ru-RU" smtClean="0"/>
              <a:t>12.04.2024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45BBE-D064-4C66-9A4E-227ACC3453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435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799551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599103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398654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198205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3997757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797308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596860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396411" algn="l" defTabSz="1599103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957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6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79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898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306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845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282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E45BBE-D064-4C66-9A4E-227ACC34535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77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98960" y="2796188"/>
            <a:ext cx="13588206" cy="192940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97919" y="5100637"/>
            <a:ext cx="11190288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99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99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98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98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9977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7973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596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396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89605-8C5A-49EF-9506-BC102A1E8DD0}" type="datetime1">
              <a:rPr lang="ru-RU" smtClean="0"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7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4DF95-1D29-4AC6-956E-233A0A88D76A}" type="datetime1">
              <a:rPr lang="ru-RU" smtClean="0"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679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589941" y="360463"/>
            <a:ext cx="3596878" cy="768012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9306" y="360463"/>
            <a:ext cx="10524199" cy="76801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4A167-B15C-496C-979B-3299B5CD0EB6}" type="datetime1">
              <a:rPr lang="ru-RU" smtClean="0"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84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DFE31-E791-40FE-826A-EC099F44F044}" type="datetime1">
              <a:rPr lang="ru-RU" smtClean="0"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242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2794" y="5784058"/>
            <a:ext cx="13588206" cy="1787723"/>
          </a:xfrm>
        </p:spPr>
        <p:txBody>
          <a:bodyPr anchor="t"/>
          <a:lstStyle>
            <a:lvl1pPr algn="l">
              <a:defRPr sz="7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62794" y="3815061"/>
            <a:ext cx="13588206" cy="1968995"/>
          </a:xfrm>
        </p:spPr>
        <p:txBody>
          <a:bodyPr anchor="b"/>
          <a:lstStyle>
            <a:lvl1pPr marL="0" indent="0">
              <a:buNone/>
              <a:defRPr sz="3500">
                <a:solidFill>
                  <a:schemeClr val="tx1">
                    <a:tint val="75000"/>
                  </a:schemeClr>
                </a:solidFill>
              </a:defRPr>
            </a:lvl1pPr>
            <a:lvl2pPr marL="799551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59910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3pPr>
            <a:lvl4pPr marL="23986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19820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99775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79730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59686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396411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28571-23E3-4C94-86CF-30A78BA2FEB2}" type="datetime1">
              <a:rPr lang="ru-RU" smtClean="0"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30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9306" y="2100264"/>
            <a:ext cx="7060539" cy="5940326"/>
          </a:xfrm>
        </p:spPr>
        <p:txBody>
          <a:bodyPr/>
          <a:lstStyle>
            <a:lvl1pPr>
              <a:defRPr sz="4900"/>
            </a:lvl1pPr>
            <a:lvl2pPr>
              <a:defRPr sz="42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126280" y="2100264"/>
            <a:ext cx="7060539" cy="5940326"/>
          </a:xfrm>
        </p:spPr>
        <p:txBody>
          <a:bodyPr/>
          <a:lstStyle>
            <a:lvl1pPr>
              <a:defRPr sz="4900"/>
            </a:lvl1pPr>
            <a:lvl2pPr>
              <a:defRPr sz="4200"/>
            </a:lvl2pPr>
            <a:lvl3pPr>
              <a:defRPr sz="35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45D3-846B-48F9-B1E1-3F15B92B6D09}" type="datetime1">
              <a:rPr lang="ru-RU" smtClean="0"/>
              <a:t>12.04.2024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612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306" y="2014836"/>
            <a:ext cx="7063315" cy="839689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799551" indent="0">
              <a:buNone/>
              <a:defRPr sz="3500" b="1"/>
            </a:lvl2pPr>
            <a:lvl3pPr marL="1599103" indent="0">
              <a:buNone/>
              <a:defRPr sz="3100" b="1"/>
            </a:lvl3pPr>
            <a:lvl4pPr marL="2398654" indent="0">
              <a:buNone/>
              <a:defRPr sz="2800" b="1"/>
            </a:lvl4pPr>
            <a:lvl5pPr marL="3198205" indent="0">
              <a:buNone/>
              <a:defRPr sz="2800" b="1"/>
            </a:lvl5pPr>
            <a:lvl6pPr marL="3997757" indent="0">
              <a:buNone/>
              <a:defRPr sz="2800" b="1"/>
            </a:lvl6pPr>
            <a:lvl7pPr marL="4797308" indent="0">
              <a:buNone/>
              <a:defRPr sz="2800" b="1"/>
            </a:lvl7pPr>
            <a:lvl8pPr marL="5596860" indent="0">
              <a:buNone/>
              <a:defRPr sz="2800" b="1"/>
            </a:lvl8pPr>
            <a:lvl9pPr marL="6396411" indent="0">
              <a:buNone/>
              <a:defRPr sz="2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99306" y="2854523"/>
            <a:ext cx="7063315" cy="5186066"/>
          </a:xfrm>
        </p:spPr>
        <p:txBody>
          <a:bodyPr/>
          <a:lstStyle>
            <a:lvl1pPr>
              <a:defRPr sz="42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120734" y="2014836"/>
            <a:ext cx="7066089" cy="839689"/>
          </a:xfrm>
        </p:spPr>
        <p:txBody>
          <a:bodyPr anchor="b"/>
          <a:lstStyle>
            <a:lvl1pPr marL="0" indent="0">
              <a:buNone/>
              <a:defRPr sz="4200" b="1"/>
            </a:lvl1pPr>
            <a:lvl2pPr marL="799551" indent="0">
              <a:buNone/>
              <a:defRPr sz="3500" b="1"/>
            </a:lvl2pPr>
            <a:lvl3pPr marL="1599103" indent="0">
              <a:buNone/>
              <a:defRPr sz="3100" b="1"/>
            </a:lvl3pPr>
            <a:lvl4pPr marL="2398654" indent="0">
              <a:buNone/>
              <a:defRPr sz="2800" b="1"/>
            </a:lvl4pPr>
            <a:lvl5pPr marL="3198205" indent="0">
              <a:buNone/>
              <a:defRPr sz="2800" b="1"/>
            </a:lvl5pPr>
            <a:lvl6pPr marL="3997757" indent="0">
              <a:buNone/>
              <a:defRPr sz="2800" b="1"/>
            </a:lvl6pPr>
            <a:lvl7pPr marL="4797308" indent="0">
              <a:buNone/>
              <a:defRPr sz="2800" b="1"/>
            </a:lvl7pPr>
            <a:lvl8pPr marL="5596860" indent="0">
              <a:buNone/>
              <a:defRPr sz="2800" b="1"/>
            </a:lvl8pPr>
            <a:lvl9pPr marL="6396411" indent="0">
              <a:buNone/>
              <a:defRPr sz="2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8120734" y="2854523"/>
            <a:ext cx="7066089" cy="5186066"/>
          </a:xfrm>
        </p:spPr>
        <p:txBody>
          <a:bodyPr/>
          <a:lstStyle>
            <a:lvl1pPr>
              <a:defRPr sz="4200"/>
            </a:lvl1pPr>
            <a:lvl2pPr>
              <a:defRPr sz="35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B0EE9-52C5-43F8-89AE-EDFEC039BEF4}" type="datetime1">
              <a:rPr lang="ru-RU" smtClean="0"/>
              <a:t>12.04.2024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3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346D0-6D70-40AA-A21C-150E90DA4041}" type="datetime1">
              <a:rPr lang="ru-RU" smtClean="0"/>
              <a:t>12.04.2024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85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CFA42-8AA4-4B55-8D57-F425596893D1}" type="datetime1">
              <a:rPr lang="ru-RU" smtClean="0"/>
              <a:t>12.04.2024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44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311" y="358377"/>
            <a:ext cx="5259325" cy="1525192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50131" y="358384"/>
            <a:ext cx="8936688" cy="7682211"/>
          </a:xfrm>
        </p:spPr>
        <p:txBody>
          <a:bodyPr/>
          <a:lstStyle>
            <a:lvl1pPr>
              <a:defRPr sz="5600"/>
            </a:lvl1pPr>
            <a:lvl2pPr>
              <a:defRPr sz="4900"/>
            </a:lvl2pPr>
            <a:lvl3pPr>
              <a:defRPr sz="4200"/>
            </a:lvl3pPr>
            <a:lvl4pPr>
              <a:defRPr sz="3500"/>
            </a:lvl4pPr>
            <a:lvl5pPr>
              <a:defRPr sz="3500"/>
            </a:lvl5pPr>
            <a:lvl6pPr>
              <a:defRPr sz="3500"/>
            </a:lvl6pPr>
            <a:lvl7pPr>
              <a:defRPr sz="3500"/>
            </a:lvl7pPr>
            <a:lvl8pPr>
              <a:defRPr sz="3500"/>
            </a:lvl8pPr>
            <a:lvl9pPr>
              <a:defRPr sz="3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9311" y="1883575"/>
            <a:ext cx="5259325" cy="6157020"/>
          </a:xfrm>
        </p:spPr>
        <p:txBody>
          <a:bodyPr/>
          <a:lstStyle>
            <a:lvl1pPr marL="0" indent="0">
              <a:buNone/>
              <a:defRPr sz="2400"/>
            </a:lvl1pPr>
            <a:lvl2pPr marL="799551" indent="0">
              <a:buNone/>
              <a:defRPr sz="2100"/>
            </a:lvl2pPr>
            <a:lvl3pPr marL="1599103" indent="0">
              <a:buNone/>
              <a:defRPr sz="1700"/>
            </a:lvl3pPr>
            <a:lvl4pPr marL="2398654" indent="0">
              <a:buNone/>
              <a:defRPr sz="1600"/>
            </a:lvl4pPr>
            <a:lvl5pPr marL="3198205" indent="0">
              <a:buNone/>
              <a:defRPr sz="1600"/>
            </a:lvl5pPr>
            <a:lvl6pPr marL="3997757" indent="0">
              <a:buNone/>
              <a:defRPr sz="1600"/>
            </a:lvl6pPr>
            <a:lvl7pPr marL="4797308" indent="0">
              <a:buNone/>
              <a:defRPr sz="1600"/>
            </a:lvl7pPr>
            <a:lvl8pPr marL="5596860" indent="0">
              <a:buNone/>
              <a:defRPr sz="1600"/>
            </a:lvl8pPr>
            <a:lvl9pPr marL="6396411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FEC06-A935-411F-B1DE-4051FE0332B6}" type="datetime1">
              <a:rPr lang="ru-RU" smtClean="0"/>
              <a:t>12.04.2024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19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3392" y="6300787"/>
            <a:ext cx="9591675" cy="743845"/>
          </a:xfrm>
        </p:spPr>
        <p:txBody>
          <a:bodyPr anchor="b"/>
          <a:lstStyle>
            <a:lvl1pPr algn="l">
              <a:defRPr sz="3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133392" y="804267"/>
            <a:ext cx="9591675" cy="5400675"/>
          </a:xfrm>
        </p:spPr>
        <p:txBody>
          <a:bodyPr/>
          <a:lstStyle>
            <a:lvl1pPr marL="0" indent="0">
              <a:buNone/>
              <a:defRPr sz="5600"/>
            </a:lvl1pPr>
            <a:lvl2pPr marL="799551" indent="0">
              <a:buNone/>
              <a:defRPr sz="4900"/>
            </a:lvl2pPr>
            <a:lvl3pPr marL="1599103" indent="0">
              <a:buNone/>
              <a:defRPr sz="4200"/>
            </a:lvl3pPr>
            <a:lvl4pPr marL="2398654" indent="0">
              <a:buNone/>
              <a:defRPr sz="3500"/>
            </a:lvl4pPr>
            <a:lvl5pPr marL="3198205" indent="0">
              <a:buNone/>
              <a:defRPr sz="3500"/>
            </a:lvl5pPr>
            <a:lvl6pPr marL="3997757" indent="0">
              <a:buNone/>
              <a:defRPr sz="3500"/>
            </a:lvl6pPr>
            <a:lvl7pPr marL="4797308" indent="0">
              <a:buNone/>
              <a:defRPr sz="3500"/>
            </a:lvl7pPr>
            <a:lvl8pPr marL="5596860" indent="0">
              <a:buNone/>
              <a:defRPr sz="3500"/>
            </a:lvl8pPr>
            <a:lvl9pPr marL="6396411" indent="0">
              <a:buNone/>
              <a:defRPr sz="3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33392" y="7044635"/>
            <a:ext cx="9591675" cy="1056382"/>
          </a:xfrm>
        </p:spPr>
        <p:txBody>
          <a:bodyPr/>
          <a:lstStyle>
            <a:lvl1pPr marL="0" indent="0">
              <a:buNone/>
              <a:defRPr sz="2400"/>
            </a:lvl1pPr>
            <a:lvl2pPr marL="799551" indent="0">
              <a:buNone/>
              <a:defRPr sz="2100"/>
            </a:lvl2pPr>
            <a:lvl3pPr marL="1599103" indent="0">
              <a:buNone/>
              <a:defRPr sz="1700"/>
            </a:lvl3pPr>
            <a:lvl4pPr marL="2398654" indent="0">
              <a:buNone/>
              <a:defRPr sz="1600"/>
            </a:lvl4pPr>
            <a:lvl5pPr marL="3198205" indent="0">
              <a:buNone/>
              <a:defRPr sz="1600"/>
            </a:lvl5pPr>
            <a:lvl6pPr marL="3997757" indent="0">
              <a:buNone/>
              <a:defRPr sz="1600"/>
            </a:lvl6pPr>
            <a:lvl7pPr marL="4797308" indent="0">
              <a:buNone/>
              <a:defRPr sz="1600"/>
            </a:lvl7pPr>
            <a:lvl8pPr marL="5596860" indent="0">
              <a:buNone/>
              <a:defRPr sz="1600"/>
            </a:lvl8pPr>
            <a:lvl9pPr marL="6396411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5B10E-CC88-4C5C-AB52-35A1E9D9DD02}" type="datetime1">
              <a:rPr lang="ru-RU" smtClean="0"/>
              <a:t>12.04.2024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9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306" y="360463"/>
            <a:ext cx="14387513" cy="1500188"/>
          </a:xfrm>
          <a:prstGeom prst="rect">
            <a:avLst/>
          </a:prstGeom>
        </p:spPr>
        <p:txBody>
          <a:bodyPr vert="horz" lIns="159910" tIns="79955" rIns="159910" bIns="7995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9306" y="2100264"/>
            <a:ext cx="14387513" cy="5940326"/>
          </a:xfrm>
          <a:prstGeom prst="rect">
            <a:avLst/>
          </a:prstGeom>
        </p:spPr>
        <p:txBody>
          <a:bodyPr vert="horz" lIns="159910" tIns="79955" rIns="159910" bIns="7995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99306" y="8342710"/>
            <a:ext cx="3730096" cy="479227"/>
          </a:xfrm>
          <a:prstGeom prst="rect">
            <a:avLst/>
          </a:prstGeom>
        </p:spPr>
        <p:txBody>
          <a:bodyPr vert="horz" lIns="159910" tIns="79955" rIns="159910" bIns="79955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4FFB9-C5B3-42D4-BF1C-E2D656B615A8}" type="datetime1">
              <a:rPr lang="ru-RU" smtClean="0"/>
              <a:t>12.04.2024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461926" y="8342710"/>
            <a:ext cx="5062273" cy="479227"/>
          </a:xfrm>
          <a:prstGeom prst="rect">
            <a:avLst/>
          </a:prstGeom>
        </p:spPr>
        <p:txBody>
          <a:bodyPr vert="horz" lIns="159910" tIns="79955" rIns="159910" bIns="79955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456723" y="8342710"/>
            <a:ext cx="3730096" cy="479227"/>
          </a:xfrm>
          <a:prstGeom prst="rect">
            <a:avLst/>
          </a:prstGeom>
        </p:spPr>
        <p:txBody>
          <a:bodyPr vert="horz" lIns="159910" tIns="79955" rIns="159910" bIns="79955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E88FC-C4E7-44FB-9CBE-03C5674E29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68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1599103" rtl="0" eaLnBrk="1" latinLnBrk="0" hangingPunct="1">
        <a:spcBef>
          <a:spcPct val="0"/>
        </a:spcBef>
        <a:buNone/>
        <a:defRPr sz="7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9664" indent="-599664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299271" indent="-499720" algn="l" defTabSz="1599103" rtl="0" eaLnBrk="1" latinLnBrk="0" hangingPunct="1">
        <a:spcBef>
          <a:spcPct val="20000"/>
        </a:spcBef>
        <a:buFont typeface="Arial" panose="020B0604020202020204" pitchFamily="34" charset="0"/>
        <a:buChar char="–"/>
        <a:defRPr sz="4900" kern="1200">
          <a:solidFill>
            <a:schemeClr val="tx1"/>
          </a:solidFill>
          <a:latin typeface="+mn-lt"/>
          <a:ea typeface="+mn-ea"/>
          <a:cs typeface="+mn-cs"/>
        </a:defRPr>
      </a:lvl2pPr>
      <a:lvl3pPr marL="1998878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3pPr>
      <a:lvl4pPr marL="2798430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4pPr>
      <a:lvl5pPr marL="3597981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»"/>
        <a:defRPr sz="3500" kern="1200">
          <a:solidFill>
            <a:schemeClr val="tx1"/>
          </a:solidFill>
          <a:latin typeface="+mn-lt"/>
          <a:ea typeface="+mn-ea"/>
          <a:cs typeface="+mn-cs"/>
        </a:defRPr>
      </a:lvl5pPr>
      <a:lvl6pPr marL="4397532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6pPr>
      <a:lvl7pPr marL="5197084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7pPr>
      <a:lvl8pPr marL="5996635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8pPr>
      <a:lvl9pPr marL="6796187" indent="-399776" algn="l" defTabSz="1599103" rtl="0" eaLnBrk="1" latinLnBrk="0" hangingPunct="1">
        <a:spcBef>
          <a:spcPct val="2000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99551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99103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98654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98205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97757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797308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596860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396411" algn="l" defTabSz="1599103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37" y="0"/>
            <a:ext cx="16002000" cy="900112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2090" y="1800202"/>
            <a:ext cx="11596910" cy="2377463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АВТОМАТИЧЕСКОЕ ДВУСТОРОННЕЕ ТЕСТИРОВАНИЕ ДИФФЕРЕНЦИАЛЬНЫХ ЗАЩИТ ЛИНИЙ ЭЛЕКТРОПЕРЕДАЧИ В НЕСТАЦИОНАРНЫХ РЕЖИМАХ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45968" y="6210790"/>
            <a:ext cx="6787046" cy="1269467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24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Шалимов А.С</a:t>
            </a:r>
            <a:r>
              <a:rPr lang="ru-RU" sz="24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., к.т.н.</a:t>
            </a:r>
          </a:p>
          <a:p>
            <a:r>
              <a:rPr lang="ru-RU" sz="2400" i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Начальник ОРЗА</a:t>
            </a:r>
          </a:p>
          <a:p>
            <a:r>
              <a:rPr lang="ru-RU" sz="24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ООО «НПП «Динамика»</a:t>
            </a:r>
            <a:endParaRPr lang="ru-RU" sz="24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01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10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94846" y="3534894"/>
            <a:ext cx="7996430" cy="965666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48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Спасибо за внимание!</a:t>
            </a:r>
            <a:endParaRPr lang="ru-RU" sz="48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1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8007" y="0"/>
            <a:ext cx="16004131" cy="9002323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2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2102" y="904709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Нестационарные режимы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1677" y="1980226"/>
            <a:ext cx="14312333" cy="314074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Экспоненциальные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(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апериодические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составляющие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Высшие гармоники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Переходные процессы в первичных измерительных преобразователях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Сетевые коллизии в шине станции и шине процесса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Picture 2" descr="D:\obmen\Презентации\ПрезентацииРелав\Схемы и рисунки\Шалимов\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476" y="5162550"/>
            <a:ext cx="9019173" cy="302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88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-6874"/>
            <a:ext cx="16014224" cy="90080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3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92102" y="904709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Испытания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ДЗЛ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057" name="Picture 9" descr="D:\obmen\Презентации\ПрезентацииРелав\Схемы и рисунки\Шалимов\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218" y="4867941"/>
            <a:ext cx="5129212" cy="34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obmen\Презентации\ПрезентацииРелав\Схемы и рисунки\Шалимов\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042" y="1980226"/>
            <a:ext cx="6732581" cy="219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obmen\Презентации\ПрезентацииРелав\Схемы и рисунки\Шалимов\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820" y="4522695"/>
            <a:ext cx="6742383" cy="375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obmen\Презентации\ПрезентацииРелав\Схемы и рисунки\Шалимов\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218" y="1192213"/>
            <a:ext cx="5151437" cy="343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750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102" y="890783"/>
            <a:ext cx="13994183" cy="1269467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Синхронизация испытательных приборов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 </a:t>
            </a:r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проверке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ДЗЛ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8484" y="4410550"/>
            <a:ext cx="2115101" cy="500026"/>
          </a:xfrm>
          <a:prstGeom prst="rect">
            <a:avLst/>
          </a:prstGeom>
          <a:noFill/>
        </p:spPr>
        <p:txBody>
          <a:bodyPr wrap="none" lIns="159910" tIns="79955" rIns="159910" bIns="79955" rtlCol="0">
            <a:spAutoFit/>
          </a:bodyPr>
          <a:lstStyle/>
          <a:p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● Сеть ~220 В</a:t>
            </a:r>
            <a:endParaRPr lang="ru-RU" sz="2200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8484" y="4857113"/>
            <a:ext cx="3604098" cy="500026"/>
          </a:xfrm>
          <a:prstGeom prst="rect">
            <a:avLst/>
          </a:prstGeom>
          <a:noFill/>
        </p:spPr>
        <p:txBody>
          <a:bodyPr wrap="none" lIns="159910" tIns="79955" rIns="159910" bIns="79955" rtlCol="0">
            <a:spAutoFit/>
          </a:bodyPr>
          <a:lstStyle/>
          <a:p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●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Сигналы 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GPS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/ГЛОНАСС</a:t>
            </a:r>
            <a:endParaRPr lang="ru-RU" sz="2200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8484" y="5303676"/>
            <a:ext cx="2394023" cy="500026"/>
          </a:xfrm>
          <a:prstGeom prst="rect">
            <a:avLst/>
          </a:prstGeom>
          <a:noFill/>
        </p:spPr>
        <p:txBody>
          <a:bodyPr wrap="none" lIns="159910" tIns="79955" rIns="159910" bIns="79955" rtlCol="0">
            <a:spAutoFit/>
          </a:bodyPr>
          <a:lstStyle/>
          <a:p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● 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PTP (IEEE1588)</a:t>
            </a:r>
            <a:endParaRPr lang="ru-RU" sz="2200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11456723" y="8342710"/>
            <a:ext cx="3730096" cy="479227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3076" name="Picture 4" descr="D:\obmen\Презентации\ПрезентацииРелав\Схемы и рисунки\Шалимов\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630" y="2541784"/>
            <a:ext cx="9834407" cy="513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6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5</a:t>
            </a:fld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96678" y="1981016"/>
            <a:ext cx="6026228" cy="6120026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Универсальная комплексная проверка ДЗЛ любого изготовителя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запуск сценариев испытаний по сигналам ГНСС (по времени 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UTC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)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комплексная проверка ДЗЛ поведения при КЗ в зоне, на смежных ЛЭП и ответвлениях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снятие тормозной характеристики, проверка фазовой характеристики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;</a:t>
            </a: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отсутствие необходимости в канале связи между ПС для организации проверки.</a:t>
            </a:r>
            <a:endParaRPr lang="ru-RU" sz="2200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2102" y="904709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Автоматическая двусторонняя проверка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ДЗЛ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7070" y="1898278"/>
            <a:ext cx="8270079" cy="62855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4074" y="5584481"/>
            <a:ext cx="4411969" cy="233749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5" name="Прямая со стрелкой 14"/>
          <p:cNvCxnSpPr/>
          <p:nvPr/>
        </p:nvCxnSpPr>
        <p:spPr>
          <a:xfrm flipH="1" flipV="1">
            <a:off x="10693422" y="3960490"/>
            <a:ext cx="630084" cy="1623991"/>
          </a:xfrm>
          <a:prstGeom prst="straightConnector1">
            <a:avLst/>
          </a:prstGeom>
          <a:ln w="31750">
            <a:solidFill>
              <a:srgbClr val="C00000"/>
            </a:solidFill>
            <a:headEnd type="triangle" w="lg" len="lg"/>
            <a:tailEnd type="non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9703291" y="3080426"/>
            <a:ext cx="990131" cy="8800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0581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941" y="-6501"/>
            <a:ext cx="16013558" cy="900762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6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649" y="2750045"/>
            <a:ext cx="9200169" cy="49834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12319433" y="4462392"/>
            <a:ext cx="2004675" cy="1208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7452990" y="5040634"/>
            <a:ext cx="4866443" cy="1530204"/>
          </a:xfrm>
          <a:prstGeom prst="straightConnector1">
            <a:avLst/>
          </a:prstGeom>
          <a:ln w="31750">
            <a:solidFill>
              <a:srgbClr val="C00000"/>
            </a:solidFill>
            <a:headEnd type="triangle" w="lg" len="lg"/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5311" y="4491830"/>
            <a:ext cx="1663781" cy="3752751"/>
          </a:xfrm>
          <a:prstGeom prst="rect">
            <a:avLst/>
          </a:prstGeom>
          <a:ln>
            <a:solidFill>
              <a:srgbClr val="191B29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792101" y="2750045"/>
            <a:ext cx="4656213" cy="5442917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Проверка генерацией 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COMTRADE-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файлами и процессами с апериодической составляющей в аварийном режиме;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использование </a:t>
            </a:r>
            <a:r>
              <a:rPr lang="en-US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RL-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модели </a:t>
            </a:r>
            <a:b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ЭС для моделирования динамических режимов;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моделирование насыщения ТТ при КЗ (в </a:t>
            </a:r>
            <a:r>
              <a:rPr lang="ru-RU" sz="2200" dirty="0" err="1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т.ч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в циклах АПВ) для разных схем РУ.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2102" y="890783"/>
            <a:ext cx="13994183" cy="1269467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Автоматическая двусторонняя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проверка</a:t>
            </a:r>
            <a:b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ДЗЛ </a:t>
            </a:r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динамических режимах</a:t>
            </a:r>
          </a:p>
        </p:txBody>
      </p:sp>
    </p:spTree>
    <p:extLst>
      <p:ext uri="{BB962C8B-B14F-4D97-AF65-F5344CB8AC3E}">
        <p14:creationId xmlns:p14="http://schemas.microsoft.com/office/powerpoint/2010/main" val="164098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940" y="4502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7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92102" y="540034"/>
            <a:ext cx="14941992" cy="1269467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Оценка быстродействия ДЗЛ в стационарном и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динамическом </a:t>
            </a:r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режимах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989094" y="4747388"/>
            <a:ext cx="62126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 КЗ с апериодической составляющей</a:t>
            </a:r>
            <a:endParaRPr lang="ru-RU" sz="2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75080" y="4680586"/>
            <a:ext cx="549715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 синусоидальном сигнале</a:t>
            </a:r>
            <a:endParaRPr lang="ru-RU" sz="22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854067" y="8156265"/>
            <a:ext cx="623887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 КЗ с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насыщением ТТ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без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детектора</a:t>
            </a:r>
            <a:endParaRPr lang="ru-RU" sz="22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8010896" y="8210227"/>
            <a:ext cx="592295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>
                <a:latin typeface="Segoe UI" panose="020B0502040204020203" pitchFamily="34" charset="0"/>
                <a:cs typeface="Segoe UI" panose="020B0502040204020203" pitchFamily="34" charset="0"/>
              </a:rPr>
              <a:t>При КЗ с </a:t>
            </a:r>
            <a:r>
              <a:rPr lang="ru-RU" sz="2200" dirty="0" smtClean="0">
                <a:latin typeface="Segoe UI" panose="020B0502040204020203" pitchFamily="34" charset="0"/>
                <a:cs typeface="Segoe UI" panose="020B0502040204020203" pitchFamily="34" charset="0"/>
              </a:rPr>
              <a:t>насыщением ТТ с детектором</a:t>
            </a:r>
            <a:endParaRPr lang="ru-RU" sz="2200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0013" y="5393895"/>
            <a:ext cx="5152220" cy="2760961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2185" y="1902893"/>
            <a:ext cx="5150047" cy="278699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3407" y="1923789"/>
            <a:ext cx="5740471" cy="2818627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5404" y="5394435"/>
            <a:ext cx="5145881" cy="2769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01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940" y="4502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8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49779" y="269998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Пример испытаний ДЗЛ </a:t>
            </a:r>
            <a:r>
              <a:rPr lang="ru-RU" sz="3600" b="1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динамическом режиме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2018" y="1080106"/>
            <a:ext cx="6480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Срабатывание при внешнем КЗ без детектора насыщения ТТ</a:t>
            </a:r>
            <a:endParaRPr lang="ru-RU" sz="2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78" y="1980226"/>
            <a:ext cx="5580744" cy="28576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778" y="5350801"/>
            <a:ext cx="5561837" cy="30202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46742" y="4849005"/>
            <a:ext cx="62761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Осциллограмма испытаний для ДЗЛ п/к 1</a:t>
            </a:r>
            <a:endParaRPr lang="ru-RU" sz="2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46742" y="8359473"/>
            <a:ext cx="62761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Осциллограмма испытаний для ДЗЛ п/к 2</a:t>
            </a:r>
            <a:endParaRPr lang="ru-RU" sz="2200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10959166" y="3780466"/>
            <a:ext cx="313241" cy="1545387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D:\obmen\Презентации\ПрезентацииРелав\Схемы и рисунки\Шалимов\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86" y="1530166"/>
            <a:ext cx="4243387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obmen\Презентации\ПрезентацииРелав\Схемы и рисунки\Шалимов\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909" y="5044790"/>
            <a:ext cx="5129212" cy="341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45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" y="4465"/>
            <a:ext cx="15994065" cy="899666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E88FC-C4E7-44FB-9CBE-03C5674E2994}" type="slidenum">
              <a:rPr lang="ru-RU" smtClean="0"/>
              <a:t>9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92102" y="1980226"/>
            <a:ext cx="14761968" cy="3716291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Автоматические двусторонние комплексные проверки ДЗЛ были опробованы на ряде ПС при наладке и </a:t>
            </a:r>
            <a:r>
              <a:rPr lang="ru-RU" sz="2200" dirty="0" err="1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профконтроле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шкафов ДЗЛ с аналоговыми цепями и цифровыми входами МЭК 61850-9-2.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200" dirty="0" smtClean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Испытательное оборудование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текущих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условиях </a:t>
            </a:r>
            <a:r>
              <a:rPr lang="ru-RU" sz="2200" dirty="0" err="1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санкционных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ограничений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продолжает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обеспечивать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устойчивость устройств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РЗА, ПА и </a:t>
            </a:r>
            <a:r>
              <a:rPr lang="ru-RU" sz="2200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АСУТП, позволяет </a:t>
            </a:r>
            <a:r>
              <a:rPr lang="ru-RU" sz="2200" dirty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автоматизировать и расширить область испытаний, повысить глубину проверки любых сложных устройств от электромеханики до цифровых интеллектуальных электронных устройств.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2102" y="904709"/>
            <a:ext cx="13994183" cy="715469"/>
          </a:xfrm>
          <a:prstGeom prst="rect">
            <a:avLst/>
          </a:prstGeom>
          <a:noFill/>
        </p:spPr>
        <p:txBody>
          <a:bodyPr wrap="square" lIns="159910" tIns="79955" rIns="159910" bIns="79955" rtlCol="0">
            <a:spAutoFit/>
          </a:bodyPr>
          <a:lstStyle/>
          <a:p>
            <a:r>
              <a:rPr lang="ru-RU" sz="3600" b="1" dirty="0" smtClean="0">
                <a:solidFill>
                  <a:srgbClr val="191B29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Заключение</a:t>
            </a:r>
            <a:endParaRPr lang="ru-RU" sz="3600" b="1" dirty="0">
              <a:solidFill>
                <a:srgbClr val="191B29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61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17128</TotalTime>
  <Words>286</Words>
  <Application>Microsoft Office PowerPoint</Application>
  <PresentationFormat>Произвольный</PresentationFormat>
  <Paragraphs>64</Paragraphs>
  <Slides>10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Segoe UI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Александр</cp:lastModifiedBy>
  <cp:revision>596</cp:revision>
  <dcterms:created xsi:type="dcterms:W3CDTF">2022-03-16T08:29:09Z</dcterms:created>
  <dcterms:modified xsi:type="dcterms:W3CDTF">2024-04-12T08:32:13Z</dcterms:modified>
</cp:coreProperties>
</file>