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4383" r:id="rId2"/>
  </p:sldMasterIdLst>
  <p:notesMasterIdLst>
    <p:notesMasterId r:id="rId13"/>
  </p:notesMasterIdLst>
  <p:sldIdLst>
    <p:sldId id="301" r:id="rId3"/>
    <p:sldId id="356" r:id="rId4"/>
    <p:sldId id="355" r:id="rId5"/>
    <p:sldId id="337" r:id="rId6"/>
    <p:sldId id="358" r:id="rId7"/>
    <p:sldId id="362" r:id="rId8"/>
    <p:sldId id="357" r:id="rId9"/>
    <p:sldId id="359" r:id="rId10"/>
    <p:sldId id="361" r:id="rId11"/>
    <p:sldId id="267" r:id="rId12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CE4832"/>
    <a:srgbClr val="00416D"/>
    <a:srgbClr val="E4E4E4"/>
    <a:srgbClr val="E0E0E0"/>
    <a:srgbClr val="E2E2E2"/>
    <a:srgbClr val="DBDBDB"/>
    <a:srgbClr val="ECF1F8"/>
    <a:srgbClr val="BD60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32" autoAdjust="0"/>
    <p:restoredTop sz="93011" autoAdjust="0"/>
  </p:normalViewPr>
  <p:slideViewPr>
    <p:cSldViewPr>
      <p:cViewPr>
        <p:scale>
          <a:sx n="66" d="100"/>
          <a:sy n="66" d="100"/>
        </p:scale>
        <p:origin x="-1344" y="-21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135" cy="496253"/>
          </a:xfrm>
          <a:prstGeom prst="rect">
            <a:avLst/>
          </a:prstGeom>
        </p:spPr>
        <p:txBody>
          <a:bodyPr vert="horz" lIns="88216" tIns="44109" rIns="88216" bIns="44109" rtlCol="0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955" y="0"/>
            <a:ext cx="2946135" cy="496253"/>
          </a:xfrm>
          <a:prstGeom prst="rect">
            <a:avLst/>
          </a:prstGeom>
        </p:spPr>
        <p:txBody>
          <a:bodyPr vert="horz" wrap="square" lIns="88216" tIns="44109" rIns="88216" bIns="4410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416EB8B-5079-45F8-BAE4-FC232FFEEA5B}" type="datetimeFigureOut">
              <a:rPr lang="en-US"/>
              <a:pPr>
                <a:defRPr/>
              </a:pPr>
              <a:t>4/23/2024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216" tIns="44109" rIns="88216" bIns="44109" rtlCol="0" anchor="ctr"/>
          <a:lstStyle/>
          <a:p>
            <a:pPr lvl="0"/>
            <a:endParaRPr lang="en-US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244" y="4715192"/>
            <a:ext cx="5437188" cy="4466274"/>
          </a:xfrm>
          <a:prstGeom prst="rect">
            <a:avLst/>
          </a:prstGeom>
        </p:spPr>
        <p:txBody>
          <a:bodyPr vert="horz" wrap="square" lIns="88216" tIns="44109" rIns="88216" bIns="4410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800"/>
            <a:ext cx="2946135" cy="496252"/>
          </a:xfrm>
          <a:prstGeom prst="rect">
            <a:avLst/>
          </a:prstGeom>
        </p:spPr>
        <p:txBody>
          <a:bodyPr vert="horz" lIns="88216" tIns="44109" rIns="88216" bIns="44109" rtlCol="0" anchor="b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955" y="9428800"/>
            <a:ext cx="2946135" cy="496252"/>
          </a:xfrm>
          <a:prstGeom prst="rect">
            <a:avLst/>
          </a:prstGeom>
        </p:spPr>
        <p:txBody>
          <a:bodyPr vert="horz" wrap="square" lIns="88216" tIns="44109" rIns="88216" bIns="4410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5AFC056-78F5-4DFA-96C4-AD55CAA7AB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6548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5" descr="АБС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313" y="455613"/>
            <a:ext cx="27559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 txBox="1">
            <a:spLocks/>
          </p:cNvSpPr>
          <p:nvPr userDrawn="1"/>
        </p:nvSpPr>
        <p:spPr bwMode="auto">
          <a:xfrm>
            <a:off x="7675563" y="5813425"/>
            <a:ext cx="1254125" cy="366713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300"/>
              </a:spcBef>
              <a:defRPr/>
            </a:pPr>
            <a:r>
              <a:rPr lang="en-US" sz="900" b="1" smtClean="0">
                <a:solidFill>
                  <a:srgbClr val="00416D"/>
                </a:solidFill>
                <a:latin typeface="Calibri" pitchFamily="34" charset="0"/>
              </a:rPr>
              <a:t>www.abselectro.com</a:t>
            </a:r>
            <a:endParaRPr lang="ru-RU" sz="900" b="1" smtClean="0">
              <a:solidFill>
                <a:srgbClr val="00416D"/>
              </a:solidFill>
              <a:latin typeface="Calibri" pitchFamily="34" charset="0"/>
            </a:endParaRPr>
          </a:p>
        </p:txBody>
      </p:sp>
      <p:pic>
        <p:nvPicPr>
          <p:cNvPr id="6" name="Picture 8" descr="C:\Documents and Settings\usr42182\Рабочий стол\qr-code-small.g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2238" y="4598988"/>
            <a:ext cx="1147762" cy="124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usr42182\Рабочий стол\Аникин Present_NEW!2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8750" y="1071563"/>
            <a:ext cx="8770938" cy="341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572009"/>
            <a:ext cx="5715040" cy="928694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572140"/>
            <a:ext cx="5715040" cy="71438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0755BE1-699E-4576-B8D1-72A195A951B9}" type="datetime1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CEC58-31BA-46E7-A4D5-E27AAC5177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соседними углами 3"/>
          <p:cNvSpPr/>
          <p:nvPr userDrawn="1"/>
        </p:nvSpPr>
        <p:spPr>
          <a:xfrm>
            <a:off x="214313" y="6357938"/>
            <a:ext cx="8715375" cy="500062"/>
          </a:xfrm>
          <a:prstGeom prst="round2SameRect">
            <a:avLst>
              <a:gd name="adj1" fmla="val 11628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с двумя скругленными соседними углами 4"/>
          <p:cNvSpPr/>
          <p:nvPr userDrawn="1"/>
        </p:nvSpPr>
        <p:spPr>
          <a:xfrm flipV="1">
            <a:off x="214313" y="0"/>
            <a:ext cx="8715375" cy="142875"/>
          </a:xfrm>
          <a:prstGeom prst="round2SameRect">
            <a:avLst>
              <a:gd name="adj1" fmla="val 11628"/>
              <a:gd name="adj2" fmla="val 0"/>
            </a:avLst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F70FEA7-1593-4612-BFCC-DB916E07A20F}" type="datetime1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02C38-5506-408C-AE07-D4CCD106D1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соседними углами 3"/>
          <p:cNvSpPr/>
          <p:nvPr userDrawn="1"/>
        </p:nvSpPr>
        <p:spPr>
          <a:xfrm>
            <a:off x="214313" y="6357938"/>
            <a:ext cx="8715375" cy="500062"/>
          </a:xfrm>
          <a:prstGeom prst="round2SameRect">
            <a:avLst>
              <a:gd name="adj1" fmla="val 11628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с двумя скругленными соседними углами 4"/>
          <p:cNvSpPr/>
          <p:nvPr userDrawn="1"/>
        </p:nvSpPr>
        <p:spPr>
          <a:xfrm flipV="1">
            <a:off x="214313" y="0"/>
            <a:ext cx="8715375" cy="142875"/>
          </a:xfrm>
          <a:prstGeom prst="round2SameRect">
            <a:avLst>
              <a:gd name="adj1" fmla="val 11628"/>
              <a:gd name="adj2" fmla="val 0"/>
            </a:avLst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7C33F0-84A4-4477-B25F-494A01D27284}" type="datetime1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2A058-5E74-421A-9388-4C4248ADDA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соседними углами 1"/>
          <p:cNvSpPr/>
          <p:nvPr userDrawn="1"/>
        </p:nvSpPr>
        <p:spPr>
          <a:xfrm>
            <a:off x="214313" y="6357938"/>
            <a:ext cx="8715375" cy="500062"/>
          </a:xfrm>
          <a:prstGeom prst="round2SameRect">
            <a:avLst>
              <a:gd name="adj1" fmla="val 11628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Прямоугольник с двумя скругленными соседними углами 2"/>
          <p:cNvSpPr/>
          <p:nvPr userDrawn="1"/>
        </p:nvSpPr>
        <p:spPr>
          <a:xfrm flipV="1">
            <a:off x="214313" y="0"/>
            <a:ext cx="8715375" cy="142875"/>
          </a:xfrm>
          <a:prstGeom prst="round2SameRect">
            <a:avLst>
              <a:gd name="adj1" fmla="val 11628"/>
              <a:gd name="adj2" fmla="val 0"/>
            </a:avLst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5" descr="АБС.em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313" y="455613"/>
            <a:ext cx="301625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 txBox="1">
            <a:spLocks/>
          </p:cNvSpPr>
          <p:nvPr userDrawn="1"/>
        </p:nvSpPr>
        <p:spPr bwMode="auto">
          <a:xfrm>
            <a:off x="7675563" y="5813425"/>
            <a:ext cx="12541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300"/>
              </a:spcBef>
              <a:defRPr/>
            </a:pPr>
            <a:r>
              <a:rPr lang="en-US" sz="900" b="1" smtClean="0">
                <a:solidFill>
                  <a:srgbClr val="00416D"/>
                </a:solidFill>
                <a:latin typeface="Calibri" pitchFamily="34" charset="0"/>
              </a:rPr>
              <a:t>www.abselectro.com</a:t>
            </a:r>
            <a:endParaRPr lang="ru-RU" sz="900" b="1" smtClean="0">
              <a:solidFill>
                <a:srgbClr val="00416D"/>
              </a:solidFill>
              <a:latin typeface="Calibri" pitchFamily="34" charset="0"/>
            </a:endParaRPr>
          </a:p>
        </p:txBody>
      </p:sp>
      <p:pic>
        <p:nvPicPr>
          <p:cNvPr id="6" name="Picture 8" descr="C:\Documents and Settings\usr42182\Рабочий стол\qr-code-small.g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2238" y="4598988"/>
            <a:ext cx="1147762" cy="124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usr42182\Рабочий стол\обложка1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1071563"/>
            <a:ext cx="8572500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Заголовок 1"/>
          <p:cNvSpPr>
            <a:spLocks noGrp="1"/>
          </p:cNvSpPr>
          <p:nvPr>
            <p:ph type="ctrTitle"/>
          </p:nvPr>
        </p:nvSpPr>
        <p:spPr>
          <a:xfrm>
            <a:off x="285720" y="4643445"/>
            <a:ext cx="5929354" cy="714381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tx2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429264"/>
            <a:ext cx="5929354" cy="71438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  <a:latin typeface="Tahoma" pitchFamily="34" charset="0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8F56E0-13CC-4062-B09C-B8616DDCAC98}" type="datetime1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FD369-97C7-432A-A8E4-A0859D5729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соседними углами 3"/>
          <p:cNvSpPr/>
          <p:nvPr userDrawn="1"/>
        </p:nvSpPr>
        <p:spPr>
          <a:xfrm>
            <a:off x="214313" y="6357938"/>
            <a:ext cx="8715375" cy="500062"/>
          </a:xfrm>
          <a:prstGeom prst="round2SameRect">
            <a:avLst>
              <a:gd name="adj1" fmla="val 11628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с двумя скругленными соседними углами 4"/>
          <p:cNvSpPr/>
          <p:nvPr userDrawn="1"/>
        </p:nvSpPr>
        <p:spPr>
          <a:xfrm flipV="1">
            <a:off x="214313" y="0"/>
            <a:ext cx="8715375" cy="142875"/>
          </a:xfrm>
          <a:prstGeom prst="round2SameRect">
            <a:avLst>
              <a:gd name="adj1" fmla="val 11628"/>
              <a:gd name="adj2" fmla="val 0"/>
            </a:avLst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00E61DD-E5CD-4686-A04B-6F9BA91AA678}" type="datetime1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1926E-A8F7-4AD6-A5DE-D8656C42D8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соседними углами 3"/>
          <p:cNvSpPr/>
          <p:nvPr userDrawn="1"/>
        </p:nvSpPr>
        <p:spPr>
          <a:xfrm>
            <a:off x="214313" y="6357938"/>
            <a:ext cx="8715375" cy="500062"/>
          </a:xfrm>
          <a:prstGeom prst="round2SameRect">
            <a:avLst>
              <a:gd name="adj1" fmla="val 11628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с двумя скругленными соседними углами 4"/>
          <p:cNvSpPr/>
          <p:nvPr userDrawn="1"/>
        </p:nvSpPr>
        <p:spPr>
          <a:xfrm flipV="1">
            <a:off x="214313" y="0"/>
            <a:ext cx="8715375" cy="142875"/>
          </a:xfrm>
          <a:prstGeom prst="round2SameRect">
            <a:avLst>
              <a:gd name="adj1" fmla="val 11628"/>
              <a:gd name="adj2" fmla="val 0"/>
            </a:avLst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A27DE55-2DAD-4ABD-99D6-096A06FD3AF8}" type="datetime1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B0720-BDF6-42FF-9731-DE18A23BB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соседними углами 4"/>
          <p:cNvSpPr/>
          <p:nvPr userDrawn="1"/>
        </p:nvSpPr>
        <p:spPr>
          <a:xfrm>
            <a:off x="214313" y="6357938"/>
            <a:ext cx="8715375" cy="500062"/>
          </a:xfrm>
          <a:prstGeom prst="round2SameRect">
            <a:avLst>
              <a:gd name="adj1" fmla="val 11628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с двумя скругленными соседними углами 5"/>
          <p:cNvSpPr/>
          <p:nvPr userDrawn="1"/>
        </p:nvSpPr>
        <p:spPr>
          <a:xfrm flipV="1">
            <a:off x="214313" y="0"/>
            <a:ext cx="8715375" cy="142875"/>
          </a:xfrm>
          <a:prstGeom prst="round2SameRect">
            <a:avLst>
              <a:gd name="adj1" fmla="val 11628"/>
              <a:gd name="adj2" fmla="val 0"/>
            </a:avLst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2376C89-CB02-45C5-8F58-AADE73261D46}" type="datetime1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F892E-E82B-4238-B43A-F0C548A36C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соседними углами 6"/>
          <p:cNvSpPr/>
          <p:nvPr userDrawn="1"/>
        </p:nvSpPr>
        <p:spPr>
          <a:xfrm>
            <a:off x="214313" y="6357938"/>
            <a:ext cx="8715375" cy="500062"/>
          </a:xfrm>
          <a:prstGeom prst="round2SameRect">
            <a:avLst>
              <a:gd name="adj1" fmla="val 11628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с двумя скругленными соседними углами 7"/>
          <p:cNvSpPr/>
          <p:nvPr userDrawn="1"/>
        </p:nvSpPr>
        <p:spPr>
          <a:xfrm flipV="1">
            <a:off x="214313" y="0"/>
            <a:ext cx="8715375" cy="142875"/>
          </a:xfrm>
          <a:prstGeom prst="round2SameRect">
            <a:avLst>
              <a:gd name="adj1" fmla="val 11628"/>
              <a:gd name="adj2" fmla="val 0"/>
            </a:avLst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36FAC90-54BC-4D52-880E-4606B15F02C7}" type="datetime1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BE92F-ABF1-4AC0-9F5C-058FFE175F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соседними углами 2"/>
          <p:cNvSpPr/>
          <p:nvPr userDrawn="1"/>
        </p:nvSpPr>
        <p:spPr>
          <a:xfrm>
            <a:off x="214313" y="6357938"/>
            <a:ext cx="8715375" cy="500062"/>
          </a:xfrm>
          <a:prstGeom prst="round2SameRect">
            <a:avLst>
              <a:gd name="adj1" fmla="val 11628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Прямоугольник с двумя скругленными соседними углами 3"/>
          <p:cNvSpPr/>
          <p:nvPr userDrawn="1"/>
        </p:nvSpPr>
        <p:spPr>
          <a:xfrm flipV="1">
            <a:off x="214313" y="0"/>
            <a:ext cx="8715375" cy="142875"/>
          </a:xfrm>
          <a:prstGeom prst="round2SameRect">
            <a:avLst>
              <a:gd name="adj1" fmla="val 11628"/>
              <a:gd name="adj2" fmla="val 0"/>
            </a:avLst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3AA5229-31A5-4152-996F-C4510092B62D}" type="datetime1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7395C-5CDE-4F86-94E2-9158BC2A71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соседними углами 1"/>
          <p:cNvSpPr/>
          <p:nvPr userDrawn="1"/>
        </p:nvSpPr>
        <p:spPr>
          <a:xfrm>
            <a:off x="214313" y="6357938"/>
            <a:ext cx="8715375" cy="500062"/>
          </a:xfrm>
          <a:prstGeom prst="round2SameRect">
            <a:avLst>
              <a:gd name="adj1" fmla="val 11628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с двумя скругленными соседними углами 2"/>
          <p:cNvSpPr/>
          <p:nvPr userDrawn="1"/>
        </p:nvSpPr>
        <p:spPr>
          <a:xfrm flipV="1">
            <a:off x="214313" y="0"/>
            <a:ext cx="8715375" cy="142875"/>
          </a:xfrm>
          <a:prstGeom prst="round2SameRect">
            <a:avLst>
              <a:gd name="adj1" fmla="val 11628"/>
              <a:gd name="adj2" fmla="val 0"/>
            </a:avLst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E0C2893-C4FC-4B2E-9E5C-8F50475B709C}" type="datetime1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1E4B8-3DC8-479F-8BBA-C548E10636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соседними углами 3"/>
          <p:cNvSpPr/>
          <p:nvPr userDrawn="1"/>
        </p:nvSpPr>
        <p:spPr>
          <a:xfrm>
            <a:off x="214313" y="6357938"/>
            <a:ext cx="8715375" cy="500062"/>
          </a:xfrm>
          <a:prstGeom prst="round2SameRect">
            <a:avLst>
              <a:gd name="adj1" fmla="val 11628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с двумя скругленными соседними углами 4"/>
          <p:cNvSpPr/>
          <p:nvPr userDrawn="1"/>
        </p:nvSpPr>
        <p:spPr>
          <a:xfrm flipV="1">
            <a:off x="214313" y="0"/>
            <a:ext cx="8715375" cy="142875"/>
          </a:xfrm>
          <a:prstGeom prst="round2SameRect">
            <a:avLst>
              <a:gd name="adj1" fmla="val 11628"/>
              <a:gd name="adj2" fmla="val 0"/>
            </a:avLst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BBE7FB7-A0F6-4A06-9F33-71F54630DA46}" type="datetime1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6D7CB-DE39-4640-85DA-26B0E670B1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соседними углами 4"/>
          <p:cNvSpPr/>
          <p:nvPr userDrawn="1"/>
        </p:nvSpPr>
        <p:spPr>
          <a:xfrm>
            <a:off x="214313" y="6357938"/>
            <a:ext cx="8715375" cy="500062"/>
          </a:xfrm>
          <a:prstGeom prst="round2SameRect">
            <a:avLst>
              <a:gd name="adj1" fmla="val 11628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с двумя скругленными соседними углами 5"/>
          <p:cNvSpPr/>
          <p:nvPr userDrawn="1"/>
        </p:nvSpPr>
        <p:spPr>
          <a:xfrm flipV="1">
            <a:off x="214313" y="0"/>
            <a:ext cx="8715375" cy="142875"/>
          </a:xfrm>
          <a:prstGeom prst="round2SameRect">
            <a:avLst>
              <a:gd name="adj1" fmla="val 11628"/>
              <a:gd name="adj2" fmla="val 0"/>
            </a:avLst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A5FD014-D9AF-4395-9FA3-C89FDB51F885}" type="datetime1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7C031-9B3D-4325-9F3A-10BA9F575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соседними углами 4"/>
          <p:cNvSpPr/>
          <p:nvPr userDrawn="1"/>
        </p:nvSpPr>
        <p:spPr>
          <a:xfrm>
            <a:off x="214313" y="6357938"/>
            <a:ext cx="8715375" cy="500062"/>
          </a:xfrm>
          <a:prstGeom prst="round2SameRect">
            <a:avLst>
              <a:gd name="adj1" fmla="val 11628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с двумя скругленными соседними углами 5"/>
          <p:cNvSpPr/>
          <p:nvPr userDrawn="1"/>
        </p:nvSpPr>
        <p:spPr>
          <a:xfrm flipV="1">
            <a:off x="214313" y="0"/>
            <a:ext cx="8715375" cy="142875"/>
          </a:xfrm>
          <a:prstGeom prst="round2SameRect">
            <a:avLst>
              <a:gd name="adj1" fmla="val 11628"/>
              <a:gd name="adj2" fmla="val 0"/>
            </a:avLst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48B0DD5-7C89-4B64-B005-CDE276A54DBC}" type="datetime1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9924B-6B73-4E45-BE83-70AD15227B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соседними углами 3"/>
          <p:cNvSpPr/>
          <p:nvPr userDrawn="1"/>
        </p:nvSpPr>
        <p:spPr>
          <a:xfrm>
            <a:off x="214313" y="6357938"/>
            <a:ext cx="8715375" cy="500062"/>
          </a:xfrm>
          <a:prstGeom prst="round2SameRect">
            <a:avLst>
              <a:gd name="adj1" fmla="val 11628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с двумя скругленными соседними углами 4"/>
          <p:cNvSpPr/>
          <p:nvPr userDrawn="1"/>
        </p:nvSpPr>
        <p:spPr>
          <a:xfrm flipV="1">
            <a:off x="214313" y="0"/>
            <a:ext cx="8715375" cy="142875"/>
          </a:xfrm>
          <a:prstGeom prst="round2SameRect">
            <a:avLst>
              <a:gd name="adj1" fmla="val 11628"/>
              <a:gd name="adj2" fmla="val 0"/>
            </a:avLst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686CF1C-54C5-4EF9-A1BE-F83E941F49A0}" type="datetime1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0C29F-BDC9-4546-BC30-80E1626E3C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соседними углами 3"/>
          <p:cNvSpPr/>
          <p:nvPr userDrawn="1"/>
        </p:nvSpPr>
        <p:spPr>
          <a:xfrm>
            <a:off x="214313" y="6357938"/>
            <a:ext cx="8715375" cy="500062"/>
          </a:xfrm>
          <a:prstGeom prst="round2SameRect">
            <a:avLst>
              <a:gd name="adj1" fmla="val 11628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с двумя скругленными соседними углами 4"/>
          <p:cNvSpPr/>
          <p:nvPr userDrawn="1"/>
        </p:nvSpPr>
        <p:spPr>
          <a:xfrm flipV="1">
            <a:off x="214313" y="0"/>
            <a:ext cx="8715375" cy="142875"/>
          </a:xfrm>
          <a:prstGeom prst="round2SameRect">
            <a:avLst>
              <a:gd name="adj1" fmla="val 11628"/>
              <a:gd name="adj2" fmla="val 0"/>
            </a:avLst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23939F1-8BC7-40B4-8767-147CCF5139F0}" type="datetime1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D8135-42C8-4FA6-9349-BD94C9438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соседними углами 1"/>
          <p:cNvSpPr/>
          <p:nvPr userDrawn="1"/>
        </p:nvSpPr>
        <p:spPr>
          <a:xfrm>
            <a:off x="214313" y="6357938"/>
            <a:ext cx="8715375" cy="500062"/>
          </a:xfrm>
          <a:prstGeom prst="round2SameRect">
            <a:avLst>
              <a:gd name="adj1" fmla="val 11628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с двумя скругленными соседними углами 2"/>
          <p:cNvSpPr/>
          <p:nvPr userDrawn="1"/>
        </p:nvSpPr>
        <p:spPr>
          <a:xfrm flipV="1">
            <a:off x="214313" y="0"/>
            <a:ext cx="8715375" cy="142875"/>
          </a:xfrm>
          <a:prstGeom prst="round2SameRect">
            <a:avLst>
              <a:gd name="adj1" fmla="val 11628"/>
              <a:gd name="adj2" fmla="val 0"/>
            </a:avLst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соседними углами 3"/>
          <p:cNvSpPr/>
          <p:nvPr userDrawn="1"/>
        </p:nvSpPr>
        <p:spPr>
          <a:xfrm>
            <a:off x="214313" y="6357938"/>
            <a:ext cx="8715375" cy="500062"/>
          </a:xfrm>
          <a:prstGeom prst="round2SameRect">
            <a:avLst>
              <a:gd name="adj1" fmla="val 11628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с двумя скругленными соседними углами 4"/>
          <p:cNvSpPr/>
          <p:nvPr userDrawn="1"/>
        </p:nvSpPr>
        <p:spPr>
          <a:xfrm flipV="1">
            <a:off x="214313" y="0"/>
            <a:ext cx="8715375" cy="142875"/>
          </a:xfrm>
          <a:prstGeom prst="round2SameRect">
            <a:avLst>
              <a:gd name="adj1" fmla="val 11628"/>
              <a:gd name="adj2" fmla="val 0"/>
            </a:avLst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447A061-74F5-47B0-95CD-960F25A96D5E}" type="datetime1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01B8E-6ECF-47EC-8DC7-BBBB0D76A9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соседними углами 4"/>
          <p:cNvSpPr/>
          <p:nvPr userDrawn="1"/>
        </p:nvSpPr>
        <p:spPr>
          <a:xfrm>
            <a:off x="214313" y="6357938"/>
            <a:ext cx="8715375" cy="500062"/>
          </a:xfrm>
          <a:prstGeom prst="round2SameRect">
            <a:avLst>
              <a:gd name="adj1" fmla="val 11628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с двумя скругленными соседними углами 5"/>
          <p:cNvSpPr/>
          <p:nvPr userDrawn="1"/>
        </p:nvSpPr>
        <p:spPr>
          <a:xfrm flipV="1">
            <a:off x="214313" y="0"/>
            <a:ext cx="8715375" cy="142875"/>
          </a:xfrm>
          <a:prstGeom prst="round2SameRect">
            <a:avLst>
              <a:gd name="adj1" fmla="val 11628"/>
              <a:gd name="adj2" fmla="val 0"/>
            </a:avLst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3C25B70-DE6D-4873-B2A4-3DA021BBED1D}" type="datetime1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5E197-2B60-4B64-B728-9A76C17222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соседними углами 6"/>
          <p:cNvSpPr/>
          <p:nvPr userDrawn="1"/>
        </p:nvSpPr>
        <p:spPr>
          <a:xfrm>
            <a:off x="214313" y="6357938"/>
            <a:ext cx="8715375" cy="500062"/>
          </a:xfrm>
          <a:prstGeom prst="round2SameRect">
            <a:avLst>
              <a:gd name="adj1" fmla="val 11628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оугольник с двумя скругленными соседними углами 7"/>
          <p:cNvSpPr/>
          <p:nvPr userDrawn="1"/>
        </p:nvSpPr>
        <p:spPr>
          <a:xfrm flipV="1">
            <a:off x="214313" y="0"/>
            <a:ext cx="8715375" cy="142875"/>
          </a:xfrm>
          <a:prstGeom prst="round2SameRect">
            <a:avLst>
              <a:gd name="adj1" fmla="val 11628"/>
              <a:gd name="adj2" fmla="val 0"/>
            </a:avLst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F86C505-9704-4B96-BE42-B92E1CFD8ACB}" type="datetime1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8811F-DAFE-448A-B415-03CBEB6CF7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соседними углами 2"/>
          <p:cNvSpPr/>
          <p:nvPr userDrawn="1"/>
        </p:nvSpPr>
        <p:spPr>
          <a:xfrm>
            <a:off x="214313" y="6357938"/>
            <a:ext cx="8715375" cy="500062"/>
          </a:xfrm>
          <a:prstGeom prst="round2SameRect">
            <a:avLst>
              <a:gd name="adj1" fmla="val 11628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Прямоугольник с двумя скругленными соседними углами 3"/>
          <p:cNvSpPr/>
          <p:nvPr userDrawn="1"/>
        </p:nvSpPr>
        <p:spPr>
          <a:xfrm flipV="1">
            <a:off x="214313" y="0"/>
            <a:ext cx="8715375" cy="142875"/>
          </a:xfrm>
          <a:prstGeom prst="round2SameRect">
            <a:avLst>
              <a:gd name="adj1" fmla="val 11628"/>
              <a:gd name="adj2" fmla="val 0"/>
            </a:avLst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7B35120-0EAE-4FF4-B8D7-B9646EDE410A}" type="datetime1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53ABE-7A1D-493C-A741-694EED3114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соседними углами 1"/>
          <p:cNvSpPr/>
          <p:nvPr userDrawn="1"/>
        </p:nvSpPr>
        <p:spPr>
          <a:xfrm>
            <a:off x="214313" y="6357938"/>
            <a:ext cx="8715375" cy="500062"/>
          </a:xfrm>
          <a:prstGeom prst="round2SameRect">
            <a:avLst>
              <a:gd name="adj1" fmla="val 11628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Прямоугольник с двумя скругленными соседними углами 2"/>
          <p:cNvSpPr/>
          <p:nvPr userDrawn="1"/>
        </p:nvSpPr>
        <p:spPr>
          <a:xfrm flipV="1">
            <a:off x="214313" y="0"/>
            <a:ext cx="8715375" cy="142875"/>
          </a:xfrm>
          <a:prstGeom prst="round2SameRect">
            <a:avLst>
              <a:gd name="adj1" fmla="val 11628"/>
              <a:gd name="adj2" fmla="val 0"/>
            </a:avLst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7BC7FDC-8432-48B3-A113-69423CD823F3}" type="datetime1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40CC7-692A-41F4-8D0C-9ED723396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соседними углами 4"/>
          <p:cNvSpPr/>
          <p:nvPr userDrawn="1"/>
        </p:nvSpPr>
        <p:spPr>
          <a:xfrm>
            <a:off x="214313" y="6357938"/>
            <a:ext cx="8715375" cy="500062"/>
          </a:xfrm>
          <a:prstGeom prst="round2SameRect">
            <a:avLst>
              <a:gd name="adj1" fmla="val 11628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с двумя скругленными соседними углами 5"/>
          <p:cNvSpPr/>
          <p:nvPr userDrawn="1"/>
        </p:nvSpPr>
        <p:spPr>
          <a:xfrm flipV="1">
            <a:off x="214313" y="0"/>
            <a:ext cx="8715375" cy="142875"/>
          </a:xfrm>
          <a:prstGeom prst="round2SameRect">
            <a:avLst>
              <a:gd name="adj1" fmla="val 11628"/>
              <a:gd name="adj2" fmla="val 0"/>
            </a:avLst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1CD75A-6A74-4D28-9EC9-A7D578C48AF3}" type="datetime1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FCC09-53E7-4DE1-AEB3-2C173EED6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соседними углами 4"/>
          <p:cNvSpPr/>
          <p:nvPr userDrawn="1"/>
        </p:nvSpPr>
        <p:spPr>
          <a:xfrm>
            <a:off x="214313" y="6357938"/>
            <a:ext cx="8715375" cy="500062"/>
          </a:xfrm>
          <a:prstGeom prst="round2SameRect">
            <a:avLst>
              <a:gd name="adj1" fmla="val 11628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с двумя скругленными соседними углами 5"/>
          <p:cNvSpPr/>
          <p:nvPr userDrawn="1"/>
        </p:nvSpPr>
        <p:spPr>
          <a:xfrm flipV="1">
            <a:off x="214313" y="0"/>
            <a:ext cx="8715375" cy="142875"/>
          </a:xfrm>
          <a:prstGeom prst="round2SameRect">
            <a:avLst>
              <a:gd name="adj1" fmla="val 11628"/>
              <a:gd name="adj2" fmla="val 0"/>
            </a:avLst>
          </a:prstGeom>
          <a:solidFill>
            <a:srgbClr val="ECF1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D636CD5-DE54-420E-9FB5-4F29380514BF}" type="datetime1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E77BB-F9B5-4C67-B0B1-E98C8AB29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643688" y="63579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CC52B3-8AC5-40FB-9C3C-70A5E13838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04" r:id="rId1"/>
    <p:sldLayoutId id="2147484805" r:id="rId2"/>
    <p:sldLayoutId id="2147484806" r:id="rId3"/>
    <p:sldLayoutId id="2147484807" r:id="rId4"/>
    <p:sldLayoutId id="2147484808" r:id="rId5"/>
    <p:sldLayoutId id="2147484809" r:id="rId6"/>
    <p:sldLayoutId id="2147484810" r:id="rId7"/>
    <p:sldLayoutId id="2147484811" r:id="rId8"/>
    <p:sldLayoutId id="2147484812" r:id="rId9"/>
    <p:sldLayoutId id="2147484813" r:id="rId10"/>
    <p:sldLayoutId id="2147484814" r:id="rId11"/>
    <p:sldLayoutId id="214748481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Arial" charset="0"/>
          <a:cs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Arial" charset="0"/>
          <a:cs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643688" y="63579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7A2D1AB-ECD0-4C8D-9F2C-F5836919B2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16" r:id="rId1"/>
    <p:sldLayoutId id="2147484817" r:id="rId2"/>
    <p:sldLayoutId id="2147484818" r:id="rId3"/>
    <p:sldLayoutId id="2147484819" r:id="rId4"/>
    <p:sldLayoutId id="2147484820" r:id="rId5"/>
    <p:sldLayoutId id="2147484821" r:id="rId6"/>
    <p:sldLayoutId id="2147484822" r:id="rId7"/>
    <p:sldLayoutId id="2147484823" r:id="rId8"/>
    <p:sldLayoutId id="2147484824" r:id="rId9"/>
    <p:sldLayoutId id="2147484825" r:id="rId10"/>
    <p:sldLayoutId id="2147484826" r:id="rId11"/>
    <p:sldLayoutId id="2147484827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Arial" charset="0"/>
          <a:cs typeface="Arial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Arial" charset="0"/>
          <a:cs typeface="Arial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 txBox="1">
            <a:spLocks/>
          </p:cNvSpPr>
          <p:nvPr/>
        </p:nvSpPr>
        <p:spPr bwMode="auto">
          <a:xfrm>
            <a:off x="179512" y="4869160"/>
            <a:ext cx="7454031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400" b="1" dirty="0" smtClean="0">
              <a:solidFill>
                <a:srgbClr val="00416D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7651" name="Rectangle 7"/>
          <p:cNvSpPr>
            <a:spLocks noChangeArrowheads="1"/>
          </p:cNvSpPr>
          <p:nvPr/>
        </p:nvSpPr>
        <p:spPr bwMode="auto">
          <a:xfrm>
            <a:off x="0" y="-1841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79512" y="4941168"/>
            <a:ext cx="734481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500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  <a:t>Новая серия </a:t>
            </a:r>
          </a:p>
          <a:p>
            <a:pPr algn="ctr"/>
            <a:r>
              <a:rPr lang="ru-RU" sz="2500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  <a:t>промежуточных низкопрофильных </a:t>
            </a:r>
          </a:p>
          <a:p>
            <a:pPr algn="ctr"/>
            <a:r>
              <a:rPr lang="ru-RU" sz="2500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  <a:t>реле серии РП31</a:t>
            </a:r>
            <a:endParaRPr lang="ru-RU" sz="2500" b="1" dirty="0" smtClean="0">
              <a:solidFill>
                <a:srgbClr val="00416D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4"/>
          <p:cNvSpPr>
            <a:spLocks noChangeArrowheads="1"/>
          </p:cNvSpPr>
          <p:nvPr/>
        </p:nvSpPr>
        <p:spPr bwMode="auto">
          <a:xfrm>
            <a:off x="1143000" y="3140968"/>
            <a:ext cx="6929438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Font typeface="Wingdings" pitchFamily="2" charset="2"/>
              <a:buNone/>
            </a:pPr>
            <a:r>
              <a:rPr lang="ru-RU" sz="2800" b="1" dirty="0">
                <a:solidFill>
                  <a:srgbClr val="00416D"/>
                </a:solidFill>
                <a:latin typeface="Segoe UI" pitchFamily="34" charset="0"/>
              </a:rPr>
              <a:t>СПАСИБО ЗА ВНИМАНИЕ!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Font typeface="Wingdings" pitchFamily="2" charset="2"/>
              <a:buChar char="§"/>
            </a:pPr>
            <a:endParaRPr lang="ru-RU" sz="2300" b="1" dirty="0">
              <a:solidFill>
                <a:srgbClr val="00416D"/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Font typeface="Wingdings" pitchFamily="2" charset="2"/>
              <a:buChar char="§"/>
            </a:pPr>
            <a:endParaRPr lang="ru-RU" sz="2300" b="1" dirty="0">
              <a:solidFill>
                <a:srgbClr val="00416D"/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Font typeface="Wingdings" pitchFamily="2" charset="2"/>
              <a:buChar char="§"/>
            </a:pPr>
            <a:endParaRPr lang="ru-RU" sz="2300" b="1" dirty="0">
              <a:solidFill>
                <a:srgbClr val="00416D"/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CC9900"/>
              </a:buClr>
              <a:buFont typeface="Wingdings" pitchFamily="2" charset="2"/>
              <a:buChar char="§"/>
            </a:pPr>
            <a:endParaRPr lang="ru-RU" sz="2300" b="1" dirty="0">
              <a:solidFill>
                <a:srgbClr val="00416D"/>
              </a:solidFill>
            </a:endParaRPr>
          </a:p>
        </p:txBody>
      </p:sp>
      <p:sp>
        <p:nvSpPr>
          <p:cNvPr id="64515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7B792B-B357-4DCC-88F4-3AC86BF7568E}" type="slidenum">
              <a:rPr lang="ru-RU" sz="3000" b="1" smtClean="0">
                <a:cs typeface="Arial" charset="0"/>
              </a:rPr>
              <a:pPr/>
              <a:t>10</a:t>
            </a:fld>
            <a:endParaRPr lang="ru-RU" sz="3000" b="1" dirty="0" smtClean="0"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490066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  <a:t>Отечественные малогабаритные </a:t>
            </a:r>
            <a:br>
              <a:rPr lang="ru-RU" sz="2400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400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  <a:t>промежуточные реле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71E4B8-3DC8-479F-8BBA-C548E10636E2}" type="slidenum">
              <a:rPr lang="ru-RU" sz="3000" b="1" smtClean="0"/>
              <a:pPr>
                <a:defRPr/>
              </a:pPr>
              <a:t>2</a:t>
            </a:fld>
            <a:endParaRPr lang="ru-RU" sz="3000" b="1"/>
          </a:p>
        </p:txBody>
      </p:sp>
      <p:pic>
        <p:nvPicPr>
          <p:cNvPr id="12" name="Picture 2" descr="C:\Users\DendiVista\Desktop\Новая папка (2)\РП21М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011" y="1353369"/>
            <a:ext cx="1959013" cy="1787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DendiVista\Desktop\Новая папка (2)\РЭП26П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547638"/>
            <a:ext cx="2362311" cy="304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C:\Users\DendiVista\Desktop\Новая папка (2)\РП-Ир2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43317"/>
            <a:ext cx="2664296" cy="2801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C:\Users\DendiVista\Desktop\Новая папка (2)\РЭК 5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743801"/>
            <a:ext cx="1698647" cy="2565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44488" y="5445224"/>
            <a:ext cx="2483296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РП-Ир2</a:t>
            </a:r>
            <a:endParaRPr lang="ru-RU" sz="2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68824" y="3140968"/>
            <a:ext cx="2915344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РП21М 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РП21МН</a:t>
            </a:r>
            <a:endParaRPr lang="ru-RU" sz="2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168824" y="6309320"/>
            <a:ext cx="2915344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РЭК59</a:t>
            </a:r>
            <a:endParaRPr lang="ru-RU" sz="2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44208" y="5589240"/>
            <a:ext cx="2411288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РЭП26</a:t>
            </a:r>
            <a:endParaRPr lang="ru-RU" sz="23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2" descr="image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912383">
            <a:off x="5055236" y="1248659"/>
            <a:ext cx="1410230" cy="1915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822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490066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  <a:t>Зарубежные </a:t>
            </a:r>
            <a:r>
              <a:rPr lang="ru-RU" sz="2400" b="1" dirty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  <a:t>промежуточные </a:t>
            </a:r>
            <a:r>
              <a:rPr lang="ru-RU" sz="2400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2400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400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  <a:t>низкопрофильные </a:t>
            </a:r>
            <a:r>
              <a:rPr lang="ru-RU" sz="2400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  <a:t>реле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71E4B8-3DC8-479F-8BBA-C548E10636E2}" type="slidenum">
              <a:rPr lang="ru-RU" sz="3000" b="1" smtClean="0"/>
              <a:pPr>
                <a:defRPr/>
              </a:pPr>
              <a:t>3</a:t>
            </a:fld>
            <a:endParaRPr lang="ru-RU" sz="3000" b="1"/>
          </a:p>
        </p:txBody>
      </p:sp>
      <p:sp>
        <p:nvSpPr>
          <p:cNvPr id="6" name="Прямоугольник 5"/>
          <p:cNvSpPr/>
          <p:nvPr/>
        </p:nvSpPr>
        <p:spPr>
          <a:xfrm>
            <a:off x="35496" y="4365104"/>
            <a:ext cx="2915344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300" b="1" dirty="0" err="1" smtClean="0">
                <a:latin typeface="Times New Roman" pitchFamily="18" charset="0"/>
                <a:cs typeface="Times New Roman" pitchFamily="18" charset="0"/>
              </a:rPr>
              <a:t>Schrak</a:t>
            </a: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серии</a:t>
            </a: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 RT</a:t>
            </a:r>
          </a:p>
          <a:p>
            <a:pPr algn="ctr"/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Австрия</a:t>
            </a: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68824" y="4365104"/>
            <a:ext cx="2915344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Finder </a:t>
            </a:r>
            <a:endParaRPr lang="en-US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серии </a:t>
            </a: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41</a:t>
            </a:r>
            <a:endParaRPr lang="ru-RU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Италия</a:t>
            </a: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21152" y="4365104"/>
            <a:ext cx="2915344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300" b="1" dirty="0" err="1">
                <a:latin typeface="Times New Roman" pitchFamily="18" charset="0"/>
                <a:cs typeface="Times New Roman" pitchFamily="18" charset="0"/>
              </a:rPr>
              <a:t>Relpol</a:t>
            </a:r>
            <a:r>
              <a:rPr lang="en-US" sz="23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серии </a:t>
            </a: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RM8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4 и </a:t>
            </a: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RM8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3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Польша</a:t>
            </a:r>
            <a:r>
              <a:rPr lang="en-US" sz="2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3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i.ebayimg.com/images/g/P-0AAOxyOalTbNVp/s-l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76320"/>
            <a:ext cx="2869233" cy="2988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get-mpic/5235429/2a0000018ae7f3907547d00edc4c7418eef7/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" t="7750" r="6112" b="10269"/>
          <a:stretch/>
        </p:blipFill>
        <p:spPr bwMode="auto">
          <a:xfrm>
            <a:off x="2950840" y="1540272"/>
            <a:ext cx="2952327" cy="2751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res.cloudinary.com/rsc/image/upload/b_rgb:FFFFFF,c_pad,dpr_1.0,f_auto,q_auto,w_700/c_pad,w_700/W1232084-0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1" t="4132" b="2141"/>
          <a:stretch/>
        </p:blipFill>
        <p:spPr bwMode="auto">
          <a:xfrm>
            <a:off x="6047183" y="1362604"/>
            <a:ext cx="2773289" cy="3074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559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490066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  <a:t>Цель работы</a:t>
            </a:r>
            <a:r>
              <a:rPr lang="ru-RU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</a:b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692696"/>
            <a:ext cx="8424936" cy="5318051"/>
          </a:xfrm>
        </p:spPr>
        <p:txBody>
          <a:bodyPr/>
          <a:lstStyle/>
          <a:p>
            <a:pPr marL="0" indent="0">
              <a:buNone/>
            </a:pPr>
            <a:r>
              <a:rPr lang="ru-RU" sz="2200" dirty="0"/>
              <a:t>Разработать </a:t>
            </a:r>
            <a:r>
              <a:rPr lang="ru-RU" sz="2200" dirty="0" smtClean="0"/>
              <a:t>новое </a:t>
            </a:r>
            <a:r>
              <a:rPr lang="ru-RU" sz="2200" dirty="0" smtClean="0"/>
              <a:t>промежуточное </a:t>
            </a:r>
            <a:r>
              <a:rPr lang="ru-RU" sz="2200" dirty="0" smtClean="0"/>
              <a:t>низкопрофильное реле </a:t>
            </a:r>
            <a:r>
              <a:rPr lang="ru-RU" sz="2200" dirty="0"/>
              <a:t>отечественного </a:t>
            </a:r>
            <a:r>
              <a:rPr lang="ru-RU" sz="2200" dirty="0" smtClean="0"/>
              <a:t>производства с полной локализацией, которое </a:t>
            </a:r>
            <a:r>
              <a:rPr lang="ru-RU" sz="2200" dirty="0"/>
              <a:t>должно в порядке импортозамещения составить весомую конкуренцию аналогам зарубежного производства, широко применяемого в настоящее время на отечественном рынке коммутационной </a:t>
            </a:r>
            <a:r>
              <a:rPr lang="ru-RU" sz="2200" dirty="0" smtClean="0"/>
              <a:t>аппаратуры.</a:t>
            </a:r>
          </a:p>
          <a:p>
            <a:pPr marL="0" indent="0">
              <a:buNone/>
            </a:pPr>
            <a:r>
              <a:rPr lang="ru-RU" sz="2200" dirty="0" smtClean="0"/>
              <a:t>Реле </a:t>
            </a:r>
            <a:r>
              <a:rPr lang="ru-RU" sz="2200" dirty="0" smtClean="0"/>
              <a:t>должно иметь:</a:t>
            </a:r>
            <a:endParaRPr lang="ru-RU" sz="2200" dirty="0" smtClean="0"/>
          </a:p>
          <a:p>
            <a:r>
              <a:rPr lang="ru-RU" sz="2200" dirty="0"/>
              <a:t>унификация по шагу выводов с импортными реле аналогичного назначения;</a:t>
            </a:r>
          </a:p>
          <a:p>
            <a:r>
              <a:rPr lang="ru-RU" sz="2200" dirty="0" smtClean="0"/>
              <a:t>возможность установки на розетки импортных аналогов;</a:t>
            </a:r>
            <a:endParaRPr lang="ru-RU" sz="2200" dirty="0"/>
          </a:p>
          <a:p>
            <a:r>
              <a:rPr lang="ru-RU" sz="2200" dirty="0" smtClean="0"/>
              <a:t>технические характеристики и </a:t>
            </a:r>
            <a:r>
              <a:rPr lang="ru-RU" sz="2200" dirty="0" err="1" smtClean="0"/>
              <a:t>массо</a:t>
            </a:r>
            <a:r>
              <a:rPr lang="ru-RU" sz="2200" dirty="0" smtClean="0"/>
              <a:t>- габаритные показатели не уступающие импортным аналогам.</a:t>
            </a:r>
          </a:p>
          <a:p>
            <a:pPr marL="0" indent="0">
              <a:buNone/>
            </a:pPr>
            <a:endParaRPr lang="ru-RU" sz="215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71E4B8-3DC8-479F-8BBA-C548E10636E2}" type="slidenum">
              <a:rPr lang="ru-RU" sz="3000" b="1" smtClean="0"/>
              <a:pPr>
                <a:defRPr/>
              </a:pPr>
              <a:t>4</a:t>
            </a:fld>
            <a:endParaRPr lang="ru-RU" sz="3000" b="1"/>
          </a:p>
        </p:txBody>
      </p:sp>
    </p:spTree>
    <p:extLst>
      <p:ext uri="{BB962C8B-B14F-4D97-AF65-F5344CB8AC3E}">
        <p14:creationId xmlns:p14="http://schemas.microsoft.com/office/powerpoint/2010/main" val="327915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490066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  <a:t>Субсидирование</a:t>
            </a:r>
            <a:r>
              <a:rPr lang="ru-RU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</a:b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692696"/>
            <a:ext cx="8424936" cy="5318051"/>
          </a:xfrm>
        </p:spPr>
        <p:txBody>
          <a:bodyPr/>
          <a:lstStyle/>
          <a:p>
            <a:pPr marL="0" indent="449263">
              <a:buNone/>
            </a:pPr>
            <a:r>
              <a:rPr lang="ru-RU" sz="2150" dirty="0"/>
              <a:t>С октября 2022 года комплексный проект «Разработка и освоение производства серии модульных малогабаритных промежуточных реле, модулей защиты и индикации, модулей выдержки времени, модуля нормирования параметров срабатывания реле, розеток для реле и модулей, низкопрофильных реле для печатного монтажа» частично субсидируется из федерального бюджета Министерством промышленности и торговли Российской Федерации по «Соглашению о предоставлении из федерального бюджета субсидии на финансовое обеспечение части затрат на создание электронной компонентной базы и модулей» №020-II-2022-1125 от 23 ноября 2022 </a:t>
            </a:r>
            <a:r>
              <a:rPr lang="ru-RU" sz="2150" dirty="0" smtClean="0"/>
              <a:t>года</a:t>
            </a:r>
            <a:r>
              <a:rPr lang="ru-RU" sz="2150" dirty="0" smtClean="0"/>
              <a:t>.</a:t>
            </a:r>
            <a:endParaRPr lang="ru-RU" sz="215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71E4B8-3DC8-479F-8BBA-C548E10636E2}" type="slidenum">
              <a:rPr lang="ru-RU" sz="3000" b="1" smtClean="0"/>
              <a:pPr>
                <a:defRPr/>
              </a:pPr>
              <a:t>5</a:t>
            </a:fld>
            <a:endParaRPr lang="ru-RU" sz="3000" b="1"/>
          </a:p>
        </p:txBody>
      </p:sp>
    </p:spTree>
    <p:extLst>
      <p:ext uri="{BB962C8B-B14F-4D97-AF65-F5344CB8AC3E}">
        <p14:creationId xmlns:p14="http://schemas.microsoft.com/office/powerpoint/2010/main" val="177570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490066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  <a:t>Субсидирование</a:t>
            </a:r>
            <a:r>
              <a:rPr lang="ru-RU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</a:b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692696"/>
            <a:ext cx="8352928" cy="5318051"/>
          </a:xfrm>
        </p:spPr>
        <p:txBody>
          <a:bodyPr/>
          <a:lstStyle/>
          <a:p>
            <a:pPr marL="0" indent="449263">
              <a:buNone/>
            </a:pPr>
            <a:r>
              <a:rPr lang="ru-RU" sz="2150" dirty="0" smtClean="0"/>
              <a:t>В </a:t>
            </a:r>
            <a:r>
              <a:rPr lang="ru-RU" sz="2150" dirty="0"/>
              <a:t>рамках реализации данного проекта уже было разработано и налажено в </a:t>
            </a:r>
            <a:r>
              <a:rPr lang="ru-RU" sz="2150" dirty="0" smtClean="0"/>
              <a:t>2023 </a:t>
            </a:r>
            <a:r>
              <a:rPr lang="ru-RU" sz="2150" dirty="0"/>
              <a:t>году серийное производство </a:t>
            </a:r>
            <a:r>
              <a:rPr lang="ru-RU" sz="2150" b="1" dirty="0"/>
              <a:t>“Реле промежуточное модульное серии РП30”</a:t>
            </a:r>
            <a:r>
              <a:rPr lang="ru-RU" sz="2150" dirty="0"/>
              <a:t> </a:t>
            </a:r>
            <a:r>
              <a:rPr lang="ru-RU" sz="2150" dirty="0" smtClean="0"/>
              <a:t>не </a:t>
            </a:r>
            <a:r>
              <a:rPr lang="ru-RU" sz="2150" dirty="0"/>
              <a:t>уступающая по техническим характеристикам импортным аналогам.</a:t>
            </a:r>
          </a:p>
          <a:p>
            <a:pPr marL="0" indent="0">
              <a:buNone/>
            </a:pPr>
            <a:endParaRPr lang="ru-RU" sz="215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71E4B8-3DC8-479F-8BBA-C548E10636E2}" type="slidenum">
              <a:rPr lang="ru-RU" sz="3000" b="1" smtClean="0"/>
              <a:pPr>
                <a:defRPr/>
              </a:pPr>
              <a:t>6</a:t>
            </a:fld>
            <a:endParaRPr lang="ru-RU" sz="3000" b="1"/>
          </a:p>
        </p:txBody>
      </p:sp>
      <p:pic>
        <p:nvPicPr>
          <p:cNvPr id="5" name="Рисунок 4" descr="D:\Работа\Малогабаритное реле\03D модель v0.28\Конкурс им. Сагарадзе Е.В. (20.02.24)\Материал\Фото реле\Фото реле\1\Реле модульное РП30 с модулем М30 (5)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136739"/>
            <a:ext cx="3600400" cy="42445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250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490066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  <a:t>Общий вид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71E4B8-3DC8-479F-8BBA-C548E10636E2}" type="slidenum">
              <a:rPr lang="ru-RU" sz="3000" b="1" smtClean="0"/>
              <a:pPr>
                <a:defRPr/>
              </a:pPr>
              <a:t>7</a:t>
            </a:fld>
            <a:endParaRPr lang="ru-RU" sz="3000" b="1"/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4725144"/>
            <a:ext cx="6336704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Реле промежуточное низкопрофильное 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РП31 </a:t>
            </a:r>
          </a:p>
          <a:p>
            <a:pPr algn="ctr"/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для печатного монтажа</a:t>
            </a:r>
          </a:p>
          <a:p>
            <a:pPr algn="ctr"/>
            <a:endParaRPr lang="en-US" sz="23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Работа\РП31\Фотография\Макетный образец\171387182195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7" t="16023" r="19834" b="9747"/>
          <a:stretch/>
        </p:blipFill>
        <p:spPr bwMode="auto">
          <a:xfrm>
            <a:off x="2699792" y="1237750"/>
            <a:ext cx="3600400" cy="3127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6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0832" y="130622"/>
            <a:ext cx="8229600" cy="490066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  <a:t>Основные технические характеристики</a:t>
            </a:r>
            <a:endParaRPr lang="ru-RU" sz="2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660232" y="6381328"/>
            <a:ext cx="2133600" cy="365125"/>
          </a:xfrm>
        </p:spPr>
        <p:txBody>
          <a:bodyPr/>
          <a:lstStyle/>
          <a:p>
            <a:pPr>
              <a:defRPr/>
            </a:pPr>
            <a:fld id="{6071E4B8-3DC8-479F-8BBA-C548E10636E2}" type="slidenum">
              <a:rPr lang="ru-RU" sz="3000" b="1" smtClean="0"/>
              <a:pPr>
                <a:defRPr/>
              </a:pPr>
              <a:t>8</a:t>
            </a:fld>
            <a:endParaRPr lang="ru-RU" sz="3000" b="1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367592"/>
              </p:ext>
            </p:extLst>
          </p:nvPr>
        </p:nvGraphicFramePr>
        <p:xfrm>
          <a:off x="827584" y="764704"/>
          <a:ext cx="7272808" cy="50047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24336"/>
                <a:gridCol w="1944216"/>
                <a:gridCol w="2304256"/>
              </a:tblGrid>
              <a:tr h="128586">
                <a:tc rowSpan="2">
                  <a:txBody>
                    <a:bodyPr/>
                    <a:lstStyle/>
                    <a:p>
                      <a:pPr indent="45021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</a:endParaRPr>
                    </a:p>
                    <a:p>
                      <a:pPr indent="45021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072" marR="49072" marT="0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indent="45021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Реле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промежуточное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effectLst/>
                        </a:rPr>
                        <a:t> низкопрофильное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86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РП31-001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РП31-002</a:t>
                      </a:r>
                      <a:endParaRPr lang="ru-RU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77744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ru-RU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Номинальное напряжение катушки, 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</a:p>
                    <a:p>
                      <a:pPr marL="0" indent="0" algn="l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постоянного тока</a:t>
                      </a:r>
                    </a:p>
                    <a:p>
                      <a:pPr marL="0" indent="0" algn="l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переменного тока частоты 50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/60</a:t>
                      </a:r>
                      <a:r>
                        <a:rPr lang="en-US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Гц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6…110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VDC</a:t>
                      </a:r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12…230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VAC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ru-RU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Количество и вид контактов</a:t>
                      </a: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«п»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«п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66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ru-RU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Номинальный ток контактов, А</a:t>
                      </a: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6680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ru-RU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Потребляемая мощность 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реле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Вт</a:t>
                      </a:r>
                      <a:r>
                        <a:rPr lang="en-US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ВА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0,5/0,75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6640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Механическая износостойкость, циклов ВО, не менее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   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10×10</a:t>
                      </a:r>
                      <a:r>
                        <a:rPr lang="ru-RU" sz="1400" kern="1200" baseline="30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2668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Масса реле, г, не более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0372">
                <a:tc>
                  <a:txBody>
                    <a:bodyPr/>
                    <a:lstStyle/>
                    <a:p>
                      <a:r>
                        <a:rPr lang="en-GB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срабатывания (</a:t>
                      </a:r>
                      <a:r>
                        <a:rPr lang="en-GB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</a:t>
                      </a:r>
                      <a:r>
                        <a:rPr lang="ru-RU" sz="1400" b="0" kern="12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ср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в холодном состоянии, %</a:t>
                      </a:r>
                      <a:r>
                        <a:rPr lang="en-GB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</a:t>
                      </a:r>
                      <a:r>
                        <a:rPr lang="ru-RU" sz="1400" b="0" kern="1200" baseline="-250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</a:t>
                      </a: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не более</a:t>
                      </a:r>
                    </a:p>
                    <a:p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для реле постоянного напряжения</a:t>
                      </a:r>
                    </a:p>
                    <a:p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для реле переменного напряжения частоты 50/60 Гц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 </a:t>
                      </a:r>
                    </a:p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</a:p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768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Время срабатывания, мс, не более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постоянного напряжения</a:t>
                      </a:r>
                    </a:p>
                    <a:p>
                      <a:pPr marL="0" algn="l" defTabSz="914400" rtl="0" eaLnBrk="1" latinLnBrk="0" hangingPunct="1"/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переменного напряжения частоты 50/60 Гц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ctr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ru-RU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9264"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spcBef>
                          <a:spcPts val="20"/>
                        </a:spcBef>
                        <a:spcAft>
                          <a:spcPts val="20"/>
                        </a:spcAft>
                      </a:pPr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Заменяемые аналоги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effectLst/>
                        </a:rPr>
                        <a:t>Schrack</a:t>
                      </a:r>
                      <a:r>
                        <a:rPr lang="en-US" sz="1400" dirty="0" smtClean="0">
                          <a:effectLst/>
                        </a:rPr>
                        <a:t> RT;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Schrack</a:t>
                      </a:r>
                      <a:r>
                        <a:rPr lang="en-US" sz="1400" dirty="0" smtClean="0">
                          <a:effectLst/>
                        </a:rPr>
                        <a:t> XT;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en-US" sz="1400" dirty="0" smtClean="0">
                          <a:effectLst/>
                        </a:rPr>
                        <a:t>Finder 41; Finder 40;</a:t>
                      </a:r>
                    </a:p>
                    <a:p>
                      <a:pPr marL="0" indent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effectLst/>
                        </a:rPr>
                        <a:t>Relpol</a:t>
                      </a:r>
                      <a:r>
                        <a:rPr lang="en-US" sz="1400" dirty="0" smtClean="0">
                          <a:effectLst/>
                        </a:rPr>
                        <a:t> RM; </a:t>
                      </a:r>
                      <a:r>
                        <a:rPr lang="en-US" sz="1400" dirty="0" err="1" smtClean="0">
                          <a:effectLst/>
                        </a:rPr>
                        <a:t>Relpol</a:t>
                      </a:r>
                      <a:r>
                        <a:rPr lang="en-US" sz="1400" dirty="0" smtClean="0">
                          <a:effectLst/>
                        </a:rPr>
                        <a:t> RMP;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en-US" sz="1400" dirty="0" smtClean="0">
                          <a:effectLst/>
                        </a:rPr>
                        <a:t>Omron G2RL;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en-US" sz="1400" dirty="0" smtClean="0">
                          <a:effectLst/>
                        </a:rPr>
                        <a:t>Omron G2R;</a:t>
                      </a:r>
                    </a:p>
                    <a:p>
                      <a:pPr marL="0" indent="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effectLst/>
                        </a:rPr>
                        <a:t>TTi</a:t>
                      </a:r>
                      <a:r>
                        <a:rPr lang="en-US" sz="1400" dirty="0" smtClean="0">
                          <a:effectLst/>
                        </a:rPr>
                        <a:t> TRIL-SB;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en-US" sz="1400" dirty="0" err="1" smtClean="0">
                          <a:effectLst/>
                        </a:rPr>
                        <a:t>TTi</a:t>
                      </a:r>
                      <a:r>
                        <a:rPr lang="en-US" sz="1400" dirty="0" smtClean="0">
                          <a:effectLst/>
                        </a:rPr>
                        <a:t> TRIH-SB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072" marR="490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863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6856" y="188640"/>
            <a:ext cx="8229600" cy="490066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  <a:t>Заключение</a:t>
            </a:r>
            <a:r>
              <a:rPr lang="ru-RU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b="1" dirty="0" smtClean="0">
                <a:solidFill>
                  <a:srgbClr val="00416D"/>
                </a:solidFill>
                <a:latin typeface="Tahoma" pitchFamily="34" charset="0"/>
                <a:cs typeface="Tahoma" pitchFamily="34" charset="0"/>
              </a:rPr>
            </a:b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692696"/>
            <a:ext cx="8568952" cy="5318051"/>
          </a:xfrm>
        </p:spPr>
        <p:txBody>
          <a:bodyPr/>
          <a:lstStyle/>
          <a:p>
            <a:pPr marL="0" indent="449263">
              <a:buNone/>
            </a:pPr>
            <a:r>
              <a:rPr lang="ru-RU" sz="2200" dirty="0" smtClean="0"/>
              <a:t>1) </a:t>
            </a:r>
            <a:r>
              <a:rPr lang="ru-RU" sz="2200" dirty="0"/>
              <a:t>Новая серия реле промежуточных низкопрофильных РП31 по техническим параметрам полностью соответствует импортным аналогам и удовлетворяет специфическим требованиям потребителей различных отраслей промышленности, а также производителей цифровых подстанций, производителей терминалов РЗА, дуговой защиты и </a:t>
            </a:r>
            <a:r>
              <a:rPr lang="ru-RU" sz="2200" dirty="0" err="1"/>
              <a:t>КИПиА</a:t>
            </a:r>
            <a:r>
              <a:rPr lang="ru-RU" sz="2200" dirty="0"/>
              <a:t>.</a:t>
            </a:r>
            <a:endParaRPr lang="ru-RU" sz="2200" dirty="0" smtClean="0"/>
          </a:p>
          <a:p>
            <a:pPr marL="0" indent="449263">
              <a:buNone/>
            </a:pPr>
            <a:r>
              <a:rPr lang="ru-RU" sz="2200" dirty="0" smtClean="0"/>
              <a:t>2</a:t>
            </a:r>
            <a:r>
              <a:rPr lang="ru-RU" sz="2200" dirty="0"/>
              <a:t>) </a:t>
            </a:r>
            <a:r>
              <a:rPr lang="ru-RU" sz="2200" dirty="0"/>
              <a:t>Изделие изготавливается полностью из материалов отечественного производства, что позволяет снизить влияние санкций на выпуск данной продукции</a:t>
            </a:r>
            <a:r>
              <a:rPr lang="ru-RU" sz="2200" dirty="0" smtClean="0"/>
              <a:t>.</a:t>
            </a:r>
            <a:endParaRPr lang="ru-RU" sz="22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71E4B8-3DC8-479F-8BBA-C548E10636E2}" type="slidenum">
              <a:rPr lang="ru-RU" sz="3000" b="1" smtClean="0"/>
              <a:pPr>
                <a:defRPr/>
              </a:pPr>
              <a:t>9</a:t>
            </a:fld>
            <a:endParaRPr lang="ru-RU" sz="3000" b="1"/>
          </a:p>
        </p:txBody>
      </p:sp>
    </p:spTree>
    <p:extLst>
      <p:ext uri="{BB962C8B-B14F-4D97-AF65-F5344CB8AC3E}">
        <p14:creationId xmlns:p14="http://schemas.microsoft.com/office/powerpoint/2010/main" val="125350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18098</TotalTime>
  <Words>451</Words>
  <Application>Microsoft Office PowerPoint</Application>
  <PresentationFormat>Экран (4:3)</PresentationFormat>
  <Paragraphs>89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1_Тема Office</vt:lpstr>
      <vt:lpstr>Презентация PowerPoint</vt:lpstr>
      <vt:lpstr>Отечественные малогабаритные  промежуточные реле</vt:lpstr>
      <vt:lpstr>Зарубежные промежуточные  низкопрофильные реле</vt:lpstr>
      <vt:lpstr>Цель работы </vt:lpstr>
      <vt:lpstr>Субсидирование </vt:lpstr>
      <vt:lpstr>Субсидирование </vt:lpstr>
      <vt:lpstr>Общий вид</vt:lpstr>
      <vt:lpstr>Основные технические характеристики</vt:lpstr>
      <vt:lpstr>Заключение 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нас</dc:title>
  <dc:creator>usr41821</dc:creator>
  <cp:lastModifiedBy>Сазанов Д. С. Инженер-констр. ВНИИР-Промэлектро</cp:lastModifiedBy>
  <cp:revision>603</cp:revision>
  <cp:lastPrinted>2024-04-23T11:21:46Z</cp:lastPrinted>
  <dcterms:created xsi:type="dcterms:W3CDTF">2012-09-26T13:42:48Z</dcterms:created>
  <dcterms:modified xsi:type="dcterms:W3CDTF">2024-04-23T11:34:59Z</dcterms:modified>
</cp:coreProperties>
</file>