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</p:sldMasterIdLst>
  <p:notesMasterIdLst>
    <p:notesMasterId r:id="rId11"/>
  </p:notesMasterIdLst>
  <p:sldIdLst>
    <p:sldId id="344" r:id="rId3"/>
    <p:sldId id="371" r:id="rId4"/>
    <p:sldId id="372" r:id="rId5"/>
    <p:sldId id="373" r:id="rId6"/>
    <p:sldId id="374" r:id="rId7"/>
    <p:sldId id="375" r:id="rId8"/>
    <p:sldId id="347" r:id="rId9"/>
    <p:sldId id="293" r:id="rId10"/>
  </p:sldIdLst>
  <p:sldSz cx="12192000" cy="6858000"/>
  <p:notesSz cx="7315200" cy="9601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837B84E-D500-1AA0-AAEA-40F7A6BAFFA1}" name="Ivan Panchenko" initials="IP" userId="S-1-5-21-1024754292-3260399389-984482637-11164" providerId="AD"/>
  <p188:author id="{27A43CAE-1FEA-98AB-AD8A-374E51BEF06D}" name="Filipp Shamaev" initials="FS" userId="S-1-5-21-1024754292-3260399389-984482637-907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86"/>
    <a:srgbClr val="2E669D"/>
    <a:srgbClr val="578AB4"/>
    <a:srgbClr val="5EBAB6"/>
    <a:srgbClr val="ED9A22"/>
    <a:srgbClr val="6974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58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315E872-3756-421F-A1A2-C3909BE3F62F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CD0B5A7-BBDC-4F4F-B5B1-521F367F1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48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66612">
              <a:defRPr/>
            </a:pPr>
            <a:fld id="{96B9C21A-576B-47C0-A4D2-2A78EED32558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66612">
                <a:defRPr/>
              </a:pPr>
              <a:t>8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9226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9877B4-2942-49BA-B0F9-825FC52082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77777E-698D-4D3F-B52D-9FC5D04E9F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E17BAF-BD8A-4F3D-A621-340FBC7BE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D0E7B-6BA7-45BF-809F-0DD1430F1F24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2A8914-B2AC-4935-BEBC-3F0CB486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067F75-B57B-4DA6-817E-09A8A5B4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16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42026-100C-4BB9-9C47-5A7A27028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51715B-956E-4E0C-BCD9-ABEE6620D7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331F94-AFB0-4E79-84F6-CFE531FF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575C5-8022-4B81-958D-0F8A2E793E2D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99CB1D-D657-4EE8-8EE3-328A6DFD2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CCE911-9F0E-40AB-A322-EDCA59BE3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517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D550DDE-579D-41E5-A117-1D9F0B149F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6B3859A-D8C6-48C9-91BE-02C9D7A05E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E84DB1-8C49-4FF5-91BA-6C7CF6B9A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A6E34-EBDB-427D-8132-9DD1A5703921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93B62C-5058-4CFD-8ED9-9F0A58B27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62159F-5F99-490C-8B45-87410C2CA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497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C3FC3-ECBC-675C-F5E8-ED64D13A3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2" y="365125"/>
            <a:ext cx="11495697" cy="56130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79B2261-8C61-014E-5A22-0C71CBCA3F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7839" y="1190625"/>
            <a:ext cx="11495110" cy="53022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A0AB4C-ACF5-4389-BCB9-F1E6933A78A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7A3756-BC1C-4D48-8223-BE1FE52B97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EA6FB8-B11F-4131-9F2C-DA78E608CA6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9119031" y="463215"/>
            <a:ext cx="2743200" cy="365125"/>
          </a:xfrm>
        </p:spPr>
        <p:txBody>
          <a:bodyPr/>
          <a:lstStyle/>
          <a:p>
            <a:fld id="{B40719CC-AA71-49FF-8264-D1945DD2EF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786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C3FC3-ECBC-675C-F5E8-ED64D13A3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2" y="365125"/>
            <a:ext cx="11495697" cy="561307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79B2261-8C61-014E-5A22-0C71CBCA3F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7839" y="1190625"/>
            <a:ext cx="11495110" cy="53022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600">
                <a:solidFill>
                  <a:schemeClr val="tx2"/>
                </a:solidFill>
              </a:defRPr>
            </a:lvl4pPr>
            <a:lvl5pPr marL="1828800" indent="0"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A0AB4C-ACF5-4389-BCB9-F1E6933A78A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7A3756-BC1C-4D48-8223-BE1FE52B97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7EA6FB8-B11F-4131-9F2C-DA78E608CA6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9119031" y="463215"/>
            <a:ext cx="2743200" cy="365125"/>
          </a:xfrm>
        </p:spPr>
        <p:txBody>
          <a:bodyPr/>
          <a:lstStyle/>
          <a:p>
            <a:fld id="{B40719CC-AA71-49FF-8264-D1945DD2EF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44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D14B2F-50FB-43F8-97B0-7DD52BCA8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E1E9C1-FADB-4411-9F34-33D2A1978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5D9AF5-CDA2-40DC-A114-6F674140D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8CB-464D-464D-BA4C-8387CDA314EE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016031-D436-42C2-913C-58A94C475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A5999C-774A-45FF-962C-83AE81F12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33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98B75F-941F-49EF-B960-AC03E88C8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E0D096-B5C4-47FC-814F-CA4C2A159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883AB7-4D0A-457E-8BFB-C948430A8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B10D5-7F8A-45DE-9F59-090A66F78D7A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679069-C30D-4049-8F87-C9CE62349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166BA1-929F-47F0-BB08-7309ADA65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538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0B783-44D4-4A8B-AABF-C656BD8BB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08EA97-BF9C-48DB-AC78-0EA31589E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5F42C03-1F02-479F-8347-C508E1285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20383A-BD27-45AD-9101-A3A6EB499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999A9-3966-416D-ADF4-4CAB386AB8B9}" type="datetime1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799172-AA7A-48A2-A5DE-214D4F724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05982C-C3B6-499D-A8BB-26488544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53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198751-D485-4CDD-A170-8031624AF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59926D-013E-4D67-8C67-2A7B39AA40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3F7DC4-585B-47DB-817B-8DF09201D3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194451D-6813-4482-9652-14416208A2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076C446-E5C9-4610-A045-EFD8CB3FAC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FC4F276-431F-4E05-A406-FC8A98B3F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EBB-4539-4190-8AC5-91F7F12AE284}" type="datetime1">
              <a:rPr lang="ru-RU" smtClean="0"/>
              <a:t>16.05.2024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1C0E286-5F9D-44D4-9654-AF4665068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CA823C4-A181-4462-AFEA-38B3C47B0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69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AC4100-AFB8-486C-BFEA-83F89053A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BB8FD4-518F-420E-8598-76262252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798AF-6A96-4484-AF12-388D539152E5}" type="datetime1">
              <a:rPr lang="ru-RU" smtClean="0"/>
              <a:t>16.05.2024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7CEB41-EBA4-475D-8273-30E670B5F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EADDC2-5BD1-4C35-B3C5-20D4E67C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317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57D7706-99AA-4FC2-96CC-74379B604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0D162-CE52-40D3-B544-62D770C6D4E3}" type="datetime1">
              <a:rPr lang="ru-RU" smtClean="0"/>
              <a:t>16.05.2024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6903210-49F0-4529-A3BE-73E41CC31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C51021-02E1-469A-9CC0-E557807D3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05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014B93-F7E9-4668-802F-15C5517B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E2213F-496A-4583-8CA1-991623CA7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495B65-C6BE-4DCB-A036-8D5FB4868F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667232-CBE9-43E5-B160-BCB9F0D2D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07553-A842-4C47-8809-B4B36330EF13}" type="datetime1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A065E23-6D43-4175-9E28-9429EEE3F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31FE3F-188C-4D65-80A8-78E16DB0E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48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3C7771-82EF-44DC-9A33-FAB689D65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D5C2087-39B5-411B-A088-0DE5B50BFA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08A36C-1B2D-41AF-83D5-60C31622D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421176-D3F6-4C7A-91A5-E7DEA5145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ECA83-7B90-43E7-AFDD-DCE1BE9A9999}" type="datetime1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34B9851-5156-4168-BF33-EE90AB767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BC8CA4-E057-4637-AFE8-4A4C3A5B2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427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691D5-4B49-4801-B04D-C6EBCC13A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72AF56-99BA-402B-A089-4EFAB96A1D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7779DF-3AFF-4E3D-BD76-6535AE586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230D-EE7E-44BC-8038-F08A2A94F435}" type="datetime1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33FE39-E731-47D5-AA0C-9D141BD43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71C76A-700E-4DA6-AAA3-97ECA14A38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86113-9916-4C8F-9BAC-9053285B1A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43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DAE9C05-4E59-4EC9-88B5-893D0A4E7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253" y="365126"/>
            <a:ext cx="10876547" cy="453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34A08-D219-45CB-AAAB-5D067E484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253" y="1058779"/>
            <a:ext cx="10876547" cy="5118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B25FC57-6042-4192-8877-84DFAAB3EF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7253" y="64165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51B47BD-EA32-B4AC-F167-95A80CEAF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165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C1059CB-80C4-721D-2FD6-C9C0195FA5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0373" y="33166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fld id="{B40719CC-AA71-49FF-8264-D1945DD2EF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74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Open Sans Medium" pitchFamily="2" charset="0"/>
          <a:ea typeface="Open Sans Medium" pitchFamily="2" charset="0"/>
          <a:cs typeface="Open Sans Medium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11" Type="http://schemas.openxmlformats.org/officeDocument/2006/relationships/image" Target="../media/image20.png"/><Relationship Id="rId5" Type="http://schemas.openxmlformats.org/officeDocument/2006/relationships/image" Target="../media/image15.jpg"/><Relationship Id="rId10" Type="http://schemas.openxmlformats.org/officeDocument/2006/relationships/image" Target="../media/image19.png"/><Relationship Id="rId4" Type="http://schemas.openxmlformats.org/officeDocument/2006/relationships/image" Target="../media/image14.sv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645BEA2-B8E3-10CD-FE49-F029B44511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Graphic 12">
            <a:extLst>
              <a:ext uri="{FF2B5EF4-FFF2-40B4-BE49-F238E27FC236}">
                <a16:creationId xmlns:a16="http://schemas.microsoft.com/office/drawing/2014/main" id="{C691A4BF-9B56-4714-9045-1AE2302E0D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480940"/>
            <a:ext cx="11034445" cy="137705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809DF843-ED50-4918-AD3E-81D844B12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62" y="5607936"/>
            <a:ext cx="8831302" cy="56130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dirty="0">
                <a:solidFill>
                  <a:schemeClr val="bg1"/>
                </a:solidFill>
                <a:latin typeface="Arodora Pro Light" pitchFamily="50" charset="-52"/>
              </a:rPr>
              <a:t>Автоматизация тестирования алгоритмов защит и автоматики БМРЗ</a:t>
            </a:r>
            <a:endParaRPr lang="en-US" sz="2800" dirty="0">
              <a:solidFill>
                <a:schemeClr val="bg1"/>
              </a:solidFill>
              <a:latin typeface="Arodora Pro Light" pitchFamily="50" charset="-5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80D7A8-6F12-4DD7-92A0-AC2EA3320DCD}"/>
              </a:ext>
            </a:extLst>
          </p:cNvPr>
          <p:cNvSpPr txBox="1"/>
          <p:nvPr/>
        </p:nvSpPr>
        <p:spPr>
          <a:xfrm>
            <a:off x="405062" y="6281965"/>
            <a:ext cx="62323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prstClr val="white"/>
                </a:solidFill>
                <a:latin typeface="Arodora Pro Light" pitchFamily="50" charset="-52"/>
              </a:rPr>
              <a:t>Панченко Иван Романович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odora Pro Light" pitchFamily="50" charset="-52"/>
            </a:endParaRPr>
          </a:p>
        </p:txBody>
      </p:sp>
      <p:pic>
        <p:nvPicPr>
          <p:cNvPr id="11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69F8703-164D-4A0A-A70F-12B47526186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5110" y="5490176"/>
            <a:ext cx="2256890" cy="1377059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8B4ACE5-FE88-4C74-B8C3-B85AD2DA62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" y="-9235"/>
            <a:ext cx="12191998" cy="809335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702277C-00F0-43D4-82ED-27CF6A52CB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605" y="149941"/>
            <a:ext cx="5510003" cy="57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29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Программные инструменты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8454"/>
            <a:ext cx="5391977" cy="1858323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Интерпретируемый ЯП </a:t>
            </a:r>
            <a:r>
              <a:rPr lang="en-US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Python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Быстрая разработка приложения;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Множество различных модулей и библиотек;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Подходит для тестирования;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Возможность использовать другие ЯП внутри кода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python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395" y="201322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297CC06A-B78D-4347-9D8C-2CCEE490DAE5}"/>
              </a:ext>
            </a:extLst>
          </p:cNvPr>
          <p:cNvSpPr txBox="1">
            <a:spLocks/>
          </p:cNvSpPr>
          <p:nvPr/>
        </p:nvSpPr>
        <p:spPr>
          <a:xfrm>
            <a:off x="6457122" y="1007979"/>
            <a:ext cx="5391978" cy="192572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Фреймворк </a:t>
            </a:r>
            <a:r>
              <a:rPr lang="en-US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behave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Язык программирования, основанный на поведении;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Для разработки сценариев не требует знания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python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Шаги разрабатываются на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python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B10AFE9-1094-4D40-B640-CE2B339D166C}"/>
              </a:ext>
            </a:extLst>
          </p:cNvPr>
          <p:cNvSpPr/>
          <p:nvPr/>
        </p:nvSpPr>
        <p:spPr>
          <a:xfrm>
            <a:off x="0" y="708694"/>
            <a:ext cx="12192000" cy="151546"/>
          </a:xfrm>
          <a:prstGeom prst="rect">
            <a:avLst/>
          </a:prstGeom>
          <a:solidFill>
            <a:srgbClr val="00AC86"/>
          </a:solidFill>
          <a:ln>
            <a:solidFill>
              <a:srgbClr val="00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5FADD498-AD88-4707-80B6-FC65E4F9D816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5" name="Picture 5" descr="Logo&#10;&#10;Description automatically generated">
              <a:extLst>
                <a:ext uri="{FF2B5EF4-FFF2-40B4-BE49-F238E27FC236}">
                  <a16:creationId xmlns:a16="http://schemas.microsoft.com/office/drawing/2014/main" id="{97215E9A-8F71-4551-9BDF-CFEA34384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D7247F9B-0ADC-46C6-A17E-F10DD1319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F666CE7-9A4F-4E2C-D714-68C7E81CA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672" y="3481932"/>
            <a:ext cx="6388336" cy="21577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7ED29A-2A0B-E9F3-0F15-6A151AF5A4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5156" y="3288485"/>
            <a:ext cx="2843380" cy="2718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416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4F0A99-9B4C-2798-CBBA-A3F684994D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5338" y="3221372"/>
            <a:ext cx="4362004" cy="32715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249648-7C16-A107-DC7A-D45400AF9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370" y="2580636"/>
            <a:ext cx="4094534" cy="409453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Взаимодействие с периферией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0" y="998455"/>
            <a:ext cx="5391977" cy="2589572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Конфигуратор-МТ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Имеет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внутренней разработки;</a:t>
            </a:r>
          </a:p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API 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не привязана к какому-либо языку программирования;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Запись уставок в проверяемое устройство;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Инвертирование входных сигналов;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Назначение выходных реле (для контрольного выхода);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395" y="201322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297CC06A-B78D-4347-9D8C-2CCEE490DAE5}"/>
              </a:ext>
            </a:extLst>
          </p:cNvPr>
          <p:cNvSpPr txBox="1">
            <a:spLocks/>
          </p:cNvSpPr>
          <p:nvPr/>
        </p:nvSpPr>
        <p:spPr>
          <a:xfrm>
            <a:off x="6457122" y="1007979"/>
            <a:ext cx="5391978" cy="22133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Аппаратно-программный комплекс «</a:t>
            </a:r>
            <a:r>
              <a:rPr lang="ru-RU" sz="2000" dirty="0" err="1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Ретом</a:t>
            </a: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»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Управление величинами токов, напряжений и углов между ними;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Получение информации о состоянии входных контактов «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Ретом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»;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Измерение времени с момента выдачи до изменения состояния входного контакта;</a:t>
            </a:r>
          </a:p>
          <a:p>
            <a:pPr marL="0" indent="0">
              <a:buNone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B10AFE9-1094-4D40-B640-CE2B339D166C}"/>
              </a:ext>
            </a:extLst>
          </p:cNvPr>
          <p:cNvSpPr/>
          <p:nvPr/>
        </p:nvSpPr>
        <p:spPr>
          <a:xfrm>
            <a:off x="0" y="708694"/>
            <a:ext cx="12192000" cy="151546"/>
          </a:xfrm>
          <a:prstGeom prst="rect">
            <a:avLst/>
          </a:prstGeom>
          <a:solidFill>
            <a:srgbClr val="00AC86"/>
          </a:solidFill>
          <a:ln>
            <a:solidFill>
              <a:srgbClr val="00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5FADD498-AD88-4707-80B6-FC65E4F9D816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5" name="Picture 5" descr="Logo&#10;&#10;Description automatically generated">
              <a:extLst>
                <a:ext uri="{FF2B5EF4-FFF2-40B4-BE49-F238E27FC236}">
                  <a16:creationId xmlns:a16="http://schemas.microsoft.com/office/drawing/2014/main" id="{97215E9A-8F71-4551-9BDF-CFEA343840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D7247F9B-0ADC-46C6-A17E-F10DD1319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8461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Язык описания тестов </a:t>
            </a:r>
            <a:r>
              <a:rPr lang="en-US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gherkin</a:t>
            </a:r>
            <a:endParaRPr lang="ru-RU" sz="2800" b="1" dirty="0">
              <a:solidFill>
                <a:schemeClr val="bg1"/>
              </a:solidFill>
              <a:latin typeface="Arodora Pro Light" pitchFamily="50" charset="-52"/>
              <a:ea typeface="Verdana" panose="020B060403050404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085" y="1270000"/>
            <a:ext cx="11238001" cy="4673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Пример сценария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Функция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Проверка МТЗ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Сценарий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Проверка тока срабатывания 1 ст. МТЗ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Дано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переменная ток срабатывания равна 5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Дано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переменная время срабатывания равна 1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значение уставки S103 равно 1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значение уставки МТЗ РТ1 равно переменной "ток срабатывания"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значение уставки МТЗ Т1-1 равно переменной "время срабатывания"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назначен сигнал МТЗ пуск 1 ст. на контрольный выход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уставки записаны в устройство</a:t>
            </a:r>
            <a:b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ток срабатывания для фаз A,B,C</a:t>
            </a:r>
          </a:p>
          <a:p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68C2BB1-7EF0-44ED-A56B-970B43BDAE90}"/>
              </a:ext>
            </a:extLst>
          </p:cNvPr>
          <p:cNvSpPr txBox="1"/>
          <p:nvPr/>
        </p:nvSpPr>
        <p:spPr>
          <a:xfrm>
            <a:off x="0" y="714413"/>
            <a:ext cx="12192000" cy="461665"/>
          </a:xfrm>
          <a:prstGeom prst="rect">
            <a:avLst/>
          </a:prstGeom>
          <a:noFill/>
        </p:spPr>
        <p:txBody>
          <a:bodyPr wrap="square" lIns="306000" rIns="306000" rtlCol="0">
            <a:spAutoFit/>
          </a:bodyPr>
          <a:lstStyle/>
          <a:p>
            <a:r>
              <a:rPr lang="ru-RU" sz="2400" dirty="0">
                <a:solidFill>
                  <a:srgbClr val="2E669D"/>
                </a:solidFill>
                <a:latin typeface="Arodora Pro Light" pitchFamily="50" charset="-52"/>
                <a:ea typeface="Verdana" panose="020B0604030504040204" pitchFamily="34" charset="0"/>
              </a:rPr>
              <a:t>Разработка через поведение (</a:t>
            </a:r>
            <a:r>
              <a:rPr lang="en-US" sz="2400" dirty="0">
                <a:solidFill>
                  <a:srgbClr val="2E669D"/>
                </a:solidFill>
                <a:latin typeface="Arodora Pro Light" pitchFamily="50" charset="-52"/>
                <a:ea typeface="Verdana" panose="020B0604030504040204" pitchFamily="34" charset="0"/>
              </a:rPr>
              <a:t>behavior driven development</a:t>
            </a:r>
            <a:r>
              <a:rPr lang="ru-RU" sz="2400" dirty="0">
                <a:solidFill>
                  <a:srgbClr val="2E669D"/>
                </a:solidFill>
                <a:latin typeface="Arodora Pro Light" pitchFamily="50" charset="-52"/>
                <a:ea typeface="Verdana" panose="020B0604030504040204" pitchFamily="34" charset="0"/>
              </a:rPr>
              <a:t>)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395" y="198370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8C6F7ED-C6C8-4116-B4D4-EE198A3483DE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1" name="Picture 5" descr="Logo&#10;&#10;Description automatically generated">
              <a:extLst>
                <a:ext uri="{FF2B5EF4-FFF2-40B4-BE49-F238E27FC236}">
                  <a16:creationId xmlns:a16="http://schemas.microsoft.com/office/drawing/2014/main" id="{FE182E1B-E2D2-4E35-BA55-617CFE294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3858AF89-9F7F-47B7-871C-20C2EB376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79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06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Взаимодействие с блоком через </a:t>
            </a:r>
            <a:r>
              <a:rPr lang="en-US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behave</a:t>
            </a:r>
            <a:endParaRPr lang="ru-RU" sz="2800" b="1" dirty="0">
              <a:solidFill>
                <a:schemeClr val="bg1"/>
              </a:solidFill>
              <a:latin typeface="Arodora Pro Light" pitchFamily="50" charset="-52"/>
              <a:ea typeface="Verdana" panose="020B060403050404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086" y="1003300"/>
            <a:ext cx="11525794" cy="5016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Изменение настроек терминала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Уставки: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значение уставки МТЗ.1 I равно 5.5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Назначение контрольного выхода: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назначен сигнал МТЗ.1 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сраб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на контрольный выход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Инвертирование входного сигнала:</a:t>
            </a:r>
          </a:p>
          <a:p>
            <a:pPr marL="0" indent="0">
              <a:buNone/>
            </a:pPr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инвертирован входной сигнал МТЗ.1 блок.</a:t>
            </a:r>
          </a:p>
          <a:p>
            <a:pPr marL="0" indent="0">
              <a:buNone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Дополнительный функционал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Задание переменных для удобства создания сценариев;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Настраиваемая выдержка времени (бездействие в течении заданного времени).</a:t>
            </a:r>
          </a:p>
          <a:p>
            <a:pPr marL="0" indent="0">
              <a:buNone/>
            </a:pPr>
            <a:endParaRPr lang="ru-RU" sz="2000" dirty="0">
              <a:solidFill>
                <a:srgbClr val="2E669D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395" y="198370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B8A4FF-B6F5-48C3-B5F2-3B61A5ECFFD0}"/>
              </a:ext>
            </a:extLst>
          </p:cNvPr>
          <p:cNvSpPr/>
          <p:nvPr/>
        </p:nvSpPr>
        <p:spPr>
          <a:xfrm>
            <a:off x="0" y="708694"/>
            <a:ext cx="12192000" cy="151546"/>
          </a:xfrm>
          <a:prstGeom prst="rect">
            <a:avLst/>
          </a:prstGeom>
          <a:solidFill>
            <a:srgbClr val="00AC86"/>
          </a:solidFill>
          <a:ln>
            <a:solidFill>
              <a:srgbClr val="00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5E45C196-DCB9-4D29-A644-28E5519F336C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1" name="Picture 5" descr="Logo&#10;&#10;Description automatically generated">
              <a:extLst>
                <a:ext uri="{FF2B5EF4-FFF2-40B4-BE49-F238E27FC236}">
                  <a16:creationId xmlns:a16="http://schemas.microsoft.com/office/drawing/2014/main" id="{4AF05CE2-A3FC-4C77-9118-833868C4E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E6E13019-D9B9-41F3-A695-F1F675DB2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96492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Взаимодействие с «</a:t>
            </a:r>
            <a:r>
              <a:rPr lang="ru-RU" sz="2800" b="1" dirty="0" err="1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Ретом</a:t>
            </a:r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477" y="1218572"/>
            <a:ext cx="11657749" cy="4932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Атомарные проверки защит</a:t>
            </a:r>
            <a:endParaRPr lang="en-US" sz="20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ток срабатывания для фаз {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phases_to_check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}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ток возврата для фаз {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phases_to_check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}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время срабатывания по току для фаз {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phases_to_check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}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что срабатывания по току не произошло для фаз {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phases_to_check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}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линейное напряжение пуска ЗМН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фазное напряжение пуска ЗМН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частоту срабатывания АЧР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частоту срабатывания ЧАПВ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время срабатывания АЧР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Тогда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проверить время срабатывания ЧАПВ</a:t>
            </a:r>
          </a:p>
          <a:p>
            <a:r>
              <a:rPr lang="ru-RU" sz="1400" dirty="0">
                <a:solidFill>
                  <a:srgbClr val="00AC8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Дано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при проверке срабатывания использовать направление с углом равному {</a:t>
            </a:r>
            <a:r>
              <a:rPr lang="ru-RU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set_value</a:t>
            </a:r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}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28116" y="201322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0425EC3-4166-4A39-941C-6B24083BC2E6}"/>
              </a:ext>
            </a:extLst>
          </p:cNvPr>
          <p:cNvSpPr/>
          <p:nvPr/>
        </p:nvSpPr>
        <p:spPr>
          <a:xfrm>
            <a:off x="0" y="708694"/>
            <a:ext cx="12192000" cy="151546"/>
          </a:xfrm>
          <a:prstGeom prst="rect">
            <a:avLst/>
          </a:prstGeom>
          <a:solidFill>
            <a:srgbClr val="00AC86"/>
          </a:solidFill>
          <a:ln>
            <a:solidFill>
              <a:srgbClr val="00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F980B24-EC49-49B6-8AD4-15618C5775B8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2" name="Picture 5" descr="Logo&#10;&#10;Description automatically generated">
              <a:extLst>
                <a:ext uri="{FF2B5EF4-FFF2-40B4-BE49-F238E27FC236}">
                  <a16:creationId xmlns:a16="http://schemas.microsoft.com/office/drawing/2014/main" id="{99750530-F55A-4097-9781-46C367E5A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3" name="Рисунок 12">
              <a:extLst>
                <a:ext uri="{FF2B5EF4-FFF2-40B4-BE49-F238E27FC236}">
                  <a16:creationId xmlns:a16="http://schemas.microsoft.com/office/drawing/2014/main" id="{46273873-3C17-4067-B805-B2FF85E78F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0409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B976A-3C7D-42CE-B8EF-1D545BC32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11200"/>
          </a:xfrm>
          <a:solidFill>
            <a:srgbClr val="2E669D"/>
          </a:solidFill>
        </p:spPr>
        <p:txBody>
          <a:bodyPr lIns="306000" tIns="180000" rIns="306000" bIns="180000"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Arodora Pro Light" pitchFamily="50" charset="-52"/>
                <a:ea typeface="Verdana" panose="020B0604030504040204" pitchFamily="34" charset="0"/>
              </a:rPr>
              <a:t>Получение результата проверки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250C15-5B38-4F57-9567-99B427E25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086" y="1003300"/>
            <a:ext cx="6507389" cy="5016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Протокол проверки включает в себя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Сводную таблицу по функционалу с указанием сценариев, времени, затраченного на проведения теста и ошибку в случае её появления;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Результаты измерений с расчётом погрешностей для каждого отдельно взятого сценария;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Для случая неуспешного прохождения сценария:</a:t>
            </a:r>
          </a:p>
          <a:p>
            <a:pPr lvl="1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Список шагов сценария проверки в порядке выполнения;</a:t>
            </a:r>
          </a:p>
          <a:p>
            <a:pPr lvl="1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Таблицу с указанием уставок, записанных в устройство;</a:t>
            </a:r>
          </a:p>
          <a:p>
            <a:pPr lvl="1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Указание выхода, используемого в качестве контрольного;</a:t>
            </a:r>
          </a:p>
          <a:p>
            <a:pPr lvl="1"/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Входы с записанной в блок инверсией.</a:t>
            </a:r>
          </a:p>
          <a:p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ru-RU" sz="2000" dirty="0">
                <a:solidFill>
                  <a:srgbClr val="2E669D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 процессе выполнения теста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Возможно наблюдать за процессом выполнения в консоли приложения;</a:t>
            </a:r>
          </a:p>
          <a:p>
            <a:r>
              <a:rPr lang="ru-RU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Ведётся подробный лог тестирования на уровне интерфейсов взаимодействия с периферийными устройствами.</a:t>
            </a:r>
          </a:p>
          <a:p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B77F-7234-4225-8AC3-46348D7F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8395" y="198370"/>
            <a:ext cx="608485" cy="308556"/>
          </a:xfrm>
        </p:spPr>
        <p:txBody>
          <a:bodyPr/>
          <a:lstStyle/>
          <a:p>
            <a:fld id="{4F386113-9916-4C8F-9BAC-9053285B1AC6}" type="slidenum">
              <a:rPr lang="ru-RU" sz="16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</a:t>
            </a:fld>
            <a:endParaRPr lang="ru-RU" sz="16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4B8A4FF-B6F5-48C3-B5F2-3B61A5ECFFD0}"/>
              </a:ext>
            </a:extLst>
          </p:cNvPr>
          <p:cNvSpPr/>
          <p:nvPr/>
        </p:nvSpPr>
        <p:spPr>
          <a:xfrm>
            <a:off x="0" y="708694"/>
            <a:ext cx="12192000" cy="151546"/>
          </a:xfrm>
          <a:prstGeom prst="rect">
            <a:avLst/>
          </a:prstGeom>
          <a:solidFill>
            <a:srgbClr val="00AC86"/>
          </a:solidFill>
          <a:ln>
            <a:solidFill>
              <a:srgbClr val="00AC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5E45C196-DCB9-4D29-A644-28E5519F336C}"/>
              </a:ext>
            </a:extLst>
          </p:cNvPr>
          <p:cNvGrpSpPr/>
          <p:nvPr/>
        </p:nvGrpSpPr>
        <p:grpSpPr>
          <a:xfrm>
            <a:off x="302678" y="6202035"/>
            <a:ext cx="11615484" cy="627390"/>
            <a:chOff x="302678" y="6202035"/>
            <a:chExt cx="11615484" cy="627390"/>
          </a:xfrm>
        </p:grpSpPr>
        <p:pic>
          <p:nvPicPr>
            <p:cNvPr id="11" name="Picture 5" descr="Logo&#10;&#10;Description automatically generated">
              <a:extLst>
                <a:ext uri="{FF2B5EF4-FFF2-40B4-BE49-F238E27FC236}">
                  <a16:creationId xmlns:a16="http://schemas.microsoft.com/office/drawing/2014/main" id="{4AF05CE2-A3FC-4C77-9118-833868C4E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27831" y="6202035"/>
              <a:ext cx="1290331" cy="627390"/>
            </a:xfrm>
            <a:prstGeom prst="rect">
              <a:avLst/>
            </a:prstGeom>
          </p:spPr>
        </p:pic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E6E13019-D9B9-41F3-A695-F1F675DB23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2678" y="6377476"/>
              <a:ext cx="3364447" cy="405487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0E582C4-5380-F309-22F5-F439DE508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939" y="1256553"/>
            <a:ext cx="4623151" cy="476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436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67F7C96F-3BC7-7359-6072-0EC5024927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FDE5D68-88D4-49AC-8FAF-973D18A69A6D}"/>
              </a:ext>
            </a:extLst>
          </p:cNvPr>
          <p:cNvSpPr txBox="1">
            <a:spLocks/>
          </p:cNvSpPr>
          <p:nvPr/>
        </p:nvSpPr>
        <p:spPr>
          <a:xfrm>
            <a:off x="328454" y="4233838"/>
            <a:ext cx="5983655" cy="56130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pPr marL="0" marR="485140" lvl="0" indent="0" algn="just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90600" algn="r"/>
                <a:tab pos="5166360" algn="l"/>
              </a:tabLst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Мы в социальных сетях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DF442DB-AD8B-4A8B-8AD8-E0941A90DC66}"/>
              </a:ext>
            </a:extLst>
          </p:cNvPr>
          <p:cNvSpPr txBox="1">
            <a:spLocks/>
          </p:cNvSpPr>
          <p:nvPr/>
        </p:nvSpPr>
        <p:spPr>
          <a:xfrm>
            <a:off x="360353" y="6323096"/>
            <a:ext cx="1489506" cy="2687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VK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903BBE0-6270-472E-96CE-1346BFA7C403}"/>
              </a:ext>
            </a:extLst>
          </p:cNvPr>
          <p:cNvSpPr txBox="1">
            <a:spLocks/>
          </p:cNvSpPr>
          <p:nvPr/>
        </p:nvSpPr>
        <p:spPr>
          <a:xfrm>
            <a:off x="4785500" y="6281532"/>
            <a:ext cx="1655761" cy="3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YOUTUBE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87065459-C075-4D43-AC3A-9382C5EF995E}"/>
              </a:ext>
            </a:extLst>
          </p:cNvPr>
          <p:cNvSpPr txBox="1">
            <a:spLocks/>
          </p:cNvSpPr>
          <p:nvPr/>
        </p:nvSpPr>
        <p:spPr>
          <a:xfrm>
            <a:off x="2522955" y="6281532"/>
            <a:ext cx="1655761" cy="3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TELEGRAM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itle 9">
            <a:extLst>
              <a:ext uri="{FF2B5EF4-FFF2-40B4-BE49-F238E27FC236}">
                <a16:creationId xmlns:a16="http://schemas.microsoft.com/office/drawing/2014/main" id="{4993F6E9-C753-439F-AA34-FBC768B078C8}"/>
              </a:ext>
            </a:extLst>
          </p:cNvPr>
          <p:cNvSpPr txBox="1">
            <a:spLocks/>
          </p:cNvSpPr>
          <p:nvPr/>
        </p:nvSpPr>
        <p:spPr>
          <a:xfrm>
            <a:off x="291932" y="1047600"/>
            <a:ext cx="11378622" cy="561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Open Sans Medium" pitchFamily="2" charset="0"/>
                <a:ea typeface="Open Sans Medium" pitchFamily="2" charset="0"/>
                <a:cs typeface="Open Sans Medium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Наши контакты</a:t>
            </a:r>
          </a:p>
        </p:txBody>
      </p:sp>
      <p:pic>
        <p:nvPicPr>
          <p:cNvPr id="3" name="Рисунок 2" descr="Изображение выглядит как небо, внешний, лодка, город&#10;&#10;Автоматически созданное описание">
            <a:extLst>
              <a:ext uri="{FF2B5EF4-FFF2-40B4-BE49-F238E27FC236}">
                <a16:creationId xmlns:a16="http://schemas.microsoft.com/office/drawing/2014/main" id="{A7BAB425-6275-4BE2-B431-A9EB4F8DF66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2" r="24999"/>
          <a:stretch/>
        </p:blipFill>
        <p:spPr>
          <a:xfrm>
            <a:off x="6772940" y="-5788"/>
            <a:ext cx="5419059" cy="6858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F6D56633-0405-42D5-9F01-3D076FB24C5E}"/>
              </a:ext>
            </a:extLst>
          </p:cNvPr>
          <p:cNvSpPr/>
          <p:nvPr/>
        </p:nvSpPr>
        <p:spPr>
          <a:xfrm>
            <a:off x="6794720" y="5360348"/>
            <a:ext cx="5394475" cy="1491864"/>
          </a:xfrm>
          <a:prstGeom prst="rect">
            <a:avLst/>
          </a:prstGeom>
          <a:gradFill flip="none" rotWithShape="1">
            <a:gsLst>
              <a:gs pos="50000">
                <a:srgbClr val="000000">
                  <a:alpha val="60000"/>
                </a:srgbClr>
              </a:gs>
              <a:gs pos="0">
                <a:srgbClr val="000000">
                  <a:lumMod val="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pic>
        <p:nvPicPr>
          <p:cNvPr id="33" name="Picture 3" descr="Logo&#10;&#10;Description automatically generated">
            <a:extLst>
              <a:ext uri="{FF2B5EF4-FFF2-40B4-BE49-F238E27FC236}">
                <a16:creationId xmlns:a16="http://schemas.microsoft.com/office/drawing/2014/main" id="{F40FB81E-9B83-4D7E-9B53-6C629DF9C9B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8453" y="5843115"/>
            <a:ext cx="1929710" cy="938271"/>
          </a:xfrm>
          <a:prstGeom prst="rect">
            <a:avLst/>
          </a:prstGeom>
        </p:spPr>
      </p:pic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9C43A46F-11FF-495B-9991-D2C9DCEC621D}"/>
              </a:ext>
            </a:extLst>
          </p:cNvPr>
          <p:cNvSpPr txBox="1">
            <a:spLocks/>
          </p:cNvSpPr>
          <p:nvPr/>
        </p:nvSpPr>
        <p:spPr>
          <a:xfrm>
            <a:off x="2558590" y="3742194"/>
            <a:ext cx="1655761" cy="351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MTRELE.RU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1E5581-842C-48B7-A602-6DE701CD3B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31" y="259107"/>
            <a:ext cx="6271648" cy="6532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D64C85-5294-46AA-990D-A386582016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654" y="4795145"/>
            <a:ext cx="1486387" cy="14863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D446AB-E00C-4DBB-B1A8-F6057CFF736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7" y="4811849"/>
            <a:ext cx="1486387" cy="14863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012AE6A-B97F-43C9-93BE-55FF91B3841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712" y="4772550"/>
            <a:ext cx="1486387" cy="148638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9A6DFE9-AE63-4DE0-8E51-2888A4ED5A5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812" y="1628174"/>
            <a:ext cx="2015829" cy="201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363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ysteme Electric - Primary &amp; Secondary">
      <a:dk1>
        <a:srgbClr val="65655F"/>
      </a:dk1>
      <a:lt1>
        <a:sysClr val="window" lastClr="FFFFFF"/>
      </a:lt1>
      <a:dk2>
        <a:srgbClr val="65655F"/>
      </a:dk2>
      <a:lt2>
        <a:srgbClr val="D5D4C5"/>
      </a:lt2>
      <a:accent1>
        <a:srgbClr val="00AC86"/>
      </a:accent1>
      <a:accent2>
        <a:srgbClr val="9FCF82"/>
      </a:accent2>
      <a:accent3>
        <a:srgbClr val="2E669D"/>
      </a:accent3>
      <a:accent4>
        <a:srgbClr val="F26F75"/>
      </a:accent4>
      <a:accent5>
        <a:srgbClr val="00B2D2"/>
      </a:accent5>
      <a:accent6>
        <a:srgbClr val="DAD662"/>
      </a:accent6>
      <a:hlink>
        <a:srgbClr val="65655F"/>
      </a:hlink>
      <a:folHlink>
        <a:srgbClr val="65655F"/>
      </a:folHlink>
    </a:clrScheme>
    <a:fontScheme name="Systeme Electric">
      <a:majorFont>
        <a:latin typeface="Open Sans Medium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10845</TotalTime>
  <Words>542</Words>
  <Application>Microsoft Office PowerPoint</Application>
  <PresentationFormat>Widescreen</PresentationFormat>
  <Paragraphs>79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Arodora Pro Light</vt:lpstr>
      <vt:lpstr>Calibri</vt:lpstr>
      <vt:lpstr>Calibri Light</vt:lpstr>
      <vt:lpstr>Open Sans</vt:lpstr>
      <vt:lpstr>Open Sans Light</vt:lpstr>
      <vt:lpstr>Open Sans Medium</vt:lpstr>
      <vt:lpstr>Verdana</vt:lpstr>
      <vt:lpstr>Тема Office</vt:lpstr>
      <vt:lpstr>Office Theme</vt:lpstr>
      <vt:lpstr>Автоматизация тестирования алгоритмов защит и автоматики БМРЗ</vt:lpstr>
      <vt:lpstr>Программные инструменты</vt:lpstr>
      <vt:lpstr>Взаимодействие с периферией</vt:lpstr>
      <vt:lpstr>Язык описания тестов gherkin</vt:lpstr>
      <vt:lpstr>Взаимодействие с блоком через behave</vt:lpstr>
      <vt:lpstr>Взаимодействие с «Ретом»</vt:lpstr>
      <vt:lpstr>Получение результата проверки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Filipp Shamaev</dc:creator>
  <cp:lastModifiedBy>Ivan Panchenko</cp:lastModifiedBy>
  <cp:revision>72</cp:revision>
  <dcterms:created xsi:type="dcterms:W3CDTF">2022-11-10T14:18:45Z</dcterms:created>
  <dcterms:modified xsi:type="dcterms:W3CDTF">2024-05-16T07:43:26Z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3f93e5f-d3c2-49a7-ba94-15405423c204_Enabled">
    <vt:lpwstr>true</vt:lpwstr>
  </property>
  <property fmtid="{D5CDD505-2E9C-101B-9397-08002B2CF9AE}" pid="3" name="MSIP_Label_23f93e5f-d3c2-49a7-ba94-15405423c204_SetDate">
    <vt:lpwstr>2022-11-10T14:18:45Z</vt:lpwstr>
  </property>
  <property fmtid="{D5CDD505-2E9C-101B-9397-08002B2CF9AE}" pid="4" name="MSIP_Label_23f93e5f-d3c2-49a7-ba94-15405423c204_Method">
    <vt:lpwstr>Standard</vt:lpwstr>
  </property>
  <property fmtid="{D5CDD505-2E9C-101B-9397-08002B2CF9AE}" pid="5" name="MSIP_Label_23f93e5f-d3c2-49a7-ba94-15405423c204_Name">
    <vt:lpwstr>SE Internal</vt:lpwstr>
  </property>
  <property fmtid="{D5CDD505-2E9C-101B-9397-08002B2CF9AE}" pid="6" name="MSIP_Label_23f93e5f-d3c2-49a7-ba94-15405423c204_SiteId">
    <vt:lpwstr>6e51e1ad-c54b-4b39-b598-0ffe9ae68fef</vt:lpwstr>
  </property>
  <property fmtid="{D5CDD505-2E9C-101B-9397-08002B2CF9AE}" pid="7" name="MSIP_Label_23f93e5f-d3c2-49a7-ba94-15405423c204_ActionId">
    <vt:lpwstr>267079db-ffd7-4f11-bda8-e94a2913b207</vt:lpwstr>
  </property>
  <property fmtid="{D5CDD505-2E9C-101B-9397-08002B2CF9AE}" pid="8" name="MSIP_Label_23f93e5f-d3c2-49a7-ba94-15405423c204_ContentBits">
    <vt:lpwstr>2</vt:lpwstr>
  </property>
  <property fmtid="{D5CDD505-2E9C-101B-9397-08002B2CF9AE}" pid="9" name="ClassificationContentMarkingFooterLocations">
    <vt:lpwstr>Тема Office:8</vt:lpwstr>
  </property>
  <property fmtid="{D5CDD505-2E9C-101B-9397-08002B2CF9AE}" pid="10" name="ClassificationContentMarkingFooterText">
    <vt:lpwstr>Internal</vt:lpwstr>
  </property>
</Properties>
</file>