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57" r:id="rId3"/>
    <p:sldId id="258" r:id="rId4"/>
    <p:sldId id="262" r:id="rId5"/>
    <p:sldId id="264" r:id="rId6"/>
    <p:sldId id="260" r:id="rId7"/>
    <p:sldId id="261" r:id="rId8"/>
    <p:sldId id="271" r:id="rId9"/>
    <p:sldId id="259" r:id="rId10"/>
    <p:sldId id="263" r:id="rId11"/>
    <p:sldId id="268" r:id="rId12"/>
    <p:sldId id="269" r:id="rId13"/>
    <p:sldId id="265" r:id="rId14"/>
    <p:sldId id="270" r:id="rId15"/>
    <p:sldId id="272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000" autoAdjust="0"/>
  </p:normalViewPr>
  <p:slideViewPr>
    <p:cSldViewPr>
      <p:cViewPr>
        <p:scale>
          <a:sx n="60" d="100"/>
          <a:sy n="60" d="100"/>
        </p:scale>
        <p:origin x="-1656" y="-2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BC1113-208D-4962-ADE5-1631A41E915A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77AE15-5A49-44FC-BD31-530D57B752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73436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77AE15-5A49-44FC-BD31-530D57B752D0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82528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77AE15-5A49-44FC-BD31-530D57B752D0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33577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389B3-5C51-41AE-9D27-E95FD5B66FA7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5548C-832F-4035-9CCA-962EB0681D60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389B3-5C51-41AE-9D27-E95FD5B66FA7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5548C-832F-4035-9CCA-962EB0681D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389B3-5C51-41AE-9D27-E95FD5B66FA7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5548C-832F-4035-9CCA-962EB0681D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389B3-5C51-41AE-9D27-E95FD5B66FA7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5548C-832F-4035-9CCA-962EB0681D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389B3-5C51-41AE-9D27-E95FD5B66FA7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5548C-832F-4035-9CCA-962EB0681D60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389B3-5C51-41AE-9D27-E95FD5B66FA7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5548C-832F-4035-9CCA-962EB0681D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389B3-5C51-41AE-9D27-E95FD5B66FA7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5548C-832F-4035-9CCA-962EB0681D6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389B3-5C51-41AE-9D27-E95FD5B66FA7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5548C-832F-4035-9CCA-962EB0681D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389B3-5C51-41AE-9D27-E95FD5B66FA7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5548C-832F-4035-9CCA-962EB0681D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389B3-5C51-41AE-9D27-E95FD5B66FA7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5548C-832F-4035-9CCA-962EB0681D60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389B3-5C51-41AE-9D27-E95FD5B66FA7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5548C-832F-4035-9CCA-962EB0681D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273389B3-5C51-41AE-9D27-E95FD5B66FA7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5545548C-832F-4035-9CCA-962EB0681D6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17.png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wmf"/><Relationship Id="rId4" Type="http://schemas.openxmlformats.org/officeDocument/2006/relationships/image" Target="../media/image20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wmf"/><Relationship Id="rId4" Type="http://schemas.openxmlformats.org/officeDocument/2006/relationships/image" Target="../media/image21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/>
              <a:t>ОСОБЕННОСТИ МОНИТОРИНГА СОСТОЯНИЯ ВЫСОКОВОЛЬТНЫХ КАБЕЛЬНЫХ ЛИНИЙ С ИСПОЛЬЗОВАНИЕМ РАСПРЕДЕЛЕННОГО ВОЛОКОННО-АКУСТИЧЕСКОГО ДАТЧИКА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3886200"/>
            <a:ext cx="7776864" cy="1752600"/>
          </a:xfrm>
        </p:spPr>
        <p:txBody>
          <a:bodyPr>
            <a:normAutofit fontScale="77500" lnSpcReduction="20000"/>
          </a:bodyPr>
          <a:lstStyle/>
          <a:p>
            <a:r>
              <a:rPr lang="ru-RU" sz="29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А.В. Григорьев, к.ф.-</a:t>
            </a:r>
            <a:r>
              <a:rPr lang="ru-RU" sz="29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м.н</a:t>
            </a:r>
            <a:r>
              <a:rPr lang="ru-RU" sz="29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А.Л. Михайлов, д.т.н. Г.П. </a:t>
            </a:r>
            <a:r>
              <a:rPr lang="ru-RU" sz="29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Охоткин</a:t>
            </a:r>
            <a:endParaRPr lang="ru-RU" sz="29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Россия, г. Чебоксары,</a:t>
            </a:r>
          </a:p>
          <a:p>
            <a:r>
              <a:rPr lang="ru-RU" sz="2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ФГБОУ ВО «Чувашский государственный университет им. И.Н. </a:t>
            </a:r>
            <a:r>
              <a:rPr lang="ru-RU" sz="2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льянова»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60265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/>
              <a:t>Волоконно-оптический </a:t>
            </a:r>
            <a:r>
              <a:rPr lang="ru-RU" sz="2800" dirty="0" err="1"/>
              <a:t>грозотросовый</a:t>
            </a:r>
            <a:r>
              <a:rPr lang="ru-RU" sz="2800" dirty="0"/>
              <a:t> датчик высоковольтных линий электропередачи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36712"/>
            <a:ext cx="9120215" cy="5577483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ru-RU" dirty="0"/>
          </a:p>
        </p:txBody>
      </p:sp>
      <p:grpSp>
        <p:nvGrpSpPr>
          <p:cNvPr id="24" name="Группа 23"/>
          <p:cNvGrpSpPr/>
          <p:nvPr/>
        </p:nvGrpSpPr>
        <p:grpSpPr>
          <a:xfrm>
            <a:off x="395536" y="1525386"/>
            <a:ext cx="8313729" cy="2618180"/>
            <a:chOff x="292040" y="358894"/>
            <a:chExt cx="11748780" cy="3638550"/>
          </a:xfrm>
        </p:grpSpPr>
        <p:pic>
          <p:nvPicPr>
            <p:cNvPr id="25" name="Рисунок 2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92040" y="358894"/>
              <a:ext cx="5086350" cy="3638550"/>
            </a:xfrm>
            <a:prstGeom prst="rect">
              <a:avLst/>
            </a:prstGeom>
          </p:spPr>
        </p:pic>
        <p:pic>
          <p:nvPicPr>
            <p:cNvPr id="26" name="Рисунок 25"/>
            <p:cNvPicPr>
              <a:picLocks noChangeAspect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50000"/>
                      </a14:imgEffect>
                      <a14:imgEffect>
                        <a14:saturation sat="0"/>
                      </a14:imgEffect>
                      <a14:imgEffect>
                        <a14:brightnessContrast bright="40000"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57180" y="853439"/>
              <a:ext cx="2041940" cy="2354889"/>
            </a:xfrm>
            <a:prstGeom prst="rect">
              <a:avLst/>
            </a:prstGeom>
          </p:spPr>
        </p:pic>
        <p:pic>
          <p:nvPicPr>
            <p:cNvPr id="27" name="Рисунок 26"/>
            <p:cNvPicPr>
              <a:picLocks noChangeAspect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  <a14:imgEffect>
                        <a14:saturation sat="0"/>
                      </a14:imgEffect>
                      <a14:imgEffect>
                        <a14:brightnessContrast bright="40000"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78030" y="853436"/>
              <a:ext cx="2041940" cy="2354889"/>
            </a:xfrm>
            <a:prstGeom prst="rect">
              <a:avLst/>
            </a:prstGeom>
          </p:spPr>
        </p:pic>
        <p:pic>
          <p:nvPicPr>
            <p:cNvPr id="28" name="Рисунок 27"/>
            <p:cNvPicPr>
              <a:picLocks noChangeAspect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  <a14:imgEffect>
                        <a14:saturation sat="0"/>
                      </a14:imgEffect>
                      <a14:imgEffect>
                        <a14:brightnessContrast bright="40000"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98880" y="853437"/>
              <a:ext cx="2041940" cy="2354889"/>
            </a:xfrm>
            <a:prstGeom prst="rect">
              <a:avLst/>
            </a:prstGeom>
          </p:spPr>
        </p:pic>
        <p:cxnSp>
          <p:nvCxnSpPr>
            <p:cNvPr id="29" name="Прямая соединительная линия 28"/>
            <p:cNvCxnSpPr/>
            <p:nvPr/>
          </p:nvCxnSpPr>
          <p:spPr>
            <a:xfrm>
              <a:off x="5286950" y="944880"/>
              <a:ext cx="635641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0" name="Дуга 29"/>
            <p:cNvSpPr/>
            <p:nvPr/>
          </p:nvSpPr>
          <p:spPr>
            <a:xfrm rot="8454996">
              <a:off x="7289624" y="388392"/>
              <a:ext cx="2008993" cy="1631697"/>
            </a:xfrm>
            <a:prstGeom prst="arc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Дуга 30"/>
            <p:cNvSpPr/>
            <p:nvPr/>
          </p:nvSpPr>
          <p:spPr>
            <a:xfrm rot="8454996">
              <a:off x="9223701" y="450722"/>
              <a:ext cx="2008993" cy="1631697"/>
            </a:xfrm>
            <a:prstGeom prst="arc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Молния 31"/>
            <p:cNvSpPr/>
            <p:nvPr/>
          </p:nvSpPr>
          <p:spPr>
            <a:xfrm>
              <a:off x="8451121" y="1955161"/>
              <a:ext cx="558849" cy="502430"/>
            </a:xfrm>
            <a:prstGeom prst="lightningBol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ln w="0"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33" name="Дуга 32"/>
            <p:cNvSpPr/>
            <p:nvPr/>
          </p:nvSpPr>
          <p:spPr>
            <a:xfrm>
              <a:off x="8369926" y="944880"/>
              <a:ext cx="1405203" cy="2162534"/>
            </a:xfrm>
            <a:prstGeom prst="arc">
              <a:avLst>
                <a:gd name="adj1" fmla="val 9368679"/>
                <a:gd name="adj2" fmla="val 948578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Дуга 33"/>
            <p:cNvSpPr/>
            <p:nvPr/>
          </p:nvSpPr>
          <p:spPr>
            <a:xfrm rot="21433928">
              <a:off x="8140468" y="679652"/>
              <a:ext cx="1850611" cy="2384469"/>
            </a:xfrm>
            <a:prstGeom prst="arc">
              <a:avLst>
                <a:gd name="adj1" fmla="val 9925733"/>
                <a:gd name="adj2" fmla="val 1689115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5" name="Прямая соединительная линия 34"/>
            <p:cNvCxnSpPr/>
            <p:nvPr/>
          </p:nvCxnSpPr>
          <p:spPr>
            <a:xfrm flipH="1" flipV="1">
              <a:off x="6602587" y="727002"/>
              <a:ext cx="184639" cy="21706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6374909" y="420889"/>
              <a:ext cx="5659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100" dirty="0" smtClean="0"/>
                <a:t>12</a:t>
              </a:r>
              <a:endParaRPr lang="ru-RU" sz="1100" dirty="0"/>
            </a:p>
          </p:txBody>
        </p:sp>
        <p:cxnSp>
          <p:nvCxnSpPr>
            <p:cNvPr id="37" name="Прямая соединительная линия 36"/>
            <p:cNvCxnSpPr/>
            <p:nvPr/>
          </p:nvCxnSpPr>
          <p:spPr>
            <a:xfrm flipH="1">
              <a:off x="6374909" y="1955161"/>
              <a:ext cx="474299" cy="25170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6081598" y="2151277"/>
              <a:ext cx="71971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100" dirty="0" smtClean="0"/>
                <a:t>13</a:t>
              </a:r>
              <a:endParaRPr lang="ru-RU" sz="1100" dirty="0"/>
            </a:p>
          </p:txBody>
        </p:sp>
        <p:cxnSp>
          <p:nvCxnSpPr>
            <p:cNvPr id="39" name="Прямая соединительная линия 38"/>
            <p:cNvCxnSpPr/>
            <p:nvPr/>
          </p:nvCxnSpPr>
          <p:spPr>
            <a:xfrm flipH="1">
              <a:off x="10491537" y="944880"/>
              <a:ext cx="523069" cy="21594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0" name="TextBox 39"/>
            <p:cNvSpPr txBox="1"/>
            <p:nvPr/>
          </p:nvSpPr>
          <p:spPr>
            <a:xfrm>
              <a:off x="10048544" y="1081904"/>
              <a:ext cx="545949" cy="3635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100" dirty="0" smtClean="0"/>
                <a:t>14</a:t>
              </a:r>
              <a:endParaRPr lang="ru-RU" sz="1100" dirty="0"/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395535" y="4005064"/>
            <a:ext cx="4150319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1 - узкополосный непрерывный лазер;</a:t>
            </a:r>
          </a:p>
          <a:p>
            <a:pPr algn="just"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2 - акустооптический модулятор;</a:t>
            </a:r>
          </a:p>
          <a:p>
            <a:pPr algn="just"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3 - передающий оптический усилитель;</a:t>
            </a:r>
          </a:p>
          <a:p>
            <a:pPr algn="just">
              <a:spcAft>
                <a:spcPts val="0"/>
              </a:spcAft>
            </a:pP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4</a:t>
            </a:r>
            <a:r>
              <a:rPr lang="en-US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-</a:t>
            </a:r>
            <a:r>
              <a:rPr lang="en-US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оптический </a:t>
            </a:r>
            <a:r>
              <a:rPr lang="ru-RU" sz="1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циркулятор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(узел ввода оптического излучения 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en-US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чувствительный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элемент и вывода рассеянного излучения);</a:t>
            </a:r>
          </a:p>
          <a:p>
            <a:pPr algn="just"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5 - компьютер;</a:t>
            </a:r>
          </a:p>
          <a:p>
            <a:pPr algn="just"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6 - блок постобработки, управления и синхронизации </a:t>
            </a:r>
          </a:p>
          <a:p>
            <a:pPr algn="just"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7 - фильтр частот </a:t>
            </a:r>
            <a:r>
              <a:rPr lang="ru-RU" sz="1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виброакустических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воздействий</a:t>
            </a:r>
          </a:p>
          <a:p>
            <a:pPr algn="just"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8 - фильтр частот </a:t>
            </a:r>
            <a:r>
              <a:rPr lang="ru-RU" sz="1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виброакустических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воздействий 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4900170" y="4077072"/>
            <a:ext cx="392030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9 - блок обработки сигнала;</a:t>
            </a:r>
          </a:p>
          <a:p>
            <a:pPr algn="just"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10 - оптический фильтр и фотоприемник;</a:t>
            </a:r>
          </a:p>
          <a:p>
            <a:pPr algn="just"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11 - приемный оптический усилитель;</a:t>
            </a:r>
          </a:p>
          <a:p>
            <a:pPr algn="just"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12 - </a:t>
            </a:r>
            <a:r>
              <a:rPr lang="ru-RU" sz="1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грозотрос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или фазный провод линии электропередачи, содержащий </a:t>
            </a:r>
          </a:p>
          <a:p>
            <a:pPr algn="just"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оптическое волокно чувствительного элемента;</a:t>
            </a:r>
          </a:p>
          <a:p>
            <a:pPr algn="just"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13, 14 – изоляторы для подвеса </a:t>
            </a:r>
            <a:r>
              <a:rPr lang="ru-RU" sz="1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грозотроса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или фазного провода линии </a:t>
            </a:r>
          </a:p>
          <a:p>
            <a:pPr algn="just"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электропередачи;</a:t>
            </a:r>
          </a:p>
          <a:p>
            <a:pPr algn="just">
              <a:spcAft>
                <a:spcPts val="0"/>
              </a:spcAft>
            </a:pP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15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ПАК «Дунай» компании «Т8».</a:t>
            </a:r>
          </a:p>
        </p:txBody>
      </p:sp>
    </p:spTree>
    <p:extLst>
      <p:ext uri="{BB962C8B-B14F-4D97-AF65-F5344CB8AC3E}">
        <p14:creationId xmlns:p14="http://schemas.microsoft.com/office/powerpoint/2010/main" val="7337533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dirty="0" smtClean="0"/>
              <a:t>Деформации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5" y="1893800"/>
            <a:ext cx="4978894" cy="2382946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071" y="2276872"/>
            <a:ext cx="2028747" cy="86409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180" y="3303917"/>
            <a:ext cx="2495618" cy="89129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025" y="4581128"/>
            <a:ext cx="4868103" cy="151934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56667" y="1468421"/>
            <a:ext cx="72346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Связь фазы и деформации элементарного участка оптического волокна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89371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Деформации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1340768"/>
            <a:ext cx="5912426" cy="2835013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479" y="3008208"/>
            <a:ext cx="2016224" cy="84551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47564" y="1817716"/>
            <a:ext cx="26282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Показания устройства интеграл по длине зондирования</a:t>
            </a:r>
            <a:endParaRPr lang="ru-RU" sz="2000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4509120"/>
            <a:ext cx="4868103" cy="151934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210" y="4797152"/>
            <a:ext cx="2021765" cy="72008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92479" y="3861048"/>
            <a:ext cx="22953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Суммарная фаза по длине зондирования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33125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Источники </a:t>
            </a:r>
            <a:r>
              <a:rPr lang="ru-RU" sz="3200" dirty="0" err="1" smtClean="0"/>
              <a:t>виброакустических</a:t>
            </a:r>
            <a:r>
              <a:rPr lang="ru-RU" sz="3200" dirty="0" smtClean="0"/>
              <a:t> воздействий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Низкочастотная деформация - температура</a:t>
            </a:r>
            <a:endParaRPr lang="ru-RU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400" y="2780928"/>
            <a:ext cx="3825240" cy="3126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697" y="2620186"/>
            <a:ext cx="4352925" cy="344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78186" y="6262838"/>
            <a:ext cx="11705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Т8 Сенсор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900" y="1721659"/>
            <a:ext cx="5644015" cy="861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770994" y="1696856"/>
            <a:ext cx="19683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Механический и температурный градиент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47831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Источники </a:t>
            </a:r>
            <a:r>
              <a:rPr lang="ru-RU" sz="3200" dirty="0" err="1"/>
              <a:t>виброакустических</a:t>
            </a:r>
            <a:r>
              <a:rPr lang="ru-RU" sz="3200" dirty="0"/>
              <a:t> воздействий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259866"/>
            <a:ext cx="6263778" cy="8206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703260"/>
            <a:ext cx="3240360" cy="310200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67544" y="5805264"/>
            <a:ext cx="4108817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Westinghouse Electric Corporation, East Pittsburgh, Pa. </a:t>
            </a:r>
            <a:r>
              <a:rPr lang="en-US" sz="1100" dirty="0" smtClean="0"/>
              <a:t>15112</a:t>
            </a:r>
            <a:endParaRPr lang="ru-RU" sz="1100" dirty="0" smtClean="0"/>
          </a:p>
          <a:p>
            <a:r>
              <a:rPr lang="en-US" sz="1100" dirty="0"/>
              <a:t>Virginia Electric Power Company, Richmond, </a:t>
            </a:r>
            <a:r>
              <a:rPr lang="en-US" sz="1100" dirty="0" err="1" smtClean="0"/>
              <a:t>Va</a:t>
            </a:r>
            <a:r>
              <a:rPr lang="ru-RU" sz="1100" dirty="0" smtClean="0"/>
              <a:t>.</a:t>
            </a:r>
          </a:p>
          <a:p>
            <a:r>
              <a:rPr lang="en-US" sz="1100" dirty="0"/>
              <a:t>General Electric Company, Pittsfield, Mass</a:t>
            </a:r>
            <a:r>
              <a:rPr lang="en-US" sz="1100" dirty="0" smtClean="0"/>
              <a:t>.</a:t>
            </a:r>
            <a:endParaRPr lang="ru-RU" sz="11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429000"/>
            <a:ext cx="3514675" cy="2809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31534" y="2067059"/>
            <a:ext cx="36524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Частотный спектр акустического </a:t>
            </a:r>
          </a:p>
          <a:p>
            <a:r>
              <a:rPr lang="ru-RU" dirty="0" smtClean="0"/>
              <a:t>шума одиночного проводника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427984" y="2080539"/>
            <a:ext cx="44644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Зависимость </a:t>
            </a:r>
            <a:r>
              <a:rPr lang="ru-RU" dirty="0"/>
              <a:t>между </a:t>
            </a:r>
            <a:r>
              <a:rPr lang="ru-RU" dirty="0" smtClean="0"/>
              <a:t>акустическим </a:t>
            </a:r>
            <a:r>
              <a:rPr lang="ru-RU" dirty="0"/>
              <a:t>шумом и </a:t>
            </a:r>
            <a:r>
              <a:rPr lang="ru-RU" dirty="0" smtClean="0"/>
              <a:t>радиоизлучением ионизированных источников RIV, для </a:t>
            </a:r>
            <a:r>
              <a:rPr lang="ru-RU" dirty="0"/>
              <a:t>одиночных </a:t>
            </a:r>
            <a:r>
              <a:rPr lang="ru-RU" dirty="0" smtClean="0"/>
              <a:t>проводников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7591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/>
              <a:t>Влияние степени обледенения на </a:t>
            </a:r>
            <a:r>
              <a:rPr lang="ru-RU" sz="3200" dirty="0" smtClean="0"/>
              <a:t>коронный разряд</a:t>
            </a:r>
            <a:endParaRPr lang="ru-RU" sz="32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892" y="1988840"/>
            <a:ext cx="4383124" cy="316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916832"/>
            <a:ext cx="4253940" cy="342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5536" y="5805264"/>
            <a:ext cx="43643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State </a:t>
            </a:r>
            <a:r>
              <a:rPr lang="en-US" sz="1200" dirty="0"/>
              <a:t>Key Laboratory of Power Transmission Equipment </a:t>
            </a:r>
            <a:r>
              <a:rPr lang="en-US" sz="1200" dirty="0" smtClean="0"/>
              <a:t>and</a:t>
            </a:r>
            <a:endParaRPr lang="ru-RU" sz="1200" dirty="0" smtClean="0"/>
          </a:p>
          <a:p>
            <a:r>
              <a:rPr lang="en-US" sz="1200" dirty="0" smtClean="0"/>
              <a:t>System </a:t>
            </a:r>
            <a:r>
              <a:rPr lang="en-US" sz="1200" dirty="0"/>
              <a:t>Security and New Technology, Chongqing University, </a:t>
            </a:r>
            <a:endParaRPr lang="ru-RU" sz="1200" dirty="0" smtClean="0"/>
          </a:p>
          <a:p>
            <a:r>
              <a:rPr lang="en-US" sz="1200" dirty="0" smtClean="0"/>
              <a:t>Chongqing </a:t>
            </a:r>
            <a:r>
              <a:rPr lang="en-US" sz="1200" dirty="0"/>
              <a:t>400044, China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22715762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/>
              <a:t>Аспекты учитываемые при проведении эксперимента 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/>
              <a:t>Параметры влияющие на качество восстановления </a:t>
            </a:r>
            <a:r>
              <a:rPr lang="ru-RU" sz="2000" dirty="0" smtClean="0"/>
              <a:t>воздействия/события</a:t>
            </a:r>
          </a:p>
          <a:p>
            <a:r>
              <a:rPr lang="ru-RU" sz="2000" dirty="0" smtClean="0"/>
              <a:t>Скорость </a:t>
            </a:r>
            <a:r>
              <a:rPr lang="ru-RU" sz="2000" dirty="0"/>
              <a:t>распространения звуковой волны, м/с </a:t>
            </a:r>
            <a:endParaRPr lang="ru-RU" sz="2000" dirty="0" smtClean="0"/>
          </a:p>
          <a:p>
            <a:r>
              <a:rPr lang="ru-RU" sz="2000" dirty="0" smtClean="0"/>
              <a:t>Полоса </a:t>
            </a:r>
            <a:r>
              <a:rPr lang="ru-RU" sz="2000" dirty="0"/>
              <a:t>частот воздействия, </a:t>
            </a:r>
            <a:r>
              <a:rPr lang="ru-RU" sz="2000" dirty="0" smtClean="0"/>
              <a:t>Гц</a:t>
            </a:r>
          </a:p>
          <a:p>
            <a:r>
              <a:rPr lang="ru-RU" sz="2000" dirty="0" smtClean="0"/>
              <a:t>Пространственное </a:t>
            </a:r>
            <a:r>
              <a:rPr lang="ru-RU" sz="2000" dirty="0"/>
              <a:t>направление воздействия на кабель датчик </a:t>
            </a:r>
            <a:endParaRPr lang="ru-RU" sz="2000" dirty="0" smtClean="0"/>
          </a:p>
          <a:p>
            <a:r>
              <a:rPr lang="ru-RU" sz="2000" dirty="0" smtClean="0"/>
              <a:t>Форма </a:t>
            </a:r>
            <a:r>
              <a:rPr lang="ru-RU" sz="2000" dirty="0"/>
              <a:t>воздействия (локальное, пространственное, скорость нарастания</a:t>
            </a:r>
            <a:r>
              <a:rPr lang="ru-RU" sz="2000" dirty="0" smtClean="0"/>
              <a:t>)</a:t>
            </a:r>
          </a:p>
          <a:p>
            <a:pPr marL="0" indent="0">
              <a:buNone/>
            </a:pPr>
            <a:r>
              <a:rPr lang="ru-RU" sz="2000" dirty="0"/>
              <a:t>Выбор оптимальных параметров ПАК Дунай зависит от решаемой задачи</a:t>
            </a:r>
          </a:p>
          <a:p>
            <a:r>
              <a:rPr lang="ru-RU" sz="2000" dirty="0"/>
              <a:t>Длина </a:t>
            </a:r>
            <a:r>
              <a:rPr lang="ru-RU" sz="2000" dirty="0" smtClean="0"/>
              <a:t>зондирования, м</a:t>
            </a:r>
          </a:p>
          <a:p>
            <a:r>
              <a:rPr lang="ru-RU" sz="2000" dirty="0"/>
              <a:t>Частота опроса, Гц </a:t>
            </a:r>
            <a:endParaRPr lang="ru-RU" sz="2000" dirty="0" smtClean="0"/>
          </a:p>
          <a:p>
            <a:r>
              <a:rPr lang="ru-RU" sz="2000" dirty="0"/>
              <a:t>Шаг зондирования, м </a:t>
            </a:r>
            <a:endParaRPr lang="ru-RU" sz="2000" dirty="0" smtClean="0"/>
          </a:p>
          <a:p>
            <a:pPr marL="0" indent="0">
              <a:buNone/>
            </a:pPr>
            <a:endParaRPr lang="ru-RU" sz="2000" dirty="0" smtClean="0"/>
          </a:p>
          <a:p>
            <a:pPr marL="0" indent="0">
              <a:buNone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1662353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Актуальность исследования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3250704" cy="4876800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Определение эксплуатационных параметров высоковольтных кабельных </a:t>
            </a:r>
            <a:r>
              <a:rPr lang="ru-RU" dirty="0" smtClean="0"/>
              <a:t>линий</a:t>
            </a:r>
          </a:p>
          <a:p>
            <a:r>
              <a:rPr lang="ru-RU" dirty="0" smtClean="0"/>
              <a:t>выявление </a:t>
            </a:r>
            <a:r>
              <a:rPr lang="ru-RU" dirty="0"/>
              <a:t>точек чрезмерного нагрева или </a:t>
            </a:r>
            <a:r>
              <a:rPr lang="ru-RU" dirty="0" smtClean="0"/>
              <a:t>повреждения</a:t>
            </a:r>
          </a:p>
          <a:p>
            <a:r>
              <a:rPr lang="ru-RU" dirty="0" smtClean="0"/>
              <a:t>прогнозирование </a:t>
            </a:r>
            <a:r>
              <a:rPr lang="ru-RU" dirty="0"/>
              <a:t>процессов и явлений, связанных с </a:t>
            </a:r>
            <a:r>
              <a:rPr lang="ru-RU" dirty="0" smtClean="0"/>
              <a:t>эксплуатацией объектов электроэнергетики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9" y="1844824"/>
            <a:ext cx="4371975" cy="423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72327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Цель работы и объекты исследования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Цель  </a:t>
            </a:r>
            <a:r>
              <a:rPr lang="ru-RU" dirty="0"/>
              <a:t>– разработка, подготовка и разворачивание стенда для моделирования механических воздействий различной природы (акустические, газодинамические, тепловые) и откликов системы </a:t>
            </a:r>
            <a:r>
              <a:rPr lang="ru-RU" dirty="0" smtClean="0"/>
              <a:t>оптоволоконных датчиков.</a:t>
            </a:r>
          </a:p>
          <a:p>
            <a:r>
              <a:rPr lang="ru-RU" dirty="0" smtClean="0"/>
              <a:t>Объект – распределенный волоконно-оптический датчик для использования в системах электроэнергетики, и в частности, в высоковольтных линиях электропередач.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9032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Организационные мероприятия в рамках реализации проекта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560685"/>
            <a:ext cx="8229600" cy="4876800"/>
          </a:xfrm>
        </p:spPr>
        <p:txBody>
          <a:bodyPr>
            <a:normAutofit/>
          </a:bodyPr>
          <a:lstStyle/>
          <a:p>
            <a:r>
              <a:rPr lang="ru-RU" dirty="0"/>
              <a:t>Г</a:t>
            </a:r>
            <a:r>
              <a:rPr lang="ru-RU" dirty="0" smtClean="0"/>
              <a:t>рант </a:t>
            </a:r>
            <a:r>
              <a:rPr lang="ru-RU" dirty="0"/>
              <a:t>№28-23 из Фонда развития науки </a:t>
            </a:r>
            <a:r>
              <a:rPr lang="ru-RU" dirty="0" smtClean="0"/>
              <a:t>ФГБОУ </a:t>
            </a:r>
            <a:r>
              <a:rPr lang="ru-RU" dirty="0"/>
              <a:t>ВО «ЧГУ им. </a:t>
            </a:r>
            <a:r>
              <a:rPr lang="ru-RU" dirty="0" err="1"/>
              <a:t>И.Н.Ульянова</a:t>
            </a:r>
            <a:r>
              <a:rPr lang="ru-RU" dirty="0"/>
              <a:t>»</a:t>
            </a:r>
          </a:p>
          <a:p>
            <a:r>
              <a:rPr lang="ru-RU" dirty="0" smtClean="0"/>
              <a:t>Соглашение о сотрудничестве по стратегическому партнёрству в сфере образования и науки между ООО «Т8 Сенсор» и ФГБОУ ВО «ЧГУ им. </a:t>
            </a:r>
            <a:r>
              <a:rPr lang="ru-RU" dirty="0" err="1" smtClean="0"/>
              <a:t>И.Н.Ульянова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5013175"/>
            <a:ext cx="2880320" cy="1638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717032"/>
            <a:ext cx="2867025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4057" y="3573016"/>
            <a:ext cx="3400713" cy="1440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31839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/>
              <a:t>О</a:t>
            </a:r>
            <a:r>
              <a:rPr lang="ru-RU" sz="3200" dirty="0" smtClean="0"/>
              <a:t>птоволоконная система контроля активности и технологического мониторинга ПАК Дунай </a:t>
            </a:r>
            <a:endParaRPr lang="ru-RU" sz="32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2044253"/>
            <a:ext cx="8229600" cy="3988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11560" y="6093296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Т8 Сенсор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129583"/>
            <a:ext cx="1092324" cy="842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06540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Программное обеспечение ПАК Дунай </a:t>
            </a:r>
            <a:endParaRPr lang="ru-RU" sz="36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24744"/>
            <a:ext cx="8229600" cy="1300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11560" y="2564904"/>
            <a:ext cx="309634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Основные рабочие окна: </a:t>
            </a:r>
            <a:endParaRPr lang="ru-RU" dirty="0" smtClean="0"/>
          </a:p>
          <a:p>
            <a:r>
              <a:rPr lang="ru-RU" dirty="0" smtClean="0"/>
              <a:t>• </a:t>
            </a:r>
            <a:r>
              <a:rPr lang="ru-RU" dirty="0"/>
              <a:t>Карта </a:t>
            </a:r>
            <a:endParaRPr lang="ru-RU" dirty="0" smtClean="0"/>
          </a:p>
          <a:p>
            <a:r>
              <a:rPr lang="ru-RU" dirty="0" smtClean="0"/>
              <a:t>• </a:t>
            </a:r>
            <a:r>
              <a:rPr lang="ru-RU" dirty="0"/>
              <a:t>Водопад </a:t>
            </a:r>
            <a:endParaRPr lang="ru-RU" dirty="0" smtClean="0"/>
          </a:p>
          <a:p>
            <a:r>
              <a:rPr lang="ru-RU" dirty="0" smtClean="0"/>
              <a:t>• </a:t>
            </a:r>
            <a:r>
              <a:rPr lang="ru-RU" dirty="0"/>
              <a:t>Объекты </a:t>
            </a:r>
            <a:endParaRPr lang="ru-RU" dirty="0" smtClean="0"/>
          </a:p>
          <a:p>
            <a:r>
              <a:rPr lang="ru-RU" dirty="0" smtClean="0"/>
              <a:t>• </a:t>
            </a:r>
            <a:r>
              <a:rPr lang="ru-RU" dirty="0"/>
              <a:t>Тревоги </a:t>
            </a:r>
            <a:endParaRPr lang="ru-RU" dirty="0" smtClean="0"/>
          </a:p>
          <a:p>
            <a:r>
              <a:rPr lang="ru-RU" dirty="0" smtClean="0"/>
              <a:t>Дополнительные </a:t>
            </a:r>
            <a:r>
              <a:rPr lang="ru-RU" dirty="0"/>
              <a:t>окна: </a:t>
            </a:r>
            <a:endParaRPr lang="ru-RU" dirty="0" smtClean="0"/>
          </a:p>
          <a:p>
            <a:r>
              <a:rPr lang="ru-RU" dirty="0" smtClean="0"/>
              <a:t>• </a:t>
            </a:r>
            <a:r>
              <a:rPr lang="ru-RU" dirty="0"/>
              <a:t>Настройки </a:t>
            </a:r>
            <a:endParaRPr lang="ru-RU" dirty="0" smtClean="0"/>
          </a:p>
          <a:p>
            <a:r>
              <a:rPr lang="ru-RU" dirty="0" smtClean="0"/>
              <a:t>• </a:t>
            </a:r>
            <a:r>
              <a:rPr lang="ru-RU" dirty="0"/>
              <a:t>Архив </a:t>
            </a:r>
            <a:endParaRPr lang="ru-RU" dirty="0" smtClean="0"/>
          </a:p>
          <a:p>
            <a:r>
              <a:rPr lang="ru-RU" dirty="0" smtClean="0"/>
              <a:t>• </a:t>
            </a:r>
            <a:r>
              <a:rPr lang="ru-RU" dirty="0"/>
              <a:t>Журнал </a:t>
            </a:r>
            <a:endParaRPr lang="ru-RU" dirty="0" smtClean="0"/>
          </a:p>
          <a:p>
            <a:r>
              <a:rPr lang="ru-RU" dirty="0" smtClean="0"/>
              <a:t>• </a:t>
            </a:r>
            <a:r>
              <a:rPr lang="ru-RU" dirty="0"/>
              <a:t>О программе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491516" y="2564904"/>
            <a:ext cx="216024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/>
              <a:t>Виджет</a:t>
            </a:r>
            <a:r>
              <a:rPr lang="ru-RU" dirty="0"/>
              <a:t> «Тревога»: • Отображает количество событий по каждой из категорий </a:t>
            </a:r>
            <a:endParaRPr lang="ru-RU" dirty="0" smtClean="0"/>
          </a:p>
          <a:p>
            <a:r>
              <a:rPr lang="ru-RU" dirty="0" smtClean="0"/>
              <a:t>• </a:t>
            </a:r>
            <a:r>
              <a:rPr lang="ru-RU" dirty="0"/>
              <a:t>Цвет характеризует состояние самого критичного события на линии мониторинга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012160" y="2572902"/>
            <a:ext cx="266429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/>
              <a:t>Виджет</a:t>
            </a:r>
            <a:r>
              <a:rPr lang="ru-RU" dirty="0"/>
              <a:t> «Система»: </a:t>
            </a:r>
            <a:endParaRPr lang="ru-RU" dirty="0" smtClean="0"/>
          </a:p>
          <a:p>
            <a:r>
              <a:rPr lang="ru-RU" dirty="0" smtClean="0"/>
              <a:t>• </a:t>
            </a:r>
            <a:r>
              <a:rPr lang="ru-RU" dirty="0"/>
              <a:t>Отображает количество системных ошибок </a:t>
            </a:r>
            <a:endParaRPr lang="ru-RU" dirty="0" smtClean="0"/>
          </a:p>
          <a:p>
            <a:r>
              <a:rPr lang="ru-RU" dirty="0" smtClean="0"/>
              <a:t>• </a:t>
            </a:r>
            <a:r>
              <a:rPr lang="ru-RU" dirty="0"/>
              <a:t>Цвет характеризует состояние самого критичного системного события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6237312"/>
            <a:ext cx="11705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Т8 Сенсор</a:t>
            </a:r>
          </a:p>
        </p:txBody>
      </p:sp>
    </p:spTree>
    <p:extLst>
      <p:ext uri="{BB962C8B-B14F-4D97-AF65-F5344CB8AC3E}">
        <p14:creationId xmlns:p14="http://schemas.microsoft.com/office/powerpoint/2010/main" val="32286356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r>
              <a:rPr lang="ru-RU" sz="3200" dirty="0" smtClean="0"/>
              <a:t>Программное обеспечение ПАК Дунай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836712"/>
            <a:ext cx="8589640" cy="4525963"/>
          </a:xfrm>
        </p:spPr>
        <p:txBody>
          <a:bodyPr>
            <a:normAutofit/>
          </a:bodyPr>
          <a:lstStyle/>
          <a:p>
            <a:r>
              <a:rPr lang="ru-RU" sz="2000" dirty="0"/>
              <a:t>«Водопад» визуализирует в реальном времени обработанный акустический сигнал вдоль всего сенсора. Окно доступно при активной </a:t>
            </a:r>
            <a:r>
              <a:rPr lang="ru-RU" sz="2000" dirty="0" smtClean="0"/>
              <a:t>подключенной платформе ПАК</a:t>
            </a:r>
          </a:p>
          <a:p>
            <a:endParaRPr lang="ru-RU" sz="2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186" y="2492896"/>
            <a:ext cx="5520099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084168" y="1988840"/>
            <a:ext cx="280831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Пример окна Водопад: </a:t>
            </a:r>
            <a:endParaRPr lang="ru-RU" dirty="0" smtClean="0"/>
          </a:p>
          <a:p>
            <a:r>
              <a:rPr lang="ru-RU" dirty="0" smtClean="0"/>
              <a:t>• </a:t>
            </a:r>
            <a:r>
              <a:rPr lang="ru-RU" dirty="0"/>
              <a:t>По горизонтали – длина сенсора </a:t>
            </a:r>
            <a:endParaRPr lang="ru-RU" dirty="0" smtClean="0"/>
          </a:p>
          <a:p>
            <a:r>
              <a:rPr lang="ru-RU" dirty="0" smtClean="0"/>
              <a:t>• </a:t>
            </a:r>
            <a:r>
              <a:rPr lang="ru-RU" dirty="0"/>
              <a:t>По вертикали – ход времени </a:t>
            </a:r>
            <a:endParaRPr lang="ru-RU" dirty="0" smtClean="0"/>
          </a:p>
          <a:p>
            <a:r>
              <a:rPr lang="ru-RU" dirty="0" smtClean="0"/>
              <a:t>• </a:t>
            </a:r>
            <a:r>
              <a:rPr lang="ru-RU" dirty="0"/>
              <a:t>Возможность приблизить нужный участок инструментом «Лупа» </a:t>
            </a:r>
            <a:endParaRPr lang="ru-RU" dirty="0" smtClean="0"/>
          </a:p>
          <a:p>
            <a:r>
              <a:rPr lang="ru-RU" dirty="0" smtClean="0"/>
              <a:t>• </a:t>
            </a:r>
            <a:r>
              <a:rPr lang="ru-RU" dirty="0"/>
              <a:t>Отображение каналов Температуры и Фильтров частот </a:t>
            </a:r>
            <a:endParaRPr lang="ru-RU" dirty="0" smtClean="0"/>
          </a:p>
          <a:p>
            <a:r>
              <a:rPr lang="ru-RU" dirty="0" smtClean="0"/>
              <a:t>• </a:t>
            </a:r>
            <a:r>
              <a:rPr lang="ru-RU" dirty="0"/>
              <a:t>Возможность записи данных в HDF5 файл для комплексного анализа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78186" y="6262838"/>
            <a:ext cx="11705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Т8 Сенсор</a:t>
            </a:r>
          </a:p>
        </p:txBody>
      </p:sp>
    </p:spTree>
    <p:extLst>
      <p:ext uri="{BB962C8B-B14F-4D97-AF65-F5344CB8AC3E}">
        <p14:creationId xmlns:p14="http://schemas.microsoft.com/office/powerpoint/2010/main" val="15756787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Лаборатория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424" y="2122624"/>
            <a:ext cx="5030688" cy="3773016"/>
          </a:xfrm>
        </p:spPr>
      </p:pic>
      <p:sp>
        <p:nvSpPr>
          <p:cNvPr id="4" name="TextBox 3"/>
          <p:cNvSpPr txBox="1"/>
          <p:nvPr/>
        </p:nvSpPr>
        <p:spPr>
          <a:xfrm>
            <a:off x="5580112" y="1700808"/>
            <a:ext cx="290131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Московский проспект 15,</a:t>
            </a:r>
          </a:p>
          <a:p>
            <a:pPr algn="ctr"/>
            <a:r>
              <a:rPr lang="ru-RU" dirty="0" smtClean="0"/>
              <a:t>Главный корпус ЧГУ</a:t>
            </a:r>
          </a:p>
          <a:p>
            <a:pPr algn="ctr"/>
            <a:r>
              <a:rPr lang="ru-RU" dirty="0" smtClean="0"/>
              <a:t>Аудитория И-107.</a:t>
            </a:r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Лаборатория </a:t>
            </a:r>
          </a:p>
          <a:p>
            <a:pPr algn="ctr"/>
            <a:r>
              <a:rPr lang="ru-RU" dirty="0" smtClean="0"/>
              <a:t>Волоконно-оптических и радиочастотный соединителей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4615" y="4017120"/>
            <a:ext cx="2606808" cy="1955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15199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Экспериментальная установка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549" y="3356992"/>
            <a:ext cx="3648405" cy="2736304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1132" y="2103970"/>
            <a:ext cx="3988824" cy="224371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1132" y="4365104"/>
            <a:ext cx="4009209" cy="225518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98570" y="1575962"/>
            <a:ext cx="30963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Стенд </a:t>
            </a:r>
            <a:r>
              <a:rPr lang="ru-RU" dirty="0"/>
              <a:t>для моделирования механических воздействий различной природы </a:t>
            </a:r>
            <a:r>
              <a:rPr lang="ru-RU" dirty="0" smtClean="0"/>
              <a:t>и </a:t>
            </a:r>
            <a:r>
              <a:rPr lang="ru-RU" dirty="0"/>
              <a:t>откликов системы оптоволоконных датчиков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058732" y="1218429"/>
            <a:ext cx="41856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Пространственно-временная диаграмма интенсивности оптического сигнала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078485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Ясность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3360</TotalTime>
  <Words>648</Words>
  <Application>Microsoft Office PowerPoint</Application>
  <PresentationFormat>Экран (4:3)</PresentationFormat>
  <Paragraphs>108</Paragraphs>
  <Slides>16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Ясность</vt:lpstr>
      <vt:lpstr>ОСОБЕННОСТИ МОНИТОРИНГА СОСТОЯНИЯ ВЫСОКОВОЛЬТНЫХ КАБЕЛЬНЫХ ЛИНИЙ С ИСПОЛЬЗОВАНИЕМ РАСПРЕДЕЛЕННОГО ВОЛОКОННО-АКУСТИЧЕСКОГО ДАТЧИКА</vt:lpstr>
      <vt:lpstr>Актуальность исследования</vt:lpstr>
      <vt:lpstr>Цель работы и объекты исследования </vt:lpstr>
      <vt:lpstr>Организационные мероприятия в рамках реализации проекта</vt:lpstr>
      <vt:lpstr>Оптоволоконная система контроля активности и технологического мониторинга ПАК Дунай </vt:lpstr>
      <vt:lpstr>Программное обеспечение ПАК Дунай </vt:lpstr>
      <vt:lpstr>Программное обеспечение ПАК Дунай</vt:lpstr>
      <vt:lpstr>Лаборатория</vt:lpstr>
      <vt:lpstr>Экспериментальная установка</vt:lpstr>
      <vt:lpstr>Волоконно-оптический грозотросовый датчик высоковольтных линий электропередачи</vt:lpstr>
      <vt:lpstr>Деформации</vt:lpstr>
      <vt:lpstr>Деформации</vt:lpstr>
      <vt:lpstr>Источники виброакустических воздействий</vt:lpstr>
      <vt:lpstr>Источники виброакустических воздействий</vt:lpstr>
      <vt:lpstr>Влияние степени обледенения на коронный разряд</vt:lpstr>
      <vt:lpstr>Аспекты учитываемые при проведении эксперимента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МОНИТОРИНГА СОСТОЯНИЯ ВЫСОКОВОЛЬТНЫХ КАБЕЛЬНЫХ ЛИНИЙ С ИСПОЛЬЗОВАНИЕМ РАСПРЕДЕЛЕННОГО ВОЛОКОННО-АКУСТИЧЕСКОГО ДАТЧИКА</dc:title>
  <dc:creator>Пользователь Windows</dc:creator>
  <cp:lastModifiedBy>Пользователь Windows</cp:lastModifiedBy>
  <cp:revision>80</cp:revision>
  <dcterms:created xsi:type="dcterms:W3CDTF">2024-04-17T09:28:22Z</dcterms:created>
  <dcterms:modified xsi:type="dcterms:W3CDTF">2024-04-23T09:28:20Z</dcterms:modified>
</cp:coreProperties>
</file>