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3654" r:id="rId3"/>
    <p:sldMasterId id="2147483652" r:id="rId4"/>
  </p:sldMasterIdLst>
  <p:notesMasterIdLst>
    <p:notesMasterId r:id="rId15"/>
  </p:notesMasterIdLst>
  <p:handoutMasterIdLst>
    <p:handoutMasterId r:id="rId16"/>
  </p:handoutMasterIdLst>
  <p:sldIdLst>
    <p:sldId id="293" r:id="rId5"/>
    <p:sldId id="295" r:id="rId6"/>
    <p:sldId id="297" r:id="rId7"/>
    <p:sldId id="299" r:id="rId8"/>
    <p:sldId id="300" r:id="rId9"/>
    <p:sldId id="301" r:id="rId10"/>
    <p:sldId id="302" r:id="rId11"/>
    <p:sldId id="303" r:id="rId12"/>
    <p:sldId id="304" r:id="rId13"/>
    <p:sldId id="292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ximM" initials="MMV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229" autoAdjust="0"/>
  </p:normalViewPr>
  <p:slideViewPr>
    <p:cSldViewPr snapToGrid="0">
      <p:cViewPr varScale="1">
        <p:scale>
          <a:sx n="99" d="100"/>
          <a:sy n="99" d="100"/>
        </p:scale>
        <p:origin x="-91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-378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C3B65B-C918-42C5-BCF3-0A2ABC70978F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E8D7A7C-6E2A-4855-93EA-41F479E843E7}">
      <dgm:prSet phldrT="[Текст]" custT="1"/>
      <dgm:spPr>
        <a:solidFill>
          <a:srgbClr val="A20000"/>
        </a:solidFill>
      </dgm:spPr>
      <dgm:t>
        <a:bodyPr/>
        <a:lstStyle/>
        <a:p>
          <a:r>
            <a:rPr lang="ru-RU" sz="1800" dirty="0" smtClean="0">
              <a:solidFill>
                <a:schemeClr val="bg1"/>
              </a:solidFill>
            </a:rPr>
            <a:t>в соответствии с распоряжением правительства РФ от 08.01.2029 №1-р:</a:t>
          </a:r>
          <a:endParaRPr lang="ru-RU" sz="1800" dirty="0">
            <a:solidFill>
              <a:schemeClr val="bg1"/>
            </a:solidFill>
          </a:endParaRPr>
        </a:p>
      </dgm:t>
    </dgm:pt>
    <dgm:pt modelId="{2F871364-1D09-46D4-BA3D-8854605A7CAD}" type="parTrans" cxnId="{26A61944-AA6D-43B1-BA63-CD15126FA3D5}">
      <dgm:prSet/>
      <dgm:spPr/>
      <dgm:t>
        <a:bodyPr/>
        <a:lstStyle/>
        <a:p>
          <a:endParaRPr lang="ru-RU" sz="2400"/>
        </a:p>
      </dgm:t>
    </dgm:pt>
    <dgm:pt modelId="{6752C207-AC33-4088-B5D4-5C873C0D0424}" type="sibTrans" cxnId="{26A61944-AA6D-43B1-BA63-CD15126FA3D5}">
      <dgm:prSet/>
      <dgm:spPr/>
      <dgm:t>
        <a:bodyPr/>
        <a:lstStyle/>
        <a:p>
          <a:endParaRPr lang="ru-RU" sz="2400"/>
        </a:p>
      </dgm:t>
    </dgm:pt>
    <dgm:pt modelId="{B29D4ADB-1E1B-49FF-ACAA-6357E578B223}">
      <dgm:prSet phldrT="[Текст]" custT="1"/>
      <dgm:spPr>
        <a:solidFill>
          <a:srgbClr val="A20000"/>
        </a:solidFill>
      </dgm:spPr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новые узлы генерации подключаются к ЭЭС через ответвления на ЛЭП: 2-концевые линии  становятся 3-концевыми, 3-концевые линии становятся 4-концевыми, …</a:t>
          </a:r>
          <a:endParaRPr lang="ru-RU" sz="1400" dirty="0">
            <a:solidFill>
              <a:schemeClr val="bg1"/>
            </a:solidFill>
          </a:endParaRPr>
        </a:p>
      </dgm:t>
    </dgm:pt>
    <dgm:pt modelId="{459E2606-0BC4-4D54-850D-163D70668974}" type="parTrans" cxnId="{6D461832-FAA5-4E19-8F50-2C3280694303}">
      <dgm:prSet/>
      <dgm:spPr/>
      <dgm:t>
        <a:bodyPr/>
        <a:lstStyle/>
        <a:p>
          <a:endParaRPr lang="ru-RU" sz="2400"/>
        </a:p>
      </dgm:t>
    </dgm:pt>
    <dgm:pt modelId="{3FB8FB1F-867F-4F38-992A-8149D960240F}" type="sibTrans" cxnId="{6D461832-FAA5-4E19-8F50-2C3280694303}">
      <dgm:prSet/>
      <dgm:spPr/>
      <dgm:t>
        <a:bodyPr/>
        <a:lstStyle/>
        <a:p>
          <a:endParaRPr lang="ru-RU" sz="2400"/>
        </a:p>
      </dgm:t>
    </dgm:pt>
    <dgm:pt modelId="{EB14BCCE-AC82-4C2F-B74B-48E933F90E87}">
      <dgm:prSet phldrT="[Текст]" custT="1"/>
      <dgm:spPr>
        <a:solidFill>
          <a:srgbClr val="A20000"/>
        </a:solidFill>
      </dgm:spPr>
      <dgm:t>
        <a:bodyPr/>
        <a:lstStyle/>
        <a:p>
          <a:r>
            <a:rPr lang="ru-RU" sz="1800" dirty="0" smtClean="0">
              <a:solidFill>
                <a:schemeClr val="bg1"/>
              </a:solidFill>
            </a:rPr>
            <a:t>согласно приказу Министерства энергетики РФ от 13.02.2019 №97</a:t>
          </a:r>
          <a:endParaRPr lang="ru-RU" sz="1800" dirty="0">
            <a:solidFill>
              <a:schemeClr val="bg1"/>
            </a:solidFill>
          </a:endParaRPr>
        </a:p>
      </dgm:t>
    </dgm:pt>
    <dgm:pt modelId="{930C12A0-3D61-498A-ADB0-47B220ACB4ED}" type="parTrans" cxnId="{695A6A04-F10E-4E31-8AE4-174E9D044CEA}">
      <dgm:prSet/>
      <dgm:spPr/>
      <dgm:t>
        <a:bodyPr/>
        <a:lstStyle/>
        <a:p>
          <a:endParaRPr lang="ru-RU" sz="2400"/>
        </a:p>
      </dgm:t>
    </dgm:pt>
    <dgm:pt modelId="{5753722C-ADC9-4946-A2E0-21D08498BC8F}" type="sibTrans" cxnId="{695A6A04-F10E-4E31-8AE4-174E9D044CEA}">
      <dgm:prSet/>
      <dgm:spPr/>
      <dgm:t>
        <a:bodyPr/>
        <a:lstStyle/>
        <a:p>
          <a:endParaRPr lang="ru-RU" sz="2400"/>
        </a:p>
      </dgm:t>
    </dgm:pt>
    <dgm:pt modelId="{CDA958C9-24FD-4F17-A84C-9035CC74B80B}">
      <dgm:prSet phldrT="[Текст]" custT="1"/>
      <dgm:spPr>
        <a:solidFill>
          <a:srgbClr val="A20000"/>
        </a:solidFill>
      </dgm:spPr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наземные каналы связи должны быть организованы в технологических сетях связи, создаваемых на базе систем передачи информации с использованием собственных и арендованных ВОЛС …</a:t>
          </a:r>
          <a:endParaRPr lang="ru-RU" sz="1400" dirty="0">
            <a:solidFill>
              <a:schemeClr val="bg1"/>
            </a:solidFill>
          </a:endParaRPr>
        </a:p>
      </dgm:t>
    </dgm:pt>
    <dgm:pt modelId="{1A040696-5556-4D18-8DE6-7E895A6EDDF0}" type="parTrans" cxnId="{4644D1A9-4813-4840-B607-8EB71BFD8F0F}">
      <dgm:prSet/>
      <dgm:spPr/>
      <dgm:t>
        <a:bodyPr/>
        <a:lstStyle/>
        <a:p>
          <a:endParaRPr lang="ru-RU" sz="2400"/>
        </a:p>
      </dgm:t>
    </dgm:pt>
    <dgm:pt modelId="{FF3EB395-1875-4CEA-98D1-8F962172CC32}" type="sibTrans" cxnId="{4644D1A9-4813-4840-B607-8EB71BFD8F0F}">
      <dgm:prSet/>
      <dgm:spPr/>
      <dgm:t>
        <a:bodyPr/>
        <a:lstStyle/>
        <a:p>
          <a:endParaRPr lang="ru-RU" sz="2400"/>
        </a:p>
      </dgm:t>
    </dgm:pt>
    <dgm:pt modelId="{4BEAB2C7-6D72-4777-929A-F52095DE7FC8}">
      <dgm:prSet phldrT="[Текст]" custT="1"/>
      <dgm:spPr>
        <a:solidFill>
          <a:srgbClr val="A20000"/>
        </a:solidFill>
      </dgm:spPr>
      <dgm:t>
        <a:bodyPr/>
        <a:lstStyle/>
        <a:p>
          <a:r>
            <a:rPr lang="ru-RU" sz="2000" dirty="0" smtClean="0">
              <a:solidFill>
                <a:schemeClr val="bg1"/>
              </a:solidFill>
            </a:rPr>
            <a:t>согласно приказу Министерства энергетики РФ от 13.02.2019 №101</a:t>
          </a:r>
          <a:endParaRPr lang="ru-RU" sz="2000" dirty="0">
            <a:solidFill>
              <a:schemeClr val="bg1"/>
            </a:solidFill>
          </a:endParaRPr>
        </a:p>
      </dgm:t>
    </dgm:pt>
    <dgm:pt modelId="{FD9BA63F-C008-47AD-9878-C454ACF712CA}" type="parTrans" cxnId="{9ADC9869-DB6E-42DC-AFDA-340A3AA5D7AF}">
      <dgm:prSet/>
      <dgm:spPr/>
      <dgm:t>
        <a:bodyPr/>
        <a:lstStyle/>
        <a:p>
          <a:endParaRPr lang="ru-RU" sz="2400"/>
        </a:p>
      </dgm:t>
    </dgm:pt>
    <dgm:pt modelId="{98E0551F-6107-476B-B583-5E33329BAB8D}" type="sibTrans" cxnId="{9ADC9869-DB6E-42DC-AFDA-340A3AA5D7AF}">
      <dgm:prSet/>
      <dgm:spPr/>
      <dgm:t>
        <a:bodyPr/>
        <a:lstStyle/>
        <a:p>
          <a:endParaRPr lang="ru-RU" sz="2400"/>
        </a:p>
      </dgm:t>
    </dgm:pt>
    <dgm:pt modelId="{0CFD9E84-B4C1-4F0B-ADAE-CA0C6BD01F0A}">
      <dgm:prSet phldrT="[Текст]" custT="1"/>
      <dgm:spPr>
        <a:solidFill>
          <a:srgbClr val="A20000"/>
        </a:solidFill>
      </dgm:spPr>
      <dgm:t>
        <a:bodyPr/>
        <a:lstStyle/>
        <a:p>
          <a:r>
            <a:rPr lang="ru-RU" sz="1600" dirty="0" smtClean="0">
              <a:solidFill>
                <a:schemeClr val="bg1"/>
              </a:solidFill>
            </a:rPr>
            <a:t>при наличии каналов связи по ВОЛС в качестве основной защиты ЛЭП необходимо применять ДЗЛ</a:t>
          </a:r>
          <a:endParaRPr lang="ru-RU" sz="1600" dirty="0">
            <a:solidFill>
              <a:schemeClr val="bg1"/>
            </a:solidFill>
          </a:endParaRPr>
        </a:p>
      </dgm:t>
    </dgm:pt>
    <dgm:pt modelId="{50152DEB-3138-4D04-9C33-57B5B01CDA3F}" type="parTrans" cxnId="{6B8A20E4-46A6-4AEA-B05E-704E2A76962D}">
      <dgm:prSet/>
      <dgm:spPr/>
      <dgm:t>
        <a:bodyPr/>
        <a:lstStyle/>
        <a:p>
          <a:endParaRPr lang="ru-RU" sz="2400"/>
        </a:p>
      </dgm:t>
    </dgm:pt>
    <dgm:pt modelId="{9D5BFDF3-7F41-44A0-937E-1EBAEB0F90BC}" type="sibTrans" cxnId="{6B8A20E4-46A6-4AEA-B05E-704E2A76962D}">
      <dgm:prSet/>
      <dgm:spPr/>
      <dgm:t>
        <a:bodyPr/>
        <a:lstStyle/>
        <a:p>
          <a:endParaRPr lang="ru-RU" sz="2400"/>
        </a:p>
      </dgm:t>
    </dgm:pt>
    <dgm:pt modelId="{84912F02-5215-412E-9308-44B868EF9235}">
      <dgm:prSet phldrT="[Текст]" custT="1"/>
      <dgm:spPr>
        <a:solidFill>
          <a:srgbClr val="A20000"/>
        </a:solidFill>
      </dgm:spPr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на 01.07.2023 введено в эксплуатацию 70 СЭС (1788,3 МВт), 25 ВЭС (2360 МВт), 5 </a:t>
          </a:r>
          <a:r>
            <a:rPr lang="ru-RU" sz="1400" dirty="0" err="1" smtClean="0">
              <a:solidFill>
                <a:schemeClr val="bg1"/>
              </a:solidFill>
            </a:rPr>
            <a:t>мГЭС</a:t>
          </a:r>
          <a:r>
            <a:rPr lang="ru-RU" sz="1400" dirty="0" smtClean="0">
              <a:solidFill>
                <a:schemeClr val="bg1"/>
              </a:solidFill>
            </a:rPr>
            <a:t> (70,7 МВт),</a:t>
          </a:r>
          <a:endParaRPr lang="ru-RU" sz="1400" dirty="0">
            <a:solidFill>
              <a:schemeClr val="bg1"/>
            </a:solidFill>
          </a:endParaRPr>
        </a:p>
      </dgm:t>
    </dgm:pt>
    <dgm:pt modelId="{354670FF-250D-436D-A97A-562247FB0250}" type="parTrans" cxnId="{F704D79E-A84B-4CC0-ABBF-84AAAF0A0303}">
      <dgm:prSet/>
      <dgm:spPr/>
      <dgm:t>
        <a:bodyPr/>
        <a:lstStyle/>
        <a:p>
          <a:endParaRPr lang="ru-RU"/>
        </a:p>
      </dgm:t>
    </dgm:pt>
    <dgm:pt modelId="{10E8AA8D-6CFB-4E54-830D-29881F419334}" type="sibTrans" cxnId="{F704D79E-A84B-4CC0-ABBF-84AAAF0A0303}">
      <dgm:prSet/>
      <dgm:spPr/>
      <dgm:t>
        <a:bodyPr/>
        <a:lstStyle/>
        <a:p>
          <a:endParaRPr lang="ru-RU"/>
        </a:p>
      </dgm:t>
    </dgm:pt>
    <dgm:pt modelId="{10577281-AE47-4BBC-87E3-4EBEC772BD1D}">
      <dgm:prSet phldrT="[Текст]" custT="1"/>
      <dgm:spPr>
        <a:solidFill>
          <a:srgbClr val="A20000"/>
        </a:solidFill>
      </dgm:spPr>
      <dgm:t>
        <a:bodyPr/>
        <a:lstStyle/>
        <a:p>
          <a:r>
            <a:rPr lang="ru-RU" sz="1400" dirty="0" smtClean="0">
              <a:solidFill>
                <a:schemeClr val="bg1"/>
              </a:solidFill>
            </a:rPr>
            <a:t>к 2035 году планируется ввести более 12 ГВт мощностей,</a:t>
          </a:r>
          <a:endParaRPr lang="ru-RU" sz="1400" dirty="0">
            <a:solidFill>
              <a:schemeClr val="bg1"/>
            </a:solidFill>
          </a:endParaRPr>
        </a:p>
      </dgm:t>
    </dgm:pt>
    <dgm:pt modelId="{26E663DA-64E7-4689-902F-EB5935E1324C}" type="parTrans" cxnId="{1D38FBC5-20BB-489A-A41A-9F1577499D4C}">
      <dgm:prSet/>
      <dgm:spPr/>
      <dgm:t>
        <a:bodyPr/>
        <a:lstStyle/>
        <a:p>
          <a:endParaRPr lang="ru-RU"/>
        </a:p>
      </dgm:t>
    </dgm:pt>
    <dgm:pt modelId="{05B85239-1769-4A01-8B87-DB882E521B39}" type="sibTrans" cxnId="{1D38FBC5-20BB-489A-A41A-9F1577499D4C}">
      <dgm:prSet/>
      <dgm:spPr/>
      <dgm:t>
        <a:bodyPr/>
        <a:lstStyle/>
        <a:p>
          <a:endParaRPr lang="ru-RU"/>
        </a:p>
      </dgm:t>
    </dgm:pt>
    <dgm:pt modelId="{9EB81FCD-CFF8-47E6-BC68-1A92AD1F0943}" type="pres">
      <dgm:prSet presAssocID="{F9C3B65B-C918-42C5-BCF3-0A2ABC70978F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8C95B5E8-F022-4988-97DA-BD5AFD1D42A7}" type="pres">
      <dgm:prSet presAssocID="{F9C3B65B-C918-42C5-BCF3-0A2ABC70978F}" presName="Name1" presStyleCnt="0"/>
      <dgm:spPr/>
    </dgm:pt>
    <dgm:pt modelId="{2F8A1223-4046-4F4F-9B4E-6C25F985374C}" type="pres">
      <dgm:prSet presAssocID="{F9C3B65B-C918-42C5-BCF3-0A2ABC70978F}" presName="cycle" presStyleCnt="0"/>
      <dgm:spPr/>
    </dgm:pt>
    <dgm:pt modelId="{9627638F-BF5B-4AA7-B771-3F1910C90468}" type="pres">
      <dgm:prSet presAssocID="{F9C3B65B-C918-42C5-BCF3-0A2ABC70978F}" presName="srcNode" presStyleLbl="node1" presStyleIdx="0" presStyleCnt="3"/>
      <dgm:spPr/>
    </dgm:pt>
    <dgm:pt modelId="{43A7824D-9A8C-4252-82ED-817FF7C076C2}" type="pres">
      <dgm:prSet presAssocID="{F9C3B65B-C918-42C5-BCF3-0A2ABC70978F}" presName="conn" presStyleLbl="parChTrans1D2" presStyleIdx="0" presStyleCnt="1"/>
      <dgm:spPr/>
      <dgm:t>
        <a:bodyPr/>
        <a:lstStyle/>
        <a:p>
          <a:endParaRPr lang="ru-RU"/>
        </a:p>
      </dgm:t>
    </dgm:pt>
    <dgm:pt modelId="{A0FBFE85-B85B-4E13-B2DF-4EBADC6A2A82}" type="pres">
      <dgm:prSet presAssocID="{F9C3B65B-C918-42C5-BCF3-0A2ABC70978F}" presName="extraNode" presStyleLbl="node1" presStyleIdx="0" presStyleCnt="3"/>
      <dgm:spPr/>
    </dgm:pt>
    <dgm:pt modelId="{23D7B392-84C1-46B3-AEEE-2FEC5DDE70DC}" type="pres">
      <dgm:prSet presAssocID="{F9C3B65B-C918-42C5-BCF3-0A2ABC70978F}" presName="dstNode" presStyleLbl="node1" presStyleIdx="0" presStyleCnt="3"/>
      <dgm:spPr/>
    </dgm:pt>
    <dgm:pt modelId="{75998365-95D9-4DC6-BD64-8E074988F678}" type="pres">
      <dgm:prSet presAssocID="{AE8D7A7C-6E2A-4855-93EA-41F479E843E7}" presName="text_1" presStyleLbl="node1" presStyleIdx="0" presStyleCnt="3" custScaleY="1251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C79456-1475-43A2-861D-34E5BC323500}" type="pres">
      <dgm:prSet presAssocID="{AE8D7A7C-6E2A-4855-93EA-41F479E843E7}" presName="accent_1" presStyleCnt="0"/>
      <dgm:spPr/>
    </dgm:pt>
    <dgm:pt modelId="{51B22B4F-909B-4FDA-B476-15A80BEED22A}" type="pres">
      <dgm:prSet presAssocID="{AE8D7A7C-6E2A-4855-93EA-41F479E843E7}" presName="accentRepeatNode" presStyleLbl="solidFgAcc1" presStyleIdx="0" presStyleCnt="3"/>
      <dgm:spPr>
        <a:ln>
          <a:solidFill>
            <a:srgbClr val="7F2622"/>
          </a:solidFill>
        </a:ln>
      </dgm:spPr>
    </dgm:pt>
    <dgm:pt modelId="{F24F2654-AE0C-4514-B88C-5A75B835D576}" type="pres">
      <dgm:prSet presAssocID="{EB14BCCE-AC82-4C2F-B74B-48E933F90E8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1A8310-F4E6-4853-ABE1-75FE0ABC2549}" type="pres">
      <dgm:prSet presAssocID="{EB14BCCE-AC82-4C2F-B74B-48E933F90E87}" presName="accent_2" presStyleCnt="0"/>
      <dgm:spPr/>
    </dgm:pt>
    <dgm:pt modelId="{E349D55A-E2BC-4426-9BE3-C722F0E21943}" type="pres">
      <dgm:prSet presAssocID="{EB14BCCE-AC82-4C2F-B74B-48E933F90E87}" presName="accentRepeatNode" presStyleLbl="solidFgAcc1" presStyleIdx="1" presStyleCnt="3"/>
      <dgm:spPr/>
    </dgm:pt>
    <dgm:pt modelId="{84D65041-F328-4B9C-B302-0E11D16DC5CF}" type="pres">
      <dgm:prSet presAssocID="{4BEAB2C7-6D72-4777-929A-F52095DE7FC8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906B90-CA66-486B-A517-7757C8DB7CDF}" type="pres">
      <dgm:prSet presAssocID="{4BEAB2C7-6D72-4777-929A-F52095DE7FC8}" presName="accent_3" presStyleCnt="0"/>
      <dgm:spPr/>
    </dgm:pt>
    <dgm:pt modelId="{E26823A4-43B9-4E63-9D71-F4AC7B4C1A24}" type="pres">
      <dgm:prSet presAssocID="{4BEAB2C7-6D72-4777-929A-F52095DE7FC8}" presName="accentRepeatNode" presStyleLbl="solidFgAcc1" presStyleIdx="2" presStyleCnt="3"/>
      <dgm:spPr/>
    </dgm:pt>
  </dgm:ptLst>
  <dgm:cxnLst>
    <dgm:cxn modelId="{6B8A20E4-46A6-4AEA-B05E-704E2A76962D}" srcId="{4BEAB2C7-6D72-4777-929A-F52095DE7FC8}" destId="{0CFD9E84-B4C1-4F0B-ADAE-CA0C6BD01F0A}" srcOrd="0" destOrd="0" parTransId="{50152DEB-3138-4D04-9C33-57B5B01CDA3F}" sibTransId="{9D5BFDF3-7F41-44A0-937E-1EBAEB0F90BC}"/>
    <dgm:cxn modelId="{26A61944-AA6D-43B1-BA63-CD15126FA3D5}" srcId="{F9C3B65B-C918-42C5-BCF3-0A2ABC70978F}" destId="{AE8D7A7C-6E2A-4855-93EA-41F479E843E7}" srcOrd="0" destOrd="0" parTransId="{2F871364-1D09-46D4-BA3D-8854605A7CAD}" sibTransId="{6752C207-AC33-4088-B5D4-5C873C0D0424}"/>
    <dgm:cxn modelId="{08E6DD3C-AA2B-4445-9250-4FDC9C5EA0F0}" type="presOf" srcId="{0CFD9E84-B4C1-4F0B-ADAE-CA0C6BD01F0A}" destId="{84D65041-F328-4B9C-B302-0E11D16DC5CF}" srcOrd="0" destOrd="1" presId="urn:microsoft.com/office/officeart/2008/layout/VerticalCurvedList"/>
    <dgm:cxn modelId="{F704D79E-A84B-4CC0-ABBF-84AAAF0A0303}" srcId="{AE8D7A7C-6E2A-4855-93EA-41F479E843E7}" destId="{84912F02-5215-412E-9308-44B868EF9235}" srcOrd="0" destOrd="0" parTransId="{354670FF-250D-436D-A97A-562247FB0250}" sibTransId="{10E8AA8D-6CFB-4E54-830D-29881F419334}"/>
    <dgm:cxn modelId="{9ADC9869-DB6E-42DC-AFDA-340A3AA5D7AF}" srcId="{F9C3B65B-C918-42C5-BCF3-0A2ABC70978F}" destId="{4BEAB2C7-6D72-4777-929A-F52095DE7FC8}" srcOrd="2" destOrd="0" parTransId="{FD9BA63F-C008-47AD-9878-C454ACF712CA}" sibTransId="{98E0551F-6107-476B-B583-5E33329BAB8D}"/>
    <dgm:cxn modelId="{51E72167-3791-464B-948D-299DAE8199B5}" type="presOf" srcId="{CDA958C9-24FD-4F17-A84C-9035CC74B80B}" destId="{F24F2654-AE0C-4514-B88C-5A75B835D576}" srcOrd="0" destOrd="1" presId="urn:microsoft.com/office/officeart/2008/layout/VerticalCurvedList"/>
    <dgm:cxn modelId="{9D7EF2AF-AF92-4612-8779-E7E3863EB7CE}" type="presOf" srcId="{F9C3B65B-C918-42C5-BCF3-0A2ABC70978F}" destId="{9EB81FCD-CFF8-47E6-BC68-1A92AD1F0943}" srcOrd="0" destOrd="0" presId="urn:microsoft.com/office/officeart/2008/layout/VerticalCurvedList"/>
    <dgm:cxn modelId="{BE6A3031-8021-4B24-BBE5-0E4A1358C79F}" type="presOf" srcId="{B29D4ADB-1E1B-49FF-ACAA-6357E578B223}" destId="{75998365-95D9-4DC6-BD64-8E074988F678}" srcOrd="0" destOrd="3" presId="urn:microsoft.com/office/officeart/2008/layout/VerticalCurvedList"/>
    <dgm:cxn modelId="{695A6A04-F10E-4E31-8AE4-174E9D044CEA}" srcId="{F9C3B65B-C918-42C5-BCF3-0A2ABC70978F}" destId="{EB14BCCE-AC82-4C2F-B74B-48E933F90E87}" srcOrd="1" destOrd="0" parTransId="{930C12A0-3D61-498A-ADB0-47B220ACB4ED}" sibTransId="{5753722C-ADC9-4946-A2E0-21D08498BC8F}"/>
    <dgm:cxn modelId="{65EACB1A-0228-4F50-8E3E-C655BF855B05}" type="presOf" srcId="{EB14BCCE-AC82-4C2F-B74B-48E933F90E87}" destId="{F24F2654-AE0C-4514-B88C-5A75B835D576}" srcOrd="0" destOrd="0" presId="urn:microsoft.com/office/officeart/2008/layout/VerticalCurvedList"/>
    <dgm:cxn modelId="{75CE911E-9B21-4F41-ADE9-92CBBA733B87}" type="presOf" srcId="{10E8AA8D-6CFB-4E54-830D-29881F419334}" destId="{43A7824D-9A8C-4252-82ED-817FF7C076C2}" srcOrd="0" destOrd="0" presId="urn:microsoft.com/office/officeart/2008/layout/VerticalCurvedList"/>
    <dgm:cxn modelId="{C71FB2BB-AC58-4397-9C96-28AC87594C69}" type="presOf" srcId="{84912F02-5215-412E-9308-44B868EF9235}" destId="{75998365-95D9-4DC6-BD64-8E074988F678}" srcOrd="0" destOrd="1" presId="urn:microsoft.com/office/officeart/2008/layout/VerticalCurvedList"/>
    <dgm:cxn modelId="{A9AD0F0B-53D3-40E6-97E9-E22A145CF622}" type="presOf" srcId="{AE8D7A7C-6E2A-4855-93EA-41F479E843E7}" destId="{75998365-95D9-4DC6-BD64-8E074988F678}" srcOrd="0" destOrd="0" presId="urn:microsoft.com/office/officeart/2008/layout/VerticalCurvedList"/>
    <dgm:cxn modelId="{6A8D5AB0-56F0-4DA9-9C01-1843A704B8C1}" type="presOf" srcId="{10577281-AE47-4BBC-87E3-4EBEC772BD1D}" destId="{75998365-95D9-4DC6-BD64-8E074988F678}" srcOrd="0" destOrd="2" presId="urn:microsoft.com/office/officeart/2008/layout/VerticalCurvedList"/>
    <dgm:cxn modelId="{6D461832-FAA5-4E19-8F50-2C3280694303}" srcId="{AE8D7A7C-6E2A-4855-93EA-41F479E843E7}" destId="{B29D4ADB-1E1B-49FF-ACAA-6357E578B223}" srcOrd="2" destOrd="0" parTransId="{459E2606-0BC4-4D54-850D-163D70668974}" sibTransId="{3FB8FB1F-867F-4F38-992A-8149D960240F}"/>
    <dgm:cxn modelId="{A5425B2B-D2A5-44C5-AE63-047372C1E4DF}" type="presOf" srcId="{4BEAB2C7-6D72-4777-929A-F52095DE7FC8}" destId="{84D65041-F328-4B9C-B302-0E11D16DC5CF}" srcOrd="0" destOrd="0" presId="urn:microsoft.com/office/officeart/2008/layout/VerticalCurvedList"/>
    <dgm:cxn modelId="{4644D1A9-4813-4840-B607-8EB71BFD8F0F}" srcId="{EB14BCCE-AC82-4C2F-B74B-48E933F90E87}" destId="{CDA958C9-24FD-4F17-A84C-9035CC74B80B}" srcOrd="0" destOrd="0" parTransId="{1A040696-5556-4D18-8DE6-7E895A6EDDF0}" sibTransId="{FF3EB395-1875-4CEA-98D1-8F962172CC32}"/>
    <dgm:cxn modelId="{1D38FBC5-20BB-489A-A41A-9F1577499D4C}" srcId="{AE8D7A7C-6E2A-4855-93EA-41F479E843E7}" destId="{10577281-AE47-4BBC-87E3-4EBEC772BD1D}" srcOrd="1" destOrd="0" parTransId="{26E663DA-64E7-4689-902F-EB5935E1324C}" sibTransId="{05B85239-1769-4A01-8B87-DB882E521B39}"/>
    <dgm:cxn modelId="{EA09661A-C7AF-4EF0-9398-8B5CDD09791A}" type="presParOf" srcId="{9EB81FCD-CFF8-47E6-BC68-1A92AD1F0943}" destId="{8C95B5E8-F022-4988-97DA-BD5AFD1D42A7}" srcOrd="0" destOrd="0" presId="urn:microsoft.com/office/officeart/2008/layout/VerticalCurvedList"/>
    <dgm:cxn modelId="{2E2CBE56-43B4-4B75-AED4-D0D78E9E72D8}" type="presParOf" srcId="{8C95B5E8-F022-4988-97DA-BD5AFD1D42A7}" destId="{2F8A1223-4046-4F4F-9B4E-6C25F985374C}" srcOrd="0" destOrd="0" presId="urn:microsoft.com/office/officeart/2008/layout/VerticalCurvedList"/>
    <dgm:cxn modelId="{58CDE43F-E9E7-47AF-AC80-1FA78810DAD1}" type="presParOf" srcId="{2F8A1223-4046-4F4F-9B4E-6C25F985374C}" destId="{9627638F-BF5B-4AA7-B771-3F1910C90468}" srcOrd="0" destOrd="0" presId="urn:microsoft.com/office/officeart/2008/layout/VerticalCurvedList"/>
    <dgm:cxn modelId="{BFCA371A-1DA8-47BC-B090-DE7BC3B26C1B}" type="presParOf" srcId="{2F8A1223-4046-4F4F-9B4E-6C25F985374C}" destId="{43A7824D-9A8C-4252-82ED-817FF7C076C2}" srcOrd="1" destOrd="0" presId="urn:microsoft.com/office/officeart/2008/layout/VerticalCurvedList"/>
    <dgm:cxn modelId="{5A2057D9-61FB-446D-85F2-B7989D7FD8F5}" type="presParOf" srcId="{2F8A1223-4046-4F4F-9B4E-6C25F985374C}" destId="{A0FBFE85-B85B-4E13-B2DF-4EBADC6A2A82}" srcOrd="2" destOrd="0" presId="urn:microsoft.com/office/officeart/2008/layout/VerticalCurvedList"/>
    <dgm:cxn modelId="{1F87B233-2F34-408B-AE66-4E263FE070C1}" type="presParOf" srcId="{2F8A1223-4046-4F4F-9B4E-6C25F985374C}" destId="{23D7B392-84C1-46B3-AEEE-2FEC5DDE70DC}" srcOrd="3" destOrd="0" presId="urn:microsoft.com/office/officeart/2008/layout/VerticalCurvedList"/>
    <dgm:cxn modelId="{ED19C9A0-10E1-4E8C-B253-315BB0F70211}" type="presParOf" srcId="{8C95B5E8-F022-4988-97DA-BD5AFD1D42A7}" destId="{75998365-95D9-4DC6-BD64-8E074988F678}" srcOrd="1" destOrd="0" presId="urn:microsoft.com/office/officeart/2008/layout/VerticalCurvedList"/>
    <dgm:cxn modelId="{3447C9E4-DE7D-4A14-A12C-AB7561975DB3}" type="presParOf" srcId="{8C95B5E8-F022-4988-97DA-BD5AFD1D42A7}" destId="{54C79456-1475-43A2-861D-34E5BC323500}" srcOrd="2" destOrd="0" presId="urn:microsoft.com/office/officeart/2008/layout/VerticalCurvedList"/>
    <dgm:cxn modelId="{891E535D-71D9-4BFE-84A3-09C737D6A1FC}" type="presParOf" srcId="{54C79456-1475-43A2-861D-34E5BC323500}" destId="{51B22B4F-909B-4FDA-B476-15A80BEED22A}" srcOrd="0" destOrd="0" presId="urn:microsoft.com/office/officeart/2008/layout/VerticalCurvedList"/>
    <dgm:cxn modelId="{62650C78-9040-4E21-BE8D-1B5E98079848}" type="presParOf" srcId="{8C95B5E8-F022-4988-97DA-BD5AFD1D42A7}" destId="{F24F2654-AE0C-4514-B88C-5A75B835D576}" srcOrd="3" destOrd="0" presId="urn:microsoft.com/office/officeart/2008/layout/VerticalCurvedList"/>
    <dgm:cxn modelId="{25D1E41D-A450-49C8-828A-ACDF3C5B9316}" type="presParOf" srcId="{8C95B5E8-F022-4988-97DA-BD5AFD1D42A7}" destId="{E41A8310-F4E6-4853-ABE1-75FE0ABC2549}" srcOrd="4" destOrd="0" presId="urn:microsoft.com/office/officeart/2008/layout/VerticalCurvedList"/>
    <dgm:cxn modelId="{49739E8B-F055-4BE4-8B4B-8506F9C26A3E}" type="presParOf" srcId="{E41A8310-F4E6-4853-ABE1-75FE0ABC2549}" destId="{E349D55A-E2BC-4426-9BE3-C722F0E21943}" srcOrd="0" destOrd="0" presId="urn:microsoft.com/office/officeart/2008/layout/VerticalCurvedList"/>
    <dgm:cxn modelId="{4E50247B-439F-4ED3-A91B-3753ED68335C}" type="presParOf" srcId="{8C95B5E8-F022-4988-97DA-BD5AFD1D42A7}" destId="{84D65041-F328-4B9C-B302-0E11D16DC5CF}" srcOrd="5" destOrd="0" presId="urn:microsoft.com/office/officeart/2008/layout/VerticalCurvedList"/>
    <dgm:cxn modelId="{D200F34B-8A1B-43D4-A848-FFED270B515F}" type="presParOf" srcId="{8C95B5E8-F022-4988-97DA-BD5AFD1D42A7}" destId="{07906B90-CA66-486B-A517-7757C8DB7CDF}" srcOrd="6" destOrd="0" presId="urn:microsoft.com/office/officeart/2008/layout/VerticalCurvedList"/>
    <dgm:cxn modelId="{73945D52-6217-4099-8DA7-64C04D99E619}" type="presParOf" srcId="{07906B90-CA66-486B-A517-7757C8DB7CDF}" destId="{E26823A4-43B9-4E63-9D71-F4AC7B4C1A24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3A7824D-9A8C-4252-82ED-817FF7C076C2}">
      <dsp:nvSpPr>
        <dsp:cNvPr id="0" name=""/>
        <dsp:cNvSpPr/>
      </dsp:nvSpPr>
      <dsp:spPr>
        <a:xfrm>
          <a:off x="-5740463" y="-878820"/>
          <a:ext cx="6835669" cy="6835669"/>
        </a:xfrm>
        <a:prstGeom prst="blockArc">
          <a:avLst>
            <a:gd name="adj1" fmla="val 18900000"/>
            <a:gd name="adj2" fmla="val 2700000"/>
            <a:gd name="adj3" fmla="val 316"/>
          </a:avLst>
        </a:prstGeom>
        <a:noFill/>
        <a:ln w="127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998365-95D9-4DC6-BD64-8E074988F678}">
      <dsp:nvSpPr>
        <dsp:cNvPr id="0" name=""/>
        <dsp:cNvSpPr/>
      </dsp:nvSpPr>
      <dsp:spPr>
        <a:xfrm>
          <a:off x="704830" y="379963"/>
          <a:ext cx="10760157" cy="1271284"/>
        </a:xfrm>
        <a:prstGeom prst="rect">
          <a:avLst/>
        </a:prstGeom>
        <a:solidFill>
          <a:srgbClr val="A2000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6137" tIns="45720" rIns="45720" bIns="4572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в соответствии с распоряжением правительства РФ от 08.01.2029 №1-р:</a:t>
          </a:r>
          <a:endParaRPr lang="ru-RU" sz="18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на 01.07.2023 введено в эксплуатацию 70 СЭС (1788,3 МВт), 25 ВЭС (2360 МВт), 5 </a:t>
          </a:r>
          <a:r>
            <a:rPr lang="ru-RU" sz="1400" kern="1200" dirty="0" err="1" smtClean="0">
              <a:solidFill>
                <a:schemeClr val="bg1"/>
              </a:solidFill>
            </a:rPr>
            <a:t>мГЭС</a:t>
          </a:r>
          <a:r>
            <a:rPr lang="ru-RU" sz="1400" kern="1200" dirty="0" smtClean="0">
              <a:solidFill>
                <a:schemeClr val="bg1"/>
              </a:solidFill>
            </a:rPr>
            <a:t> (70,7 МВт),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к 2035 году планируется ввести более 12 ГВт мощностей,</a:t>
          </a:r>
          <a:endParaRPr lang="ru-RU" sz="14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новые узлы генерации подключаются к ЭЭС через ответвления на ЛЭП: 2-концевые линии  становятся 3-концевыми, 3-концевые линии становятся 4-концевыми, …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704830" y="379963"/>
        <a:ext cx="10760157" cy="1271284"/>
      </dsp:txXfrm>
    </dsp:sp>
    <dsp:sp modelId="{51B22B4F-909B-4FDA-B476-15A80BEED22A}">
      <dsp:nvSpPr>
        <dsp:cNvPr id="0" name=""/>
        <dsp:cNvSpPr/>
      </dsp:nvSpPr>
      <dsp:spPr>
        <a:xfrm>
          <a:off x="70076" y="380852"/>
          <a:ext cx="1269507" cy="126950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rgbClr val="7F2622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24F2654-AE0C-4514-B88C-5A75B835D576}">
      <dsp:nvSpPr>
        <dsp:cNvPr id="0" name=""/>
        <dsp:cNvSpPr/>
      </dsp:nvSpPr>
      <dsp:spPr>
        <a:xfrm>
          <a:off x="1074002" y="2031211"/>
          <a:ext cx="10390985" cy="1015605"/>
        </a:xfrm>
        <a:prstGeom prst="rect">
          <a:avLst/>
        </a:prstGeom>
        <a:solidFill>
          <a:srgbClr val="A2000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6137" tIns="45720" rIns="45720" bIns="4572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bg1"/>
              </a:solidFill>
            </a:rPr>
            <a:t>согласно приказу Министерства энергетики РФ от 13.02.2019 №97</a:t>
          </a:r>
          <a:endParaRPr lang="ru-RU" sz="1800" kern="1200" dirty="0">
            <a:solidFill>
              <a:schemeClr val="bg1"/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bg1"/>
              </a:solidFill>
            </a:rPr>
            <a:t>наземные каналы связи должны быть организованы в технологических сетях связи, создаваемых на базе систем передачи информации с использованием собственных и арендованных ВОЛС …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1074002" y="2031211"/>
        <a:ext cx="10390985" cy="1015605"/>
      </dsp:txXfrm>
    </dsp:sp>
    <dsp:sp modelId="{E349D55A-E2BC-4426-9BE3-C722F0E21943}">
      <dsp:nvSpPr>
        <dsp:cNvPr id="0" name=""/>
        <dsp:cNvSpPr/>
      </dsp:nvSpPr>
      <dsp:spPr>
        <a:xfrm>
          <a:off x="439249" y="1904260"/>
          <a:ext cx="1269507" cy="126950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4D65041-F328-4B9C-B302-0E11D16DC5CF}">
      <dsp:nvSpPr>
        <dsp:cNvPr id="0" name=""/>
        <dsp:cNvSpPr/>
      </dsp:nvSpPr>
      <dsp:spPr>
        <a:xfrm>
          <a:off x="704830" y="3554619"/>
          <a:ext cx="10760157" cy="1015605"/>
        </a:xfrm>
        <a:prstGeom prst="rect">
          <a:avLst/>
        </a:prstGeom>
        <a:solidFill>
          <a:srgbClr val="A20000"/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06137" tIns="50800" rIns="50800" bIns="508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bg1"/>
              </a:solidFill>
            </a:rPr>
            <a:t>согласно приказу Министерства энергетики РФ от 13.02.2019 №101</a:t>
          </a:r>
          <a:endParaRPr lang="ru-RU" sz="2000" kern="1200" dirty="0">
            <a:solidFill>
              <a:schemeClr val="bg1"/>
            </a:solidFill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bg1"/>
              </a:solidFill>
            </a:rPr>
            <a:t>при наличии каналов связи по ВОЛС в качестве основной защиты ЛЭП необходимо применять ДЗЛ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704830" y="3554619"/>
        <a:ext cx="10760157" cy="1015605"/>
      </dsp:txXfrm>
    </dsp:sp>
    <dsp:sp modelId="{E26823A4-43B9-4E63-9D71-F4AC7B4C1A24}">
      <dsp:nvSpPr>
        <dsp:cNvPr id="0" name=""/>
        <dsp:cNvSpPr/>
      </dsp:nvSpPr>
      <dsp:spPr>
        <a:xfrm>
          <a:off x="70076" y="3427668"/>
          <a:ext cx="1269507" cy="126950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92678-502F-4E86-967E-A9566102A73B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6CD3C2-51DD-43C5-B914-AA53813BC26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6292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FAAA9F-6669-4A14-B1C4-D77AF94C148C}" type="datetimeFigureOut">
              <a:rPr lang="ru-RU" smtClean="0"/>
              <a:t>23.04.2024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4D0CC6-E1FD-4D25-8569-39786E97211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7990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trike="sngStrik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954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036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870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187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351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7604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072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4069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3138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4D0CC6-E1FD-4D25-8569-39786E972113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313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4560AD-73E3-4B72-BB24-F383A2C681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1837113"/>
            <a:ext cx="9144000" cy="716886"/>
          </a:xfrm>
          <a:prstGeom prst="rect">
            <a:avLst/>
          </a:prstGeom>
        </p:spPr>
        <p:txBody>
          <a:bodyPr anchor="b"/>
          <a:lstStyle>
            <a:lvl1pPr algn="r">
              <a:defRPr sz="480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997157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4560AD-73E3-4B72-BB24-F383A2C681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3236" y="1695796"/>
            <a:ext cx="9144000" cy="716886"/>
          </a:xfrm>
          <a:prstGeom prst="rect">
            <a:avLst/>
          </a:prstGeom>
        </p:spPr>
        <p:txBody>
          <a:bodyPr anchor="b"/>
          <a:lstStyle>
            <a:lvl1pPr algn="l">
              <a:defRPr sz="480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1200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E4560AD-73E3-4B72-BB24-F383A2C681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15244" y="1862050"/>
            <a:ext cx="9144000" cy="716886"/>
          </a:xfrm>
          <a:prstGeom prst="rect">
            <a:avLst/>
          </a:prstGeom>
        </p:spPr>
        <p:txBody>
          <a:bodyPr anchor="b"/>
          <a:lstStyle>
            <a:lvl1pPr algn="ctr">
              <a:defRPr sz="480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27536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="" xmlns:a16="http://schemas.microsoft.com/office/drawing/2014/main" id="{19FD2CBD-0B96-469A-BD75-6640D5B2ED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8727" y="129512"/>
            <a:ext cx="10515600" cy="490537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accent1">
                    <a:lumMod val="50000"/>
                  </a:schemeClr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1pPr>
          </a:lstStyle>
          <a:p>
            <a:r>
              <a:rPr lang="ru-RU" altLang="ru-RU" dirty="0"/>
              <a:t>Название</a:t>
            </a:r>
            <a:r>
              <a:rPr lang="ru-RU" dirty="0"/>
              <a:t>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404610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6D4584B-BF22-45D5-966E-6104E414EF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7" y="0"/>
            <a:ext cx="1216408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97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322" y="11430"/>
            <a:ext cx="12227751" cy="6838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386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203CE7E-3ED2-4DD4-91AA-43397BFF26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7" y="0"/>
            <a:ext cx="121856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745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BF87CD0-DFB5-4698-8555-DA8D459CAF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4530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CD98BBEF-D24A-44A7-883C-48AE78BF0133}"/>
              </a:ext>
            </a:extLst>
          </p:cNvPr>
          <p:cNvSpPr txBox="1"/>
          <p:nvPr userDrawn="1"/>
        </p:nvSpPr>
        <p:spPr>
          <a:xfrm>
            <a:off x="395926" y="6297192"/>
            <a:ext cx="457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B5607736-9977-411D-B69F-A96ADB0757E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Равнобедренный треугольник 5">
            <a:extLst>
              <a:ext uri="{FF2B5EF4-FFF2-40B4-BE49-F238E27FC236}">
                <a16:creationId xmlns="" xmlns:a16="http://schemas.microsoft.com/office/drawing/2014/main" id="{31A20C2B-FE91-4D09-9E66-AD6903ECD45D}"/>
              </a:ext>
            </a:extLst>
          </p:cNvPr>
          <p:cNvSpPr/>
          <p:nvPr userDrawn="1"/>
        </p:nvSpPr>
        <p:spPr>
          <a:xfrm rot="10800000">
            <a:off x="153506" y="6297192"/>
            <a:ext cx="815975" cy="660400"/>
          </a:xfrm>
          <a:prstGeom prst="triangle">
            <a:avLst/>
          </a:prstGeom>
          <a:gradFill flip="none" rotWithShape="1">
            <a:gsLst>
              <a:gs pos="100000">
                <a:srgbClr val="7F2622">
                  <a:alpha val="20000"/>
                  <a:lumMod val="100000"/>
                </a:srgbClr>
              </a:gs>
              <a:gs pos="0">
                <a:srgbClr val="054564">
                  <a:alpha val="2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821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27EF0E1C-62AA-49B5-A501-0147A55454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20248" y="1695635"/>
            <a:ext cx="8780015" cy="1970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Clear Sans" panose="020B0503030202020304" pitchFamily="34" charset="0"/>
                <a:ea typeface="+mj-ea"/>
                <a:cs typeface="Clear Sans" panose="020B0503030202020304" pitchFamily="34" charset="0"/>
              </a:defRPr>
            </a:lvl1pPr>
          </a:lstStyle>
          <a:p>
            <a:pPr algn="ctr"/>
            <a:r>
              <a:rPr lang="ru-RU" sz="3200" b="1" dirty="0" smtClean="0"/>
              <a:t>Преимущества и особенности реализации защиты с блокирующей логикой по ВОЛС</a:t>
            </a:r>
            <a:br>
              <a:rPr lang="ru-RU" sz="3200" b="1" dirty="0" smtClean="0"/>
            </a:br>
            <a:r>
              <a:rPr lang="ru-RU" sz="3200" b="1" dirty="0" smtClean="0"/>
              <a:t>для многоконцевых линий</a:t>
            </a:r>
            <a:endParaRPr lang="ru-RU" altLang="ru-RU" sz="32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1081140"/>
              </p:ext>
            </p:extLst>
          </p:nvPr>
        </p:nvGraphicFramePr>
        <p:xfrm>
          <a:off x="7431967" y="4251537"/>
          <a:ext cx="4532556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8013"/>
                <a:gridCol w="298454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Докладчик: 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Михайлов М.В. 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mikhaylov_mv@relematika.ru</a:t>
                      </a:r>
                      <a:r>
                        <a:rPr lang="ru-RU" sz="14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Соавторы:</a:t>
                      </a:r>
                      <a:endParaRPr lang="ru-RU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Кушников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Э.А.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Добронравов Е.Ю.</a:t>
                      </a: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849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2679BF6-02DD-4B6B-BE4A-557BD06629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359" y="1873349"/>
            <a:ext cx="9144000" cy="716886"/>
          </a:xfrm>
        </p:spPr>
        <p:txBody>
          <a:bodyPr/>
          <a:lstStyle/>
          <a:p>
            <a:r>
              <a:rPr lang="ru-RU" sz="4800" dirty="0">
                <a:solidFill>
                  <a:schemeClr val="bg1"/>
                </a:solidFill>
                <a:latin typeface="Clear Sans" panose="020B0503030202020304" pitchFamily="34" charset="0"/>
                <a:cs typeface="Clear Sans" panose="020B0503030202020304" pitchFamily="34" charset="0"/>
              </a:rPr>
              <a:t>Приглашаем к сотрудничеству!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974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79E746F3-C5AF-4099-A32C-A0240152A1D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6688" y="153988"/>
            <a:ext cx="10752846" cy="490537"/>
          </a:xfrm>
        </p:spPr>
        <p:txBody>
          <a:bodyPr/>
          <a:lstStyle/>
          <a:p>
            <a:r>
              <a:rPr lang="ru-RU" altLang="ru-RU" sz="2400" dirty="0" smtClean="0"/>
              <a:t>Развитие малой генерации – Применение ДЗЛ</a:t>
            </a:r>
            <a:endParaRPr lang="ru-RU" altLang="ru-RU" sz="24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8295C0E4-44B6-4006-A617-47F9B5736E81}"/>
              </a:ext>
            </a:extLst>
          </p:cNvPr>
          <p:cNvSpPr txBox="1">
            <a:spLocks noChangeArrowheads="1"/>
          </p:cNvSpPr>
          <p:nvPr/>
        </p:nvSpPr>
        <p:spPr>
          <a:xfrm>
            <a:off x="166688" y="1106488"/>
            <a:ext cx="10752846" cy="39862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 kern="1200">
                <a:solidFill>
                  <a:srgbClr val="054564"/>
                </a:solidFill>
                <a:latin typeface="Clear Sans" panose="020B0503030202020304" pitchFamily="34" charset="0"/>
                <a:ea typeface="+mj-ea"/>
                <a:cs typeface="Clear Sans" panose="020B05030302020203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4564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4564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4564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4564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4564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4564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4564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rgbClr val="054564"/>
                </a:solidFill>
                <a:latin typeface="Clear Sans" panose="020B0503030202020304" pitchFamily="34" charset="0"/>
                <a:cs typeface="Clear Sans" panose="020B0503030202020304" pitchFamily="34" charset="0"/>
              </a:defRPr>
            </a:lvl9pPr>
          </a:lstStyle>
          <a:p>
            <a:pPr eaLnBrk="1" hangingPunct="1"/>
            <a:endParaRPr lang="ru-RU" alt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93432956"/>
              </p:ext>
            </p:extLst>
          </p:nvPr>
        </p:nvGraphicFramePr>
        <p:xfrm>
          <a:off x="337350" y="985421"/>
          <a:ext cx="11535065" cy="5078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Семиугольник 5"/>
          <p:cNvSpPr/>
          <p:nvPr/>
        </p:nvSpPr>
        <p:spPr>
          <a:xfrm>
            <a:off x="553301" y="2175029"/>
            <a:ext cx="484158" cy="346229"/>
          </a:xfrm>
          <a:prstGeom prst="heptagon">
            <a:avLst/>
          </a:prstGeom>
          <a:ln>
            <a:solidFill>
              <a:srgbClr val="7F262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" dirty="0" smtClean="0"/>
              <a:t>+1</a:t>
            </a:r>
            <a:endParaRPr lang="ru-RU" sz="800" dirty="0"/>
          </a:p>
        </p:txBody>
      </p:sp>
      <p:sp>
        <p:nvSpPr>
          <p:cNvPr id="7" name="Семиугольник 6"/>
          <p:cNvSpPr/>
          <p:nvPr/>
        </p:nvSpPr>
        <p:spPr>
          <a:xfrm>
            <a:off x="730854" y="1873188"/>
            <a:ext cx="702029" cy="474955"/>
          </a:xfrm>
          <a:prstGeom prst="heptagon">
            <a:avLst/>
          </a:prstGeom>
          <a:ln>
            <a:solidFill>
              <a:srgbClr val="7F262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+1</a:t>
            </a:r>
            <a:endParaRPr lang="ru-RU" sz="1600" dirty="0"/>
          </a:p>
        </p:txBody>
      </p:sp>
      <p:sp>
        <p:nvSpPr>
          <p:cNvPr id="8" name="Семиугольник 7"/>
          <p:cNvSpPr/>
          <p:nvPr/>
        </p:nvSpPr>
        <p:spPr>
          <a:xfrm>
            <a:off x="908407" y="1411551"/>
            <a:ext cx="907796" cy="634752"/>
          </a:xfrm>
          <a:prstGeom prst="heptagon">
            <a:avLst/>
          </a:prstGeom>
          <a:ln>
            <a:solidFill>
              <a:srgbClr val="7F262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+1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70172" y="3099594"/>
            <a:ext cx="1004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ВОЛС</a:t>
            </a:r>
            <a:endParaRPr lang="ru-RU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806355" y="3356567"/>
            <a:ext cx="496148" cy="334299"/>
          </a:xfrm>
          <a:prstGeom prst="ellipse">
            <a:avLst/>
          </a:prstGeom>
          <a:solidFill>
            <a:srgbClr val="8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ru-RU" dirty="0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0172" y="3459159"/>
            <a:ext cx="751367" cy="12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Овал 11"/>
          <p:cNvSpPr/>
          <p:nvPr/>
        </p:nvSpPr>
        <p:spPr>
          <a:xfrm>
            <a:off x="1695158" y="3356565"/>
            <a:ext cx="496148" cy="334299"/>
          </a:xfrm>
          <a:prstGeom prst="ellipse">
            <a:avLst/>
          </a:prstGeom>
          <a:solidFill>
            <a:srgbClr val="8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52115" y="4851206"/>
            <a:ext cx="10046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n>
                  <a:solidFill>
                    <a:schemeClr val="accent2">
                      <a:lumMod val="60000"/>
                      <a:lumOff val="40000"/>
                    </a:schemeClr>
                  </a:solidFill>
                </a:ln>
              </a:rPr>
              <a:t>ДЗЛ</a:t>
            </a:r>
            <a:endParaRPr lang="ru-RU" dirty="0"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34504" y="5841830"/>
            <a:ext cx="3883092" cy="408623"/>
          </a:xfrm>
          <a:prstGeom prst="roundRect">
            <a:avLst/>
          </a:prstGeom>
          <a:noFill/>
          <a:ln w="28575">
            <a:solidFill>
              <a:schemeClr val="accent1">
                <a:lumMod val="20000"/>
                <a:lumOff val="8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развитие малой генерации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15" name="Shape 14"/>
          <p:cNvSpPr/>
          <p:nvPr/>
        </p:nvSpPr>
        <p:spPr>
          <a:xfrm rot="1856298">
            <a:off x="6143121" y="5768035"/>
            <a:ext cx="684268" cy="556211"/>
          </a:xfrm>
          <a:prstGeom prst="swooshArrow">
            <a:avLst>
              <a:gd name="adj1" fmla="val 16310"/>
              <a:gd name="adj2" fmla="val 31370"/>
            </a:avLst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TextBox 15"/>
          <p:cNvSpPr txBox="1"/>
          <p:nvPr/>
        </p:nvSpPr>
        <p:spPr>
          <a:xfrm>
            <a:off x="7166904" y="5841830"/>
            <a:ext cx="4832056" cy="374571"/>
          </a:xfrm>
          <a:prstGeom prst="roundRect">
            <a:avLst/>
          </a:prstGeom>
          <a:noFill/>
          <a:ln w="28575">
            <a:solidFill>
              <a:schemeClr val="accent1">
                <a:lumMod val="20000"/>
                <a:lumOff val="80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Century Gothic" panose="020B0502020202020204" pitchFamily="34" charset="0"/>
              </a:rPr>
              <a:t>повышение спроса на многоконцевой ДЗЛ</a:t>
            </a:r>
            <a:endParaRPr lang="ru-RU" sz="1600" dirty="0">
              <a:solidFill>
                <a:schemeClr val="accent6">
                  <a:lumMod val="75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85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68C295E8-FEDB-4A75-B5B4-9FB72C2D56A8}"/>
              </a:ext>
            </a:extLst>
          </p:cNvPr>
          <p:cNvSpPr txBox="1">
            <a:spLocks noChangeArrowheads="1"/>
          </p:cNvSpPr>
          <p:nvPr/>
        </p:nvSpPr>
        <p:spPr>
          <a:xfrm>
            <a:off x="230188" y="179388"/>
            <a:ext cx="11784334" cy="4905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>
                    <a:lumMod val="50000"/>
                  </a:schemeClr>
                </a:solidFill>
                <a:latin typeface="Clear Sans" panose="020B0503030202020304" pitchFamily="34" charset="0"/>
                <a:ea typeface="+mj-ea"/>
                <a:cs typeface="Clear Sans" panose="020B0503030202020304" pitchFamily="34" charset="0"/>
              </a:defRPr>
            </a:lvl1pPr>
          </a:lstStyle>
          <a:p>
            <a:r>
              <a:rPr lang="ru-RU" altLang="ru-RU" sz="2000" dirty="0" smtClean="0"/>
              <a:t>Требования </a:t>
            </a:r>
            <a:r>
              <a:rPr lang="ru-RU" altLang="ru-RU" sz="2000" dirty="0" smtClean="0"/>
              <a:t>к пропускной способности канала связи</a:t>
            </a:r>
          </a:p>
          <a:p>
            <a:r>
              <a:rPr lang="ru-RU" altLang="ru-RU" sz="1800" dirty="0" smtClean="0"/>
              <a:t>(рассмотрим случай при реконструкции РЗА энергообъекта)</a:t>
            </a:r>
            <a:endParaRPr lang="ru-RU" altLang="ru-RU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6937406" y="993400"/>
            <a:ext cx="4930363" cy="214526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для работы ДЗЛ требуется канал связи скоростью:</a:t>
            </a:r>
          </a:p>
          <a:p>
            <a:endParaRPr lang="ru-RU" sz="2000" dirty="0" smtClean="0"/>
          </a:p>
          <a:p>
            <a:r>
              <a:rPr lang="ru-RU" sz="1600" dirty="0" smtClean="0"/>
              <a:t>2</a:t>
            </a:r>
            <a:r>
              <a:rPr lang="en-US" sz="1600" dirty="0" smtClean="0"/>
              <a:t> </a:t>
            </a:r>
            <a:r>
              <a:rPr lang="ru-RU" sz="1600" dirty="0" smtClean="0"/>
              <a:t>комплекта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1600" dirty="0" smtClean="0"/>
              <a:t> </a:t>
            </a:r>
            <a:r>
              <a:rPr lang="ru-RU" sz="1600" dirty="0" smtClean="0"/>
              <a:t>+ комплект </a:t>
            </a:r>
            <a:r>
              <a:rPr lang="en-US" sz="1600" dirty="0" smtClean="0"/>
              <a:t>U</a:t>
            </a:r>
            <a:r>
              <a:rPr lang="en-US" sz="1600" dirty="0"/>
              <a:t> </a:t>
            </a:r>
            <a:r>
              <a:rPr lang="en-US" sz="2000" dirty="0" smtClean="0">
                <a:sym typeface="Symbol"/>
              </a:rPr>
              <a:t> </a:t>
            </a:r>
            <a:r>
              <a:rPr lang="en-US" sz="2000" dirty="0" smtClean="0"/>
              <a:t> </a:t>
            </a:r>
            <a:r>
              <a:rPr lang="ru-RU" sz="2000" dirty="0" smtClean="0"/>
              <a:t>192 кбит/с</a:t>
            </a:r>
          </a:p>
          <a:p>
            <a:endParaRPr lang="ru-RU" sz="2000" dirty="0" smtClean="0"/>
          </a:p>
          <a:p>
            <a:r>
              <a:rPr lang="ru-RU" sz="2000" dirty="0" smtClean="0">
                <a:effectLst/>
              </a:rPr>
              <a:t>выделено 128 кбит/с</a:t>
            </a:r>
          </a:p>
        </p:txBody>
      </p:sp>
      <p:sp>
        <p:nvSpPr>
          <p:cNvPr id="25" name="Shape 24"/>
          <p:cNvSpPr/>
          <p:nvPr/>
        </p:nvSpPr>
        <p:spPr>
          <a:xfrm rot="17203626" flipH="1">
            <a:off x="8923102" y="3262152"/>
            <a:ext cx="677447" cy="393041"/>
          </a:xfrm>
          <a:prstGeom prst="swooshArrow">
            <a:avLst>
              <a:gd name="adj1" fmla="val 16310"/>
              <a:gd name="adj2" fmla="val 48027"/>
            </a:avLst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20" y="993400"/>
            <a:ext cx="6267377" cy="377238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640497" y="3839625"/>
            <a:ext cx="3883092" cy="715089"/>
          </a:xfrm>
          <a:prstGeom prst="round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dirty="0" smtClean="0"/>
              <a:t>замена на РЗА с требованиями к каналу связи ниже (64 кбит/с)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9928737" y="3839625"/>
            <a:ext cx="5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sym typeface="Symbol"/>
              </a:rPr>
              <a:t>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349262" y="5195470"/>
            <a:ext cx="4698977" cy="646331"/>
          </a:xfrm>
          <a:prstGeom prst="rect">
            <a:avLst/>
          </a:prstGeom>
          <a:ln w="28575">
            <a:solidFill>
              <a:srgbClr val="92D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РЕЛЕМАТИКА предлагает 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альтернативное решение ! 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463448" y="5195469"/>
            <a:ext cx="5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sym typeface="Symbol"/>
              </a:rPr>
              <a:t></a:t>
            </a:r>
            <a:endParaRPr lang="ru-RU" dirty="0"/>
          </a:p>
        </p:txBody>
      </p:sp>
      <p:sp>
        <p:nvSpPr>
          <p:cNvPr id="11" name="Shape 10"/>
          <p:cNvSpPr/>
          <p:nvPr/>
        </p:nvSpPr>
        <p:spPr>
          <a:xfrm rot="17203626" flipH="1">
            <a:off x="8066021" y="4670387"/>
            <a:ext cx="677447" cy="393041"/>
          </a:xfrm>
          <a:prstGeom prst="swooshArrow">
            <a:avLst>
              <a:gd name="adj1" fmla="val 16310"/>
              <a:gd name="adj2" fmla="val 48027"/>
            </a:avLst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1327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xmlns="" id="{22B73EEE-E872-4754-8AE5-5E1A24EE2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5599" y="980186"/>
            <a:ext cx="9296401" cy="322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Clear Sans" panose="020B0503030202020304" pitchFamily="34" charset="0"/>
                <a:ea typeface="+mj-ea"/>
                <a:cs typeface="Clear Sans" panose="020B0503030202020304" pitchFamily="34" charset="0"/>
              </a:defRPr>
            </a:lvl1pPr>
          </a:lstStyle>
          <a:p>
            <a:pPr algn="l"/>
            <a:r>
              <a:rPr lang="ru-RU" altLang="ru-RU" sz="3600" dirty="0" smtClean="0"/>
              <a:t>Защита с блокирующей логикой по ВОЛС </a:t>
            </a:r>
          </a:p>
          <a:p>
            <a:pPr algn="l"/>
            <a:r>
              <a:rPr lang="ru-RU" altLang="ru-RU" sz="3600" dirty="0" smtClean="0"/>
              <a:t>на базе терминала </a:t>
            </a:r>
            <a:r>
              <a:rPr lang="ru-RU" altLang="ru-RU" sz="3600" b="1" dirty="0" smtClean="0">
                <a:solidFill>
                  <a:srgbClr val="92D050"/>
                </a:solidFill>
              </a:rPr>
              <a:t>ТОР 300 КСЗ 563:</a:t>
            </a:r>
            <a:endParaRPr lang="ru-RU" altLang="ru-RU" sz="1600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22B73EEE-E872-4754-8AE5-5E1A24EE28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0319" y="2402586"/>
            <a:ext cx="8138161" cy="1613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kern="1200">
                <a:solidFill>
                  <a:schemeClr val="bg1"/>
                </a:solidFill>
                <a:latin typeface="Clear Sans" panose="020B0503030202020304" pitchFamily="34" charset="0"/>
                <a:ea typeface="+mj-ea"/>
                <a:cs typeface="Clear Sans" panose="020B0503030202020304" pitchFamily="34" charset="0"/>
              </a:defRPr>
            </a:lvl1pPr>
          </a:lstStyle>
          <a:p>
            <a:pPr algn="l"/>
            <a:r>
              <a:rPr lang="ru-RU" altLang="ru-RU" sz="2400" dirty="0" smtClean="0"/>
              <a:t>- </a:t>
            </a:r>
            <a:r>
              <a:rPr lang="ru-RU" altLang="ru-RU" sz="2400" dirty="0"/>
              <a:t>особенности реализации</a:t>
            </a:r>
            <a:br>
              <a:rPr lang="ru-RU" altLang="ru-RU" sz="2400" dirty="0"/>
            </a:br>
            <a:r>
              <a:rPr lang="ru-RU" altLang="ru-RU" sz="2400" dirty="0"/>
              <a:t>- диагностика связи</a:t>
            </a:r>
            <a:br>
              <a:rPr lang="ru-RU" altLang="ru-RU" sz="2400" dirty="0"/>
            </a:br>
            <a:r>
              <a:rPr lang="ru-RU" altLang="ru-RU" sz="2400" dirty="0"/>
              <a:t>- преимущества</a:t>
            </a:r>
            <a:br>
              <a:rPr lang="ru-RU" altLang="ru-RU" sz="2400" dirty="0"/>
            </a:br>
            <a:r>
              <a:rPr lang="ru-RU" altLang="ru-RU" sz="2400" dirty="0"/>
              <a:t>- испытания</a:t>
            </a:r>
            <a:endParaRPr lang="ru-RU" altLang="ru-RU" sz="1600" dirty="0"/>
          </a:p>
        </p:txBody>
      </p:sp>
    </p:spTree>
    <p:extLst>
      <p:ext uri="{BB962C8B-B14F-4D97-AF65-F5344CB8AC3E}">
        <p14:creationId xmlns:p14="http://schemas.microsoft.com/office/powerpoint/2010/main" val="1701638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>
            <a:extLst>
              <a:ext uri="{FF2B5EF4-FFF2-40B4-BE49-F238E27FC236}">
                <a16:creationId xmlns="" xmlns:a16="http://schemas.microsoft.com/office/drawing/2014/main" id="{6E7E6E08-0917-4912-B65F-B54F4A285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88" y="179388"/>
            <a:ext cx="7886700" cy="490537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Реализация принципа ВЧБ по ВОЛС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27173" y="5009678"/>
            <a:ext cx="96380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реализация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базе терминала ТОР 300 КСЗ 563</a:t>
            </a:r>
            <a:r>
              <a:rPr lang="ru-RU" sz="1600" dirty="0" smtClean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 портами ВОЛС </a:t>
            </a:r>
            <a:r>
              <a:rPr lang="ru-RU" sz="1600" dirty="0"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 расстояние до 200 км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обмен цифровыми блокирующими сигналами по ВОЛС в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обоих направлениях;</a:t>
            </a:r>
            <a:endParaRPr lang="ru-RU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предусмотрен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алгоритм, позволяющий выявлять наиболее «короткий путь» доставки сообщения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между полукомплектами для своевременного формирования входящего блокирующего сигнала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589946" y="4188049"/>
            <a:ext cx="3603811" cy="3693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</a:t>
            </a:r>
            <a:r>
              <a:rPr lang="ru-RU" baseline="-25000" dirty="0" err="1" smtClean="0"/>
              <a:t>сраб</a:t>
            </a:r>
            <a:r>
              <a:rPr lang="ru-RU" dirty="0" smtClean="0"/>
              <a:t> = </a:t>
            </a:r>
            <a:r>
              <a:rPr lang="en-US" dirty="0" smtClean="0"/>
              <a:t>t</a:t>
            </a:r>
            <a:r>
              <a:rPr lang="ru-RU" baseline="-25000" dirty="0" err="1" smtClean="0"/>
              <a:t>собств</a:t>
            </a:r>
            <a:r>
              <a:rPr lang="ru-RU" dirty="0" smtClean="0"/>
              <a:t> + </a:t>
            </a:r>
            <a:r>
              <a:rPr lang="en-US" dirty="0" smtClean="0"/>
              <a:t>t</a:t>
            </a:r>
            <a:r>
              <a:rPr lang="ru-RU" baseline="-25000" dirty="0" err="1" smtClean="0"/>
              <a:t>прд</a:t>
            </a:r>
            <a:r>
              <a:rPr lang="ru-RU" dirty="0" smtClean="0"/>
              <a:t> + </a:t>
            </a:r>
            <a:r>
              <a:rPr lang="ru-RU" dirty="0" err="1" smtClean="0"/>
              <a:t>Т</a:t>
            </a:r>
            <a:r>
              <a:rPr lang="ru-RU" baseline="-25000" dirty="0" err="1" smtClean="0"/>
              <a:t>останов</a:t>
            </a:r>
            <a:endParaRPr lang="ru-RU" baseline="-25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26" y="815360"/>
            <a:ext cx="6551810" cy="35601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8181" y="931304"/>
            <a:ext cx="5203819" cy="261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94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>
            <a:extLst>
              <a:ext uri="{FF2B5EF4-FFF2-40B4-BE49-F238E27FC236}">
                <a16:creationId xmlns="" xmlns:a16="http://schemas.microsoft.com/office/drawing/2014/main" id="{6E7E6E08-0917-4912-B65F-B54F4A285610}"/>
              </a:ext>
            </a:extLst>
          </p:cNvPr>
          <p:cNvSpPr txBox="1">
            <a:spLocks/>
          </p:cNvSpPr>
          <p:nvPr/>
        </p:nvSpPr>
        <p:spPr>
          <a:xfrm>
            <a:off x="230188" y="179388"/>
            <a:ext cx="7886700" cy="49053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accent1">
                    <a:lumMod val="50000"/>
                  </a:schemeClr>
                </a:solidFill>
                <a:latin typeface="Clear Sans" panose="020B0503030202020304" pitchFamily="34" charset="0"/>
                <a:ea typeface="+mj-ea"/>
                <a:cs typeface="Clear Sans" panose="020B0503030202020304" pitchFamily="34" charset="0"/>
              </a:defRPr>
            </a:lvl1pPr>
          </a:lstStyle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Диагностика связи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70011" y="1020931"/>
            <a:ext cx="10360241" cy="3170099"/>
          </a:xfrm>
          <a:prstGeom prst="rect">
            <a:avLst/>
          </a:prstGeom>
          <a:noFill/>
          <a:ln>
            <a:solidFill>
              <a:srgbClr val="92D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автоматический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непрерывный контроль каналов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связи, имеющий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быстродействие как в ДЗЛ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примененная схема связи обеспечивает срабатывание при неисправности одного из каналов связи или при обрыве канала в одной точке, при этом обмен может осуществляться в обратном направлении по оставшимся в работе каналам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связи;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неисправность связи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двух точках блокируют отключение от ВЧБ по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ВОЛС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060670" y="3847667"/>
            <a:ext cx="5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sym typeface="Symbol"/>
              </a:rPr>
              <a:t>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0358386" y="3837086"/>
            <a:ext cx="5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sym typeface="Symbol"/>
              </a:rPr>
              <a:t>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645461" y="3837086"/>
            <a:ext cx="5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sym typeface="Symbol"/>
              </a:rPr>
              <a:t>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942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>
            <a:extLst>
              <a:ext uri="{FF2B5EF4-FFF2-40B4-BE49-F238E27FC236}">
                <a16:creationId xmlns="" xmlns:a16="http://schemas.microsoft.com/office/drawing/2014/main" id="{6E7E6E08-0917-4912-B65F-B54F4A285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88" y="179388"/>
            <a:ext cx="7886700" cy="490537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Испытания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4495" y="4987628"/>
            <a:ext cx="590232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Список опытов: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Простые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 сложные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КЗ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 различных точках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сети;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СК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АР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системы и отдельных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генераторов;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Реверс мощности;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КЗ 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 обрывом связи между полукомплектами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защиты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596" y="776176"/>
            <a:ext cx="8106246" cy="373273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400804" y="4689943"/>
            <a:ext cx="4380614" cy="578882"/>
          </a:xfrm>
          <a:prstGeom prst="roundRect">
            <a:avLst/>
          </a:prstGeom>
          <a:noFill/>
          <a:ln>
            <a:solidFill>
              <a:srgbClr val="92D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время передачи блокирующего сигнала между двумя терминалами не превышает 5 мс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45996" y="4778177"/>
            <a:ext cx="5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sym typeface="Symbol"/>
              </a:rPr>
              <a:t>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400804" y="5551180"/>
            <a:ext cx="4380614" cy="578882"/>
          </a:xfrm>
          <a:prstGeom prst="roundRect">
            <a:avLst/>
          </a:prstGeom>
          <a:noFill/>
          <a:ln>
            <a:solidFill>
              <a:srgbClr val="92D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время срабатывания удовлетворяет условиям сохранения динамической устойчивости </a:t>
            </a:r>
            <a:r>
              <a:rPr lang="ru-RU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ЭЭС</a:t>
            </a:r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02957" y="5398273"/>
            <a:ext cx="5847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sym typeface="Symbol"/>
              </a:rPr>
              <a:t>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98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>
            <a:extLst>
              <a:ext uri="{FF2B5EF4-FFF2-40B4-BE49-F238E27FC236}">
                <a16:creationId xmlns="" xmlns:a16="http://schemas.microsoft.com/office/drawing/2014/main" id="{6E7E6E08-0917-4912-B65F-B54F4A285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87" y="179388"/>
            <a:ext cx="11743639" cy="490537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Преимущества предлагаемого решения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241" y="819417"/>
            <a:ext cx="9811536" cy="146423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перспективное решение для многоконцевых линий в контексте: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импортозамещения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терминалов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RED 670 (ABB)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ограниченного предложения ДЗЛ для 4- и 5-концевых ЛЭП,</a:t>
            </a:r>
          </a:p>
          <a:p>
            <a:pPr marL="285750" indent="-285750" algn="just">
              <a:spcAft>
                <a:spcPts val="0"/>
              </a:spcAft>
              <a:buFontTx/>
              <a:buChar char="-"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оптимизация проектных решений ВЧБ с исключением УПАСК по ВОЛС, как элемента каналообразующего элемента.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22241" y="2907950"/>
            <a:ext cx="5288110" cy="408623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требования к каналу связи ниже – 64 кбит/с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2241" y="3877223"/>
            <a:ext cx="6128082" cy="3745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возможность работы по ВОЛС в перспективных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MPLS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сетях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2241" y="5126649"/>
            <a:ext cx="5288110" cy="68103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непрерывный контроль канала связи </a:t>
            </a:r>
          </a:p>
          <a:p>
            <a:pPr algn="ctr">
              <a:spcAft>
                <a:spcPts val="0"/>
              </a:spcAft>
            </a:pPr>
            <a:r>
              <a:rPr lang="ru-RU" sz="16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 отличие от ВЧ)</a:t>
            </a:r>
            <a:endParaRPr lang="ru-RU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2241" y="4497480"/>
            <a:ext cx="8743131" cy="374571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92D050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возможность приема/передачи команд РЗА по используемым каналам связи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6102411" y="2516353"/>
            <a:ext cx="5736655" cy="1191816"/>
            <a:chOff x="6063918" y="2412432"/>
            <a:chExt cx="5736655" cy="1191816"/>
          </a:xfrm>
        </p:grpSpPr>
        <p:sp>
          <p:nvSpPr>
            <p:cNvPr id="8" name="TextBox 7"/>
            <p:cNvSpPr txBox="1"/>
            <p:nvPr/>
          </p:nvSpPr>
          <p:spPr>
            <a:xfrm>
              <a:off x="6063918" y="2412432"/>
              <a:ext cx="5736655" cy="1191816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>
              <a:glow rad="139700">
                <a:schemeClr val="accent6">
                  <a:satMod val="175000"/>
                  <a:alpha val="40000"/>
                </a:schemeClr>
              </a:glow>
            </a:effectLst>
          </p:spPr>
          <p:txBody>
            <a:bodyPr wrap="square" rtlCol="0">
              <a:spAutoFit/>
            </a:bodyPr>
            <a:lstStyle/>
            <a:p>
              <a:r>
                <a:rPr lang="ru-RU" sz="1600" dirty="0">
                  <a:latin typeface="Arial" panose="020B0604020202020204" pitchFamily="34" charset="0"/>
                  <a:cs typeface="Arial" panose="020B0604020202020204" pitchFamily="34" charset="0"/>
                </a:rPr>
                <a:t>обмен блокирующими сигналами может </a:t>
              </a:r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быть реализован</a:t>
              </a:r>
            </a:p>
            <a:p>
              <a:pPr marL="285750" indent="-285750">
                <a:buFontTx/>
                <a:buChar char="-"/>
              </a:pPr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по собственному протоколу</a:t>
              </a:r>
            </a:p>
            <a:p>
              <a:pPr marL="285750" indent="-285750">
                <a:buFontTx/>
                <a:buChar char="-"/>
              </a:pPr>
              <a:r>
                <a:rPr lang="ru-RU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с помощью </a:t>
              </a:r>
              <a:r>
                <a:rPr lang="en-US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GOOSE</a:t>
              </a:r>
              <a:endParaRPr lang="ru-RU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307629" y="2945598"/>
              <a:ext cx="2367816" cy="578882"/>
            </a:xfrm>
            <a:prstGeom prst="roundRect">
              <a:avLst/>
            </a:prstGeom>
            <a:noFill/>
            <a:ln>
              <a:solidFill>
                <a:srgbClr val="92D050"/>
              </a:solidFill>
            </a:ln>
            <a:effectLst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имеющийся канал: </a:t>
              </a:r>
              <a:endParaRPr lang="en-US" sz="14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spcAft>
                  <a:spcPts val="0"/>
                </a:spcAft>
              </a:pPr>
              <a:r>
                <a:rPr lang="ru-RU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ЛВС или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SDH/PDH 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7455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3">
            <a:extLst>
              <a:ext uri="{FF2B5EF4-FFF2-40B4-BE49-F238E27FC236}">
                <a16:creationId xmlns="" xmlns:a16="http://schemas.microsoft.com/office/drawing/2014/main" id="{6E7E6E08-0917-4912-B65F-B54F4A2856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187" y="179388"/>
            <a:ext cx="11743639" cy="490537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9004" y="1090266"/>
            <a:ext cx="10911311" cy="3170099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компания ООО «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Релематика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» предлагает решение для основной защиты многоконцевых линий с ВОЛС на блокирующем принципе</a:t>
            </a: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решение может быть реализовано как на собственном протоколе передачи сигналов, так и с помощью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GOOSE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сообщений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предлагаемое решение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может быть альтернативой другим защитам и является перспективным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229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4645</TotalTime>
  <Words>575</Words>
  <Application>Microsoft Office PowerPoint</Application>
  <PresentationFormat>Произвольный</PresentationFormat>
  <Paragraphs>97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Тема Office</vt:lpstr>
      <vt:lpstr>1_Тема Office</vt:lpstr>
      <vt:lpstr>3_Тема Office</vt:lpstr>
      <vt:lpstr>2_Тема Office</vt:lpstr>
      <vt:lpstr>Презентация PowerPoint</vt:lpstr>
      <vt:lpstr>Развитие малой генерации – Применение ДЗЛ</vt:lpstr>
      <vt:lpstr>Презентация PowerPoint</vt:lpstr>
      <vt:lpstr>Презентация PowerPoint</vt:lpstr>
      <vt:lpstr>Реализация принципа ВЧБ по ВОЛС</vt:lpstr>
      <vt:lpstr>Презентация PowerPoint</vt:lpstr>
      <vt:lpstr>Испытания</vt:lpstr>
      <vt:lpstr>Преимущества предлагаемого решения</vt:lpstr>
      <vt:lpstr>Заключение</vt:lpstr>
      <vt:lpstr>Приглашаем к сотрудничеству!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Иванова Евгения Юрьевна</dc:creator>
  <cp:lastModifiedBy>MaximM</cp:lastModifiedBy>
  <cp:revision>261</cp:revision>
  <dcterms:created xsi:type="dcterms:W3CDTF">2020-12-15T05:45:40Z</dcterms:created>
  <dcterms:modified xsi:type="dcterms:W3CDTF">2024-04-23T08:21:52Z</dcterms:modified>
</cp:coreProperties>
</file>