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0"/>
  </p:notesMasterIdLst>
  <p:sldIdLst>
    <p:sldId id="291" r:id="rId2"/>
    <p:sldId id="295" r:id="rId3"/>
    <p:sldId id="296" r:id="rId4"/>
    <p:sldId id="297" r:id="rId5"/>
    <p:sldId id="298" r:id="rId6"/>
    <p:sldId id="299" r:id="rId7"/>
    <p:sldId id="300" r:id="rId8"/>
    <p:sldId id="271" r:id="rId9"/>
  </p:sldIdLst>
  <p:sldSz cx="9144000" cy="5143500" type="screen16x9"/>
  <p:notesSz cx="9144000" cy="5143500"/>
  <p:embeddedFontLst>
    <p:embeddedFont>
      <p:font typeface="Calibri" panose="020F0502020204030204" pitchFamily="34" charset="0"/>
      <p:regular r:id="rId11"/>
      <p:bold r:id="rId12"/>
      <p:italic r:id="rId13"/>
      <p:boldItalic r:id="rId14"/>
    </p:embeddedFont>
    <p:embeddedFont>
      <p:font typeface="Cambria Math" panose="02040503050406030204" pitchFamily="18" charset="0"/>
      <p:regular r:id="rId15"/>
    </p:embeddedFont>
    <p:embeddedFont>
      <p:font typeface="Montserrat" panose="020B0604020202020204" charset="-52"/>
      <p:regular r:id="rId16"/>
      <p:bold r:id="rId17"/>
      <p:italic r:id="rId18"/>
      <p:boldItalic r:id="rId19"/>
    </p:embeddedFont>
  </p:embeddedFont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AC5D"/>
    <a:srgbClr val="00CC66"/>
    <a:srgbClr val="2EAB1D"/>
    <a:srgbClr val="008000"/>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72296" autoAdjust="0"/>
  </p:normalViewPr>
  <p:slideViewPr>
    <p:cSldViewPr>
      <p:cViewPr>
        <p:scale>
          <a:sx n="100" d="100"/>
          <a:sy n="100" d="100"/>
        </p:scale>
        <p:origin x="552" y="-240"/>
      </p:cViewPr>
      <p:guideLst>
        <p:guide orient="horz" pos="3168"/>
        <p:guide pos="244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tableStyles" Target="tableStyles.xml"/><Relationship Id="rId10" Type="http://schemas.openxmlformats.org/officeDocument/2006/relationships/notesMaster" Target="notesMasters/notes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3962400" cy="257175"/>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5180013" y="0"/>
            <a:ext cx="3962400" cy="257175"/>
          </a:xfrm>
          <a:prstGeom prst="rect">
            <a:avLst/>
          </a:prstGeom>
        </p:spPr>
        <p:txBody>
          <a:bodyPr vert="horz" lIns="91440" tIns="45720" rIns="91440" bIns="45720" rtlCol="0"/>
          <a:lstStyle>
            <a:lvl1pPr algn="r">
              <a:defRPr sz="1200"/>
            </a:lvl1pPr>
          </a:lstStyle>
          <a:p>
            <a:fld id="{54EC8F4A-2DBA-C84C-845A-3B0CB47C9367}" type="datetimeFigureOut">
              <a:rPr lang="ru-RU" smtClean="0"/>
              <a:t>31.03.2024</a:t>
            </a:fld>
            <a:endParaRPr lang="ru-RU"/>
          </a:p>
        </p:txBody>
      </p:sp>
      <p:sp>
        <p:nvSpPr>
          <p:cNvPr id="4" name="Образ слайда 3"/>
          <p:cNvSpPr>
            <a:spLocks noGrp="1" noRot="1" noChangeAspect="1"/>
          </p:cNvSpPr>
          <p:nvPr>
            <p:ph type="sldImg" idx="2"/>
          </p:nvPr>
        </p:nvSpPr>
        <p:spPr>
          <a:xfrm>
            <a:off x="3028950" y="642938"/>
            <a:ext cx="3086100" cy="1736725"/>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914400" y="2474913"/>
            <a:ext cx="7315200" cy="20256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4886325"/>
            <a:ext cx="3962400" cy="257175"/>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5180013" y="4886325"/>
            <a:ext cx="3962400" cy="257175"/>
          </a:xfrm>
          <a:prstGeom prst="rect">
            <a:avLst/>
          </a:prstGeom>
        </p:spPr>
        <p:txBody>
          <a:bodyPr vert="horz" lIns="91440" tIns="45720" rIns="91440" bIns="45720" rtlCol="0" anchor="b"/>
          <a:lstStyle>
            <a:lvl1pPr algn="r">
              <a:defRPr sz="1200"/>
            </a:lvl1pPr>
          </a:lstStyle>
          <a:p>
            <a:fld id="{579CA688-61F1-0944-BF96-19A5D982F8F8}" type="slidenum">
              <a:rPr lang="ru-RU" smtClean="0"/>
              <a:t>‹#›</a:t>
            </a:fld>
            <a:endParaRPr lang="ru-RU"/>
          </a:p>
        </p:txBody>
      </p:sp>
    </p:spTree>
    <p:extLst>
      <p:ext uri="{BB962C8B-B14F-4D97-AF65-F5344CB8AC3E}">
        <p14:creationId xmlns:p14="http://schemas.microsoft.com/office/powerpoint/2010/main" val="27352569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dirty="0"/>
              <a:t>Добрый день, уважаемые слушатели, мой доклад – </a:t>
            </a:r>
            <a:r>
              <a:rPr lang="ru-RU" sz="1200" spc="-1" dirty="0">
                <a:solidFill>
                  <a:schemeClr val="bg1"/>
                </a:solidFill>
                <a:latin typeface="Montserrat"/>
                <a:ea typeface="DejaVu Sans"/>
              </a:rPr>
              <a:t>ПРОГРАММНЫЙ КОМПЛЕКС ОПРЕДЕЛЕНИЯ МЕСТА ПОВРЕЖДЕНИЯ НА ЛЭП 110 кВ И ВЫШЕ</a:t>
            </a:r>
            <a:endParaRPr lang="ru-RU" sz="1200" strike="noStrike" spc="-1" dirty="0">
              <a:solidFill>
                <a:schemeClr val="bg1"/>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a:p>
            <a:endParaRPr lang="ru-RU" dirty="0"/>
          </a:p>
        </p:txBody>
      </p:sp>
      <p:sp>
        <p:nvSpPr>
          <p:cNvPr id="4" name="Номер слайда 3"/>
          <p:cNvSpPr>
            <a:spLocks noGrp="1"/>
          </p:cNvSpPr>
          <p:nvPr>
            <p:ph type="sldNum" sz="quarter" idx="10"/>
          </p:nvPr>
        </p:nvSpPr>
        <p:spPr/>
        <p:txBody>
          <a:bodyPr/>
          <a:lstStyle/>
          <a:p>
            <a:fld id="{579CA688-61F1-0944-BF96-19A5D982F8F8}" type="slidenum">
              <a:rPr lang="ru-RU" smtClean="0"/>
              <a:t>1</a:t>
            </a:fld>
            <a:endParaRPr lang="ru-RU"/>
          </a:p>
        </p:txBody>
      </p:sp>
    </p:spTree>
    <p:extLst>
      <p:ext uri="{BB962C8B-B14F-4D97-AF65-F5344CB8AC3E}">
        <p14:creationId xmlns:p14="http://schemas.microsoft.com/office/powerpoint/2010/main" val="38185876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spcBef>
                <a:spcPts val="0"/>
              </a:spcBef>
              <a:buNone/>
            </a:pPr>
            <a:r>
              <a:rPr lang="ru-RU" dirty="0"/>
              <a:t>В докладе речь пойдёт о проблеме, которая не имеет устоявшегося решения уже более 100 лет – это погрешность алгоритмов ОМП. Несмотря на развитие технологий неточность алгоритмов ОМП до сих пор представляет серьёзную проблему, которая по нашим самым скромным оценкам, например, обходится ПАО «</a:t>
            </a:r>
            <a:r>
              <a:rPr lang="ru-RU" dirty="0" err="1"/>
              <a:t>Россети</a:t>
            </a:r>
            <a:r>
              <a:rPr lang="ru-RU" dirty="0"/>
              <a:t>» в сумму недополученной прибыли не менее чем 512 млн. рублей в год. Если считать все возможные убытки, то эта сумма может быть в несколько раз больше. За 100 лет мы научились летать в космос, преодолели линию Кармана, но до сих пор не можем решить эту проблему.</a:t>
            </a:r>
            <a:br>
              <a:rPr lang="ru-RU" dirty="0"/>
            </a:br>
            <a:br>
              <a:rPr lang="ru-RU" dirty="0"/>
            </a:br>
            <a:r>
              <a:rPr lang="ru-RU" dirty="0"/>
              <a:t>Автор в прошлых своих докладах винил во всём методическую погрешность всех существующих алгоритмов, но когда столкнулся с реальными объектами и осциллограммами, то пришел к выводу что есть ещё причины ошибок</a:t>
            </a:r>
          </a:p>
          <a:p>
            <a:pPr>
              <a:spcBef>
                <a:spcPts val="0"/>
              </a:spcBef>
              <a:buNone/>
            </a:pPr>
            <a:endParaRPr lang="ru-RU" dirty="0"/>
          </a:p>
          <a:p>
            <a:pPr>
              <a:spcBef>
                <a:spcPts val="0"/>
              </a:spcBef>
              <a:buNone/>
            </a:pPr>
            <a:r>
              <a:rPr lang="ru-RU" dirty="0"/>
              <a:t>В этом докладе речь пойдёт ещё об одной серьёзной причине ошибок – о несоответствии математической модели объекта в алгоритме ОМП реальному объекту. Насколько бы ни были тщательными попытки создать точную модель объекта, они остаются тщетными, поскольку присутствует бесчисленное множество факторов, учёт части которых невозможен в принципе. Помимо погрешностей измерения параметров аварийного режима </a:t>
            </a:r>
            <a:r>
              <a:rPr lang="en-US" dirty="0"/>
              <a:t>(</a:t>
            </a:r>
            <a:r>
              <a:rPr lang="ru-RU" dirty="0"/>
              <a:t>ПАР</a:t>
            </a:r>
            <a:r>
              <a:rPr lang="en-US" dirty="0"/>
              <a:t>)</a:t>
            </a:r>
            <a:r>
              <a:rPr lang="ru-RU" dirty="0"/>
              <a:t> и человеческого фактора, сама структура объекта предполагает наличие множества </a:t>
            </a:r>
            <a:r>
              <a:rPr lang="ru-RU" dirty="0" err="1"/>
              <a:t>неучитываемых</a:t>
            </a:r>
            <a:r>
              <a:rPr lang="ru-RU" dirty="0"/>
              <a:t> параметров, например: </a:t>
            </a:r>
          </a:p>
          <a:p>
            <a:pPr marL="171450" indent="-171450">
              <a:spcBef>
                <a:spcPts val="0"/>
              </a:spcBef>
              <a:buFontTx/>
              <a:buChar char="-"/>
            </a:pPr>
            <a:r>
              <a:rPr lang="ru-RU" dirty="0" err="1"/>
              <a:t>неучёт</a:t>
            </a:r>
            <a:r>
              <a:rPr lang="ru-RU" dirty="0"/>
              <a:t> </a:t>
            </a:r>
            <a:r>
              <a:rPr lang="ru-RU" dirty="0" err="1"/>
              <a:t>отпаект</a:t>
            </a:r>
            <a:r>
              <a:rPr lang="ru-RU" dirty="0"/>
              <a:t> вообще либо невозможность знания точного их положения </a:t>
            </a:r>
            <a:r>
              <a:rPr lang="en-US" dirty="0"/>
              <a:t>(</a:t>
            </a:r>
            <a:r>
              <a:rPr lang="ru-RU" dirty="0"/>
              <a:t>включено/отключено</a:t>
            </a:r>
            <a:r>
              <a:rPr lang="en-US" dirty="0"/>
              <a:t>)</a:t>
            </a:r>
            <a:r>
              <a:rPr lang="ru-RU" dirty="0"/>
              <a:t> на момент возникновения КЗ</a:t>
            </a:r>
            <a:r>
              <a:rPr lang="en-US" dirty="0"/>
              <a:t>;</a:t>
            </a:r>
          </a:p>
          <a:p>
            <a:pPr marL="171450" indent="-171450">
              <a:spcBef>
                <a:spcPts val="0"/>
              </a:spcBef>
              <a:buFontTx/>
              <a:buChar char="-"/>
            </a:pPr>
            <a:r>
              <a:rPr lang="ru-RU" dirty="0"/>
              <a:t>уход погонных параметров от своих средних значений из-за метеорологических факторов</a:t>
            </a:r>
            <a:r>
              <a:rPr lang="en-US" dirty="0"/>
              <a:t>;</a:t>
            </a:r>
          </a:p>
          <a:p>
            <a:pPr marL="171450" indent="-171450">
              <a:spcBef>
                <a:spcPts val="0"/>
              </a:spcBef>
              <a:buFontTx/>
              <a:buChar char="-"/>
            </a:pPr>
            <a:r>
              <a:rPr lang="ru-RU" dirty="0"/>
              <a:t>даже если известно, что отпайка включена, то такие параметры как положение РПН, режим нейтрали, сопротивление </a:t>
            </a:r>
            <a:r>
              <a:rPr lang="en-US" dirty="0"/>
              <a:t>Z2 </a:t>
            </a:r>
            <a:r>
              <a:rPr lang="ru-RU" dirty="0"/>
              <a:t>двигательной нагрузки – неизвестно</a:t>
            </a:r>
            <a:r>
              <a:rPr lang="en-US" dirty="0"/>
              <a:t>;</a:t>
            </a:r>
          </a:p>
          <a:p>
            <a:pPr marL="171450" indent="-171450">
              <a:spcBef>
                <a:spcPts val="0"/>
              </a:spcBef>
              <a:buFontTx/>
              <a:buChar char="-"/>
            </a:pPr>
            <a:r>
              <a:rPr lang="ru-RU" dirty="0"/>
              <a:t>даже если известна схема влияния взаимоиндукции параллельных ЛЭП, их положение не всегда известно, а сопротивление </a:t>
            </a:r>
            <a:r>
              <a:rPr lang="en-US" dirty="0"/>
              <a:t>Z0 </a:t>
            </a:r>
            <a:r>
              <a:rPr lang="ru-RU" dirty="0"/>
              <a:t>на их концах не поддаётся измерению в принципе</a:t>
            </a:r>
            <a:r>
              <a:rPr lang="en-US" dirty="0"/>
              <a:t>;</a:t>
            </a:r>
          </a:p>
          <a:p>
            <a:pPr marL="171450" indent="-171450">
              <a:spcBef>
                <a:spcPts val="0"/>
              </a:spcBef>
              <a:buFontTx/>
              <a:buChar char="-"/>
            </a:pPr>
            <a:r>
              <a:rPr lang="ru-RU" dirty="0"/>
              <a:t>схема замещения учёта тросов может постоянно меняться, поскольку устройства заземления тросов могут выходить из строя либо промежуточные крепления их к опорам могут быть как иметь электрический контакт с опорой, так и не иметь</a:t>
            </a:r>
            <a:r>
              <a:rPr lang="en-US" dirty="0"/>
              <a:t>;</a:t>
            </a:r>
          </a:p>
          <a:p>
            <a:pPr marL="171450" indent="-171450">
              <a:spcBef>
                <a:spcPts val="0"/>
              </a:spcBef>
              <a:buFontTx/>
              <a:buChar char="-"/>
            </a:pPr>
            <a:r>
              <a:rPr lang="ru-RU" dirty="0"/>
              <a:t>эти факторы можно перечислять очень долго.</a:t>
            </a:r>
          </a:p>
        </p:txBody>
      </p:sp>
      <p:sp>
        <p:nvSpPr>
          <p:cNvPr id="4" name="Номер слайда 3"/>
          <p:cNvSpPr>
            <a:spLocks noGrp="1"/>
          </p:cNvSpPr>
          <p:nvPr>
            <p:ph type="sldNum" sz="quarter" idx="5"/>
          </p:nvPr>
        </p:nvSpPr>
        <p:spPr/>
        <p:txBody>
          <a:bodyPr/>
          <a:lstStyle/>
          <a:p>
            <a:fld id="{579CA688-61F1-0944-BF96-19A5D982F8F8}" type="slidenum">
              <a:rPr lang="ru-RU" smtClean="0"/>
              <a:t>2</a:t>
            </a:fld>
            <a:endParaRPr lang="ru-RU"/>
          </a:p>
        </p:txBody>
      </p:sp>
    </p:spTree>
    <p:extLst>
      <p:ext uri="{BB962C8B-B14F-4D97-AF65-F5344CB8AC3E}">
        <p14:creationId xmlns:p14="http://schemas.microsoft.com/office/powerpoint/2010/main" val="37616620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mc:AlternateContent xmlns:mc="http://schemas.openxmlformats.org/markup-compatibility/2006">
        <mc:Choice xmlns:a14="http://schemas.microsoft.com/office/drawing/2010/main" Requires="a14">
          <p:sp>
            <p:nvSpPr>
              <p:cNvPr id="3" name="Заметки 2"/>
              <p:cNvSpPr>
                <a:spLocks noGrp="1"/>
              </p:cNvSpPr>
              <p:nvPr>
                <p:ph type="body" idx="1"/>
              </p:nvPr>
            </p:nvSpPr>
            <p:spPr/>
            <p:txBody>
              <a:bodyPr/>
              <a:lstStyle/>
              <a:p>
                <a:pPr>
                  <a:spcBef>
                    <a:spcPts val="0"/>
                  </a:spcBef>
                  <a:buNone/>
                </a:pPr>
                <a:r>
                  <a:rPr lang="ru-RU" dirty="0"/>
                  <a:t>Существует известная формула для расчёта погонного сопротивления ЛЭП по </a:t>
                </a:r>
                <a:r>
                  <a:rPr lang="en-US" dirty="0"/>
                  <a:t>Z0</a:t>
                </a:r>
                <a:r>
                  <a:rPr lang="ru-RU" dirty="0"/>
                  <a:t> </a:t>
                </a:r>
                <a:r>
                  <a:rPr lang="en-US" dirty="0"/>
                  <a:t>(</a:t>
                </a:r>
                <a:r>
                  <a:rPr lang="ru-RU" dirty="0"/>
                  <a:t>показана сверху</a:t>
                </a:r>
                <a:r>
                  <a:rPr lang="en-US" dirty="0"/>
                  <a:t>)</a:t>
                </a:r>
                <a:r>
                  <a:rPr lang="ru-RU" dirty="0"/>
                  <a:t>, где под знаком десятичного логарифма располагается параметр </a:t>
                </a:r>
                <a:r>
                  <a:rPr lang="en-US" dirty="0"/>
                  <a:t>D</a:t>
                </a:r>
                <a:r>
                  <a:rPr lang="ru-RU" dirty="0"/>
                  <a:t>з – эквивалентная глубина протекания обратного тока в земле, формула для расчёта которой, в свою очередь, приведена ниже. Величина </a:t>
                </a:r>
                <a:r>
                  <a:rPr lang="en-US" dirty="0"/>
                  <a:t>D</a:t>
                </a:r>
                <a:r>
                  <a:rPr lang="ru-RU" dirty="0"/>
                  <a:t>з очень сильно зависит от параметра </a:t>
                </a:r>
                <a14:m>
                  <m:oMath xmlns:m="http://schemas.openxmlformats.org/officeDocument/2006/math">
                    <m:r>
                      <a:rPr lang="ru-RU" i="1" smtClean="0">
                        <a:latin typeface="Cambria Math" panose="02040503050406030204" pitchFamily="18" charset="0"/>
                      </a:rPr>
                      <m:t>𝛾</m:t>
                    </m:r>
                  </m:oMath>
                </a14:m>
                <a:r>
                  <a:rPr lang="ru-RU" dirty="0"/>
                  <a:t> </a:t>
                </a:r>
                <a:r>
                  <a:rPr lang="en-US" dirty="0"/>
                  <a:t>(</a:t>
                </a:r>
                <a:r>
                  <a:rPr lang="ru-RU" dirty="0"/>
                  <a:t>гамма</a:t>
                </a:r>
                <a:r>
                  <a:rPr lang="en-US" dirty="0"/>
                  <a:t>)</a:t>
                </a:r>
                <a:r>
                  <a:rPr lang="ru-RU" dirty="0"/>
                  <a:t>, удельной проводимости</a:t>
                </a:r>
                <a:r>
                  <a:rPr lang="ru-RU" baseline="0" dirty="0"/>
                  <a:t> грунта, которая, в свою очередь, чрезвычайно сильно зависит от типа грунта и от того, насколько он влажный. Например, сопротивление </a:t>
                </a:r>
                <a:r>
                  <a:rPr lang="en-US" baseline="0" dirty="0"/>
                  <a:t>(</a:t>
                </a:r>
                <a:r>
                  <a:rPr lang="ru-RU" baseline="0" dirty="0"/>
                  <a:t>величина, обратная проводимости</a:t>
                </a:r>
                <a:r>
                  <a:rPr lang="en-US" baseline="0" dirty="0"/>
                  <a:t>)</a:t>
                </a:r>
                <a:r>
                  <a:rPr lang="ru-RU" baseline="0" dirty="0"/>
                  <a:t> для песчаного грунта при длительном дожде уменьшается до величины 60 Ом на метр. При длительной засухе – увеличивается до 3300 Ом на метр. Это, в свою очередь, приводит увеличению </a:t>
                </a:r>
                <a:r>
                  <a:rPr lang="en-US" baseline="0" dirty="0"/>
                  <a:t>D</a:t>
                </a:r>
                <a:r>
                  <a:rPr lang="ru-RU" baseline="0" dirty="0"/>
                  <a:t>з с 72 м до 363 метров, а погонное сопротивление по НП при этом изменяется с 0,922 Ом/км до </a:t>
                </a:r>
                <a:r>
                  <a:rPr lang="en-US" baseline="0" dirty="0"/>
                  <a:t>1,219 </a:t>
                </a:r>
                <a:r>
                  <a:rPr lang="ru-RU" baseline="0" dirty="0"/>
                  <a:t>Ом/км</a:t>
                </a:r>
                <a:endParaRPr lang="ru-RU" dirty="0"/>
              </a:p>
            </p:txBody>
          </p:sp>
        </mc:Choice>
        <mc:Fallback>
          <p:sp>
            <p:nvSpPr>
              <p:cNvPr id="3" name="Заметки 2"/>
              <p:cNvSpPr>
                <a:spLocks noGrp="1"/>
              </p:cNvSpPr>
              <p:nvPr>
                <p:ph type="body" idx="1"/>
              </p:nvPr>
            </p:nvSpPr>
            <p:spPr/>
            <p:txBody>
              <a:bodyPr/>
              <a:lstStyle/>
              <a:p>
                <a:pPr>
                  <a:spcBef>
                    <a:spcPts val="0"/>
                  </a:spcBef>
                  <a:buNone/>
                </a:pPr>
                <a:r>
                  <a:rPr lang="ru-RU" dirty="0"/>
                  <a:t>Существует известная формула для расчёта погонного сопротивления ЛЭП по </a:t>
                </a:r>
                <a:r>
                  <a:rPr lang="en-US" dirty="0"/>
                  <a:t>Z0</a:t>
                </a:r>
                <a:r>
                  <a:rPr lang="ru-RU" dirty="0"/>
                  <a:t> </a:t>
                </a:r>
                <a:r>
                  <a:rPr lang="en-US" dirty="0"/>
                  <a:t>(</a:t>
                </a:r>
                <a:r>
                  <a:rPr lang="ru-RU" dirty="0"/>
                  <a:t>показана сверху</a:t>
                </a:r>
                <a:r>
                  <a:rPr lang="en-US" dirty="0"/>
                  <a:t>)</a:t>
                </a:r>
                <a:r>
                  <a:rPr lang="ru-RU" dirty="0"/>
                  <a:t>, где под знаком десятичного логарифма располагается параметр </a:t>
                </a:r>
                <a:r>
                  <a:rPr lang="en-US" dirty="0"/>
                  <a:t>D</a:t>
                </a:r>
                <a:r>
                  <a:rPr lang="ru-RU" dirty="0"/>
                  <a:t>з – эквивалентная глубина протекания обратного тока в земле, формула для расчёта которой, в свою очередь, приведена ниже. Величина </a:t>
                </a:r>
                <a:r>
                  <a:rPr lang="en-US" dirty="0"/>
                  <a:t>D</a:t>
                </a:r>
                <a:r>
                  <a:rPr lang="ru-RU" dirty="0"/>
                  <a:t>з очень сильно зависит от параметра </a:t>
                </a:r>
                <a:r>
                  <a:rPr lang="ru-RU" i="0">
                    <a:latin typeface="Cambria Math" panose="02040503050406030204" pitchFamily="18" charset="0"/>
                  </a:rPr>
                  <a:t>𝛾</a:t>
                </a:r>
                <a:r>
                  <a:rPr lang="ru-RU" dirty="0"/>
                  <a:t> </a:t>
                </a:r>
                <a:r>
                  <a:rPr lang="en-US" dirty="0"/>
                  <a:t>(</a:t>
                </a:r>
                <a:r>
                  <a:rPr lang="ru-RU" dirty="0"/>
                  <a:t>гамма</a:t>
                </a:r>
                <a:r>
                  <a:rPr lang="en-US" dirty="0"/>
                  <a:t>)</a:t>
                </a:r>
                <a:r>
                  <a:rPr lang="ru-RU" dirty="0"/>
                  <a:t>, удельной проводимости</a:t>
                </a:r>
                <a:r>
                  <a:rPr lang="ru-RU" baseline="0" dirty="0"/>
                  <a:t> грунта, которая, в свою очередь, чрезвычайно сильно зависит от типа грунта и от того, насколько он влажный. Например, сопротивление </a:t>
                </a:r>
                <a:r>
                  <a:rPr lang="en-US" baseline="0" dirty="0"/>
                  <a:t>(</a:t>
                </a:r>
                <a:r>
                  <a:rPr lang="ru-RU" baseline="0" dirty="0"/>
                  <a:t>величина, обратная проводимости</a:t>
                </a:r>
                <a:r>
                  <a:rPr lang="en-US" baseline="0" dirty="0"/>
                  <a:t>)</a:t>
                </a:r>
                <a:r>
                  <a:rPr lang="ru-RU" baseline="0" dirty="0"/>
                  <a:t> для песчаного грунта при длительном дожде уменьшается до величины 60 Ом на метр. При длительной засухе – увеличивается до 3300 Ом на метр. Это, в свою очередь, приводит увеличению </a:t>
                </a:r>
                <a:r>
                  <a:rPr lang="en-US" baseline="0" dirty="0"/>
                  <a:t>D</a:t>
                </a:r>
                <a:r>
                  <a:rPr lang="ru-RU" baseline="0" dirty="0"/>
                  <a:t>з с 72 м до 363 метров, а погонное сопротивление по НП при этом изменяется с 0,922 Ом/км до </a:t>
                </a:r>
                <a:r>
                  <a:rPr lang="en-US" baseline="0" dirty="0"/>
                  <a:t>1,219 </a:t>
                </a:r>
                <a:r>
                  <a:rPr lang="ru-RU" baseline="0" dirty="0"/>
                  <a:t>Ом/км</a:t>
                </a:r>
                <a:endParaRPr lang="ru-RU" dirty="0"/>
              </a:p>
            </p:txBody>
          </p:sp>
        </mc:Fallback>
      </mc:AlternateContent>
      <p:sp>
        <p:nvSpPr>
          <p:cNvPr id="4" name="Номер слайда 3"/>
          <p:cNvSpPr>
            <a:spLocks noGrp="1"/>
          </p:cNvSpPr>
          <p:nvPr>
            <p:ph type="sldNum" sz="quarter" idx="5"/>
          </p:nvPr>
        </p:nvSpPr>
        <p:spPr/>
        <p:txBody>
          <a:bodyPr/>
          <a:lstStyle/>
          <a:p>
            <a:fld id="{579CA688-61F1-0944-BF96-19A5D982F8F8}" type="slidenum">
              <a:rPr lang="ru-RU" smtClean="0"/>
              <a:t>3</a:t>
            </a:fld>
            <a:endParaRPr lang="ru-RU"/>
          </a:p>
        </p:txBody>
      </p:sp>
    </p:spTree>
    <p:extLst>
      <p:ext uri="{BB962C8B-B14F-4D97-AF65-F5344CB8AC3E}">
        <p14:creationId xmlns:p14="http://schemas.microsoft.com/office/powerpoint/2010/main" val="5268768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spcBef>
                <a:spcPts val="0"/>
              </a:spcBef>
              <a:buNone/>
            </a:pPr>
            <a:r>
              <a:rPr lang="ru-RU" dirty="0"/>
              <a:t>Аналогично, для грунта типа суглинок удельная проводимость чрезвычайно сильно изменяется при изменении температуры </a:t>
            </a:r>
            <a:r>
              <a:rPr lang="en-US" dirty="0"/>
              <a:t>[</a:t>
            </a:r>
            <a:r>
              <a:rPr lang="ru-RU" dirty="0"/>
              <a:t>рассказать по данным из файла</a:t>
            </a:r>
            <a:r>
              <a:rPr lang="en-US" dirty="0"/>
              <a:t>]</a:t>
            </a:r>
            <a:r>
              <a:rPr lang="ru-RU" dirty="0"/>
              <a:t>. Из рисунка видно, что при серьёзных перепадах в погодных условиях погонное сопротивление может меняться более чем на 20</a:t>
            </a:r>
            <a:r>
              <a:rPr lang="en-US" dirty="0"/>
              <a:t>%</a:t>
            </a:r>
            <a:r>
              <a:rPr lang="ru-RU" dirty="0"/>
              <a:t>. Более того, проводимость грунта может изменяться неравномерно по длине ЛЭП, что является ещё более неопределенным фактором из-за того, что точка КЗ может находиться в произвольном месте этих интервалов с ушедшими параметрами. Вот вроде бы все об этом знают, но это не лежит на поверхности и напрашивается чрезвычайно важный вывод о том, что ЛЮБОЙ АЛГОРИТМ ОМП В КАЖДЫЙ МОМЕНТ ВРЕМЕНИ РАБОТАЕТ С НЕАДЕКВАТНОЙ МОДЕЛЬЮ ОБЪЕКТА. Более того, есть работы, которые утверждают, что эти параметры необходимо измерять по 5 раз на дню и подставлять в модель ОМП.</a:t>
            </a:r>
          </a:p>
          <a:p>
            <a:pPr>
              <a:spcBef>
                <a:spcPts val="0"/>
              </a:spcBef>
              <a:buNone/>
            </a:pPr>
            <a:endParaRPr lang="ru-RU" dirty="0"/>
          </a:p>
          <a:p>
            <a:pPr>
              <a:spcBef>
                <a:spcPts val="0"/>
              </a:spcBef>
              <a:buNone/>
            </a:pPr>
            <a:r>
              <a:rPr lang="ru-RU" dirty="0"/>
              <a:t>Иными словами, перманентная неадекватность модели это неоспоримый факт и в связи с этим единственным свойством алгоритма ОМП, которое имеет практический смысл – это робастность, то есть устойчивость алгоритма к уходу параметров объекта. Или: насколько точно алгоритм может показать место повреждения даже если объект стал неадекватен модели, зашитой в алгоритм.</a:t>
            </a:r>
          </a:p>
        </p:txBody>
      </p:sp>
      <p:sp>
        <p:nvSpPr>
          <p:cNvPr id="4" name="Номер слайда 3"/>
          <p:cNvSpPr>
            <a:spLocks noGrp="1"/>
          </p:cNvSpPr>
          <p:nvPr>
            <p:ph type="sldNum" sz="quarter" idx="5"/>
          </p:nvPr>
        </p:nvSpPr>
        <p:spPr/>
        <p:txBody>
          <a:bodyPr/>
          <a:lstStyle/>
          <a:p>
            <a:fld id="{579CA688-61F1-0944-BF96-19A5D982F8F8}" type="slidenum">
              <a:rPr lang="ru-RU" smtClean="0"/>
              <a:t>4</a:t>
            </a:fld>
            <a:endParaRPr lang="ru-RU"/>
          </a:p>
        </p:txBody>
      </p:sp>
    </p:spTree>
    <p:extLst>
      <p:ext uri="{BB962C8B-B14F-4D97-AF65-F5344CB8AC3E}">
        <p14:creationId xmlns:p14="http://schemas.microsoft.com/office/powerpoint/2010/main" val="17541742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mc:AlternateContent xmlns:mc="http://schemas.openxmlformats.org/markup-compatibility/2006">
        <mc:Choice xmlns:a14="http://schemas.microsoft.com/office/drawing/2010/main" Requires="a14">
          <p:sp>
            <p:nvSpPr>
              <p:cNvPr id="3" name="Заметки 2"/>
              <p:cNvSpPr>
                <a:spLocks noGrp="1"/>
              </p:cNvSpPr>
              <p:nvPr>
                <p:ph type="body" idx="1"/>
              </p:nvPr>
            </p:nvSpPr>
            <p:spPr/>
            <p:txBody>
              <a:bodyPr/>
              <a:lstStyle/>
              <a:p>
                <a:pPr>
                  <a:spcBef>
                    <a:spcPts val="0"/>
                  </a:spcBef>
                  <a:buNone/>
                </a:pPr>
                <a:r>
                  <a:rPr lang="ru-RU" dirty="0"/>
                  <a:t>Для проверки степени робастности алгоритмов была взята простейшая однолинейная модель объекта – ЛЭП с двусторонним питанием длиной 100 км. На расстоянии 10 км от удаленной ПС расположена отпайка с сопротивлением </a:t>
                </a:r>
                <a:r>
                  <a:rPr lang="en-US" dirty="0"/>
                  <a:t>(Z</a:t>
                </a:r>
                <a:r>
                  <a:rPr lang="ru-RU" dirty="0" err="1"/>
                  <a:t>отп</a:t>
                </a:r>
                <a:r>
                  <a:rPr lang="en-US" dirty="0"/>
                  <a:t>)</a:t>
                </a:r>
                <a:r>
                  <a:rPr lang="ru-RU" dirty="0"/>
                  <a:t> </a:t>
                </a:r>
                <a:r>
                  <a:rPr lang="en-US" dirty="0"/>
                  <a:t>= 5000 </a:t>
                </a:r>
                <a:r>
                  <a:rPr lang="ru-RU" dirty="0"/>
                  <a:t>Ом, </a:t>
                </a:r>
                <a:r>
                  <a:rPr lang="en-US" dirty="0" err="1"/>
                  <a:t>arg</a:t>
                </a:r>
                <a:r>
                  <a:rPr lang="en-US" dirty="0"/>
                  <a:t>(Z</a:t>
                </a:r>
                <a:r>
                  <a:rPr lang="ru-RU" dirty="0" err="1"/>
                  <a:t>отп</a:t>
                </a:r>
                <a:r>
                  <a:rPr lang="en-US" dirty="0"/>
                  <a:t>)</a:t>
                </a:r>
                <a:r>
                  <a:rPr lang="ru-RU" dirty="0"/>
                  <a:t> </a:t>
                </a:r>
                <a:r>
                  <a:rPr lang="en-US" dirty="0"/>
                  <a:t>= 90</a:t>
                </a:r>
                <a:r>
                  <a:rPr lang="ru-RU" dirty="0"/>
                  <a:t> – фактически отпайка с минимальной нагрузкой. </a:t>
                </a:r>
              </a:p>
              <a:p>
                <a:pPr>
                  <a:spcBef>
                    <a:spcPts val="0"/>
                  </a:spcBef>
                  <a:buNone/>
                </a:pPr>
                <a:endParaRPr lang="ru-RU" dirty="0"/>
              </a:p>
              <a:p>
                <a:pPr>
                  <a:spcBef>
                    <a:spcPts val="0"/>
                  </a:spcBef>
                  <a:buNone/>
                </a:pPr>
                <a:r>
                  <a:rPr lang="ru-RU" dirty="0"/>
                  <a:t>Известно, что параметры отпайки могут гулять в очень широких диапазонах:</a:t>
                </a:r>
              </a:p>
              <a:p>
                <a:pPr>
                  <a:spcBef>
                    <a:spcPts val="0"/>
                  </a:spcBef>
                  <a:buNone/>
                </a:pPr>
                <a:r>
                  <a:rPr lang="ru-RU" sz="1200" dirty="0"/>
                  <a:t>					</a:t>
                </a:r>
                <a14:m>
                  <m:oMath xmlns:m="http://schemas.openxmlformats.org/officeDocument/2006/math">
                    <m:sSub>
                      <m:sSubPr>
                        <m:ctrlPr>
                          <a:rPr lang="ru-RU" sz="1200" i="1" smtClean="0">
                            <a:latin typeface="Cambria Math" panose="02040503050406030204" pitchFamily="18" charset="0"/>
                          </a:rPr>
                        </m:ctrlPr>
                      </m:sSubPr>
                      <m:e>
                        <m:r>
                          <a:rPr lang="ru-RU" sz="1200">
                            <a:latin typeface="Cambria Math" panose="02040503050406030204" pitchFamily="18" charset="0"/>
                          </a:rPr>
                          <m:t>100.0</m:t>
                        </m:r>
                        <m:r>
                          <a:rPr lang="ru-RU" sz="1200" i="0">
                            <a:latin typeface="Cambria Math" panose="02040503050406030204" pitchFamily="18" charset="0"/>
                          </a:rPr>
                          <m:t>≤</m:t>
                        </m:r>
                        <m:r>
                          <a:rPr lang="ru-RU" sz="1200" i="1">
                            <a:latin typeface="Cambria Math" panose="02040503050406030204" pitchFamily="18" charset="0"/>
                          </a:rPr>
                          <m:t>𝑍</m:t>
                        </m:r>
                      </m:e>
                      <m:sub>
                        <m:r>
                          <a:rPr lang="ru-RU" sz="1200" i="0">
                            <a:latin typeface="Cambria Math" panose="02040503050406030204" pitchFamily="18" charset="0"/>
                          </a:rPr>
                          <m:t>отп</m:t>
                        </m:r>
                      </m:sub>
                    </m:sSub>
                    <m:r>
                      <a:rPr lang="ru-RU" sz="1200" i="0">
                        <a:latin typeface="Cambria Math" panose="02040503050406030204" pitchFamily="18" charset="0"/>
                      </a:rPr>
                      <m:t>≤5000.0</m:t>
                    </m:r>
                  </m:oMath>
                </a14:m>
                <a:r>
                  <a:rPr lang="ru-RU" sz="1200" dirty="0"/>
                  <a:t> Ом</a:t>
                </a:r>
              </a:p>
              <a:p>
                <a:pPr>
                  <a:spcBef>
                    <a:spcPts val="0"/>
                  </a:spcBef>
                  <a:buNone/>
                </a:pPr>
                <a14:m>
                  <m:oMathPara xmlns:m="http://schemas.openxmlformats.org/officeDocument/2006/math">
                    <m:oMathParaPr>
                      <m:jc m:val="centerGroup"/>
                    </m:oMathParaPr>
                    <m:oMath xmlns:m="http://schemas.openxmlformats.org/officeDocument/2006/math">
                      <m:r>
                        <a:rPr lang="ru-RU" sz="1200" smtClean="0">
                          <a:latin typeface="Cambria Math" panose="02040503050406030204" pitchFamily="18" charset="0"/>
                        </a:rPr>
                        <m:t>60.0</m:t>
                      </m:r>
                      <m:r>
                        <a:rPr lang="ru-RU" sz="1200" i="0">
                          <a:latin typeface="Cambria Math" panose="02040503050406030204" pitchFamily="18" charset="0"/>
                        </a:rPr>
                        <m:t>≤∠</m:t>
                      </m:r>
                      <m:d>
                        <m:dPr>
                          <m:ctrlPr>
                            <a:rPr lang="ru-RU" sz="1200" i="1">
                              <a:latin typeface="Cambria Math" panose="02040503050406030204" pitchFamily="18" charset="0"/>
                            </a:rPr>
                          </m:ctrlPr>
                        </m:dPr>
                        <m:e>
                          <m:sSub>
                            <m:sSubPr>
                              <m:ctrlPr>
                                <a:rPr lang="ru-RU" sz="1200" i="1">
                                  <a:latin typeface="Cambria Math" panose="02040503050406030204" pitchFamily="18" charset="0"/>
                                </a:rPr>
                              </m:ctrlPr>
                            </m:sSubPr>
                            <m:e>
                              <m:bar>
                                <m:barPr>
                                  <m:ctrlPr>
                                    <a:rPr lang="ru-RU" sz="1200" i="1">
                                      <a:latin typeface="Cambria Math" panose="02040503050406030204" pitchFamily="18" charset="0"/>
                                    </a:rPr>
                                  </m:ctrlPr>
                                </m:barPr>
                                <m:e>
                                  <m:r>
                                    <a:rPr lang="ru-RU" sz="1200" i="1">
                                      <a:latin typeface="Cambria Math" panose="02040503050406030204" pitchFamily="18" charset="0"/>
                                    </a:rPr>
                                    <m:t>𝑍</m:t>
                                  </m:r>
                                </m:e>
                              </m:bar>
                            </m:e>
                            <m:sub>
                              <m:r>
                                <a:rPr lang="ru-RU" sz="1200" i="0">
                                  <a:latin typeface="Cambria Math" panose="02040503050406030204" pitchFamily="18" charset="0"/>
                                </a:rPr>
                                <m:t>отп</m:t>
                              </m:r>
                            </m:sub>
                          </m:sSub>
                        </m:e>
                      </m:d>
                      <m:r>
                        <a:rPr lang="ru-RU" sz="1200" i="0">
                          <a:latin typeface="Cambria Math" panose="02040503050406030204" pitchFamily="18" charset="0"/>
                        </a:rPr>
                        <m:t>≤90.0°</m:t>
                      </m:r>
                    </m:oMath>
                  </m:oMathPara>
                </a14:m>
                <a:endParaRPr lang="ru-RU" sz="1200" dirty="0"/>
              </a:p>
              <a:p>
                <a:pPr>
                  <a:spcBef>
                    <a:spcPts val="0"/>
                  </a:spcBef>
                  <a:buNone/>
                </a:pPr>
                <a:endParaRPr lang="ru-RU" dirty="0"/>
              </a:p>
              <a:p>
                <a:pPr>
                  <a:spcBef>
                    <a:spcPts val="0"/>
                  </a:spcBef>
                  <a:buNone/>
                </a:pPr>
                <a:endParaRPr lang="ru-RU" dirty="0"/>
              </a:p>
              <a:p>
                <a:pPr>
                  <a:spcBef>
                    <a:spcPts val="0"/>
                  </a:spcBef>
                  <a:buNone/>
                </a:pPr>
                <a:r>
                  <a:rPr lang="ru-RU" dirty="0"/>
                  <a:t>Для проверки выбрано три алгоритма с двусторонним синхронизированным наблюдением: два широко применяющихся: первый – по критерию равенства напряжений в месте повреждения, второй – по критерию </a:t>
                </a:r>
                <a:r>
                  <a:rPr lang="ru-RU" dirty="0" err="1"/>
                  <a:t>резистивности</a:t>
                </a:r>
                <a:r>
                  <a:rPr lang="ru-RU" dirty="0"/>
                  <a:t> повреждения. Третий – предлагаемый автором оптимизационный алгоритм ПК ОМП по критерию равенства измеренных и модельных ПАР на который получен патент </a:t>
                </a:r>
                <a:r>
                  <a:rPr lang="ru-RU" sz="1200" spc="-1" dirty="0">
                    <a:solidFill>
                      <a:schemeClr val="tx1">
                        <a:lumMod val="75000"/>
                        <a:lumOff val="25000"/>
                      </a:schemeClr>
                    </a:solidFill>
                    <a:latin typeface="Montserrat" panose="020B0604020202020204" charset="-52"/>
                    <a:ea typeface="DejaVu Sans"/>
                  </a:rPr>
                  <a:t>РФ №2720949</a:t>
                </a:r>
                <a:r>
                  <a:rPr lang="ru-RU" dirty="0"/>
                  <a:t>. </a:t>
                </a:r>
              </a:p>
            </p:txBody>
          </p:sp>
        </mc:Choice>
        <mc:Fallback>
          <p:sp>
            <p:nvSpPr>
              <p:cNvPr id="3" name="Заметки 2"/>
              <p:cNvSpPr>
                <a:spLocks noGrp="1"/>
              </p:cNvSpPr>
              <p:nvPr>
                <p:ph type="body" idx="1"/>
              </p:nvPr>
            </p:nvSpPr>
            <p:spPr/>
            <p:txBody>
              <a:bodyPr/>
              <a:lstStyle/>
              <a:p>
                <a:pPr>
                  <a:spcBef>
                    <a:spcPts val="0"/>
                  </a:spcBef>
                  <a:buNone/>
                </a:pPr>
                <a:r>
                  <a:rPr lang="ru-RU" dirty="0"/>
                  <a:t>Для проверки степени робастности алгоритмов была взята простейшая однолинейная модель объекта – ЛЭП с двусторонним питанием длиной 100 км. На расстоянии 10 км от удаленной ПС расположена отпайка с сопротивлением </a:t>
                </a:r>
                <a:r>
                  <a:rPr lang="en-US" dirty="0"/>
                  <a:t>(Z</a:t>
                </a:r>
                <a:r>
                  <a:rPr lang="ru-RU" dirty="0" err="1"/>
                  <a:t>отп</a:t>
                </a:r>
                <a:r>
                  <a:rPr lang="en-US" dirty="0"/>
                  <a:t>)</a:t>
                </a:r>
                <a:r>
                  <a:rPr lang="ru-RU" dirty="0"/>
                  <a:t> </a:t>
                </a:r>
                <a:r>
                  <a:rPr lang="en-US" dirty="0"/>
                  <a:t>= 5000 </a:t>
                </a:r>
                <a:r>
                  <a:rPr lang="ru-RU" dirty="0"/>
                  <a:t>Ом, </a:t>
                </a:r>
                <a:r>
                  <a:rPr lang="en-US" dirty="0" err="1"/>
                  <a:t>arg</a:t>
                </a:r>
                <a:r>
                  <a:rPr lang="en-US" dirty="0"/>
                  <a:t>(Z</a:t>
                </a:r>
                <a:r>
                  <a:rPr lang="ru-RU" dirty="0" err="1"/>
                  <a:t>отп</a:t>
                </a:r>
                <a:r>
                  <a:rPr lang="en-US" dirty="0"/>
                  <a:t>)</a:t>
                </a:r>
                <a:r>
                  <a:rPr lang="ru-RU" dirty="0"/>
                  <a:t> </a:t>
                </a:r>
                <a:r>
                  <a:rPr lang="en-US" dirty="0"/>
                  <a:t>= 90</a:t>
                </a:r>
                <a:r>
                  <a:rPr lang="ru-RU" dirty="0"/>
                  <a:t> – фактически отпайка с минимальной нагрузкой. </a:t>
                </a:r>
              </a:p>
              <a:p>
                <a:pPr>
                  <a:spcBef>
                    <a:spcPts val="0"/>
                  </a:spcBef>
                  <a:buNone/>
                </a:pPr>
                <a:endParaRPr lang="ru-RU" dirty="0"/>
              </a:p>
              <a:p>
                <a:pPr>
                  <a:spcBef>
                    <a:spcPts val="0"/>
                  </a:spcBef>
                  <a:buNone/>
                </a:pPr>
                <a:r>
                  <a:rPr lang="ru-RU" dirty="0"/>
                  <a:t>Известно, что параметры отпайки могут гулять в очень широких диапазонах:</a:t>
                </a:r>
              </a:p>
              <a:p>
                <a:pPr>
                  <a:spcBef>
                    <a:spcPts val="0"/>
                  </a:spcBef>
                  <a:buNone/>
                </a:pPr>
                <a:r>
                  <a:rPr lang="ru-RU" sz="1200" dirty="0"/>
                  <a:t>					</a:t>
                </a:r>
                <a:r>
                  <a:rPr lang="ru-RU" sz="1200" i="0">
                    <a:latin typeface="Cambria Math" panose="02040503050406030204" pitchFamily="18" charset="0"/>
                  </a:rPr>
                  <a:t>〖100.0≤𝑍〗_отп≤5000.0</a:t>
                </a:r>
                <a:r>
                  <a:rPr lang="ru-RU" sz="1200" dirty="0"/>
                  <a:t> Ом</a:t>
                </a:r>
              </a:p>
              <a:p>
                <a:pPr>
                  <a:spcBef>
                    <a:spcPts val="0"/>
                  </a:spcBef>
                  <a:buNone/>
                </a:pPr>
                <a:r>
                  <a:rPr lang="ru-RU" sz="1200" i="0">
                    <a:latin typeface="Cambria Math" panose="02040503050406030204" pitchFamily="18" charset="0"/>
                  </a:rPr>
                  <a:t>60.0≤∠(▁𝑍_отп )≤90.0°</a:t>
                </a:r>
                <a:endParaRPr lang="ru-RU" sz="1200" dirty="0"/>
              </a:p>
              <a:p>
                <a:pPr>
                  <a:spcBef>
                    <a:spcPts val="0"/>
                  </a:spcBef>
                  <a:buNone/>
                </a:pPr>
                <a:endParaRPr lang="ru-RU" dirty="0"/>
              </a:p>
              <a:p>
                <a:pPr>
                  <a:spcBef>
                    <a:spcPts val="0"/>
                  </a:spcBef>
                  <a:buNone/>
                </a:pPr>
                <a:endParaRPr lang="ru-RU" dirty="0"/>
              </a:p>
              <a:p>
                <a:pPr>
                  <a:spcBef>
                    <a:spcPts val="0"/>
                  </a:spcBef>
                  <a:buNone/>
                </a:pPr>
                <a:r>
                  <a:rPr lang="ru-RU" dirty="0"/>
                  <a:t>Для проверки выбрано три алгоритма с двусторонним синхронизированным наблюдением: два широко применяющихся: первый – по критерию равенства напряжений в месте повреждения, второй – по критерию </a:t>
                </a:r>
                <a:r>
                  <a:rPr lang="ru-RU" dirty="0" err="1"/>
                  <a:t>резистивности</a:t>
                </a:r>
                <a:r>
                  <a:rPr lang="ru-RU" dirty="0"/>
                  <a:t> повреждения. Третий – предлагаемый автором оптимизационный алгоритм ПК ОМП по критерию равенства измеренных и модельных ПАР на который получен патент </a:t>
                </a:r>
                <a:r>
                  <a:rPr lang="ru-RU" sz="1200" spc="-1" dirty="0">
                    <a:solidFill>
                      <a:schemeClr val="tx1">
                        <a:lumMod val="75000"/>
                        <a:lumOff val="25000"/>
                      </a:schemeClr>
                    </a:solidFill>
                    <a:latin typeface="Montserrat" panose="020B0604020202020204" charset="-52"/>
                    <a:ea typeface="DejaVu Sans"/>
                  </a:rPr>
                  <a:t>РФ №2720949</a:t>
                </a:r>
                <a:r>
                  <a:rPr lang="ru-RU" dirty="0"/>
                  <a:t>. </a:t>
                </a:r>
              </a:p>
            </p:txBody>
          </p:sp>
        </mc:Fallback>
      </mc:AlternateContent>
      <p:sp>
        <p:nvSpPr>
          <p:cNvPr id="4" name="Номер слайда 3"/>
          <p:cNvSpPr>
            <a:spLocks noGrp="1"/>
          </p:cNvSpPr>
          <p:nvPr>
            <p:ph type="sldNum" sz="quarter" idx="5"/>
          </p:nvPr>
        </p:nvSpPr>
        <p:spPr/>
        <p:txBody>
          <a:bodyPr/>
          <a:lstStyle/>
          <a:p>
            <a:fld id="{579CA688-61F1-0944-BF96-19A5D982F8F8}" type="slidenum">
              <a:rPr lang="ru-RU" smtClean="0"/>
              <a:t>5</a:t>
            </a:fld>
            <a:endParaRPr lang="ru-RU"/>
          </a:p>
        </p:txBody>
      </p:sp>
    </p:spTree>
    <p:extLst>
      <p:ext uri="{BB962C8B-B14F-4D97-AF65-F5344CB8AC3E}">
        <p14:creationId xmlns:p14="http://schemas.microsoft.com/office/powerpoint/2010/main" val="16632780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spcBef>
                <a:spcPts val="0"/>
              </a:spcBef>
              <a:buNone/>
            </a:pPr>
            <a:r>
              <a:rPr lang="ru-RU" dirty="0"/>
              <a:t>Моделируется один режим КЗ для какого-то заданного сочетания объектных параметров на расстоянии </a:t>
            </a:r>
            <a:r>
              <a:rPr lang="en-US" dirty="0" err="1"/>
              <a:t>xf</a:t>
            </a:r>
            <a:r>
              <a:rPr lang="en-US" dirty="0"/>
              <a:t> = 50 </a:t>
            </a:r>
            <a:r>
              <a:rPr lang="ru-RU" dirty="0"/>
              <a:t>км. При этом сопротивление отпайки равно 5000 Ом с углом 90 градусов. Однако для используемых математических моделях это сопротивление задаётся другим значением из диапазона, а именно </a:t>
            </a:r>
            <a:r>
              <a:rPr lang="en-US" dirty="0"/>
              <a:t>Z = 100 </a:t>
            </a:r>
            <a:r>
              <a:rPr lang="ru-RU" dirty="0"/>
              <a:t>Ом </a:t>
            </a:r>
            <a:r>
              <a:rPr lang="en-US" dirty="0"/>
              <a:t>c </a:t>
            </a:r>
            <a:r>
              <a:rPr lang="ru-RU" dirty="0"/>
              <a:t>углом 60 градусов, то мы здесь не </a:t>
            </a:r>
            <a:r>
              <a:rPr lang="ru-RU" dirty="0" err="1"/>
              <a:t>уагадли</a:t>
            </a:r>
            <a:r>
              <a:rPr lang="ru-RU" dirty="0"/>
              <a:t>: предполагаем режим </a:t>
            </a:r>
            <a:r>
              <a:rPr lang="ru-RU" dirty="0" err="1"/>
              <a:t>сильнонагруженной</a:t>
            </a:r>
            <a:r>
              <a:rPr lang="ru-RU" dirty="0"/>
              <a:t> отпайки, а на самом деле она работает с минимальной нагрузкой. Сопротивление отпайки для алгоритма ПК ОМП задаётся вообще неизвестным, а именно из диапазона от 100 до 5000 Ом с углом от 60 до 90 градусов.</a:t>
            </a:r>
          </a:p>
          <a:p>
            <a:pPr>
              <a:spcBef>
                <a:spcPts val="0"/>
              </a:spcBef>
              <a:buNone/>
            </a:pPr>
            <a:endParaRPr lang="ru-RU" dirty="0"/>
          </a:p>
          <a:p>
            <a:pPr>
              <a:spcBef>
                <a:spcPts val="0"/>
              </a:spcBef>
              <a:buNone/>
            </a:pPr>
            <a:r>
              <a:rPr lang="ru-RU" dirty="0"/>
              <a:t>Результаты показаны на рисунках. Казалось бы, алгоритм ОМП с двусторонним синхронизированным наблюдением, но для него отпайка является чрезвычайно влияющим и неизвестным параметром. На рисунке слева показаны результаты для критерия равенства напряжений, а точнее для критерия минимума их невязки: истинное значение расстояния до места повреждения – 50 км, расчётное – 41.87 км. Для критерия </a:t>
            </a:r>
            <a:r>
              <a:rPr lang="ru-RU" dirty="0" err="1"/>
              <a:t>резистивности</a:t>
            </a:r>
            <a:r>
              <a:rPr lang="ru-RU" dirty="0"/>
              <a:t> – результаты справа: истинное значение 50 км, расчётное – 43,24 км. В обоих случаях величина погрешности существенная.</a:t>
            </a:r>
          </a:p>
        </p:txBody>
      </p:sp>
      <p:sp>
        <p:nvSpPr>
          <p:cNvPr id="4" name="Номер слайда 3"/>
          <p:cNvSpPr>
            <a:spLocks noGrp="1"/>
          </p:cNvSpPr>
          <p:nvPr>
            <p:ph type="sldNum" sz="quarter" idx="5"/>
          </p:nvPr>
        </p:nvSpPr>
        <p:spPr/>
        <p:txBody>
          <a:bodyPr/>
          <a:lstStyle/>
          <a:p>
            <a:fld id="{579CA688-61F1-0944-BF96-19A5D982F8F8}" type="slidenum">
              <a:rPr lang="ru-RU" smtClean="0"/>
              <a:t>6</a:t>
            </a:fld>
            <a:endParaRPr lang="ru-RU"/>
          </a:p>
        </p:txBody>
      </p:sp>
    </p:spTree>
    <p:extLst>
      <p:ext uri="{BB962C8B-B14F-4D97-AF65-F5344CB8AC3E}">
        <p14:creationId xmlns:p14="http://schemas.microsoft.com/office/powerpoint/2010/main" val="1515009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spcBef>
                <a:spcPts val="0"/>
              </a:spcBef>
              <a:buNone/>
            </a:pPr>
            <a:r>
              <a:rPr lang="ru-RU" dirty="0"/>
              <a:t>Здесь на слайде на рис. слева показана выходная характеристика предлагаемого алгоритма ПК ОМП. Найденный интервал расчётных значений расстояний до места повреждения от 49,1 км, до 50,4 км, что на порядок меньше погрешности рассмотренных существующих алгоритмов. Далее по плану исследований проведена проверка устойчивости алгоритмов в других произвольных режимах, с другим сочетанием объектных параметров, но в каждом из которых истинное значение расстояния до места повреждения было одним и тем же – 50 км. На рисунке справа приведены результаты для 109 случайных режимов. Чёрные маркеры – алгоритм по критерию </a:t>
            </a:r>
            <a:r>
              <a:rPr lang="ru-RU" dirty="0" err="1"/>
              <a:t>резистивности</a:t>
            </a:r>
            <a:r>
              <a:rPr lang="ru-RU" dirty="0"/>
              <a:t>, синие треугольники – алгоритм по критерию равенства напряжений, красные кружки – предлагаемый алгоритм ОМП. Из рисунка видно, что предлагаемый алгоритм демонстрирует отклонение расчётного значения расстояния до места повреждения на порядок меньшее, чем существующие алгоритмы, то есть алгоритм ПК ОМП является чрезвычайно робастным. Аналогичные результаты можно показать и для других неизвестных параметров и для других инф. баз: одностороннего наблюдения, двустороннего несинхронизированного и т.д.</a:t>
            </a:r>
          </a:p>
        </p:txBody>
      </p:sp>
      <p:sp>
        <p:nvSpPr>
          <p:cNvPr id="4" name="Номер слайда 3"/>
          <p:cNvSpPr>
            <a:spLocks noGrp="1"/>
          </p:cNvSpPr>
          <p:nvPr>
            <p:ph type="sldNum" sz="quarter" idx="5"/>
          </p:nvPr>
        </p:nvSpPr>
        <p:spPr/>
        <p:txBody>
          <a:bodyPr/>
          <a:lstStyle/>
          <a:p>
            <a:fld id="{579CA688-61F1-0944-BF96-19A5D982F8F8}" type="slidenum">
              <a:rPr lang="ru-RU" smtClean="0"/>
              <a:t>7</a:t>
            </a:fld>
            <a:endParaRPr lang="ru-RU"/>
          </a:p>
        </p:txBody>
      </p:sp>
    </p:spTree>
    <p:extLst>
      <p:ext uri="{BB962C8B-B14F-4D97-AF65-F5344CB8AC3E}">
        <p14:creationId xmlns:p14="http://schemas.microsoft.com/office/powerpoint/2010/main" val="21739077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indent="0">
              <a:lnSpc>
                <a:spcPct val="150000"/>
              </a:lnSpc>
              <a:buFont typeface="Wingdings" panose="05000000000000000000" pitchFamily="2" charset="2"/>
              <a:buNone/>
            </a:pPr>
            <a:r>
              <a:rPr lang="ru-RU" dirty="0"/>
              <a:t>Выводы:</a:t>
            </a:r>
          </a:p>
          <a:p>
            <a:pPr marL="0" indent="0">
              <a:lnSpc>
                <a:spcPct val="150000"/>
              </a:lnSpc>
              <a:buFont typeface="Wingdings" panose="05000000000000000000" pitchFamily="2" charset="2"/>
              <a:buNone/>
            </a:pPr>
            <a:endParaRPr lang="ru-RU" dirty="0"/>
          </a:p>
          <a:p>
            <a:pPr marL="171450" indent="-171450">
              <a:lnSpc>
                <a:spcPct val="150000"/>
              </a:lnSpc>
              <a:buFont typeface="Wingdings" panose="05000000000000000000" pitchFamily="2" charset="2"/>
              <a:buChar char="§"/>
            </a:pPr>
            <a:r>
              <a:rPr lang="ru-RU" sz="1200" b="1" dirty="0">
                <a:solidFill>
                  <a:schemeClr val="tx1">
                    <a:lumMod val="75000"/>
                    <a:lumOff val="25000"/>
                  </a:schemeClr>
                </a:solidFill>
                <a:latin typeface="Montserrat" panose="00000500000000000000" pitchFamily="2" charset="-52"/>
              </a:rPr>
              <a:t>МОДЕЛЬ ОБЪЕКТА НЕАДЕКВАТНА ВСЕГДА</a:t>
            </a:r>
          </a:p>
          <a:p>
            <a:pPr marL="171450" indent="-171450">
              <a:lnSpc>
                <a:spcPct val="150000"/>
              </a:lnSpc>
              <a:buFont typeface="Wingdings" panose="05000000000000000000" pitchFamily="2" charset="2"/>
              <a:buChar char="§"/>
            </a:pPr>
            <a:endParaRPr lang="en-US" sz="1200" b="1" dirty="0">
              <a:solidFill>
                <a:schemeClr val="tx1">
                  <a:lumMod val="75000"/>
                  <a:lumOff val="25000"/>
                </a:schemeClr>
              </a:solidFill>
              <a:latin typeface="Montserrat" panose="00000500000000000000" pitchFamily="2" charset="-52"/>
            </a:endParaRPr>
          </a:p>
          <a:p>
            <a:pPr marL="171450" indent="-171450">
              <a:lnSpc>
                <a:spcPct val="150000"/>
              </a:lnSpc>
              <a:buFont typeface="Wingdings" panose="05000000000000000000" pitchFamily="2" charset="2"/>
              <a:buChar char="§"/>
            </a:pPr>
            <a:r>
              <a:rPr lang="ru-RU" sz="1200" b="1" dirty="0">
                <a:solidFill>
                  <a:schemeClr val="tx1">
                    <a:lumMod val="75000"/>
                    <a:lumOff val="25000"/>
                  </a:schemeClr>
                </a:solidFill>
                <a:latin typeface="Montserrat" panose="00000500000000000000" pitchFamily="2" charset="-52"/>
              </a:rPr>
              <a:t>ЕДИНСТВЕННАЯ ПРАКТИЧЕСКИ ЗНАЧИМАЯ ХАРАКТЕРИСТИКА ОМП - РОБАСТНОСТЬ</a:t>
            </a:r>
          </a:p>
          <a:p>
            <a:pPr marL="171450" indent="-171450">
              <a:lnSpc>
                <a:spcPct val="150000"/>
              </a:lnSpc>
              <a:buFont typeface="Wingdings" panose="05000000000000000000" pitchFamily="2" charset="2"/>
              <a:buChar char="§"/>
            </a:pPr>
            <a:endParaRPr lang="en-US" sz="1200" b="1" dirty="0">
              <a:solidFill>
                <a:schemeClr val="tx1">
                  <a:lumMod val="75000"/>
                  <a:lumOff val="25000"/>
                </a:schemeClr>
              </a:solidFill>
              <a:latin typeface="Montserrat" panose="00000500000000000000" pitchFamily="2" charset="-52"/>
            </a:endParaRPr>
          </a:p>
          <a:p>
            <a:pPr marL="171450" indent="-171450">
              <a:lnSpc>
                <a:spcPct val="150000"/>
              </a:lnSpc>
              <a:buFont typeface="Wingdings" panose="05000000000000000000" pitchFamily="2" charset="2"/>
              <a:buChar char="§"/>
            </a:pPr>
            <a:r>
              <a:rPr lang="ru-RU" sz="1200" b="1" dirty="0">
                <a:solidFill>
                  <a:schemeClr val="tx1">
                    <a:lumMod val="75000"/>
                    <a:lumOff val="25000"/>
                  </a:schemeClr>
                </a:solidFill>
                <a:latin typeface="Montserrat" panose="00000500000000000000" pitchFamily="2" charset="-52"/>
              </a:rPr>
              <a:t>АЛГОРИТМ ПК ОМП ЧРЕЗВЫЧАЙНО РОБАСТЕН В СРАВНЕНИИ С СУЩЕСТВУЮЩИМИ</a:t>
            </a:r>
          </a:p>
          <a:p>
            <a:endParaRPr lang="ru-RU" dirty="0"/>
          </a:p>
        </p:txBody>
      </p:sp>
      <p:sp>
        <p:nvSpPr>
          <p:cNvPr id="4" name="Номер слайда 3"/>
          <p:cNvSpPr>
            <a:spLocks noGrp="1"/>
          </p:cNvSpPr>
          <p:nvPr>
            <p:ph type="sldNum" sz="quarter" idx="10"/>
          </p:nvPr>
        </p:nvSpPr>
        <p:spPr/>
        <p:txBody>
          <a:bodyPr/>
          <a:lstStyle/>
          <a:p>
            <a:fld id="{579CA688-61F1-0944-BF96-19A5D982F8F8}" type="slidenum">
              <a:rPr lang="ru-RU" smtClean="0"/>
              <a:t>8</a:t>
            </a:fld>
            <a:endParaRPr lang="ru-RU"/>
          </a:p>
        </p:txBody>
      </p:sp>
    </p:spTree>
    <p:extLst>
      <p:ext uri="{BB962C8B-B14F-4D97-AF65-F5344CB8AC3E}">
        <p14:creationId xmlns:p14="http://schemas.microsoft.com/office/powerpoint/2010/main" val="37984651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Header 1"/>
          <p:cNvSpPr>
            <a:spLocks noGrp="1"/>
          </p:cNvSpPr>
          <p:nvPr>
            <p:ph type="title"/>
          </p:nvPr>
        </p:nvSpPr>
        <p:spPr/>
        <p:txBody>
          <a:bodyPr/>
          <a:lstStyle/>
          <a:p>
            <a:r>
              <a:rPr lang="en-US"/>
              <a:t>Title</a:t>
            </a:r>
          </a:p>
        </p:txBody>
      </p:sp>
      <p:sp>
        <p:nvSpPr>
          <p:cNvPr id="3" name="Text 2"/>
          <p:cNvSpPr>
            <a:spLocks noGrp="1"/>
          </p:cNvSpPr>
          <p:nvPr>
            <p:ph type="body" idx="1"/>
          </p:nvPr>
        </p:nvSpPr>
        <p:spPr/>
        <p:txBody>
          <a:bodyPr/>
          <a:lstStyle/>
          <a:p>
            <a:pPr lvl="0"/>
            <a:r>
              <a:rPr lang="en-US"/>
              <a:t>Text</a:t>
            </a:r>
          </a:p>
          <a:p>
            <a:pPr lvl="1"/>
            <a:r>
              <a:rPr lang="en-US"/>
              <a:t>Second level</a:t>
            </a:r>
          </a:p>
          <a:p>
            <a:pPr lvl="2"/>
            <a:r>
              <a:rPr lang="en-US"/>
              <a:t>Third level</a:t>
            </a:r>
          </a:p>
          <a:p>
            <a:pPr lvl="3"/>
            <a:r>
              <a:rPr lang="en-US"/>
              <a:t>Fourth level</a:t>
            </a:r>
          </a:p>
          <a:p>
            <a:pPr lvl="4"/>
            <a:r>
              <a:rPr lang="en-US"/>
              <a:t>Fifth level</a:t>
            </a:r>
          </a:p>
        </p:txBody>
      </p:sp>
      <p:sp>
        <p:nvSpPr>
          <p:cNvPr id="4" name="Date 3"/>
          <p:cNvSpPr>
            <a:spLocks noGrp="1"/>
          </p:cNvSpPr>
          <p:nvPr>
            <p:ph type="dt" sz="half" idx="10"/>
          </p:nvPr>
        </p:nvSpPr>
        <p:spPr/>
        <p:txBody>
          <a:bodyPr/>
          <a:lstStyle/>
          <a:p>
            <a:fld id="{C16525B2-4347-4F72-BAF7-76B19438D329}" type="datetimeFigureOut">
              <a:rPr lang="en-US" smtClean="0"/>
              <a:t>3/31/2024</a:t>
            </a:fld>
            <a:endParaRPr lang="en-US"/>
          </a:p>
        </p:txBody>
      </p:sp>
      <p:sp>
        <p:nvSpPr>
          <p:cNvPr id="5" name="Footer 4"/>
          <p:cNvSpPr>
            <a:spLocks noGrp="1"/>
          </p:cNvSpPr>
          <p:nvPr>
            <p:ph type="ftr" sz="quarter" idx="11"/>
          </p:nvPr>
        </p:nvSpPr>
        <p:spPr/>
        <p:txBody>
          <a:bodyPr/>
          <a:lstStyle/>
          <a:p>
            <a:endParaRPr lang="en-US"/>
          </a:p>
        </p:txBody>
      </p:sp>
      <p:sp>
        <p:nvSpPr>
          <p:cNvPr id="6" name="Slide number 5"/>
          <p:cNvSpPr>
            <a:spLocks noGrp="1"/>
          </p:cNvSpPr>
          <p:nvPr>
            <p:ph type="sldNum" sz="quarter" idx="12"/>
          </p:nvPr>
        </p:nvSpPr>
        <p:spPr/>
        <p:txBody>
          <a:bodyPr/>
          <a:lstStyle/>
          <a:p>
            <a:fld id="{80F073CC-40D5-4B23-8DF0-9BD0A0C12F2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377666" y="427735"/>
            <a:ext cx="6797992" cy="1710943"/>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377666" y="2459482"/>
            <a:ext cx="6797992" cy="705764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2568130" y="9944862"/>
            <a:ext cx="2417063" cy="53467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77666" y="9944862"/>
            <a:ext cx="1737264" cy="53467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3/31/2024</a:t>
            </a:fld>
            <a:endParaRPr lang="en-US"/>
          </a:p>
        </p:txBody>
      </p:sp>
      <p:sp>
        <p:nvSpPr>
          <p:cNvPr id="6" name="Holder 6"/>
          <p:cNvSpPr>
            <a:spLocks noGrp="1"/>
          </p:cNvSpPr>
          <p:nvPr>
            <p:ph type="sldNum" sz="quarter" idx="7"/>
          </p:nvPr>
        </p:nvSpPr>
        <p:spPr>
          <a:xfrm>
            <a:off x="5438394" y="9944862"/>
            <a:ext cx="1737264" cy="53467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svg"/><Relationship Id="rId4" Type="http://schemas.openxmlformats.org/officeDocument/2006/relationships/image" Target="../media/image2.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9.png"/><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4.png"/><Relationship Id="rId10" Type="http://schemas.openxmlformats.org/officeDocument/2006/relationships/image" Target="../media/image18.png"/><Relationship Id="rId4" Type="http://schemas.openxmlformats.org/officeDocument/2006/relationships/image" Target="../media/image10.png"/><Relationship Id="rId9" Type="http://schemas.openxmlformats.org/officeDocument/2006/relationships/image" Target="../media/image17.png"/></Relationships>
</file>

<file path=ppt/slides/_rels/slide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9.png"/><Relationship Id="rId7" Type="http://schemas.openxmlformats.org/officeDocument/2006/relationships/image" Target="../media/image17.png"/><Relationship Id="rId12"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6.png"/><Relationship Id="rId11" Type="http://schemas.openxmlformats.org/officeDocument/2006/relationships/image" Target="../media/image24.png"/><Relationship Id="rId5" Type="http://schemas.openxmlformats.org/officeDocument/2006/relationships/image" Target="../media/image4.png"/><Relationship Id="rId10" Type="http://schemas.openxmlformats.org/officeDocument/2006/relationships/image" Target="../media/image23.png"/><Relationship Id="rId4" Type="http://schemas.openxmlformats.org/officeDocument/2006/relationships/image" Target="../media/image10.png"/><Relationship Id="rId9" Type="http://schemas.openxmlformats.org/officeDocument/2006/relationships/image" Target="../media/image22.png"/></Relationships>
</file>

<file path=ppt/slides/_rels/slide5.xml.rels><?xml version="1.0" encoding="UTF-8" standalone="yes"?>
<Relationships xmlns="http://schemas.openxmlformats.org/package/2006/relationships"><Relationship Id="rId8" Type="http://schemas.openxmlformats.org/officeDocument/2006/relationships/image" Target="../media/image28.wmf"/><Relationship Id="rId3" Type="http://schemas.openxmlformats.org/officeDocument/2006/relationships/image" Target="../media/image9.png"/><Relationship Id="rId7" Type="http://schemas.openxmlformats.org/officeDocument/2006/relationships/image" Target="../media/image27.wmf"/><Relationship Id="rId12"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6.jpeg"/><Relationship Id="rId11" Type="http://schemas.openxmlformats.org/officeDocument/2006/relationships/image" Target="../media/image31.png"/><Relationship Id="rId5" Type="http://schemas.openxmlformats.org/officeDocument/2006/relationships/image" Target="../media/image4.png"/><Relationship Id="rId10" Type="http://schemas.openxmlformats.org/officeDocument/2006/relationships/image" Target="../media/image30.png"/><Relationship Id="rId4" Type="http://schemas.openxmlformats.org/officeDocument/2006/relationships/image" Target="../media/image10.png"/><Relationship Id="rId9" Type="http://schemas.openxmlformats.org/officeDocument/2006/relationships/image" Target="../media/image29.wmf"/></Relationships>
</file>

<file path=ppt/slides/_rels/slide6.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9.png"/><Relationship Id="rId7"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33.png"/><Relationship Id="rId11" Type="http://schemas.openxmlformats.org/officeDocument/2006/relationships/image" Target="../media/image38.emf"/><Relationship Id="rId5" Type="http://schemas.openxmlformats.org/officeDocument/2006/relationships/image" Target="../media/image4.png"/><Relationship Id="rId10" Type="http://schemas.openxmlformats.org/officeDocument/2006/relationships/image" Target="../media/image37.emf"/><Relationship Id="rId4" Type="http://schemas.openxmlformats.org/officeDocument/2006/relationships/image" Target="../media/image10.png"/><Relationship Id="rId9" Type="http://schemas.openxmlformats.org/officeDocument/2006/relationships/image" Target="../media/image36.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40.emf"/><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9.emf"/><Relationship Id="rId5" Type="http://schemas.openxmlformats.org/officeDocument/2006/relationships/image" Target="../media/image4.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id="{2B624497-DD03-4D41-A71B-C980B2AF83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63894"/>
            <a:ext cx="9144000" cy="4200144"/>
          </a:xfrm>
          <a:prstGeom prst="rect">
            <a:avLst/>
          </a:prstGeom>
        </p:spPr>
      </p:pic>
      <p:pic>
        <p:nvPicPr>
          <p:cNvPr id="15" name="Рисунок 14">
            <a:extLst>
              <a:ext uri="{FF2B5EF4-FFF2-40B4-BE49-F238E27FC236}">
                <a16:creationId xmlns:a16="http://schemas.microsoft.com/office/drawing/2014/main" id="{CE9F83B8-199E-4FBD-A23D-6C86C340C1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52" y="-20538"/>
            <a:ext cx="9138696" cy="984432"/>
          </a:xfrm>
          <a:prstGeom prst="rect">
            <a:avLst/>
          </a:prstGeom>
        </p:spPr>
      </p:pic>
      <p:sp>
        <p:nvSpPr>
          <p:cNvPr id="5" name="CustomShape 16">
            <a:extLst>
              <a:ext uri="{FF2B5EF4-FFF2-40B4-BE49-F238E27FC236}">
                <a16:creationId xmlns:a16="http://schemas.microsoft.com/office/drawing/2014/main" id="{8BB00350-FA7F-4887-87CA-DD114F833056}"/>
              </a:ext>
            </a:extLst>
          </p:cNvPr>
          <p:cNvSpPr/>
          <p:nvPr/>
        </p:nvSpPr>
        <p:spPr>
          <a:xfrm>
            <a:off x="3592875" y="2758551"/>
            <a:ext cx="5580112" cy="963949"/>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ru-RU" sz="2000" strike="noStrike" spc="-1" dirty="0">
                <a:solidFill>
                  <a:schemeClr val="bg1"/>
                </a:solidFill>
                <a:latin typeface="Montserrat"/>
              </a:rPr>
              <a:t>РОБАСТНОСТЬ КАК ВАЖНЕЙШАЯ ХАРАКТЕРИСТИКА </a:t>
            </a:r>
            <a:r>
              <a:rPr lang="ru-RU" sz="2000" spc="-1" dirty="0">
                <a:solidFill>
                  <a:schemeClr val="bg1"/>
                </a:solidFill>
                <a:latin typeface="Montserrat"/>
              </a:rPr>
              <a:t>АЛГОРИТМОВ ОМП НА ЛЭП</a:t>
            </a:r>
            <a:endParaRPr lang="ru-RU" sz="2000" strike="noStrike" spc="-1" dirty="0">
              <a:solidFill>
                <a:schemeClr val="bg1"/>
              </a:solidFill>
              <a:latin typeface="Arial"/>
            </a:endParaRPr>
          </a:p>
        </p:txBody>
      </p:sp>
      <p:pic>
        <p:nvPicPr>
          <p:cNvPr id="7" name="Рисунок 6">
            <a:extLst>
              <a:ext uri="{FF2B5EF4-FFF2-40B4-BE49-F238E27FC236}">
                <a16:creationId xmlns:a16="http://schemas.microsoft.com/office/drawing/2014/main" id="{E2C3836F-D79E-4958-8A35-69EF61057D8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75856" y="4824791"/>
            <a:ext cx="634039" cy="36579"/>
          </a:xfrm>
          <a:prstGeom prst="rect">
            <a:avLst/>
          </a:prstGeom>
        </p:spPr>
      </p:pic>
      <p:pic>
        <p:nvPicPr>
          <p:cNvPr id="11" name="Рисунок 10">
            <a:extLst>
              <a:ext uri="{FF2B5EF4-FFF2-40B4-BE49-F238E27FC236}">
                <a16:creationId xmlns:a16="http://schemas.microsoft.com/office/drawing/2014/main" id="{DCAC5901-DE84-415F-BC24-10DC5C22F1A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1520" y="283828"/>
            <a:ext cx="2804403" cy="487722"/>
          </a:xfrm>
          <a:prstGeom prst="rect">
            <a:avLst/>
          </a:prstGeom>
        </p:spPr>
      </p:pic>
      <p:sp>
        <p:nvSpPr>
          <p:cNvPr id="8" name="CustomShape 16">
            <a:extLst>
              <a:ext uri="{FF2B5EF4-FFF2-40B4-BE49-F238E27FC236}">
                <a16:creationId xmlns:a16="http://schemas.microsoft.com/office/drawing/2014/main" id="{8BB00350-FA7F-4887-87CA-DD114F833056}"/>
              </a:ext>
            </a:extLst>
          </p:cNvPr>
          <p:cNvSpPr/>
          <p:nvPr/>
        </p:nvSpPr>
        <p:spPr>
          <a:xfrm>
            <a:off x="3563888" y="3867894"/>
            <a:ext cx="5544616" cy="963949"/>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ru-RU" spc="-1" dirty="0">
                <a:solidFill>
                  <a:schemeClr val="bg1"/>
                </a:solidFill>
                <a:latin typeface="Montserrat"/>
                <a:ea typeface="DejaVu Sans"/>
              </a:rPr>
              <a:t>к.т.н. Мартынов Михаил Владимирович</a:t>
            </a:r>
          </a:p>
        </p:txBody>
      </p:sp>
      <p:pic>
        <p:nvPicPr>
          <p:cNvPr id="10" name="Рисунок 9">
            <a:extLst>
              <a:ext uri="{FF2B5EF4-FFF2-40B4-BE49-F238E27FC236}">
                <a16:creationId xmlns:a16="http://schemas.microsoft.com/office/drawing/2014/main" id="{D0900625-174E-4958-B6D2-EF06C08246A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32040" y="267494"/>
            <a:ext cx="3895682" cy="475529"/>
          </a:xfrm>
          <a:prstGeom prst="rect">
            <a:avLst/>
          </a:prstGeom>
        </p:spPr>
      </p:pic>
      <p:pic>
        <p:nvPicPr>
          <p:cNvPr id="12" name="Picture 11">
            <a:extLst>
              <a:ext uri="{FF2B5EF4-FFF2-40B4-BE49-F238E27FC236}">
                <a16:creationId xmlns:a16="http://schemas.microsoft.com/office/drawing/2014/main" id="{31915948-63A0-4390-BB30-14DCA6057E6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347864" y="147963"/>
            <a:ext cx="1384994" cy="674966"/>
          </a:xfrm>
          <a:prstGeom prst="rect">
            <a:avLst/>
          </a:prstGeom>
        </p:spPr>
      </p:pic>
      <p:pic>
        <p:nvPicPr>
          <p:cNvPr id="3" name="Рисунок 2">
            <a:extLst>
              <a:ext uri="{FF2B5EF4-FFF2-40B4-BE49-F238E27FC236}">
                <a16:creationId xmlns:a16="http://schemas.microsoft.com/office/drawing/2014/main" id="{1604BBC8-F6DE-4C48-A5B6-5B5E654B799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608522" y="1127380"/>
            <a:ext cx="1219200" cy="60007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Прямоугольник: скругленные углы 36">
            <a:extLst>
              <a:ext uri="{FF2B5EF4-FFF2-40B4-BE49-F238E27FC236}">
                <a16:creationId xmlns:a16="http://schemas.microsoft.com/office/drawing/2014/main" id="{489A00D6-7F59-4D6A-821E-69DB7ACDABF1}"/>
              </a:ext>
            </a:extLst>
          </p:cNvPr>
          <p:cNvSpPr/>
          <p:nvPr/>
        </p:nvSpPr>
        <p:spPr>
          <a:xfrm>
            <a:off x="2736394" y="2730760"/>
            <a:ext cx="5940062" cy="1949378"/>
          </a:xfrm>
          <a:prstGeom prst="roundRect">
            <a:avLst/>
          </a:prstGeom>
          <a:solidFill>
            <a:srgbClr val="1CAC5D">
              <a:alpha val="0"/>
            </a:srgbClr>
          </a:solidFill>
          <a:ln>
            <a:solidFill>
              <a:schemeClr val="tx1">
                <a:lumMod val="85000"/>
                <a:lumOff val="1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Прямоугольник: скругленные углы 30">
            <a:extLst>
              <a:ext uri="{FF2B5EF4-FFF2-40B4-BE49-F238E27FC236}">
                <a16:creationId xmlns:a16="http://schemas.microsoft.com/office/drawing/2014/main" id="{21BD4B45-DC0E-40A1-970C-2023FACDF87C}"/>
              </a:ext>
            </a:extLst>
          </p:cNvPr>
          <p:cNvSpPr/>
          <p:nvPr/>
        </p:nvSpPr>
        <p:spPr>
          <a:xfrm>
            <a:off x="391269" y="2715766"/>
            <a:ext cx="1967533" cy="1949378"/>
          </a:xfrm>
          <a:prstGeom prst="roundRect">
            <a:avLst/>
          </a:prstGeom>
          <a:solidFill>
            <a:srgbClr val="1CAC5D">
              <a:alpha val="0"/>
            </a:srgbClr>
          </a:solidFill>
          <a:ln>
            <a:solidFill>
              <a:schemeClr val="tx1">
                <a:lumMod val="85000"/>
                <a:lumOff val="1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a:extLst>
              <a:ext uri="{FF2B5EF4-FFF2-40B4-BE49-F238E27FC236}">
                <a16:creationId xmlns:a16="http://schemas.microsoft.com/office/drawing/2014/main" id="{85A48755-696C-41E9-898F-0AEE6CF521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826" y="275662"/>
            <a:ext cx="1967534" cy="475529"/>
          </a:xfrm>
          <a:prstGeom prst="rect">
            <a:avLst/>
          </a:prstGeom>
        </p:spPr>
      </p:pic>
      <p:sp>
        <p:nvSpPr>
          <p:cNvPr id="4" name="CustomShape 16">
            <a:extLst>
              <a:ext uri="{FF2B5EF4-FFF2-40B4-BE49-F238E27FC236}">
                <a16:creationId xmlns:a16="http://schemas.microsoft.com/office/drawing/2014/main" id="{D3435FB7-2DDA-46BC-B41E-0AE5257A674F}"/>
              </a:ext>
            </a:extLst>
          </p:cNvPr>
          <p:cNvSpPr/>
          <p:nvPr/>
        </p:nvSpPr>
        <p:spPr>
          <a:xfrm>
            <a:off x="314274" y="305222"/>
            <a:ext cx="4320479" cy="44596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ru-RU" sz="2100" b="1" spc="-1" dirty="0">
                <a:solidFill>
                  <a:schemeClr val="bg1"/>
                </a:solidFill>
                <a:latin typeface="Montserrat"/>
                <a:ea typeface="DejaVu Sans"/>
              </a:rPr>
              <a:t>ПРОБЛЕМА</a:t>
            </a:r>
            <a:endParaRPr lang="ru-RU" sz="2100" b="0" strike="noStrike" spc="-1" dirty="0">
              <a:solidFill>
                <a:schemeClr val="bg1"/>
              </a:solidFill>
              <a:latin typeface="Arial"/>
            </a:endParaRPr>
          </a:p>
        </p:txBody>
      </p:sp>
      <p:pic>
        <p:nvPicPr>
          <p:cNvPr id="7" name="Рисунок 6">
            <a:extLst>
              <a:ext uri="{FF2B5EF4-FFF2-40B4-BE49-F238E27FC236}">
                <a16:creationId xmlns:a16="http://schemas.microsoft.com/office/drawing/2014/main" id="{7B627DD3-5293-4AF6-A305-0AEC40B194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01251" y="4721522"/>
            <a:ext cx="292633" cy="292633"/>
          </a:xfrm>
          <a:prstGeom prst="rect">
            <a:avLst/>
          </a:prstGeom>
        </p:spPr>
      </p:pic>
      <p:sp>
        <p:nvSpPr>
          <p:cNvPr id="8" name="CustomShape 16">
            <a:extLst>
              <a:ext uri="{FF2B5EF4-FFF2-40B4-BE49-F238E27FC236}">
                <a16:creationId xmlns:a16="http://schemas.microsoft.com/office/drawing/2014/main" id="{4333AE8E-6699-4AE9-B8AD-1B59B79A4237}"/>
              </a:ext>
            </a:extLst>
          </p:cNvPr>
          <p:cNvSpPr/>
          <p:nvPr/>
        </p:nvSpPr>
        <p:spPr>
          <a:xfrm>
            <a:off x="8655212" y="4746371"/>
            <a:ext cx="384710" cy="26085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1000" b="1" spc="-1" dirty="0">
                <a:solidFill>
                  <a:schemeClr val="bg1"/>
                </a:solidFill>
                <a:latin typeface="Montserrat"/>
                <a:ea typeface="DejaVu Sans"/>
              </a:rPr>
              <a:t>2</a:t>
            </a:r>
            <a:endParaRPr lang="ru-RU" sz="1000" b="0" strike="noStrike" spc="-1" dirty="0">
              <a:solidFill>
                <a:schemeClr val="bg1"/>
              </a:solidFill>
              <a:latin typeface="Arial"/>
            </a:endParaRPr>
          </a:p>
        </p:txBody>
      </p:sp>
      <p:pic>
        <p:nvPicPr>
          <p:cNvPr id="12" name="Рисунок 11">
            <a:extLst>
              <a:ext uri="{FF2B5EF4-FFF2-40B4-BE49-F238E27FC236}">
                <a16:creationId xmlns:a16="http://schemas.microsoft.com/office/drawing/2014/main" id="{CE972829-09A3-4A70-8BB1-4CE9B426C13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50925" y="1132570"/>
            <a:ext cx="3767655" cy="24386"/>
          </a:xfrm>
          <a:prstGeom prst="rect">
            <a:avLst/>
          </a:prstGeom>
        </p:spPr>
      </p:pic>
      <p:sp>
        <p:nvSpPr>
          <p:cNvPr id="13" name="CustomShape 16">
            <a:extLst>
              <a:ext uri="{FF2B5EF4-FFF2-40B4-BE49-F238E27FC236}">
                <a16:creationId xmlns:a16="http://schemas.microsoft.com/office/drawing/2014/main" id="{12411B45-F228-414A-946D-2B3EDEB07100}"/>
              </a:ext>
            </a:extLst>
          </p:cNvPr>
          <p:cNvSpPr/>
          <p:nvPr/>
        </p:nvSpPr>
        <p:spPr>
          <a:xfrm>
            <a:off x="2404968" y="804464"/>
            <a:ext cx="4320479" cy="28702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1600" b="1" spc="-1" dirty="0">
                <a:solidFill>
                  <a:schemeClr val="tx1">
                    <a:lumMod val="75000"/>
                    <a:lumOff val="25000"/>
                  </a:schemeClr>
                </a:solidFill>
                <a:latin typeface="Montserrat"/>
                <a:ea typeface="DejaVu Sans"/>
              </a:rPr>
              <a:t>ПОГРЕШНОСТЬ ОМП</a:t>
            </a:r>
            <a:endParaRPr lang="ru-RU" sz="1600" b="0" strike="noStrike" spc="-1" dirty="0">
              <a:solidFill>
                <a:schemeClr val="tx1">
                  <a:lumMod val="75000"/>
                  <a:lumOff val="25000"/>
                </a:schemeClr>
              </a:solidFill>
              <a:latin typeface="Arial"/>
            </a:endParaRPr>
          </a:p>
        </p:txBody>
      </p:sp>
      <p:sp>
        <p:nvSpPr>
          <p:cNvPr id="15" name="CustomShape 16">
            <a:extLst>
              <a:ext uri="{FF2B5EF4-FFF2-40B4-BE49-F238E27FC236}">
                <a16:creationId xmlns:a16="http://schemas.microsoft.com/office/drawing/2014/main" id="{2873C68D-D6BB-4A5A-BE7B-68506C6A9985}"/>
              </a:ext>
            </a:extLst>
          </p:cNvPr>
          <p:cNvSpPr/>
          <p:nvPr/>
        </p:nvSpPr>
        <p:spPr>
          <a:xfrm>
            <a:off x="1110268" y="1353434"/>
            <a:ext cx="3454939" cy="26264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ru-RU" sz="1400" spc="-1" dirty="0">
                <a:solidFill>
                  <a:schemeClr val="tx1">
                    <a:lumMod val="75000"/>
                    <a:lumOff val="25000"/>
                  </a:schemeClr>
                </a:solidFill>
                <a:latin typeface="Montserrat" panose="020B0604020202020204" charset="-52"/>
                <a:ea typeface="DejaVu Sans"/>
              </a:rPr>
              <a:t>Недополученная прибыль</a:t>
            </a:r>
            <a:r>
              <a:rPr lang="en-US" sz="1400" spc="-1" dirty="0">
                <a:solidFill>
                  <a:schemeClr val="tx1">
                    <a:lumMod val="75000"/>
                    <a:lumOff val="25000"/>
                  </a:schemeClr>
                </a:solidFill>
                <a:latin typeface="Montserrat" panose="020B0604020202020204" charset="-52"/>
                <a:ea typeface="DejaVu Sans"/>
              </a:rPr>
              <a:t> </a:t>
            </a:r>
            <a:r>
              <a:rPr lang="ru-RU" sz="1400" spc="-1" dirty="0">
                <a:solidFill>
                  <a:schemeClr val="tx1">
                    <a:lumMod val="75000"/>
                    <a:lumOff val="25000"/>
                  </a:schemeClr>
                </a:solidFill>
                <a:latin typeface="Montserrat" panose="020B0604020202020204" charset="-52"/>
                <a:ea typeface="DejaVu Sans"/>
              </a:rPr>
              <a:t>ПАО «РОССЕТИ» не менее 512,28 </a:t>
            </a:r>
            <a:r>
              <a:rPr lang="ru-RU" sz="1400" spc="-1" dirty="0" err="1">
                <a:solidFill>
                  <a:schemeClr val="tx1">
                    <a:lumMod val="75000"/>
                    <a:lumOff val="25000"/>
                  </a:schemeClr>
                </a:solidFill>
                <a:latin typeface="Montserrat" panose="020B0604020202020204" charset="-52"/>
                <a:ea typeface="DejaVu Sans"/>
              </a:rPr>
              <a:t>млн.руб</a:t>
            </a:r>
            <a:r>
              <a:rPr lang="ru-RU" sz="1400" spc="-1" dirty="0">
                <a:solidFill>
                  <a:schemeClr val="tx1">
                    <a:lumMod val="75000"/>
                    <a:lumOff val="25000"/>
                  </a:schemeClr>
                </a:solidFill>
                <a:latin typeface="Montserrat" panose="020B0604020202020204" charset="-52"/>
                <a:ea typeface="DejaVu Sans"/>
              </a:rPr>
              <a:t>./год</a:t>
            </a:r>
            <a:endParaRPr lang="ru-RU" sz="1400" strike="noStrike" spc="-1" dirty="0">
              <a:solidFill>
                <a:schemeClr val="tx1">
                  <a:lumMod val="75000"/>
                  <a:lumOff val="25000"/>
                </a:schemeClr>
              </a:solidFill>
              <a:latin typeface="Montserrat" panose="020B0604020202020204" charset="-52"/>
            </a:endParaRPr>
          </a:p>
        </p:txBody>
      </p:sp>
      <p:pic>
        <p:nvPicPr>
          <p:cNvPr id="20" name="Рисунок 19">
            <a:extLst>
              <a:ext uri="{FF2B5EF4-FFF2-40B4-BE49-F238E27FC236}">
                <a16:creationId xmlns:a16="http://schemas.microsoft.com/office/drawing/2014/main" id="{50587045-69CF-4820-9D7E-B8AEBDBB055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4274" y="1300080"/>
            <a:ext cx="798645" cy="786452"/>
          </a:xfrm>
          <a:prstGeom prst="rect">
            <a:avLst/>
          </a:prstGeom>
        </p:spPr>
      </p:pic>
      <p:pic>
        <p:nvPicPr>
          <p:cNvPr id="19" name="Рисунок 18">
            <a:extLst>
              <a:ext uri="{FF2B5EF4-FFF2-40B4-BE49-F238E27FC236}">
                <a16:creationId xmlns:a16="http://schemas.microsoft.com/office/drawing/2014/main" id="{4DB5CE19-7E29-48B9-9D1A-E153D69FFED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29902" y="248315"/>
            <a:ext cx="2687333" cy="467362"/>
          </a:xfrm>
          <a:prstGeom prst="rect">
            <a:avLst/>
          </a:prstGeom>
        </p:spPr>
      </p:pic>
      <p:sp>
        <p:nvSpPr>
          <p:cNvPr id="21" name="TextBox 20">
            <a:extLst>
              <a:ext uri="{FF2B5EF4-FFF2-40B4-BE49-F238E27FC236}">
                <a16:creationId xmlns:a16="http://schemas.microsoft.com/office/drawing/2014/main" id="{92291FEB-BF11-4DDB-81F3-ED2A1AC0763C}"/>
              </a:ext>
            </a:extLst>
          </p:cNvPr>
          <p:cNvSpPr txBox="1"/>
          <p:nvPr/>
        </p:nvSpPr>
        <p:spPr>
          <a:xfrm>
            <a:off x="5309862" y="1370718"/>
            <a:ext cx="3767655" cy="738664"/>
          </a:xfrm>
          <a:prstGeom prst="rect">
            <a:avLst/>
          </a:prstGeom>
          <a:noFill/>
        </p:spPr>
        <p:txBody>
          <a:bodyPr wrap="square" rtlCol="0">
            <a:spAutoFit/>
          </a:bodyPr>
          <a:lstStyle/>
          <a:p>
            <a:r>
              <a:rPr lang="ru-RU" sz="1400" dirty="0">
                <a:solidFill>
                  <a:schemeClr val="tx1">
                    <a:lumMod val="75000"/>
                    <a:lumOff val="25000"/>
                  </a:schemeClr>
                </a:solidFill>
                <a:latin typeface="Montserrat" panose="00000500000000000000" pitchFamily="2" charset="-52"/>
              </a:rPr>
              <a:t>Методическая </a:t>
            </a:r>
            <a:r>
              <a:rPr lang="ru-RU" sz="1400" b="1" dirty="0">
                <a:solidFill>
                  <a:schemeClr val="tx1">
                    <a:lumMod val="75000"/>
                    <a:lumOff val="25000"/>
                  </a:schemeClr>
                </a:solidFill>
                <a:latin typeface="Montserrat" panose="00000500000000000000" pitchFamily="2" charset="-52"/>
              </a:rPr>
              <a:t>всех</a:t>
            </a:r>
            <a:r>
              <a:rPr lang="ru-RU" sz="1400" dirty="0">
                <a:solidFill>
                  <a:schemeClr val="tx1">
                    <a:lumMod val="75000"/>
                    <a:lumOff val="25000"/>
                  </a:schemeClr>
                </a:solidFill>
                <a:latin typeface="Montserrat" panose="00000500000000000000" pitchFamily="2" charset="-52"/>
              </a:rPr>
              <a:t> существующих алгоритмов ОМП </a:t>
            </a:r>
            <a:r>
              <a:rPr lang="en-US" sz="1400" dirty="0">
                <a:solidFill>
                  <a:schemeClr val="tx1">
                    <a:lumMod val="75000"/>
                    <a:lumOff val="25000"/>
                  </a:schemeClr>
                </a:solidFill>
                <a:latin typeface="Montserrat" panose="00000500000000000000" pitchFamily="2" charset="-52"/>
              </a:rPr>
              <a:t>(</a:t>
            </a:r>
            <a:r>
              <a:rPr lang="ru-RU" sz="1400" dirty="0">
                <a:solidFill>
                  <a:schemeClr val="tx1">
                    <a:lumMod val="75000"/>
                    <a:lumOff val="25000"/>
                  </a:schemeClr>
                </a:solidFill>
                <a:latin typeface="Montserrat" panose="00000500000000000000" pitchFamily="2" charset="-52"/>
              </a:rPr>
              <a:t>патент РФ №2720949</a:t>
            </a:r>
            <a:r>
              <a:rPr lang="en-US" sz="1400" dirty="0">
                <a:solidFill>
                  <a:schemeClr val="tx1">
                    <a:lumMod val="75000"/>
                    <a:lumOff val="25000"/>
                  </a:schemeClr>
                </a:solidFill>
                <a:latin typeface="Montserrat" panose="00000500000000000000" pitchFamily="2" charset="-52"/>
              </a:rPr>
              <a:t>)</a:t>
            </a:r>
            <a:endParaRPr lang="ru-RU" sz="1400" dirty="0">
              <a:solidFill>
                <a:schemeClr val="tx1">
                  <a:lumMod val="75000"/>
                  <a:lumOff val="25000"/>
                </a:schemeClr>
              </a:solidFill>
              <a:latin typeface="Montserrat" panose="00000500000000000000" pitchFamily="2" charset="-52"/>
            </a:endParaRPr>
          </a:p>
        </p:txBody>
      </p:sp>
      <p:pic>
        <p:nvPicPr>
          <p:cNvPr id="5" name="Рисунок 4">
            <a:extLst>
              <a:ext uri="{FF2B5EF4-FFF2-40B4-BE49-F238E27FC236}">
                <a16:creationId xmlns:a16="http://schemas.microsoft.com/office/drawing/2014/main" id="{07402ED7-A371-440A-B3F1-4E9E6797E9D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45241" y="1198036"/>
            <a:ext cx="815960" cy="930481"/>
          </a:xfrm>
          <a:prstGeom prst="rect">
            <a:avLst/>
          </a:prstGeom>
        </p:spPr>
      </p:pic>
      <p:sp>
        <p:nvSpPr>
          <p:cNvPr id="14" name="CustomShape 16">
            <a:extLst>
              <a:ext uri="{FF2B5EF4-FFF2-40B4-BE49-F238E27FC236}">
                <a16:creationId xmlns:a16="http://schemas.microsoft.com/office/drawing/2014/main" id="{277F4CB3-C181-4A11-8F08-A51320A29220}"/>
              </a:ext>
            </a:extLst>
          </p:cNvPr>
          <p:cNvSpPr/>
          <p:nvPr/>
        </p:nvSpPr>
        <p:spPr>
          <a:xfrm>
            <a:off x="2218360" y="2150954"/>
            <a:ext cx="4707279" cy="304522"/>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1600" b="1" spc="-1" dirty="0">
                <a:solidFill>
                  <a:schemeClr val="tx1">
                    <a:lumMod val="75000"/>
                    <a:lumOff val="25000"/>
                  </a:schemeClr>
                </a:solidFill>
                <a:latin typeface="Montserrat"/>
                <a:ea typeface="DejaVu Sans"/>
              </a:rPr>
              <a:t>НЕСООТВЕТСТВИЕ МОДЕЛИ И ОБЪЕКТА</a:t>
            </a:r>
            <a:endParaRPr lang="ru-RU" sz="1600" b="0" strike="noStrike" spc="-1" dirty="0">
              <a:solidFill>
                <a:schemeClr val="tx1">
                  <a:lumMod val="75000"/>
                  <a:lumOff val="25000"/>
                </a:schemeClr>
              </a:solidFill>
              <a:latin typeface="Arial"/>
            </a:endParaRPr>
          </a:p>
        </p:txBody>
      </p:sp>
      <p:sp>
        <p:nvSpPr>
          <p:cNvPr id="22" name="Прямоугольник: скругленные углы 21">
            <a:extLst>
              <a:ext uri="{FF2B5EF4-FFF2-40B4-BE49-F238E27FC236}">
                <a16:creationId xmlns:a16="http://schemas.microsoft.com/office/drawing/2014/main" id="{A71D6E62-F207-44AB-8D2B-44512C6D0BBE}"/>
              </a:ext>
            </a:extLst>
          </p:cNvPr>
          <p:cNvSpPr/>
          <p:nvPr/>
        </p:nvSpPr>
        <p:spPr>
          <a:xfrm>
            <a:off x="540893" y="3360920"/>
            <a:ext cx="1656184" cy="499103"/>
          </a:xfrm>
          <a:prstGeom prst="roundRect">
            <a:avLst/>
          </a:prstGeom>
          <a:solidFill>
            <a:srgbClr val="1C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CustomShape 16">
            <a:extLst>
              <a:ext uri="{FF2B5EF4-FFF2-40B4-BE49-F238E27FC236}">
                <a16:creationId xmlns:a16="http://schemas.microsoft.com/office/drawing/2014/main" id="{0192887F-EA9D-4AE6-B1B8-D3E6DAD809CD}"/>
              </a:ext>
            </a:extLst>
          </p:cNvPr>
          <p:cNvSpPr/>
          <p:nvPr/>
        </p:nvSpPr>
        <p:spPr>
          <a:xfrm>
            <a:off x="565277" y="3343414"/>
            <a:ext cx="1538926" cy="36856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1400" spc="-1" dirty="0">
                <a:solidFill>
                  <a:schemeClr val="bg1"/>
                </a:solidFill>
                <a:latin typeface="Montserrat"/>
                <a:ea typeface="DejaVu Sans"/>
              </a:rPr>
              <a:t>Погрешности измерений</a:t>
            </a:r>
            <a:endParaRPr lang="ru-RU" sz="1400" strike="noStrike" spc="-1" dirty="0">
              <a:solidFill>
                <a:schemeClr val="bg1"/>
              </a:solidFill>
              <a:latin typeface="Arial"/>
            </a:endParaRPr>
          </a:p>
        </p:txBody>
      </p:sp>
      <p:cxnSp>
        <p:nvCxnSpPr>
          <p:cNvPr id="24" name="Прямая со стрелкой 23">
            <a:extLst>
              <a:ext uri="{FF2B5EF4-FFF2-40B4-BE49-F238E27FC236}">
                <a16:creationId xmlns:a16="http://schemas.microsoft.com/office/drawing/2014/main" id="{F9A1C132-E175-4A5F-9052-61BA5B0DEF8A}"/>
              </a:ext>
            </a:extLst>
          </p:cNvPr>
          <p:cNvCxnSpPr>
            <a:cxnSpLocks/>
          </p:cNvCxnSpPr>
          <p:nvPr/>
        </p:nvCxnSpPr>
        <p:spPr>
          <a:xfrm flipV="1">
            <a:off x="1963759" y="2455476"/>
            <a:ext cx="787166" cy="232550"/>
          </a:xfrm>
          <a:prstGeom prst="straightConnector1">
            <a:avLst/>
          </a:prstGeom>
          <a:ln>
            <a:solidFill>
              <a:schemeClr val="tx1">
                <a:lumMod val="85000"/>
                <a:lumOff val="15000"/>
              </a:schemeClr>
            </a:solidFill>
            <a:headEnd w="lg" len="lg"/>
            <a:tailEnd type="triangle"/>
          </a:ln>
        </p:spPr>
        <p:style>
          <a:lnRef idx="1">
            <a:schemeClr val="accent1"/>
          </a:lnRef>
          <a:fillRef idx="0">
            <a:schemeClr val="accent1"/>
          </a:fillRef>
          <a:effectRef idx="0">
            <a:schemeClr val="accent1"/>
          </a:effectRef>
          <a:fontRef idx="minor">
            <a:schemeClr val="tx1"/>
          </a:fontRef>
        </p:style>
      </p:cxnSp>
      <p:sp>
        <p:nvSpPr>
          <p:cNvPr id="26" name="Прямоугольник: скругленные углы 25">
            <a:extLst>
              <a:ext uri="{FF2B5EF4-FFF2-40B4-BE49-F238E27FC236}">
                <a16:creationId xmlns:a16="http://schemas.microsoft.com/office/drawing/2014/main" id="{76E2BA4C-043D-4C11-9C80-8AA801518042}"/>
              </a:ext>
            </a:extLst>
          </p:cNvPr>
          <p:cNvSpPr/>
          <p:nvPr/>
        </p:nvSpPr>
        <p:spPr>
          <a:xfrm>
            <a:off x="540893" y="4010826"/>
            <a:ext cx="1656184" cy="499103"/>
          </a:xfrm>
          <a:prstGeom prst="roundRect">
            <a:avLst/>
          </a:prstGeom>
          <a:solidFill>
            <a:srgbClr val="1C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CustomShape 16">
            <a:extLst>
              <a:ext uri="{FF2B5EF4-FFF2-40B4-BE49-F238E27FC236}">
                <a16:creationId xmlns:a16="http://schemas.microsoft.com/office/drawing/2014/main" id="{9EFFCD46-BFE9-4FEF-9714-EDFEE40093DD}"/>
              </a:ext>
            </a:extLst>
          </p:cNvPr>
          <p:cNvSpPr/>
          <p:nvPr/>
        </p:nvSpPr>
        <p:spPr>
          <a:xfrm>
            <a:off x="565277" y="3993320"/>
            <a:ext cx="1538926" cy="36856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1400" spc="-1" dirty="0">
                <a:solidFill>
                  <a:schemeClr val="bg1"/>
                </a:solidFill>
                <a:latin typeface="Montserrat"/>
                <a:ea typeface="DejaVu Sans"/>
              </a:rPr>
              <a:t>Человеческий фактор</a:t>
            </a:r>
            <a:endParaRPr lang="ru-RU" sz="1400" strike="noStrike" spc="-1" dirty="0">
              <a:solidFill>
                <a:schemeClr val="bg1"/>
              </a:solidFill>
              <a:latin typeface="Arial"/>
            </a:endParaRPr>
          </a:p>
        </p:txBody>
      </p:sp>
      <p:sp>
        <p:nvSpPr>
          <p:cNvPr id="36" name="CustomShape 16">
            <a:extLst>
              <a:ext uri="{FF2B5EF4-FFF2-40B4-BE49-F238E27FC236}">
                <a16:creationId xmlns:a16="http://schemas.microsoft.com/office/drawing/2014/main" id="{DC4BDC67-B7A5-40E4-BBEE-E1B4A46A7920}"/>
              </a:ext>
            </a:extLst>
          </p:cNvPr>
          <p:cNvSpPr/>
          <p:nvPr/>
        </p:nvSpPr>
        <p:spPr>
          <a:xfrm>
            <a:off x="572893" y="2865854"/>
            <a:ext cx="1531310" cy="304522"/>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1600" spc="-1" dirty="0">
                <a:solidFill>
                  <a:schemeClr val="tx1">
                    <a:lumMod val="75000"/>
                    <a:lumOff val="25000"/>
                  </a:schemeClr>
                </a:solidFill>
                <a:latin typeface="Montserrat"/>
                <a:ea typeface="DejaVu Sans"/>
              </a:rPr>
              <a:t>ПАР</a:t>
            </a:r>
            <a:endParaRPr lang="ru-RU" sz="1600" strike="noStrike" spc="-1" dirty="0">
              <a:solidFill>
                <a:schemeClr val="tx1">
                  <a:lumMod val="75000"/>
                  <a:lumOff val="25000"/>
                </a:schemeClr>
              </a:solidFill>
              <a:latin typeface="Arial"/>
            </a:endParaRPr>
          </a:p>
        </p:txBody>
      </p:sp>
      <p:cxnSp>
        <p:nvCxnSpPr>
          <p:cNvPr id="40" name="Прямая со стрелкой 39">
            <a:extLst>
              <a:ext uri="{FF2B5EF4-FFF2-40B4-BE49-F238E27FC236}">
                <a16:creationId xmlns:a16="http://schemas.microsoft.com/office/drawing/2014/main" id="{84052958-D7A8-4618-8AFB-E42FC3DB4491}"/>
              </a:ext>
            </a:extLst>
          </p:cNvPr>
          <p:cNvCxnSpPr>
            <a:cxnSpLocks/>
          </p:cNvCxnSpPr>
          <p:nvPr/>
        </p:nvCxnSpPr>
        <p:spPr>
          <a:xfrm flipH="1" flipV="1">
            <a:off x="5323955" y="2430846"/>
            <a:ext cx="332866" cy="232550"/>
          </a:xfrm>
          <a:prstGeom prst="straightConnector1">
            <a:avLst/>
          </a:prstGeom>
          <a:ln>
            <a:solidFill>
              <a:schemeClr val="tx1">
                <a:lumMod val="85000"/>
                <a:lumOff val="15000"/>
              </a:schemeClr>
            </a:solidFill>
            <a:headEnd w="lg" len="lg"/>
            <a:tailEnd type="triangle"/>
          </a:ln>
        </p:spPr>
        <p:style>
          <a:lnRef idx="1">
            <a:schemeClr val="accent1"/>
          </a:lnRef>
          <a:fillRef idx="0">
            <a:schemeClr val="accent1"/>
          </a:fillRef>
          <a:effectRef idx="0">
            <a:schemeClr val="accent1"/>
          </a:effectRef>
          <a:fontRef idx="minor">
            <a:schemeClr val="tx1"/>
          </a:fontRef>
        </p:style>
      </p:cxnSp>
      <p:sp>
        <p:nvSpPr>
          <p:cNvPr id="42" name="CustomShape 16">
            <a:extLst>
              <a:ext uri="{FF2B5EF4-FFF2-40B4-BE49-F238E27FC236}">
                <a16:creationId xmlns:a16="http://schemas.microsoft.com/office/drawing/2014/main" id="{4D81C0E2-B576-438D-90D0-4479059FBDB9}"/>
              </a:ext>
            </a:extLst>
          </p:cNvPr>
          <p:cNvSpPr/>
          <p:nvPr/>
        </p:nvSpPr>
        <p:spPr>
          <a:xfrm>
            <a:off x="3046544" y="2817977"/>
            <a:ext cx="5421475" cy="304522"/>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1600" spc="-1" dirty="0">
                <a:solidFill>
                  <a:schemeClr val="tx1">
                    <a:lumMod val="75000"/>
                    <a:lumOff val="25000"/>
                  </a:schemeClr>
                </a:solidFill>
                <a:latin typeface="Montserrat"/>
                <a:ea typeface="DejaVu Sans"/>
              </a:rPr>
              <a:t>НЕСООТВЕТСТВИЕ ПАРАМЕТРОВ И СТРУКТУРЫ</a:t>
            </a:r>
            <a:endParaRPr lang="ru-RU" sz="1600" strike="noStrike" spc="-1" dirty="0">
              <a:solidFill>
                <a:schemeClr val="tx1">
                  <a:lumMod val="75000"/>
                  <a:lumOff val="25000"/>
                </a:schemeClr>
              </a:solidFill>
              <a:latin typeface="Arial"/>
            </a:endParaRPr>
          </a:p>
        </p:txBody>
      </p:sp>
      <p:sp>
        <p:nvSpPr>
          <p:cNvPr id="43" name="Прямоугольник: скругленные углы 42">
            <a:extLst>
              <a:ext uri="{FF2B5EF4-FFF2-40B4-BE49-F238E27FC236}">
                <a16:creationId xmlns:a16="http://schemas.microsoft.com/office/drawing/2014/main" id="{02A6AA8D-4071-4652-8DC2-30F8365040E0}"/>
              </a:ext>
            </a:extLst>
          </p:cNvPr>
          <p:cNvSpPr/>
          <p:nvPr/>
        </p:nvSpPr>
        <p:spPr>
          <a:xfrm>
            <a:off x="3055694" y="3214285"/>
            <a:ext cx="1656184" cy="304522"/>
          </a:xfrm>
          <a:prstGeom prst="roundRect">
            <a:avLst/>
          </a:prstGeom>
          <a:solidFill>
            <a:srgbClr val="1C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4" name="CustomShape 16">
            <a:extLst>
              <a:ext uri="{FF2B5EF4-FFF2-40B4-BE49-F238E27FC236}">
                <a16:creationId xmlns:a16="http://schemas.microsoft.com/office/drawing/2014/main" id="{026324F8-4639-43B1-8615-F51EA50783DE}"/>
              </a:ext>
            </a:extLst>
          </p:cNvPr>
          <p:cNvSpPr/>
          <p:nvPr/>
        </p:nvSpPr>
        <p:spPr>
          <a:xfrm>
            <a:off x="3080078" y="3196778"/>
            <a:ext cx="1538926" cy="36856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1400" spc="-1" dirty="0" err="1">
                <a:solidFill>
                  <a:schemeClr val="bg1"/>
                </a:solidFill>
                <a:latin typeface="Montserrat"/>
                <a:ea typeface="DejaVu Sans"/>
              </a:rPr>
              <a:t>Неучёт</a:t>
            </a:r>
            <a:r>
              <a:rPr lang="ru-RU" sz="1400" spc="-1" dirty="0">
                <a:solidFill>
                  <a:schemeClr val="bg1"/>
                </a:solidFill>
                <a:latin typeface="Montserrat"/>
                <a:ea typeface="DejaVu Sans"/>
              </a:rPr>
              <a:t> отпаек</a:t>
            </a:r>
            <a:endParaRPr lang="ru-RU" sz="1400" strike="noStrike" spc="-1" dirty="0">
              <a:solidFill>
                <a:schemeClr val="bg1"/>
              </a:solidFill>
              <a:latin typeface="Arial"/>
            </a:endParaRPr>
          </a:p>
        </p:txBody>
      </p:sp>
      <p:sp>
        <p:nvSpPr>
          <p:cNvPr id="45" name="Прямоугольник: скругленные углы 44">
            <a:extLst>
              <a:ext uri="{FF2B5EF4-FFF2-40B4-BE49-F238E27FC236}">
                <a16:creationId xmlns:a16="http://schemas.microsoft.com/office/drawing/2014/main" id="{BCC789BF-DE1C-47BD-BE5B-BDB2D6DBC46D}"/>
              </a:ext>
            </a:extLst>
          </p:cNvPr>
          <p:cNvSpPr/>
          <p:nvPr/>
        </p:nvSpPr>
        <p:spPr>
          <a:xfrm>
            <a:off x="3055694" y="3619146"/>
            <a:ext cx="1656184" cy="536780"/>
          </a:xfrm>
          <a:prstGeom prst="roundRect">
            <a:avLst/>
          </a:prstGeom>
          <a:solidFill>
            <a:srgbClr val="1C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6" name="CustomShape 16">
            <a:extLst>
              <a:ext uri="{FF2B5EF4-FFF2-40B4-BE49-F238E27FC236}">
                <a16:creationId xmlns:a16="http://schemas.microsoft.com/office/drawing/2014/main" id="{3FE2ADEE-F293-4F1C-B54A-BA83B2DB9A6F}"/>
              </a:ext>
            </a:extLst>
          </p:cNvPr>
          <p:cNvSpPr/>
          <p:nvPr/>
        </p:nvSpPr>
        <p:spPr>
          <a:xfrm>
            <a:off x="3080077" y="3601639"/>
            <a:ext cx="1656183" cy="36856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1400" spc="-1" dirty="0">
                <a:solidFill>
                  <a:schemeClr val="bg1"/>
                </a:solidFill>
                <a:latin typeface="Montserrat"/>
                <a:ea typeface="DejaVu Sans"/>
              </a:rPr>
              <a:t>Уход погонных параметров</a:t>
            </a:r>
            <a:endParaRPr lang="ru-RU" sz="1400" strike="noStrike" spc="-1" dirty="0">
              <a:solidFill>
                <a:schemeClr val="bg1"/>
              </a:solidFill>
              <a:latin typeface="Arial"/>
            </a:endParaRPr>
          </a:p>
        </p:txBody>
      </p:sp>
      <p:sp>
        <p:nvSpPr>
          <p:cNvPr id="47" name="Прямоугольник: скругленные углы 46">
            <a:extLst>
              <a:ext uri="{FF2B5EF4-FFF2-40B4-BE49-F238E27FC236}">
                <a16:creationId xmlns:a16="http://schemas.microsoft.com/office/drawing/2014/main" id="{F41B1E7A-2D13-45D8-89F4-34DCC439FC06}"/>
              </a:ext>
            </a:extLst>
          </p:cNvPr>
          <p:cNvSpPr/>
          <p:nvPr/>
        </p:nvSpPr>
        <p:spPr>
          <a:xfrm>
            <a:off x="4828729" y="3214285"/>
            <a:ext cx="1656184" cy="509594"/>
          </a:xfrm>
          <a:prstGeom prst="roundRect">
            <a:avLst/>
          </a:prstGeom>
          <a:solidFill>
            <a:srgbClr val="1C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8" name="CustomShape 16">
            <a:extLst>
              <a:ext uri="{FF2B5EF4-FFF2-40B4-BE49-F238E27FC236}">
                <a16:creationId xmlns:a16="http://schemas.microsoft.com/office/drawing/2014/main" id="{BB8F0AF0-AAB7-4CB7-923B-D570CEB6B0D8}"/>
              </a:ext>
            </a:extLst>
          </p:cNvPr>
          <p:cNvSpPr/>
          <p:nvPr/>
        </p:nvSpPr>
        <p:spPr>
          <a:xfrm>
            <a:off x="4853113" y="3196778"/>
            <a:ext cx="1538926" cy="36856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1400" spc="-1" dirty="0" err="1">
                <a:solidFill>
                  <a:schemeClr val="bg1"/>
                </a:solidFill>
                <a:latin typeface="Montserrat"/>
                <a:ea typeface="DejaVu Sans"/>
              </a:rPr>
              <a:t>Неучёт</a:t>
            </a:r>
            <a:r>
              <a:rPr lang="ru-RU" sz="1400" spc="-1" dirty="0">
                <a:solidFill>
                  <a:schemeClr val="bg1"/>
                </a:solidFill>
                <a:latin typeface="Montserrat"/>
                <a:ea typeface="DejaVu Sans"/>
              </a:rPr>
              <a:t> </a:t>
            </a:r>
            <a:r>
              <a:rPr lang="en-US" sz="1400" spc="-1" dirty="0">
                <a:solidFill>
                  <a:schemeClr val="bg1"/>
                </a:solidFill>
                <a:latin typeface="Montserrat"/>
                <a:ea typeface="DejaVu Sans"/>
              </a:rPr>
              <a:t>Z2 </a:t>
            </a:r>
            <a:r>
              <a:rPr lang="ru-RU" sz="1400" spc="-1" dirty="0">
                <a:solidFill>
                  <a:schemeClr val="bg1"/>
                </a:solidFill>
                <a:latin typeface="Montserrat"/>
                <a:ea typeface="DejaVu Sans"/>
              </a:rPr>
              <a:t>двигателей</a:t>
            </a:r>
            <a:endParaRPr lang="ru-RU" sz="1400" strike="noStrike" spc="-1" dirty="0">
              <a:solidFill>
                <a:schemeClr val="bg1"/>
              </a:solidFill>
              <a:latin typeface="Arial"/>
            </a:endParaRPr>
          </a:p>
        </p:txBody>
      </p:sp>
      <p:sp>
        <p:nvSpPr>
          <p:cNvPr id="49" name="Прямоугольник: скругленные углы 48">
            <a:extLst>
              <a:ext uri="{FF2B5EF4-FFF2-40B4-BE49-F238E27FC236}">
                <a16:creationId xmlns:a16="http://schemas.microsoft.com/office/drawing/2014/main" id="{097C5DB1-C30F-48B8-866E-38B3EF844B04}"/>
              </a:ext>
            </a:extLst>
          </p:cNvPr>
          <p:cNvSpPr/>
          <p:nvPr/>
        </p:nvSpPr>
        <p:spPr>
          <a:xfrm>
            <a:off x="4828729" y="3832381"/>
            <a:ext cx="1656184" cy="251537"/>
          </a:xfrm>
          <a:prstGeom prst="roundRect">
            <a:avLst/>
          </a:prstGeom>
          <a:solidFill>
            <a:srgbClr val="1C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0" name="CustomShape 16">
            <a:extLst>
              <a:ext uri="{FF2B5EF4-FFF2-40B4-BE49-F238E27FC236}">
                <a16:creationId xmlns:a16="http://schemas.microsoft.com/office/drawing/2014/main" id="{98410FB6-4BA8-40B9-8593-976EF2135299}"/>
              </a:ext>
            </a:extLst>
          </p:cNvPr>
          <p:cNvSpPr/>
          <p:nvPr/>
        </p:nvSpPr>
        <p:spPr>
          <a:xfrm>
            <a:off x="4853113" y="3798158"/>
            <a:ext cx="1538926" cy="36856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1400" spc="-1" dirty="0" err="1">
                <a:solidFill>
                  <a:schemeClr val="bg1"/>
                </a:solidFill>
                <a:latin typeface="Montserrat"/>
                <a:ea typeface="DejaVu Sans"/>
              </a:rPr>
              <a:t>Неучёт</a:t>
            </a:r>
            <a:r>
              <a:rPr lang="ru-RU" sz="1400" spc="-1" dirty="0">
                <a:solidFill>
                  <a:schemeClr val="bg1"/>
                </a:solidFill>
                <a:latin typeface="Montserrat"/>
                <a:ea typeface="DejaVu Sans"/>
              </a:rPr>
              <a:t> тросов</a:t>
            </a:r>
            <a:endParaRPr lang="ru-RU" sz="1400" strike="noStrike" spc="-1" dirty="0">
              <a:solidFill>
                <a:schemeClr val="bg1"/>
              </a:solidFill>
              <a:latin typeface="Arial"/>
            </a:endParaRPr>
          </a:p>
        </p:txBody>
      </p:sp>
      <p:sp>
        <p:nvSpPr>
          <p:cNvPr id="51" name="Прямоугольник: скругленные углы 50">
            <a:extLst>
              <a:ext uri="{FF2B5EF4-FFF2-40B4-BE49-F238E27FC236}">
                <a16:creationId xmlns:a16="http://schemas.microsoft.com/office/drawing/2014/main" id="{A5319205-092E-424E-B022-0749F40176C0}"/>
              </a:ext>
            </a:extLst>
          </p:cNvPr>
          <p:cNvSpPr/>
          <p:nvPr/>
        </p:nvSpPr>
        <p:spPr>
          <a:xfrm>
            <a:off x="3046544" y="4250511"/>
            <a:ext cx="1656184" cy="251537"/>
          </a:xfrm>
          <a:prstGeom prst="roundRect">
            <a:avLst/>
          </a:prstGeom>
          <a:solidFill>
            <a:srgbClr val="1C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2" name="CustomShape 16">
            <a:extLst>
              <a:ext uri="{FF2B5EF4-FFF2-40B4-BE49-F238E27FC236}">
                <a16:creationId xmlns:a16="http://schemas.microsoft.com/office/drawing/2014/main" id="{76B16BA5-73BB-4260-A3BA-1EC4461A3A1A}"/>
              </a:ext>
            </a:extLst>
          </p:cNvPr>
          <p:cNvSpPr/>
          <p:nvPr/>
        </p:nvSpPr>
        <p:spPr>
          <a:xfrm>
            <a:off x="3070928" y="4216288"/>
            <a:ext cx="1538926" cy="36856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1400" spc="-1" dirty="0" err="1">
                <a:solidFill>
                  <a:schemeClr val="bg1"/>
                </a:solidFill>
                <a:latin typeface="Montserrat"/>
                <a:ea typeface="DejaVu Sans"/>
              </a:rPr>
              <a:t>Неучёт</a:t>
            </a:r>
            <a:r>
              <a:rPr lang="ru-RU" sz="1400" spc="-1" dirty="0">
                <a:solidFill>
                  <a:schemeClr val="bg1"/>
                </a:solidFill>
                <a:latin typeface="Montserrat"/>
                <a:ea typeface="DejaVu Sans"/>
              </a:rPr>
              <a:t> РПН</a:t>
            </a:r>
            <a:endParaRPr lang="ru-RU" sz="1400" strike="noStrike" spc="-1" dirty="0">
              <a:solidFill>
                <a:schemeClr val="bg1"/>
              </a:solidFill>
              <a:latin typeface="Arial"/>
            </a:endParaRPr>
          </a:p>
        </p:txBody>
      </p:sp>
      <p:sp>
        <p:nvSpPr>
          <p:cNvPr id="53" name="Прямоугольник: скругленные углы 52">
            <a:extLst>
              <a:ext uri="{FF2B5EF4-FFF2-40B4-BE49-F238E27FC236}">
                <a16:creationId xmlns:a16="http://schemas.microsoft.com/office/drawing/2014/main" id="{421875F3-8F75-4DE7-90F2-7EA5E1DCA5C9}"/>
              </a:ext>
            </a:extLst>
          </p:cNvPr>
          <p:cNvSpPr/>
          <p:nvPr/>
        </p:nvSpPr>
        <p:spPr>
          <a:xfrm>
            <a:off x="6615067" y="3229178"/>
            <a:ext cx="1852952" cy="741029"/>
          </a:xfrm>
          <a:prstGeom prst="roundRect">
            <a:avLst/>
          </a:prstGeom>
          <a:solidFill>
            <a:srgbClr val="1C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4" name="CustomShape 16">
            <a:extLst>
              <a:ext uri="{FF2B5EF4-FFF2-40B4-BE49-F238E27FC236}">
                <a16:creationId xmlns:a16="http://schemas.microsoft.com/office/drawing/2014/main" id="{32D91236-93CE-4E40-A41D-566D23884A97}"/>
              </a:ext>
            </a:extLst>
          </p:cNvPr>
          <p:cNvSpPr/>
          <p:nvPr/>
        </p:nvSpPr>
        <p:spPr>
          <a:xfrm>
            <a:off x="6654770" y="3226753"/>
            <a:ext cx="1708949" cy="36856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1400" spc="-1" dirty="0" err="1">
                <a:solidFill>
                  <a:schemeClr val="bg1"/>
                </a:solidFill>
                <a:latin typeface="Montserrat"/>
                <a:ea typeface="DejaVu Sans"/>
              </a:rPr>
              <a:t>Неучёт</a:t>
            </a:r>
            <a:r>
              <a:rPr lang="ru-RU" sz="1400" spc="-1" dirty="0">
                <a:solidFill>
                  <a:schemeClr val="bg1"/>
                </a:solidFill>
                <a:latin typeface="Montserrat"/>
                <a:ea typeface="DejaVu Sans"/>
              </a:rPr>
              <a:t> параллельных линий</a:t>
            </a:r>
            <a:endParaRPr lang="ru-RU" sz="1400" strike="noStrike" spc="-1" dirty="0">
              <a:solidFill>
                <a:schemeClr val="bg1"/>
              </a:solidFill>
              <a:latin typeface="Arial"/>
            </a:endParaRPr>
          </a:p>
        </p:txBody>
      </p:sp>
      <p:sp>
        <p:nvSpPr>
          <p:cNvPr id="55" name="Прямоугольник: скругленные углы 54">
            <a:extLst>
              <a:ext uri="{FF2B5EF4-FFF2-40B4-BE49-F238E27FC236}">
                <a16:creationId xmlns:a16="http://schemas.microsoft.com/office/drawing/2014/main" id="{0D30E665-F42B-4AB6-91B6-246D11C16B5B}"/>
              </a:ext>
            </a:extLst>
          </p:cNvPr>
          <p:cNvSpPr/>
          <p:nvPr/>
        </p:nvSpPr>
        <p:spPr>
          <a:xfrm>
            <a:off x="4812333" y="4171375"/>
            <a:ext cx="2719583" cy="335322"/>
          </a:xfrm>
          <a:prstGeom prst="roundRect">
            <a:avLst/>
          </a:prstGeom>
          <a:solidFill>
            <a:srgbClr val="1C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6" name="CustomShape 16">
            <a:extLst>
              <a:ext uri="{FF2B5EF4-FFF2-40B4-BE49-F238E27FC236}">
                <a16:creationId xmlns:a16="http://schemas.microsoft.com/office/drawing/2014/main" id="{6BF8FE29-320F-4314-B02F-0F05E09977EC}"/>
              </a:ext>
            </a:extLst>
          </p:cNvPr>
          <p:cNvSpPr/>
          <p:nvPr/>
        </p:nvSpPr>
        <p:spPr>
          <a:xfrm>
            <a:off x="4589916" y="4171015"/>
            <a:ext cx="3213635" cy="36856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1400" spc="-1" dirty="0" err="1">
                <a:solidFill>
                  <a:schemeClr val="bg1"/>
                </a:solidFill>
                <a:latin typeface="Montserrat"/>
                <a:ea typeface="DejaVu Sans"/>
              </a:rPr>
              <a:t>Неучёт</a:t>
            </a:r>
            <a:r>
              <a:rPr lang="ru-RU" sz="1400" spc="-1" dirty="0">
                <a:solidFill>
                  <a:schemeClr val="bg1"/>
                </a:solidFill>
                <a:latin typeface="Montserrat"/>
                <a:ea typeface="DejaVu Sans"/>
              </a:rPr>
              <a:t> режимов нейтралей</a:t>
            </a:r>
            <a:endParaRPr lang="ru-RU" sz="1400" strike="noStrike" spc="-1" dirty="0">
              <a:solidFill>
                <a:schemeClr val="bg1"/>
              </a:solidFill>
              <a:latin typeface="Arial"/>
            </a:endParaRPr>
          </a:p>
        </p:txBody>
      </p:sp>
      <p:sp>
        <p:nvSpPr>
          <p:cNvPr id="57" name="Прямоугольник: скругленные углы 56">
            <a:extLst>
              <a:ext uri="{FF2B5EF4-FFF2-40B4-BE49-F238E27FC236}">
                <a16:creationId xmlns:a16="http://schemas.microsoft.com/office/drawing/2014/main" id="{AF3BCD36-07E7-46AD-BC14-7219B80AD4D3}"/>
              </a:ext>
            </a:extLst>
          </p:cNvPr>
          <p:cNvSpPr/>
          <p:nvPr/>
        </p:nvSpPr>
        <p:spPr>
          <a:xfrm>
            <a:off x="7644365" y="4205238"/>
            <a:ext cx="895663" cy="251537"/>
          </a:xfrm>
          <a:prstGeom prst="roundRect">
            <a:avLst/>
          </a:prstGeom>
          <a:solidFill>
            <a:srgbClr val="1C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8" name="CustomShape 16">
            <a:extLst>
              <a:ext uri="{FF2B5EF4-FFF2-40B4-BE49-F238E27FC236}">
                <a16:creationId xmlns:a16="http://schemas.microsoft.com/office/drawing/2014/main" id="{E1F14F3B-0B83-4A3D-AB79-E1B0F033744A}"/>
              </a:ext>
            </a:extLst>
          </p:cNvPr>
          <p:cNvSpPr/>
          <p:nvPr/>
        </p:nvSpPr>
        <p:spPr>
          <a:xfrm>
            <a:off x="7668749" y="4171015"/>
            <a:ext cx="895663" cy="36856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1400" spc="-1" dirty="0">
                <a:solidFill>
                  <a:schemeClr val="bg1"/>
                </a:solidFill>
                <a:latin typeface="Montserrat"/>
                <a:ea typeface="DejaVu Sans"/>
              </a:rPr>
              <a:t>и т.д.</a:t>
            </a:r>
            <a:endParaRPr lang="ru-RU" sz="1400" strike="noStrike" spc="-1" dirty="0">
              <a:solidFill>
                <a:schemeClr val="bg1"/>
              </a:solidFill>
              <a:latin typeface="Arial"/>
            </a:endParaRPr>
          </a:p>
        </p:txBody>
      </p:sp>
    </p:spTree>
    <p:extLst>
      <p:ext uri="{BB962C8B-B14F-4D97-AF65-F5344CB8AC3E}">
        <p14:creationId xmlns:p14="http://schemas.microsoft.com/office/powerpoint/2010/main" val="378810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85A48755-696C-41E9-898F-0AEE6CF521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825" y="275662"/>
            <a:ext cx="5059037" cy="475529"/>
          </a:xfrm>
          <a:prstGeom prst="rect">
            <a:avLst/>
          </a:prstGeom>
        </p:spPr>
      </p:pic>
      <p:sp>
        <p:nvSpPr>
          <p:cNvPr id="4" name="CustomShape 16">
            <a:extLst>
              <a:ext uri="{FF2B5EF4-FFF2-40B4-BE49-F238E27FC236}">
                <a16:creationId xmlns:a16="http://schemas.microsoft.com/office/drawing/2014/main" id="{D3435FB7-2DDA-46BC-B41E-0AE5257A674F}"/>
              </a:ext>
            </a:extLst>
          </p:cNvPr>
          <p:cNvSpPr/>
          <p:nvPr/>
        </p:nvSpPr>
        <p:spPr>
          <a:xfrm>
            <a:off x="314274" y="305222"/>
            <a:ext cx="4995588" cy="44596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ru-RU" sz="2100" b="1" spc="-1" dirty="0">
                <a:solidFill>
                  <a:schemeClr val="bg1"/>
                </a:solidFill>
                <a:latin typeface="Montserrat"/>
                <a:ea typeface="DejaVu Sans"/>
              </a:rPr>
              <a:t>УХОД ПОГОННЫХ ПАРАМЕТРОВ</a:t>
            </a:r>
            <a:endParaRPr lang="ru-RU" sz="2100" b="0" strike="noStrike" spc="-1" dirty="0">
              <a:solidFill>
                <a:schemeClr val="bg1"/>
              </a:solidFill>
              <a:latin typeface="Arial"/>
            </a:endParaRPr>
          </a:p>
        </p:txBody>
      </p:sp>
      <p:pic>
        <p:nvPicPr>
          <p:cNvPr id="7" name="Рисунок 6">
            <a:extLst>
              <a:ext uri="{FF2B5EF4-FFF2-40B4-BE49-F238E27FC236}">
                <a16:creationId xmlns:a16="http://schemas.microsoft.com/office/drawing/2014/main" id="{7B627DD3-5293-4AF6-A305-0AEC40B194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01251" y="4721522"/>
            <a:ext cx="292633" cy="292633"/>
          </a:xfrm>
          <a:prstGeom prst="rect">
            <a:avLst/>
          </a:prstGeom>
        </p:spPr>
      </p:pic>
      <p:sp>
        <p:nvSpPr>
          <p:cNvPr id="8" name="CustomShape 16">
            <a:extLst>
              <a:ext uri="{FF2B5EF4-FFF2-40B4-BE49-F238E27FC236}">
                <a16:creationId xmlns:a16="http://schemas.microsoft.com/office/drawing/2014/main" id="{4333AE8E-6699-4AE9-B8AD-1B59B79A4237}"/>
              </a:ext>
            </a:extLst>
          </p:cNvPr>
          <p:cNvSpPr/>
          <p:nvPr/>
        </p:nvSpPr>
        <p:spPr>
          <a:xfrm>
            <a:off x="8655212" y="4746371"/>
            <a:ext cx="384710" cy="26085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1000" b="1" spc="-1" dirty="0">
                <a:solidFill>
                  <a:schemeClr val="bg1"/>
                </a:solidFill>
                <a:latin typeface="Montserrat"/>
                <a:ea typeface="DejaVu Sans"/>
              </a:rPr>
              <a:t>3</a:t>
            </a:r>
            <a:endParaRPr lang="ru-RU" sz="1000" b="0" strike="noStrike" spc="-1" dirty="0">
              <a:solidFill>
                <a:schemeClr val="bg1"/>
              </a:solidFill>
              <a:latin typeface="Arial"/>
            </a:endParaRPr>
          </a:p>
        </p:txBody>
      </p:sp>
      <p:pic>
        <p:nvPicPr>
          <p:cNvPr id="19" name="Рисунок 18">
            <a:extLst>
              <a:ext uri="{FF2B5EF4-FFF2-40B4-BE49-F238E27FC236}">
                <a16:creationId xmlns:a16="http://schemas.microsoft.com/office/drawing/2014/main" id="{4DB5CE19-7E29-48B9-9D1A-E153D69FFED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29902" y="248315"/>
            <a:ext cx="2687333" cy="467362"/>
          </a:xfrm>
          <a:prstGeom prst="rect">
            <a:avLst/>
          </a:prstGeom>
        </p:spPr>
      </p:pic>
      <p:pic>
        <p:nvPicPr>
          <p:cNvPr id="10" name="Рисунок 9">
            <a:extLst>
              <a:ext uri="{FF2B5EF4-FFF2-40B4-BE49-F238E27FC236}">
                <a16:creationId xmlns:a16="http://schemas.microsoft.com/office/drawing/2014/main" id="{5D2F5B56-095B-402F-BF1D-3F1D833A0DE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29075" y="916147"/>
            <a:ext cx="1870822" cy="3194087"/>
          </a:xfrm>
          <a:prstGeom prst="rect">
            <a:avLst/>
          </a:prstGeom>
        </p:spPr>
      </p:pic>
      <p:pic>
        <p:nvPicPr>
          <p:cNvPr id="16" name="Рисунок 15">
            <a:extLst>
              <a:ext uri="{FF2B5EF4-FFF2-40B4-BE49-F238E27FC236}">
                <a16:creationId xmlns:a16="http://schemas.microsoft.com/office/drawing/2014/main" id="{7B281F0D-24E9-4AAC-BADD-DCEC1E8AC49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82254" y="1000337"/>
            <a:ext cx="1929602" cy="3142825"/>
          </a:xfrm>
          <a:prstGeom prst="rect">
            <a:avLst/>
          </a:prstGeom>
        </p:spPr>
      </p:pic>
      <mc:AlternateContent xmlns:mc="http://schemas.openxmlformats.org/markup-compatibility/2006">
        <mc:Choice xmlns:a14="http://schemas.microsoft.com/office/drawing/2010/main" Requires="a14">
          <p:sp>
            <p:nvSpPr>
              <p:cNvPr id="18" name="Прямоугольник 17">
                <a:extLst>
                  <a:ext uri="{FF2B5EF4-FFF2-40B4-BE49-F238E27FC236}">
                    <a16:creationId xmlns:a16="http://schemas.microsoft.com/office/drawing/2014/main" id="{B3D8DD91-A20E-43D1-A095-4EFC5FBB6DB4}"/>
                  </a:ext>
                </a:extLst>
              </p:cNvPr>
              <p:cNvSpPr/>
              <p:nvPr/>
            </p:nvSpPr>
            <p:spPr>
              <a:xfrm>
                <a:off x="3419696" y="852628"/>
                <a:ext cx="2089995" cy="691600"/>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ru-RU">
                              <a:latin typeface="Cambria Math" panose="02040503050406030204" pitchFamily="18" charset="0"/>
                            </a:rPr>
                          </m:ctrlPr>
                        </m:sSubPr>
                        <m:e>
                          <m:r>
                            <a:rPr lang="ru-RU" i="1">
                              <a:latin typeface="Cambria Math" panose="02040503050406030204" pitchFamily="18" charset="0"/>
                            </a:rPr>
                            <m:t>𝑋</m:t>
                          </m:r>
                        </m:e>
                        <m:sub>
                          <m:r>
                            <a:rPr lang="ru-RU" i="0">
                              <a:latin typeface="Cambria Math" panose="02040503050406030204" pitchFamily="18" charset="0"/>
                            </a:rPr>
                            <m:t>0</m:t>
                          </m:r>
                        </m:sub>
                      </m:sSub>
                      <m:r>
                        <a:rPr lang="ru-RU" i="0">
                          <a:latin typeface="Cambria Math" panose="02040503050406030204" pitchFamily="18" charset="0"/>
                        </a:rPr>
                        <m:t>=0.435∙</m:t>
                      </m:r>
                      <m:r>
                        <a:rPr lang="ru-RU" i="1">
                          <a:latin typeface="Cambria Math" panose="02040503050406030204" pitchFamily="18" charset="0"/>
                        </a:rPr>
                        <m:t>𝑙𝑔</m:t>
                      </m:r>
                      <m:f>
                        <m:fPr>
                          <m:ctrlPr>
                            <a:rPr lang="ru-RU" i="1">
                              <a:latin typeface="Cambria Math" panose="02040503050406030204" pitchFamily="18" charset="0"/>
                            </a:rPr>
                          </m:ctrlPr>
                        </m:fPr>
                        <m:num>
                          <m:sSub>
                            <m:sSubPr>
                              <m:ctrlPr>
                                <a:rPr lang="ru-RU" i="1">
                                  <a:latin typeface="Cambria Math" panose="02040503050406030204" pitchFamily="18" charset="0"/>
                                </a:rPr>
                              </m:ctrlPr>
                            </m:sSubPr>
                            <m:e>
                              <m:r>
                                <a:rPr lang="ru-RU" i="1">
                                  <a:latin typeface="Cambria Math" panose="02040503050406030204" pitchFamily="18" charset="0"/>
                                </a:rPr>
                                <m:t>𝐷</m:t>
                              </m:r>
                            </m:e>
                            <m:sub>
                              <m:r>
                                <a:rPr lang="ru-RU" i="0">
                                  <a:latin typeface="Cambria Math" panose="02040503050406030204" pitchFamily="18" charset="0"/>
                                </a:rPr>
                                <m:t>з</m:t>
                              </m:r>
                            </m:sub>
                          </m:sSub>
                        </m:num>
                        <m:den>
                          <m:sSub>
                            <m:sSubPr>
                              <m:ctrlPr>
                                <a:rPr lang="ru-RU" i="1">
                                  <a:latin typeface="Cambria Math" panose="02040503050406030204" pitchFamily="18" charset="0"/>
                                </a:rPr>
                              </m:ctrlPr>
                            </m:sSubPr>
                            <m:e>
                              <m:r>
                                <a:rPr lang="ru-RU" i="1">
                                  <a:latin typeface="Cambria Math" panose="02040503050406030204" pitchFamily="18" charset="0"/>
                                </a:rPr>
                                <m:t>𝑅</m:t>
                              </m:r>
                            </m:e>
                            <m:sub>
                              <m:r>
                                <a:rPr lang="ru-RU" i="0">
                                  <a:latin typeface="Cambria Math" panose="02040503050406030204" pitchFamily="18" charset="0"/>
                                </a:rPr>
                                <m:t>ср</m:t>
                              </m:r>
                            </m:sub>
                          </m:sSub>
                        </m:den>
                      </m:f>
                    </m:oMath>
                  </m:oMathPara>
                </a14:m>
                <a:endParaRPr lang="ru-RU" dirty="0"/>
              </a:p>
            </p:txBody>
          </p:sp>
        </mc:Choice>
        <mc:Fallback>
          <p:sp>
            <p:nvSpPr>
              <p:cNvPr id="18" name="Прямоугольник 17">
                <a:extLst>
                  <a:ext uri="{FF2B5EF4-FFF2-40B4-BE49-F238E27FC236}">
                    <a16:creationId xmlns:a16="http://schemas.microsoft.com/office/drawing/2014/main" id="{B3D8DD91-A20E-43D1-A095-4EFC5FBB6DB4}"/>
                  </a:ext>
                </a:extLst>
              </p:cNvPr>
              <p:cNvSpPr>
                <a:spLocks noRot="1" noChangeAspect="1" noMove="1" noResize="1" noEditPoints="1" noAdjustHandles="1" noChangeArrowheads="1" noChangeShapeType="1" noTextEdit="1"/>
              </p:cNvSpPr>
              <p:nvPr/>
            </p:nvSpPr>
            <p:spPr>
              <a:xfrm>
                <a:off x="3419696" y="852628"/>
                <a:ext cx="2089995" cy="691600"/>
              </a:xfrm>
              <a:prstGeom prst="rect">
                <a:avLst/>
              </a:prstGeom>
              <a:blipFill>
                <a:blip r:embed="rId8"/>
                <a:stretch>
                  <a:fillRect/>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sp>
            <p:nvSpPr>
              <p:cNvPr id="30" name="Прямоугольник 29">
                <a:extLst>
                  <a:ext uri="{FF2B5EF4-FFF2-40B4-BE49-F238E27FC236}">
                    <a16:creationId xmlns:a16="http://schemas.microsoft.com/office/drawing/2014/main" id="{B30DA7C0-6D81-4609-AABF-63E4F2EE0098}"/>
                  </a:ext>
                </a:extLst>
              </p:cNvPr>
              <p:cNvSpPr/>
              <p:nvPr/>
            </p:nvSpPr>
            <p:spPr>
              <a:xfrm>
                <a:off x="3481971" y="1842703"/>
                <a:ext cx="2017732" cy="729046"/>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ru-RU">
                              <a:latin typeface="Cambria Math" panose="02040503050406030204" pitchFamily="18" charset="0"/>
                            </a:rPr>
                          </m:ctrlPr>
                        </m:sSubPr>
                        <m:e>
                          <m:r>
                            <a:rPr lang="ru-RU" i="1">
                              <a:latin typeface="Cambria Math" panose="02040503050406030204" pitchFamily="18" charset="0"/>
                            </a:rPr>
                            <m:t>𝐷</m:t>
                          </m:r>
                        </m:e>
                        <m:sub>
                          <m:r>
                            <a:rPr lang="ru-RU" i="0">
                              <a:latin typeface="Cambria Math" panose="02040503050406030204" pitchFamily="18" charset="0"/>
                            </a:rPr>
                            <m:t>з</m:t>
                          </m:r>
                        </m:sub>
                      </m:sSub>
                      <m:r>
                        <a:rPr lang="ru-RU" i="0">
                          <a:latin typeface="Cambria Math" panose="02040503050406030204" pitchFamily="18" charset="0"/>
                        </a:rPr>
                        <m:t>=</m:t>
                      </m:r>
                      <m:f>
                        <m:fPr>
                          <m:ctrlPr>
                            <a:rPr lang="ru-RU" i="1">
                              <a:latin typeface="Cambria Math" panose="02040503050406030204" pitchFamily="18" charset="0"/>
                            </a:rPr>
                          </m:ctrlPr>
                        </m:fPr>
                        <m:num>
                          <m:r>
                            <a:rPr lang="ru-RU" i="0">
                              <a:latin typeface="Cambria Math" panose="02040503050406030204" pitchFamily="18" charset="0"/>
                            </a:rPr>
                            <m:t>2.1</m:t>
                          </m:r>
                          <m:r>
                            <a:rPr lang="ru-RU" i="1">
                              <a:latin typeface="Cambria Math" panose="02040503050406030204" pitchFamily="18" charset="0"/>
                            </a:rPr>
                            <m:t>𝑒</m:t>
                          </m:r>
                          <m:r>
                            <a:rPr lang="ru-RU" i="0">
                              <a:latin typeface="Cambria Math" panose="02040503050406030204" pitchFamily="18" charset="0"/>
                            </a:rPr>
                            <m:t>−3</m:t>
                          </m:r>
                        </m:num>
                        <m:den>
                          <m:rad>
                            <m:radPr>
                              <m:degHide m:val="on"/>
                              <m:ctrlPr>
                                <a:rPr lang="ru-RU" i="1">
                                  <a:latin typeface="Cambria Math" panose="02040503050406030204" pitchFamily="18" charset="0"/>
                                </a:rPr>
                              </m:ctrlPr>
                            </m:radPr>
                            <m:deg/>
                            <m:e>
                              <m:r>
                                <a:rPr lang="ru-RU" i="1">
                                  <a:latin typeface="Cambria Math" panose="02040503050406030204" pitchFamily="18" charset="0"/>
                                </a:rPr>
                                <m:t>𝑓</m:t>
                              </m:r>
                              <m:r>
                                <a:rPr lang="ru-RU" i="1">
                                  <a:latin typeface="Cambria Math" panose="02040503050406030204" pitchFamily="18" charset="0"/>
                                </a:rPr>
                                <m:t>𝛾</m:t>
                              </m:r>
                              <m:r>
                                <a:rPr lang="ru-RU" i="0">
                                  <a:latin typeface="Cambria Math" panose="02040503050406030204" pitchFamily="18" charset="0"/>
                                </a:rPr>
                                <m:t>∙1</m:t>
                              </m:r>
                              <m:r>
                                <a:rPr lang="ru-RU" i="1">
                                  <a:latin typeface="Cambria Math" panose="02040503050406030204" pitchFamily="18" charset="0"/>
                                </a:rPr>
                                <m:t>𝑒</m:t>
                              </m:r>
                              <m:r>
                                <a:rPr lang="ru-RU" i="0">
                                  <a:latin typeface="Cambria Math" panose="02040503050406030204" pitchFamily="18" charset="0"/>
                                </a:rPr>
                                <m:t>−9</m:t>
                              </m:r>
                            </m:e>
                          </m:rad>
                        </m:den>
                      </m:f>
                    </m:oMath>
                  </m:oMathPara>
                </a14:m>
                <a:endParaRPr lang="ru-RU" dirty="0"/>
              </a:p>
            </p:txBody>
          </p:sp>
        </mc:Choice>
        <mc:Fallback>
          <p:sp>
            <p:nvSpPr>
              <p:cNvPr id="30" name="Прямоугольник 29">
                <a:extLst>
                  <a:ext uri="{FF2B5EF4-FFF2-40B4-BE49-F238E27FC236}">
                    <a16:creationId xmlns:a16="http://schemas.microsoft.com/office/drawing/2014/main" id="{B30DA7C0-6D81-4609-AABF-63E4F2EE0098}"/>
                  </a:ext>
                </a:extLst>
              </p:cNvPr>
              <p:cNvSpPr>
                <a:spLocks noRot="1" noChangeAspect="1" noMove="1" noResize="1" noEditPoints="1" noAdjustHandles="1" noChangeArrowheads="1" noChangeShapeType="1" noTextEdit="1"/>
              </p:cNvSpPr>
              <p:nvPr/>
            </p:nvSpPr>
            <p:spPr>
              <a:xfrm>
                <a:off x="3481971" y="1842703"/>
                <a:ext cx="2017732" cy="729046"/>
              </a:xfrm>
              <a:prstGeom prst="rect">
                <a:avLst/>
              </a:prstGeom>
              <a:blipFill>
                <a:blip r:embed="rId9"/>
                <a:stretch>
                  <a:fillRect/>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graphicFrame>
            <p:nvGraphicFramePr>
              <p:cNvPr id="39" name="Таблица 38">
                <a:extLst>
                  <a:ext uri="{FF2B5EF4-FFF2-40B4-BE49-F238E27FC236}">
                    <a16:creationId xmlns:a16="http://schemas.microsoft.com/office/drawing/2014/main" id="{4CC2BB22-E962-4C5E-9CE2-B1A66ECD350B}"/>
                  </a:ext>
                </a:extLst>
              </p:cNvPr>
              <p:cNvGraphicFramePr>
                <a:graphicFrameLocks noGrp="1"/>
              </p:cNvGraphicFramePr>
              <p:nvPr>
                <p:extLst>
                  <p:ext uri="{D42A27DB-BD31-4B8C-83A1-F6EECF244321}">
                    <p14:modId xmlns:p14="http://schemas.microsoft.com/office/powerpoint/2010/main" val="1638774917"/>
                  </p:ext>
                </p:extLst>
              </p:nvPr>
            </p:nvGraphicFramePr>
            <p:xfrm>
              <a:off x="2315511" y="3003597"/>
              <a:ext cx="4381722" cy="1582883"/>
            </p:xfrm>
            <a:graphic>
              <a:graphicData uri="http://schemas.openxmlformats.org/drawingml/2006/table">
                <a:tbl>
                  <a:tblPr firstRow="1" firstCol="1" bandRow="1">
                    <a:tableStyleId>{5940675A-B579-460E-94D1-54222C63F5DA}</a:tableStyleId>
                  </a:tblPr>
                  <a:tblGrid>
                    <a:gridCol w="1460574">
                      <a:extLst>
                        <a:ext uri="{9D8B030D-6E8A-4147-A177-3AD203B41FA5}">
                          <a16:colId xmlns:a16="http://schemas.microsoft.com/office/drawing/2014/main" val="2706407703"/>
                        </a:ext>
                      </a:extLst>
                    </a:gridCol>
                    <a:gridCol w="1460574">
                      <a:extLst>
                        <a:ext uri="{9D8B030D-6E8A-4147-A177-3AD203B41FA5}">
                          <a16:colId xmlns:a16="http://schemas.microsoft.com/office/drawing/2014/main" val="511996827"/>
                        </a:ext>
                      </a:extLst>
                    </a:gridCol>
                    <a:gridCol w="1460574">
                      <a:extLst>
                        <a:ext uri="{9D8B030D-6E8A-4147-A177-3AD203B41FA5}">
                          <a16:colId xmlns:a16="http://schemas.microsoft.com/office/drawing/2014/main" val="2213460686"/>
                        </a:ext>
                      </a:extLst>
                    </a:gridCol>
                  </a:tblGrid>
                  <a:tr h="593638">
                    <a:tc gridSpan="2">
                      <a:txBody>
                        <a:bodyPr/>
                        <a:lstStyle/>
                        <a:p>
                          <a:pPr algn="ctr">
                            <a:lnSpc>
                              <a:spcPct val="107000"/>
                            </a:lnSpc>
                            <a:spcAft>
                              <a:spcPts val="0"/>
                            </a:spcAft>
                          </a:pPr>
                          <a:r>
                            <a:rPr lang="ru-RU" sz="1400" dirty="0">
                              <a:effectLst/>
                              <a:latin typeface="Montserrat" panose="020B0604020202020204" charset="-52"/>
                            </a:rPr>
                            <a:t>Удельное сопротивление 1/γ, </a:t>
                          </a:r>
                          <a:r>
                            <a:rPr lang="ru-RU" sz="1400" dirty="0" err="1">
                              <a:effectLst/>
                              <a:latin typeface="Montserrat" panose="020B0604020202020204" charset="-52"/>
                            </a:rPr>
                            <a:t>Ом·м</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hMerge="1">
                      <a:txBody>
                        <a:bodyPr/>
                        <a:lstStyle/>
                        <a:p>
                          <a:endParaRPr lang="ru-RU"/>
                        </a:p>
                      </a:txBody>
                      <a:tcPr/>
                    </a:tc>
                    <a:tc>
                      <a:txBody>
                        <a:bodyPr/>
                        <a:lstStyle/>
                        <a:p>
                          <a:pPr algn="ctr">
                            <a:lnSpc>
                              <a:spcPct val="107000"/>
                            </a:lnSpc>
                            <a:spcAft>
                              <a:spcPts val="0"/>
                            </a:spcAft>
                          </a:pPr>
                          <a14:m>
                            <m:oMath xmlns:m="http://schemas.openxmlformats.org/officeDocument/2006/math">
                              <m:sSub>
                                <m:sSubPr>
                                  <m:ctrlPr>
                                    <a:rPr lang="ru-RU" sz="1400" i="1" smtClean="0">
                                      <a:latin typeface="Cambria Math" panose="02040503050406030204" pitchFamily="18" charset="0"/>
                                    </a:rPr>
                                  </m:ctrlPr>
                                </m:sSubPr>
                                <m:e>
                                  <m:r>
                                    <a:rPr lang="ru-RU" sz="1400" i="1">
                                      <a:latin typeface="Cambria Math" panose="02040503050406030204" pitchFamily="18" charset="0"/>
                                    </a:rPr>
                                    <m:t>𝐷</m:t>
                                  </m:r>
                                </m:e>
                                <m:sub>
                                  <m:r>
                                    <a:rPr lang="ru-RU" sz="1400" i="0">
                                      <a:latin typeface="Cambria Math" panose="02040503050406030204" pitchFamily="18" charset="0"/>
                                    </a:rPr>
                                    <m:t>з</m:t>
                                  </m:r>
                                </m:sub>
                              </m:sSub>
                            </m:oMath>
                          </a14:m>
                          <a:r>
                            <a:rPr lang="en-US" sz="1400" dirty="0">
                              <a:effectLst/>
                              <a:latin typeface="Montserrat" panose="020B0604020202020204" charset="-52"/>
                              <a:ea typeface="Calibri" panose="020F0502020204030204" pitchFamily="34" charset="0"/>
                              <a:cs typeface="Times New Roman" panose="02020603050405020304" pitchFamily="18" charset="0"/>
                            </a:rPr>
                            <a:t>, </a:t>
                          </a:r>
                          <a:r>
                            <a:rPr lang="ru-RU" sz="1400" dirty="0">
                              <a:effectLst/>
                              <a:latin typeface="Montserrat" panose="020B0604020202020204" charset="-52"/>
                              <a:ea typeface="Calibri" panose="020F0502020204030204" pitchFamily="34" charset="0"/>
                              <a:cs typeface="Times New Roman" panose="02020603050405020304" pitchFamily="18" charset="0"/>
                            </a:rPr>
                            <a:t>м</a:t>
                          </a:r>
                        </a:p>
                      </a:txBody>
                      <a:tcPr marL="68580" marR="68580" marT="0" marB="0"/>
                    </a:tc>
                    <a:extLst>
                      <a:ext uri="{0D108BD9-81ED-4DB2-BD59-A6C34878D82A}">
                        <a16:rowId xmlns:a16="http://schemas.microsoft.com/office/drawing/2014/main" val="1724179734"/>
                      </a:ext>
                    </a:extLst>
                  </a:tr>
                  <a:tr h="515816">
                    <a:tc>
                      <a:txBody>
                        <a:bodyPr/>
                        <a:lstStyle/>
                        <a:p>
                          <a:pPr algn="ctr">
                            <a:lnSpc>
                              <a:spcPct val="107000"/>
                            </a:lnSpc>
                            <a:spcAft>
                              <a:spcPts val="0"/>
                            </a:spcAft>
                          </a:pPr>
                          <a:r>
                            <a:rPr lang="ru-RU" sz="1400" dirty="0">
                              <a:effectLst/>
                              <a:latin typeface="Montserrat" panose="020B0604020202020204" charset="-52"/>
                            </a:rPr>
                            <a:t>Песок сильно увлажненный</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400" dirty="0">
                              <a:effectLst/>
                              <a:latin typeface="Montserrat" panose="020B0604020202020204" charset="-52"/>
                            </a:rPr>
                            <a:t>60</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400" dirty="0">
                              <a:effectLst/>
                              <a:latin typeface="Montserrat" panose="020B0604020202020204" charset="-52"/>
                              <a:ea typeface="Calibri" panose="020F0502020204030204" pitchFamily="34" charset="0"/>
                              <a:cs typeface="Times New Roman" panose="02020603050405020304" pitchFamily="18" charset="0"/>
                            </a:rPr>
                            <a:t>72.74</a:t>
                          </a:r>
                        </a:p>
                      </a:txBody>
                      <a:tcPr marL="68580" marR="68580" marT="0" marB="0"/>
                    </a:tc>
                    <a:extLst>
                      <a:ext uri="{0D108BD9-81ED-4DB2-BD59-A6C34878D82A}">
                        <a16:rowId xmlns:a16="http://schemas.microsoft.com/office/drawing/2014/main" val="3480008066"/>
                      </a:ext>
                    </a:extLst>
                  </a:tr>
                  <a:tr h="473429">
                    <a:tc>
                      <a:txBody>
                        <a:bodyPr/>
                        <a:lstStyle/>
                        <a:p>
                          <a:pPr algn="ctr">
                            <a:lnSpc>
                              <a:spcPct val="107000"/>
                            </a:lnSpc>
                            <a:spcAft>
                              <a:spcPts val="0"/>
                            </a:spcAft>
                          </a:pPr>
                          <a:r>
                            <a:rPr lang="ru-RU" sz="1400" dirty="0">
                              <a:effectLst/>
                              <a:latin typeface="Montserrat" panose="020B0604020202020204" charset="-52"/>
                            </a:rPr>
                            <a:t>Песок сухой</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400" dirty="0">
                              <a:effectLst/>
                              <a:latin typeface="Montserrat" panose="020B0604020202020204" charset="-52"/>
                            </a:rPr>
                            <a:t>15</a:t>
                          </a:r>
                          <a:r>
                            <a:rPr lang="ru-RU" sz="1400" dirty="0">
                              <a:effectLst/>
                              <a:latin typeface="Montserrat" panose="020B0604020202020204" charset="-52"/>
                            </a:rPr>
                            <a:t>00</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400" dirty="0">
                              <a:effectLst/>
                              <a:latin typeface="Montserrat" panose="020B0604020202020204" charset="-52"/>
                              <a:ea typeface="Calibri" panose="020F0502020204030204" pitchFamily="34" charset="0"/>
                              <a:cs typeface="Times New Roman" panose="02020603050405020304" pitchFamily="18" charset="0"/>
                            </a:rPr>
                            <a:t>363.73</a:t>
                          </a:r>
                        </a:p>
                      </a:txBody>
                      <a:tcPr marL="68580" marR="68580" marT="0" marB="0"/>
                    </a:tc>
                    <a:extLst>
                      <a:ext uri="{0D108BD9-81ED-4DB2-BD59-A6C34878D82A}">
                        <a16:rowId xmlns:a16="http://schemas.microsoft.com/office/drawing/2014/main" val="3833924072"/>
                      </a:ext>
                    </a:extLst>
                  </a:tr>
                </a:tbl>
              </a:graphicData>
            </a:graphic>
          </p:graphicFrame>
        </mc:Choice>
        <mc:Fallback>
          <p:graphicFrame>
            <p:nvGraphicFramePr>
              <p:cNvPr id="39" name="Таблица 38">
                <a:extLst>
                  <a:ext uri="{FF2B5EF4-FFF2-40B4-BE49-F238E27FC236}">
                    <a16:creationId xmlns:a16="http://schemas.microsoft.com/office/drawing/2014/main" id="{4CC2BB22-E962-4C5E-9CE2-B1A66ECD350B}"/>
                  </a:ext>
                </a:extLst>
              </p:cNvPr>
              <p:cNvGraphicFramePr>
                <a:graphicFrameLocks noGrp="1"/>
              </p:cNvGraphicFramePr>
              <p:nvPr>
                <p:extLst>
                  <p:ext uri="{D42A27DB-BD31-4B8C-83A1-F6EECF244321}">
                    <p14:modId xmlns:p14="http://schemas.microsoft.com/office/powerpoint/2010/main" val="1638774917"/>
                  </p:ext>
                </p:extLst>
              </p:nvPr>
            </p:nvGraphicFramePr>
            <p:xfrm>
              <a:off x="2315511" y="3003597"/>
              <a:ext cx="4381722" cy="1582883"/>
            </p:xfrm>
            <a:graphic>
              <a:graphicData uri="http://schemas.openxmlformats.org/drawingml/2006/table">
                <a:tbl>
                  <a:tblPr firstRow="1" firstCol="1" bandRow="1">
                    <a:tableStyleId>{5940675A-B579-460E-94D1-54222C63F5DA}</a:tableStyleId>
                  </a:tblPr>
                  <a:tblGrid>
                    <a:gridCol w="1460574">
                      <a:extLst>
                        <a:ext uri="{9D8B030D-6E8A-4147-A177-3AD203B41FA5}">
                          <a16:colId xmlns:a16="http://schemas.microsoft.com/office/drawing/2014/main" val="2706407703"/>
                        </a:ext>
                      </a:extLst>
                    </a:gridCol>
                    <a:gridCol w="1460574">
                      <a:extLst>
                        <a:ext uri="{9D8B030D-6E8A-4147-A177-3AD203B41FA5}">
                          <a16:colId xmlns:a16="http://schemas.microsoft.com/office/drawing/2014/main" val="511996827"/>
                        </a:ext>
                      </a:extLst>
                    </a:gridCol>
                    <a:gridCol w="1460574">
                      <a:extLst>
                        <a:ext uri="{9D8B030D-6E8A-4147-A177-3AD203B41FA5}">
                          <a16:colId xmlns:a16="http://schemas.microsoft.com/office/drawing/2014/main" val="2213460686"/>
                        </a:ext>
                      </a:extLst>
                    </a:gridCol>
                  </a:tblGrid>
                  <a:tr h="593638">
                    <a:tc gridSpan="2">
                      <a:txBody>
                        <a:bodyPr/>
                        <a:lstStyle/>
                        <a:p>
                          <a:pPr algn="ctr">
                            <a:lnSpc>
                              <a:spcPct val="107000"/>
                            </a:lnSpc>
                            <a:spcAft>
                              <a:spcPts val="0"/>
                            </a:spcAft>
                          </a:pPr>
                          <a:r>
                            <a:rPr lang="ru-RU" sz="1400" dirty="0">
                              <a:effectLst/>
                              <a:latin typeface="Montserrat" panose="020B0604020202020204" charset="-52"/>
                            </a:rPr>
                            <a:t>Удельное сопротивление 1/γ, </a:t>
                          </a:r>
                          <a:r>
                            <a:rPr lang="ru-RU" sz="1400" dirty="0" err="1">
                              <a:effectLst/>
                              <a:latin typeface="Montserrat" panose="020B0604020202020204" charset="-52"/>
                            </a:rPr>
                            <a:t>Ом·м</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hMerge="1">
                      <a:txBody>
                        <a:bodyPr/>
                        <a:lstStyle/>
                        <a:p>
                          <a:endParaRPr lang="ru-RU"/>
                        </a:p>
                      </a:txBody>
                      <a:tcPr/>
                    </a:tc>
                    <a:tc>
                      <a:txBody>
                        <a:bodyPr/>
                        <a:lstStyle/>
                        <a:p>
                          <a:endParaRPr lang="ru-RU"/>
                        </a:p>
                      </a:txBody>
                      <a:tcPr marL="68580" marR="68580" marT="0" marB="0">
                        <a:blipFill>
                          <a:blip r:embed="rId10"/>
                          <a:stretch>
                            <a:fillRect l="-200417" t="-10204" r="-833" b="-168367"/>
                          </a:stretch>
                        </a:blipFill>
                      </a:tcPr>
                    </a:tc>
                    <a:extLst>
                      <a:ext uri="{0D108BD9-81ED-4DB2-BD59-A6C34878D82A}">
                        <a16:rowId xmlns:a16="http://schemas.microsoft.com/office/drawing/2014/main" val="1724179734"/>
                      </a:ext>
                    </a:extLst>
                  </a:tr>
                  <a:tr h="515816">
                    <a:tc>
                      <a:txBody>
                        <a:bodyPr/>
                        <a:lstStyle/>
                        <a:p>
                          <a:pPr algn="ctr">
                            <a:lnSpc>
                              <a:spcPct val="107000"/>
                            </a:lnSpc>
                            <a:spcAft>
                              <a:spcPts val="0"/>
                            </a:spcAft>
                          </a:pPr>
                          <a:r>
                            <a:rPr lang="ru-RU" sz="1400" dirty="0">
                              <a:effectLst/>
                              <a:latin typeface="Montserrat" panose="020B0604020202020204" charset="-52"/>
                            </a:rPr>
                            <a:t>Песок сильно увлажненный</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400" dirty="0">
                              <a:effectLst/>
                              <a:latin typeface="Montserrat" panose="020B0604020202020204" charset="-52"/>
                            </a:rPr>
                            <a:t>60</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400" dirty="0">
                              <a:effectLst/>
                              <a:latin typeface="Montserrat" panose="020B0604020202020204" charset="-52"/>
                              <a:ea typeface="Calibri" panose="020F0502020204030204" pitchFamily="34" charset="0"/>
                              <a:cs typeface="Times New Roman" panose="02020603050405020304" pitchFamily="18" charset="0"/>
                            </a:rPr>
                            <a:t>72.74</a:t>
                          </a:r>
                        </a:p>
                      </a:txBody>
                      <a:tcPr marL="68580" marR="68580" marT="0" marB="0"/>
                    </a:tc>
                    <a:extLst>
                      <a:ext uri="{0D108BD9-81ED-4DB2-BD59-A6C34878D82A}">
                        <a16:rowId xmlns:a16="http://schemas.microsoft.com/office/drawing/2014/main" val="3480008066"/>
                      </a:ext>
                    </a:extLst>
                  </a:tr>
                  <a:tr h="473429">
                    <a:tc>
                      <a:txBody>
                        <a:bodyPr/>
                        <a:lstStyle/>
                        <a:p>
                          <a:pPr algn="ctr">
                            <a:lnSpc>
                              <a:spcPct val="107000"/>
                            </a:lnSpc>
                            <a:spcAft>
                              <a:spcPts val="0"/>
                            </a:spcAft>
                          </a:pPr>
                          <a:r>
                            <a:rPr lang="ru-RU" sz="1400" dirty="0">
                              <a:effectLst/>
                              <a:latin typeface="Montserrat" panose="020B0604020202020204" charset="-52"/>
                            </a:rPr>
                            <a:t>Песок сухой</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400" dirty="0">
                              <a:effectLst/>
                              <a:latin typeface="Montserrat" panose="020B0604020202020204" charset="-52"/>
                            </a:rPr>
                            <a:t>15</a:t>
                          </a:r>
                          <a:r>
                            <a:rPr lang="ru-RU" sz="1400" dirty="0">
                              <a:effectLst/>
                              <a:latin typeface="Montserrat" panose="020B0604020202020204" charset="-52"/>
                            </a:rPr>
                            <a:t>00</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400" dirty="0">
                              <a:effectLst/>
                              <a:latin typeface="Montserrat" panose="020B0604020202020204" charset="-52"/>
                              <a:ea typeface="Calibri" panose="020F0502020204030204" pitchFamily="34" charset="0"/>
                              <a:cs typeface="Times New Roman" panose="02020603050405020304" pitchFamily="18" charset="0"/>
                            </a:rPr>
                            <a:t>363.73</a:t>
                          </a:r>
                        </a:p>
                      </a:txBody>
                      <a:tcPr marL="68580" marR="68580" marT="0" marB="0"/>
                    </a:tc>
                    <a:extLst>
                      <a:ext uri="{0D108BD9-81ED-4DB2-BD59-A6C34878D82A}">
                        <a16:rowId xmlns:a16="http://schemas.microsoft.com/office/drawing/2014/main" val="3833924072"/>
                      </a:ext>
                    </a:extLst>
                  </a:tr>
                </a:tbl>
              </a:graphicData>
            </a:graphic>
          </p:graphicFrame>
        </mc:Fallback>
      </mc:AlternateContent>
      <mc:AlternateContent xmlns:mc="http://schemas.openxmlformats.org/markup-compatibility/2006">
        <mc:Choice xmlns:a14="http://schemas.microsoft.com/office/drawing/2010/main" Requires="a14">
          <p:sp>
            <p:nvSpPr>
              <p:cNvPr id="59" name="Прямоугольник 58">
                <a:extLst>
                  <a:ext uri="{FF2B5EF4-FFF2-40B4-BE49-F238E27FC236}">
                    <a16:creationId xmlns:a16="http://schemas.microsoft.com/office/drawing/2014/main" id="{06D01949-E829-4812-BD0C-A342217D7FED}"/>
                  </a:ext>
                </a:extLst>
              </p:cNvPr>
              <p:cNvSpPr/>
              <p:nvPr/>
            </p:nvSpPr>
            <p:spPr>
              <a:xfrm>
                <a:off x="224940" y="4234594"/>
                <a:ext cx="2201821" cy="369332"/>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ru-RU" smtClean="0">
                              <a:latin typeface="Cambria Math" panose="02040503050406030204" pitchFamily="18" charset="0"/>
                            </a:rPr>
                          </m:ctrlPr>
                        </m:sSubPr>
                        <m:e>
                          <m:r>
                            <a:rPr lang="ru-RU" i="1">
                              <a:latin typeface="Cambria Math" panose="02040503050406030204" pitchFamily="18" charset="0"/>
                            </a:rPr>
                            <m:t>𝑋</m:t>
                          </m:r>
                        </m:e>
                        <m:sub>
                          <m:r>
                            <a:rPr lang="ru-RU" i="0">
                              <a:latin typeface="Cambria Math" panose="02040503050406030204" pitchFamily="18" charset="0"/>
                            </a:rPr>
                            <m:t>0</m:t>
                          </m:r>
                        </m:sub>
                      </m:sSub>
                      <m:r>
                        <a:rPr lang="ru-RU" i="0">
                          <a:latin typeface="Cambria Math" panose="02040503050406030204" pitchFamily="18" charset="0"/>
                        </a:rPr>
                        <m:t>=</m:t>
                      </m:r>
                      <m:r>
                        <a:rPr lang="ru-RU" b="0" i="1" smtClean="0">
                          <a:latin typeface="Cambria Math" panose="02040503050406030204" pitchFamily="18" charset="0"/>
                        </a:rPr>
                        <m:t>1</m:t>
                      </m:r>
                      <m:r>
                        <a:rPr lang="en-US" b="0" i="1" smtClean="0">
                          <a:latin typeface="Cambria Math" panose="02040503050406030204" pitchFamily="18" charset="0"/>
                        </a:rPr>
                        <m:t>.</m:t>
                      </m:r>
                      <m:r>
                        <a:rPr lang="ru-RU" b="0" i="1" smtClean="0">
                          <a:latin typeface="Cambria Math" panose="02040503050406030204" pitchFamily="18" charset="0"/>
                        </a:rPr>
                        <m:t>219 </m:t>
                      </m:r>
                      <m:f>
                        <m:fPr>
                          <m:type m:val="lin"/>
                          <m:ctrlPr>
                            <a:rPr lang="ru-RU" b="0" i="1" smtClean="0">
                              <a:latin typeface="Cambria Math" panose="02040503050406030204" pitchFamily="18" charset="0"/>
                            </a:rPr>
                          </m:ctrlPr>
                        </m:fPr>
                        <m:num>
                          <m:r>
                            <a:rPr lang="ru-RU" b="0" i="1" smtClean="0">
                              <a:latin typeface="Cambria Math" panose="02040503050406030204" pitchFamily="18" charset="0"/>
                            </a:rPr>
                            <m:t>Ом</m:t>
                          </m:r>
                        </m:num>
                        <m:den>
                          <m:r>
                            <a:rPr lang="ru-RU" b="0" i="1" smtClean="0">
                              <a:latin typeface="Cambria Math" panose="02040503050406030204" pitchFamily="18" charset="0"/>
                            </a:rPr>
                            <m:t>км</m:t>
                          </m:r>
                        </m:den>
                      </m:f>
                      <m:r>
                        <a:rPr lang="en-US" b="0" i="1" smtClean="0">
                          <a:latin typeface="Cambria Math" panose="02040503050406030204" pitchFamily="18" charset="0"/>
                        </a:rPr>
                        <m:t> </m:t>
                      </m:r>
                    </m:oMath>
                  </m:oMathPara>
                </a14:m>
                <a:endParaRPr lang="ru-RU" dirty="0"/>
              </a:p>
            </p:txBody>
          </p:sp>
        </mc:Choice>
        <mc:Fallback>
          <p:sp>
            <p:nvSpPr>
              <p:cNvPr id="59" name="Прямоугольник 58">
                <a:extLst>
                  <a:ext uri="{FF2B5EF4-FFF2-40B4-BE49-F238E27FC236}">
                    <a16:creationId xmlns:a16="http://schemas.microsoft.com/office/drawing/2014/main" id="{06D01949-E829-4812-BD0C-A342217D7FED}"/>
                  </a:ext>
                </a:extLst>
              </p:cNvPr>
              <p:cNvSpPr>
                <a:spLocks noRot="1" noChangeAspect="1" noMove="1" noResize="1" noEditPoints="1" noAdjustHandles="1" noChangeArrowheads="1" noChangeShapeType="1" noTextEdit="1"/>
              </p:cNvSpPr>
              <p:nvPr/>
            </p:nvSpPr>
            <p:spPr>
              <a:xfrm>
                <a:off x="224940" y="4234594"/>
                <a:ext cx="2201821" cy="369332"/>
              </a:xfrm>
              <a:prstGeom prst="rect">
                <a:avLst/>
              </a:prstGeom>
              <a:blipFill>
                <a:blip r:embed="rId11"/>
                <a:stretch>
                  <a:fillRect t="-118333" r="-12465" b="-180000"/>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sp>
            <p:nvSpPr>
              <p:cNvPr id="60" name="Прямоугольник 59">
                <a:extLst>
                  <a:ext uri="{FF2B5EF4-FFF2-40B4-BE49-F238E27FC236}">
                    <a16:creationId xmlns:a16="http://schemas.microsoft.com/office/drawing/2014/main" id="{3F9AF587-14BC-4ECD-9804-CD82F075C436}"/>
                  </a:ext>
                </a:extLst>
              </p:cNvPr>
              <p:cNvSpPr/>
              <p:nvPr/>
            </p:nvSpPr>
            <p:spPr>
              <a:xfrm>
                <a:off x="6681619" y="4234594"/>
                <a:ext cx="2201821" cy="369332"/>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ru-RU" smtClean="0">
                              <a:latin typeface="Cambria Math" panose="02040503050406030204" pitchFamily="18" charset="0"/>
                            </a:rPr>
                          </m:ctrlPr>
                        </m:sSubPr>
                        <m:e>
                          <m:r>
                            <a:rPr lang="ru-RU" i="1">
                              <a:latin typeface="Cambria Math" panose="02040503050406030204" pitchFamily="18" charset="0"/>
                            </a:rPr>
                            <m:t>𝑋</m:t>
                          </m:r>
                        </m:e>
                        <m:sub>
                          <m:r>
                            <a:rPr lang="ru-RU" i="0">
                              <a:latin typeface="Cambria Math" panose="02040503050406030204" pitchFamily="18" charset="0"/>
                            </a:rPr>
                            <m:t>0</m:t>
                          </m:r>
                        </m:sub>
                      </m:sSub>
                      <m:r>
                        <a:rPr lang="ru-RU" i="0">
                          <a:latin typeface="Cambria Math" panose="02040503050406030204" pitchFamily="18" charset="0"/>
                        </a:rPr>
                        <m:t>=</m:t>
                      </m:r>
                      <m:r>
                        <a:rPr lang="en-US" b="0" i="1" smtClean="0">
                          <a:latin typeface="Cambria Math" panose="02040503050406030204" pitchFamily="18" charset="0"/>
                        </a:rPr>
                        <m:t>0.922</m:t>
                      </m:r>
                      <m:r>
                        <a:rPr lang="ru-RU" b="0" i="1" smtClean="0">
                          <a:latin typeface="Cambria Math" panose="02040503050406030204" pitchFamily="18" charset="0"/>
                        </a:rPr>
                        <m:t> </m:t>
                      </m:r>
                      <m:f>
                        <m:fPr>
                          <m:type m:val="lin"/>
                          <m:ctrlPr>
                            <a:rPr lang="ru-RU" b="0" i="1" smtClean="0">
                              <a:latin typeface="Cambria Math" panose="02040503050406030204" pitchFamily="18" charset="0"/>
                            </a:rPr>
                          </m:ctrlPr>
                        </m:fPr>
                        <m:num>
                          <m:r>
                            <a:rPr lang="ru-RU" b="0" i="1" smtClean="0">
                              <a:latin typeface="Cambria Math" panose="02040503050406030204" pitchFamily="18" charset="0"/>
                            </a:rPr>
                            <m:t>Ом</m:t>
                          </m:r>
                        </m:num>
                        <m:den>
                          <m:r>
                            <a:rPr lang="ru-RU" b="0" i="1" smtClean="0">
                              <a:latin typeface="Cambria Math" panose="02040503050406030204" pitchFamily="18" charset="0"/>
                            </a:rPr>
                            <m:t>км</m:t>
                          </m:r>
                        </m:den>
                      </m:f>
                      <m:r>
                        <a:rPr lang="en-US" b="0" i="1" smtClean="0">
                          <a:latin typeface="Cambria Math" panose="02040503050406030204" pitchFamily="18" charset="0"/>
                        </a:rPr>
                        <m:t> </m:t>
                      </m:r>
                    </m:oMath>
                  </m:oMathPara>
                </a14:m>
                <a:endParaRPr lang="ru-RU" dirty="0"/>
              </a:p>
            </p:txBody>
          </p:sp>
        </mc:Choice>
        <mc:Fallback>
          <p:sp>
            <p:nvSpPr>
              <p:cNvPr id="60" name="Прямоугольник 59">
                <a:extLst>
                  <a:ext uri="{FF2B5EF4-FFF2-40B4-BE49-F238E27FC236}">
                    <a16:creationId xmlns:a16="http://schemas.microsoft.com/office/drawing/2014/main" id="{3F9AF587-14BC-4ECD-9804-CD82F075C436}"/>
                  </a:ext>
                </a:extLst>
              </p:cNvPr>
              <p:cNvSpPr>
                <a:spLocks noRot="1" noChangeAspect="1" noMove="1" noResize="1" noEditPoints="1" noAdjustHandles="1" noChangeArrowheads="1" noChangeShapeType="1" noTextEdit="1"/>
              </p:cNvSpPr>
              <p:nvPr/>
            </p:nvSpPr>
            <p:spPr>
              <a:xfrm>
                <a:off x="6681619" y="4234594"/>
                <a:ext cx="2201821" cy="369332"/>
              </a:xfrm>
              <a:prstGeom prst="rect">
                <a:avLst/>
              </a:prstGeom>
              <a:blipFill>
                <a:blip r:embed="rId12"/>
                <a:stretch>
                  <a:fillRect t="-118333" r="-12742" b="-180000"/>
                </a:stretch>
              </a:blipFill>
            </p:spPr>
            <p:txBody>
              <a:bodyPr/>
              <a:lstStyle/>
              <a:p>
                <a:r>
                  <a:rPr lang="ru-RU">
                    <a:noFill/>
                  </a:rPr>
                  <a:t> </a:t>
                </a:r>
              </a:p>
            </p:txBody>
          </p:sp>
        </mc:Fallback>
      </mc:AlternateContent>
    </p:spTree>
    <p:extLst>
      <p:ext uri="{BB962C8B-B14F-4D97-AF65-F5344CB8AC3E}">
        <p14:creationId xmlns:p14="http://schemas.microsoft.com/office/powerpoint/2010/main" val="2292324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85A48755-696C-41E9-898F-0AEE6CF521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825" y="275662"/>
            <a:ext cx="5059037" cy="475529"/>
          </a:xfrm>
          <a:prstGeom prst="rect">
            <a:avLst/>
          </a:prstGeom>
        </p:spPr>
      </p:pic>
      <p:sp>
        <p:nvSpPr>
          <p:cNvPr id="4" name="CustomShape 16">
            <a:extLst>
              <a:ext uri="{FF2B5EF4-FFF2-40B4-BE49-F238E27FC236}">
                <a16:creationId xmlns:a16="http://schemas.microsoft.com/office/drawing/2014/main" id="{D3435FB7-2DDA-46BC-B41E-0AE5257A674F}"/>
              </a:ext>
            </a:extLst>
          </p:cNvPr>
          <p:cNvSpPr/>
          <p:nvPr/>
        </p:nvSpPr>
        <p:spPr>
          <a:xfrm>
            <a:off x="314274" y="305222"/>
            <a:ext cx="4995588" cy="44596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ru-RU" sz="2100" b="1" spc="-1" dirty="0">
                <a:solidFill>
                  <a:schemeClr val="bg1"/>
                </a:solidFill>
                <a:latin typeface="Montserrat"/>
                <a:ea typeface="DejaVu Sans"/>
              </a:rPr>
              <a:t>УХОД ПОГОННЫХ ПАРАМЕТРОВ</a:t>
            </a:r>
            <a:endParaRPr lang="ru-RU" sz="2100" b="0" strike="noStrike" spc="-1" dirty="0">
              <a:solidFill>
                <a:schemeClr val="bg1"/>
              </a:solidFill>
              <a:latin typeface="Arial"/>
            </a:endParaRPr>
          </a:p>
        </p:txBody>
      </p:sp>
      <p:pic>
        <p:nvPicPr>
          <p:cNvPr id="7" name="Рисунок 6">
            <a:extLst>
              <a:ext uri="{FF2B5EF4-FFF2-40B4-BE49-F238E27FC236}">
                <a16:creationId xmlns:a16="http://schemas.microsoft.com/office/drawing/2014/main" id="{7B627DD3-5293-4AF6-A305-0AEC40B194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01251" y="4721522"/>
            <a:ext cx="292633" cy="292633"/>
          </a:xfrm>
          <a:prstGeom prst="rect">
            <a:avLst/>
          </a:prstGeom>
        </p:spPr>
      </p:pic>
      <p:sp>
        <p:nvSpPr>
          <p:cNvPr id="8" name="CustomShape 16">
            <a:extLst>
              <a:ext uri="{FF2B5EF4-FFF2-40B4-BE49-F238E27FC236}">
                <a16:creationId xmlns:a16="http://schemas.microsoft.com/office/drawing/2014/main" id="{4333AE8E-6699-4AE9-B8AD-1B59B79A4237}"/>
              </a:ext>
            </a:extLst>
          </p:cNvPr>
          <p:cNvSpPr/>
          <p:nvPr/>
        </p:nvSpPr>
        <p:spPr>
          <a:xfrm>
            <a:off x="8655212" y="4746371"/>
            <a:ext cx="384710" cy="26085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1000" b="1" spc="-1" dirty="0">
                <a:solidFill>
                  <a:schemeClr val="bg1"/>
                </a:solidFill>
                <a:latin typeface="Montserrat"/>
                <a:ea typeface="DejaVu Sans"/>
              </a:rPr>
              <a:t>4</a:t>
            </a:r>
            <a:endParaRPr lang="ru-RU" sz="1000" b="0" strike="noStrike" spc="-1" dirty="0">
              <a:solidFill>
                <a:schemeClr val="bg1"/>
              </a:solidFill>
              <a:latin typeface="Arial"/>
            </a:endParaRPr>
          </a:p>
        </p:txBody>
      </p:sp>
      <p:pic>
        <p:nvPicPr>
          <p:cNvPr id="19" name="Рисунок 18">
            <a:extLst>
              <a:ext uri="{FF2B5EF4-FFF2-40B4-BE49-F238E27FC236}">
                <a16:creationId xmlns:a16="http://schemas.microsoft.com/office/drawing/2014/main" id="{4DB5CE19-7E29-48B9-9D1A-E153D69FFED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29902" y="248315"/>
            <a:ext cx="2687333" cy="467362"/>
          </a:xfrm>
          <a:prstGeom prst="rect">
            <a:avLst/>
          </a:prstGeom>
        </p:spPr>
      </p:pic>
      <mc:AlternateContent xmlns:mc="http://schemas.openxmlformats.org/markup-compatibility/2006">
        <mc:Choice xmlns:a14="http://schemas.microsoft.com/office/drawing/2010/main" Requires="a14">
          <p:sp>
            <p:nvSpPr>
              <p:cNvPr id="18" name="Прямоугольник 17">
                <a:extLst>
                  <a:ext uri="{FF2B5EF4-FFF2-40B4-BE49-F238E27FC236}">
                    <a16:creationId xmlns:a16="http://schemas.microsoft.com/office/drawing/2014/main" id="{B3D8DD91-A20E-43D1-A095-4EFC5FBB6DB4}"/>
                  </a:ext>
                </a:extLst>
              </p:cNvPr>
              <p:cNvSpPr/>
              <p:nvPr/>
            </p:nvSpPr>
            <p:spPr>
              <a:xfrm>
                <a:off x="3419696" y="852628"/>
                <a:ext cx="2089995" cy="691600"/>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ru-RU">
                              <a:latin typeface="Cambria Math" panose="02040503050406030204" pitchFamily="18" charset="0"/>
                            </a:rPr>
                          </m:ctrlPr>
                        </m:sSubPr>
                        <m:e>
                          <m:r>
                            <a:rPr lang="ru-RU" i="1">
                              <a:latin typeface="Cambria Math" panose="02040503050406030204" pitchFamily="18" charset="0"/>
                            </a:rPr>
                            <m:t>𝑋</m:t>
                          </m:r>
                        </m:e>
                        <m:sub>
                          <m:r>
                            <a:rPr lang="ru-RU" i="0">
                              <a:latin typeface="Cambria Math" panose="02040503050406030204" pitchFamily="18" charset="0"/>
                            </a:rPr>
                            <m:t>0</m:t>
                          </m:r>
                        </m:sub>
                      </m:sSub>
                      <m:r>
                        <a:rPr lang="ru-RU" i="0">
                          <a:latin typeface="Cambria Math" panose="02040503050406030204" pitchFamily="18" charset="0"/>
                        </a:rPr>
                        <m:t>=0.435∙</m:t>
                      </m:r>
                      <m:r>
                        <a:rPr lang="ru-RU" i="1">
                          <a:latin typeface="Cambria Math" panose="02040503050406030204" pitchFamily="18" charset="0"/>
                        </a:rPr>
                        <m:t>𝑙𝑔</m:t>
                      </m:r>
                      <m:f>
                        <m:fPr>
                          <m:ctrlPr>
                            <a:rPr lang="ru-RU" i="1">
                              <a:latin typeface="Cambria Math" panose="02040503050406030204" pitchFamily="18" charset="0"/>
                            </a:rPr>
                          </m:ctrlPr>
                        </m:fPr>
                        <m:num>
                          <m:sSub>
                            <m:sSubPr>
                              <m:ctrlPr>
                                <a:rPr lang="ru-RU" i="1">
                                  <a:latin typeface="Cambria Math" panose="02040503050406030204" pitchFamily="18" charset="0"/>
                                </a:rPr>
                              </m:ctrlPr>
                            </m:sSubPr>
                            <m:e>
                              <m:r>
                                <a:rPr lang="ru-RU" i="1">
                                  <a:latin typeface="Cambria Math" panose="02040503050406030204" pitchFamily="18" charset="0"/>
                                </a:rPr>
                                <m:t>𝐷</m:t>
                              </m:r>
                            </m:e>
                            <m:sub>
                              <m:r>
                                <a:rPr lang="ru-RU" i="0">
                                  <a:latin typeface="Cambria Math" panose="02040503050406030204" pitchFamily="18" charset="0"/>
                                </a:rPr>
                                <m:t>з</m:t>
                              </m:r>
                            </m:sub>
                          </m:sSub>
                        </m:num>
                        <m:den>
                          <m:sSub>
                            <m:sSubPr>
                              <m:ctrlPr>
                                <a:rPr lang="ru-RU" i="1">
                                  <a:latin typeface="Cambria Math" panose="02040503050406030204" pitchFamily="18" charset="0"/>
                                </a:rPr>
                              </m:ctrlPr>
                            </m:sSubPr>
                            <m:e>
                              <m:r>
                                <a:rPr lang="ru-RU" i="1">
                                  <a:latin typeface="Cambria Math" panose="02040503050406030204" pitchFamily="18" charset="0"/>
                                </a:rPr>
                                <m:t>𝑅</m:t>
                              </m:r>
                            </m:e>
                            <m:sub>
                              <m:r>
                                <a:rPr lang="ru-RU" i="0">
                                  <a:latin typeface="Cambria Math" panose="02040503050406030204" pitchFamily="18" charset="0"/>
                                </a:rPr>
                                <m:t>ср</m:t>
                              </m:r>
                            </m:sub>
                          </m:sSub>
                        </m:den>
                      </m:f>
                    </m:oMath>
                  </m:oMathPara>
                </a14:m>
                <a:endParaRPr lang="ru-RU" dirty="0"/>
              </a:p>
            </p:txBody>
          </p:sp>
        </mc:Choice>
        <mc:Fallback>
          <p:sp>
            <p:nvSpPr>
              <p:cNvPr id="18" name="Прямоугольник 17">
                <a:extLst>
                  <a:ext uri="{FF2B5EF4-FFF2-40B4-BE49-F238E27FC236}">
                    <a16:creationId xmlns:a16="http://schemas.microsoft.com/office/drawing/2014/main" id="{B3D8DD91-A20E-43D1-A095-4EFC5FBB6DB4}"/>
                  </a:ext>
                </a:extLst>
              </p:cNvPr>
              <p:cNvSpPr>
                <a:spLocks noRot="1" noChangeAspect="1" noMove="1" noResize="1" noEditPoints="1" noAdjustHandles="1" noChangeArrowheads="1" noChangeShapeType="1" noTextEdit="1"/>
              </p:cNvSpPr>
              <p:nvPr/>
            </p:nvSpPr>
            <p:spPr>
              <a:xfrm>
                <a:off x="3419696" y="852628"/>
                <a:ext cx="2089995" cy="691600"/>
              </a:xfrm>
              <a:prstGeom prst="rect">
                <a:avLst/>
              </a:prstGeom>
              <a:blipFill>
                <a:blip r:embed="rId6"/>
                <a:stretch>
                  <a:fillRect/>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sp>
            <p:nvSpPr>
              <p:cNvPr id="30" name="Прямоугольник 29">
                <a:extLst>
                  <a:ext uri="{FF2B5EF4-FFF2-40B4-BE49-F238E27FC236}">
                    <a16:creationId xmlns:a16="http://schemas.microsoft.com/office/drawing/2014/main" id="{B30DA7C0-6D81-4609-AABF-63E4F2EE0098}"/>
                  </a:ext>
                </a:extLst>
              </p:cNvPr>
              <p:cNvSpPr/>
              <p:nvPr/>
            </p:nvSpPr>
            <p:spPr>
              <a:xfrm>
                <a:off x="3481971" y="1842703"/>
                <a:ext cx="2017732" cy="729046"/>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ru-RU">
                              <a:latin typeface="Cambria Math" panose="02040503050406030204" pitchFamily="18" charset="0"/>
                            </a:rPr>
                          </m:ctrlPr>
                        </m:sSubPr>
                        <m:e>
                          <m:r>
                            <a:rPr lang="ru-RU" i="1">
                              <a:latin typeface="Cambria Math" panose="02040503050406030204" pitchFamily="18" charset="0"/>
                            </a:rPr>
                            <m:t>𝐷</m:t>
                          </m:r>
                        </m:e>
                        <m:sub>
                          <m:r>
                            <a:rPr lang="ru-RU" i="0">
                              <a:latin typeface="Cambria Math" panose="02040503050406030204" pitchFamily="18" charset="0"/>
                            </a:rPr>
                            <m:t>з</m:t>
                          </m:r>
                        </m:sub>
                      </m:sSub>
                      <m:r>
                        <a:rPr lang="ru-RU" i="0">
                          <a:latin typeface="Cambria Math" panose="02040503050406030204" pitchFamily="18" charset="0"/>
                        </a:rPr>
                        <m:t>=</m:t>
                      </m:r>
                      <m:f>
                        <m:fPr>
                          <m:ctrlPr>
                            <a:rPr lang="ru-RU" i="1">
                              <a:latin typeface="Cambria Math" panose="02040503050406030204" pitchFamily="18" charset="0"/>
                            </a:rPr>
                          </m:ctrlPr>
                        </m:fPr>
                        <m:num>
                          <m:r>
                            <a:rPr lang="ru-RU" i="0">
                              <a:latin typeface="Cambria Math" panose="02040503050406030204" pitchFamily="18" charset="0"/>
                            </a:rPr>
                            <m:t>2.1</m:t>
                          </m:r>
                          <m:r>
                            <a:rPr lang="ru-RU" i="1">
                              <a:latin typeface="Cambria Math" panose="02040503050406030204" pitchFamily="18" charset="0"/>
                            </a:rPr>
                            <m:t>𝑒</m:t>
                          </m:r>
                          <m:r>
                            <a:rPr lang="ru-RU" i="0">
                              <a:latin typeface="Cambria Math" panose="02040503050406030204" pitchFamily="18" charset="0"/>
                            </a:rPr>
                            <m:t>−3</m:t>
                          </m:r>
                        </m:num>
                        <m:den>
                          <m:rad>
                            <m:radPr>
                              <m:degHide m:val="on"/>
                              <m:ctrlPr>
                                <a:rPr lang="ru-RU" i="1">
                                  <a:latin typeface="Cambria Math" panose="02040503050406030204" pitchFamily="18" charset="0"/>
                                </a:rPr>
                              </m:ctrlPr>
                            </m:radPr>
                            <m:deg/>
                            <m:e>
                              <m:r>
                                <a:rPr lang="ru-RU" i="1">
                                  <a:latin typeface="Cambria Math" panose="02040503050406030204" pitchFamily="18" charset="0"/>
                                </a:rPr>
                                <m:t>𝑓</m:t>
                              </m:r>
                              <m:r>
                                <a:rPr lang="ru-RU" i="1">
                                  <a:latin typeface="Cambria Math" panose="02040503050406030204" pitchFamily="18" charset="0"/>
                                </a:rPr>
                                <m:t>𝛾</m:t>
                              </m:r>
                              <m:r>
                                <a:rPr lang="ru-RU" i="0">
                                  <a:latin typeface="Cambria Math" panose="02040503050406030204" pitchFamily="18" charset="0"/>
                                </a:rPr>
                                <m:t>∙1</m:t>
                              </m:r>
                              <m:r>
                                <a:rPr lang="ru-RU" i="1">
                                  <a:latin typeface="Cambria Math" panose="02040503050406030204" pitchFamily="18" charset="0"/>
                                </a:rPr>
                                <m:t>𝑒</m:t>
                              </m:r>
                              <m:r>
                                <a:rPr lang="ru-RU" i="0">
                                  <a:latin typeface="Cambria Math" panose="02040503050406030204" pitchFamily="18" charset="0"/>
                                </a:rPr>
                                <m:t>−9</m:t>
                              </m:r>
                            </m:e>
                          </m:rad>
                        </m:den>
                      </m:f>
                    </m:oMath>
                  </m:oMathPara>
                </a14:m>
                <a:endParaRPr lang="ru-RU" dirty="0"/>
              </a:p>
            </p:txBody>
          </p:sp>
        </mc:Choice>
        <mc:Fallback>
          <p:sp>
            <p:nvSpPr>
              <p:cNvPr id="30" name="Прямоугольник 29">
                <a:extLst>
                  <a:ext uri="{FF2B5EF4-FFF2-40B4-BE49-F238E27FC236}">
                    <a16:creationId xmlns:a16="http://schemas.microsoft.com/office/drawing/2014/main" id="{B30DA7C0-6D81-4609-AABF-63E4F2EE0098}"/>
                  </a:ext>
                </a:extLst>
              </p:cNvPr>
              <p:cNvSpPr>
                <a:spLocks noRot="1" noChangeAspect="1" noMove="1" noResize="1" noEditPoints="1" noAdjustHandles="1" noChangeArrowheads="1" noChangeShapeType="1" noTextEdit="1"/>
              </p:cNvSpPr>
              <p:nvPr/>
            </p:nvSpPr>
            <p:spPr>
              <a:xfrm>
                <a:off x="3481971" y="1842703"/>
                <a:ext cx="2017732" cy="729046"/>
              </a:xfrm>
              <a:prstGeom prst="rect">
                <a:avLst/>
              </a:prstGeom>
              <a:blipFill>
                <a:blip r:embed="rId7"/>
                <a:stretch>
                  <a:fillRect/>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graphicFrame>
            <p:nvGraphicFramePr>
              <p:cNvPr id="39" name="Таблица 38">
                <a:extLst>
                  <a:ext uri="{FF2B5EF4-FFF2-40B4-BE49-F238E27FC236}">
                    <a16:creationId xmlns:a16="http://schemas.microsoft.com/office/drawing/2014/main" id="{4CC2BB22-E962-4C5E-9CE2-B1A66ECD350B}"/>
                  </a:ext>
                </a:extLst>
              </p:cNvPr>
              <p:cNvGraphicFramePr>
                <a:graphicFrameLocks noGrp="1"/>
              </p:cNvGraphicFramePr>
              <p:nvPr>
                <p:extLst>
                  <p:ext uri="{D42A27DB-BD31-4B8C-83A1-F6EECF244321}">
                    <p14:modId xmlns:p14="http://schemas.microsoft.com/office/powerpoint/2010/main" val="4058245482"/>
                  </p:ext>
                </p:extLst>
              </p:nvPr>
            </p:nvGraphicFramePr>
            <p:xfrm>
              <a:off x="2363329" y="2718664"/>
              <a:ext cx="4381722" cy="1945447"/>
            </p:xfrm>
            <a:graphic>
              <a:graphicData uri="http://schemas.openxmlformats.org/drawingml/2006/table">
                <a:tbl>
                  <a:tblPr firstRow="1" firstCol="1" bandRow="1">
                    <a:tableStyleId>{5940675A-B579-460E-94D1-54222C63F5DA}</a:tableStyleId>
                  </a:tblPr>
                  <a:tblGrid>
                    <a:gridCol w="1632607">
                      <a:extLst>
                        <a:ext uri="{9D8B030D-6E8A-4147-A177-3AD203B41FA5}">
                          <a16:colId xmlns:a16="http://schemas.microsoft.com/office/drawing/2014/main" val="2959864580"/>
                        </a:ext>
                      </a:extLst>
                    </a:gridCol>
                    <a:gridCol w="1728192">
                      <a:extLst>
                        <a:ext uri="{9D8B030D-6E8A-4147-A177-3AD203B41FA5}">
                          <a16:colId xmlns:a16="http://schemas.microsoft.com/office/drawing/2014/main" val="2706407703"/>
                        </a:ext>
                      </a:extLst>
                    </a:gridCol>
                    <a:gridCol w="1020923">
                      <a:extLst>
                        <a:ext uri="{9D8B030D-6E8A-4147-A177-3AD203B41FA5}">
                          <a16:colId xmlns:a16="http://schemas.microsoft.com/office/drawing/2014/main" val="2213460686"/>
                        </a:ext>
                      </a:extLst>
                    </a:gridCol>
                  </a:tblGrid>
                  <a:tr h="285134">
                    <a:tc gridSpan="3">
                      <a:txBody>
                        <a:bodyPr/>
                        <a:lstStyle/>
                        <a:p>
                          <a:pPr algn="ctr">
                            <a:lnSpc>
                              <a:spcPct val="107000"/>
                            </a:lnSpc>
                            <a:spcAft>
                              <a:spcPts val="0"/>
                            </a:spcAft>
                          </a:pPr>
                          <a:r>
                            <a:rPr lang="ru-RU" sz="1400" dirty="0">
                              <a:effectLst/>
                              <a:latin typeface="Montserrat" panose="020B0604020202020204" charset="-52"/>
                              <a:ea typeface="Calibri" panose="020F0502020204030204" pitchFamily="34" charset="0"/>
                              <a:cs typeface="Times New Roman" panose="02020603050405020304" pitchFamily="18" charset="0"/>
                            </a:rPr>
                            <a:t>Суглинок</a:t>
                          </a:r>
                        </a:p>
                      </a:txBody>
                      <a:tcPr marL="68580" marR="68580" marT="0" marB="0"/>
                    </a:tc>
                    <a:tc hMerge="1">
                      <a:txBody>
                        <a:bodyPr/>
                        <a:lstStyle/>
                        <a:p>
                          <a:pPr algn="ctr">
                            <a:lnSpc>
                              <a:spcPct val="107000"/>
                            </a:lnSpc>
                            <a:spcAft>
                              <a:spcPts val="0"/>
                            </a:spcAft>
                          </a:pP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hMerge="1">
                      <a:txBody>
                        <a:bodyPr/>
                        <a:lstStyle/>
                        <a:p>
                          <a:pPr algn="ctr">
                            <a:lnSpc>
                              <a:spcPct val="107000"/>
                            </a:lnSpc>
                            <a:spcAft>
                              <a:spcPts val="0"/>
                            </a:spcAft>
                          </a:pP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11988901"/>
                      </a:ext>
                    </a:extLst>
                  </a:tr>
                  <a:tr h="593638">
                    <a:tc>
                      <a:txBody>
                        <a:bodyPr/>
                        <a:lstStyle/>
                        <a:p>
                          <a:pPr algn="ctr">
                            <a:lnSpc>
                              <a:spcPct val="107000"/>
                            </a:lnSpc>
                            <a:spcAft>
                              <a:spcPts val="0"/>
                            </a:spcAft>
                          </a:pPr>
                          <a:r>
                            <a:rPr lang="ru-RU" sz="1400" dirty="0">
                              <a:effectLst/>
                              <a:latin typeface="Montserrat" panose="020B0604020202020204" charset="-52"/>
                              <a:ea typeface="Calibri" panose="020F0502020204030204" pitchFamily="34" charset="0"/>
                              <a:cs typeface="Times New Roman" panose="02020603050405020304" pitchFamily="18" charset="0"/>
                            </a:rPr>
                            <a:t>Температура, </a:t>
                          </a:r>
                          <a:r>
                            <a:rPr lang="en-US" sz="1400" dirty="0">
                              <a:effectLst/>
                              <a:latin typeface="Montserrat" panose="020B0604020202020204" charset="-52"/>
                              <a:ea typeface="Calibri" panose="020F0502020204030204" pitchFamily="34" charset="0"/>
                              <a:cs typeface="Times New Roman" panose="02020603050405020304" pitchFamily="18" charset="0"/>
                            </a:rPr>
                            <a:t>Cº</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400" dirty="0">
                              <a:effectLst/>
                              <a:latin typeface="Montserrat" panose="020B0604020202020204" charset="-52"/>
                            </a:rPr>
                            <a:t>Удельное сопротивление 1/γ, </a:t>
                          </a:r>
                          <a:r>
                            <a:rPr lang="ru-RU" sz="1400" dirty="0" err="1">
                              <a:effectLst/>
                              <a:latin typeface="Montserrat" panose="020B0604020202020204" charset="-52"/>
                            </a:rPr>
                            <a:t>Ом·м</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14:m>
                            <m:oMath xmlns:m="http://schemas.openxmlformats.org/officeDocument/2006/math">
                              <m:sSub>
                                <m:sSubPr>
                                  <m:ctrlPr>
                                    <a:rPr lang="ru-RU" sz="1400" i="1" smtClean="0">
                                      <a:latin typeface="Cambria Math" panose="02040503050406030204" pitchFamily="18" charset="0"/>
                                    </a:rPr>
                                  </m:ctrlPr>
                                </m:sSubPr>
                                <m:e>
                                  <m:r>
                                    <a:rPr lang="ru-RU" sz="1400" i="1">
                                      <a:latin typeface="Cambria Math" panose="02040503050406030204" pitchFamily="18" charset="0"/>
                                    </a:rPr>
                                    <m:t>𝐷</m:t>
                                  </m:r>
                                </m:e>
                                <m:sub>
                                  <m:r>
                                    <a:rPr lang="ru-RU" sz="1400" i="0">
                                      <a:latin typeface="Cambria Math" panose="02040503050406030204" pitchFamily="18" charset="0"/>
                                    </a:rPr>
                                    <m:t>з</m:t>
                                  </m:r>
                                </m:sub>
                              </m:sSub>
                            </m:oMath>
                          </a14:m>
                          <a:r>
                            <a:rPr lang="en-US" sz="1400" dirty="0">
                              <a:effectLst/>
                              <a:latin typeface="Montserrat" panose="020B0604020202020204" charset="-52"/>
                              <a:ea typeface="Calibri" panose="020F0502020204030204" pitchFamily="34" charset="0"/>
                              <a:cs typeface="Times New Roman" panose="02020603050405020304" pitchFamily="18" charset="0"/>
                            </a:rPr>
                            <a:t>, </a:t>
                          </a:r>
                          <a:r>
                            <a:rPr lang="ru-RU" sz="1400" dirty="0">
                              <a:effectLst/>
                              <a:latin typeface="Montserrat" panose="020B0604020202020204" charset="-52"/>
                              <a:ea typeface="Calibri" panose="020F0502020204030204" pitchFamily="34" charset="0"/>
                              <a:cs typeface="Times New Roman" panose="02020603050405020304" pitchFamily="18" charset="0"/>
                            </a:rPr>
                            <a:t>м</a:t>
                          </a:r>
                        </a:p>
                      </a:txBody>
                      <a:tcPr marL="68580" marR="68580" marT="0" marB="0"/>
                    </a:tc>
                    <a:extLst>
                      <a:ext uri="{0D108BD9-81ED-4DB2-BD59-A6C34878D82A}">
                        <a16:rowId xmlns:a16="http://schemas.microsoft.com/office/drawing/2014/main" val="1724179734"/>
                      </a:ext>
                    </a:extLst>
                  </a:tr>
                  <a:tr h="515816">
                    <a:tc>
                      <a:txBody>
                        <a:bodyPr/>
                        <a:lstStyle/>
                        <a:p>
                          <a:pPr algn="ctr">
                            <a:lnSpc>
                              <a:spcPct val="107000"/>
                            </a:lnSpc>
                            <a:spcAft>
                              <a:spcPts val="0"/>
                            </a:spcAft>
                          </a:pPr>
                          <a:r>
                            <a:rPr lang="en-US" sz="1400" dirty="0">
                              <a:effectLst/>
                              <a:latin typeface="Montserrat" panose="020B0604020202020204" charset="-52"/>
                              <a:ea typeface="Calibri" panose="020F0502020204030204" pitchFamily="34" charset="0"/>
                              <a:cs typeface="Times New Roman" panose="02020603050405020304" pitchFamily="18" charset="0"/>
                            </a:rPr>
                            <a:t>+20</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400" dirty="0">
                              <a:effectLst/>
                              <a:latin typeface="Montserrat" panose="020B0604020202020204" charset="-52"/>
                            </a:rPr>
                            <a:t>72</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400" dirty="0">
                              <a:effectLst/>
                              <a:latin typeface="Montserrat" panose="020B0604020202020204" charset="-52"/>
                              <a:ea typeface="Calibri" panose="020F0502020204030204" pitchFamily="34" charset="0"/>
                              <a:cs typeface="Times New Roman" panose="02020603050405020304" pitchFamily="18" charset="0"/>
                            </a:rPr>
                            <a:t>7</a:t>
                          </a:r>
                          <a:r>
                            <a:rPr lang="en-US" sz="1400" dirty="0">
                              <a:effectLst/>
                              <a:latin typeface="Montserrat" panose="020B0604020202020204" charset="-52"/>
                              <a:ea typeface="Calibri" panose="020F0502020204030204" pitchFamily="34" charset="0"/>
                              <a:cs typeface="Times New Roman" panose="02020603050405020304" pitchFamily="18" charset="0"/>
                            </a:rPr>
                            <a:t>9</a:t>
                          </a:r>
                          <a:r>
                            <a:rPr lang="ru-RU" sz="1400" dirty="0">
                              <a:effectLst/>
                              <a:latin typeface="Montserrat" panose="020B0604020202020204" charset="-52"/>
                              <a:ea typeface="Calibri" panose="020F0502020204030204" pitchFamily="34" charset="0"/>
                              <a:cs typeface="Times New Roman" panose="02020603050405020304" pitchFamily="18" charset="0"/>
                            </a:rPr>
                            <a:t>.</a:t>
                          </a:r>
                          <a:r>
                            <a:rPr lang="en-US" sz="1400" dirty="0">
                              <a:effectLst/>
                              <a:latin typeface="Montserrat" panose="020B0604020202020204" charset="-52"/>
                              <a:ea typeface="Calibri" panose="020F0502020204030204" pitchFamily="34" charset="0"/>
                              <a:cs typeface="Times New Roman" panose="02020603050405020304" pitchFamily="18" charset="0"/>
                            </a:rPr>
                            <a:t>6</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80008066"/>
                      </a:ext>
                    </a:extLst>
                  </a:tr>
                  <a:tr h="473429">
                    <a:tc>
                      <a:txBody>
                        <a:bodyPr/>
                        <a:lstStyle/>
                        <a:p>
                          <a:pPr algn="ctr">
                            <a:lnSpc>
                              <a:spcPct val="107000"/>
                            </a:lnSpc>
                            <a:spcAft>
                              <a:spcPts val="0"/>
                            </a:spcAft>
                          </a:pPr>
                          <a:r>
                            <a:rPr lang="en-US" sz="1400" dirty="0">
                              <a:effectLst/>
                              <a:latin typeface="Montserrat" panose="020B0604020202020204" charset="-52"/>
                              <a:ea typeface="Calibri" panose="020F0502020204030204" pitchFamily="34" charset="0"/>
                              <a:cs typeface="Times New Roman" panose="02020603050405020304" pitchFamily="18" charset="0"/>
                            </a:rPr>
                            <a:t>-15</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400" dirty="0">
                              <a:effectLst/>
                              <a:latin typeface="Montserrat" panose="020B0604020202020204" charset="-52"/>
                            </a:rPr>
                            <a:t>3300</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400" dirty="0">
                              <a:effectLst/>
                              <a:latin typeface="Montserrat" panose="020B0604020202020204" charset="-52"/>
                              <a:ea typeface="Calibri" panose="020F0502020204030204" pitchFamily="34" charset="0"/>
                              <a:cs typeface="Times New Roman" panose="02020603050405020304" pitchFamily="18" charset="0"/>
                            </a:rPr>
                            <a:t>539</a:t>
                          </a:r>
                          <a:r>
                            <a:rPr lang="ru-RU" sz="1400" dirty="0">
                              <a:effectLst/>
                              <a:latin typeface="Montserrat" panose="020B0604020202020204" charset="-52"/>
                              <a:ea typeface="Calibri" panose="020F0502020204030204" pitchFamily="34" charset="0"/>
                              <a:cs typeface="Times New Roman" panose="02020603050405020304" pitchFamily="18" charset="0"/>
                            </a:rPr>
                            <a:t>.</a:t>
                          </a:r>
                          <a:r>
                            <a:rPr lang="en-US" sz="1400" dirty="0">
                              <a:effectLst/>
                              <a:latin typeface="Montserrat" panose="020B0604020202020204" charset="-52"/>
                              <a:ea typeface="Calibri" panose="020F0502020204030204" pitchFamily="34" charset="0"/>
                              <a:cs typeface="Times New Roman" panose="02020603050405020304" pitchFamily="18" charset="0"/>
                            </a:rPr>
                            <a:t>49</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33924072"/>
                      </a:ext>
                    </a:extLst>
                  </a:tr>
                </a:tbl>
              </a:graphicData>
            </a:graphic>
          </p:graphicFrame>
        </mc:Choice>
        <mc:Fallback>
          <p:graphicFrame>
            <p:nvGraphicFramePr>
              <p:cNvPr id="39" name="Таблица 38">
                <a:extLst>
                  <a:ext uri="{FF2B5EF4-FFF2-40B4-BE49-F238E27FC236}">
                    <a16:creationId xmlns:a16="http://schemas.microsoft.com/office/drawing/2014/main" id="{4CC2BB22-E962-4C5E-9CE2-B1A66ECD350B}"/>
                  </a:ext>
                </a:extLst>
              </p:cNvPr>
              <p:cNvGraphicFramePr>
                <a:graphicFrameLocks noGrp="1"/>
              </p:cNvGraphicFramePr>
              <p:nvPr>
                <p:extLst>
                  <p:ext uri="{D42A27DB-BD31-4B8C-83A1-F6EECF244321}">
                    <p14:modId xmlns:p14="http://schemas.microsoft.com/office/powerpoint/2010/main" val="4058245482"/>
                  </p:ext>
                </p:extLst>
              </p:nvPr>
            </p:nvGraphicFramePr>
            <p:xfrm>
              <a:off x="2363329" y="2718664"/>
              <a:ext cx="4381722" cy="1945447"/>
            </p:xfrm>
            <a:graphic>
              <a:graphicData uri="http://schemas.openxmlformats.org/drawingml/2006/table">
                <a:tbl>
                  <a:tblPr firstRow="1" firstCol="1" bandRow="1">
                    <a:tableStyleId>{5940675A-B579-460E-94D1-54222C63F5DA}</a:tableStyleId>
                  </a:tblPr>
                  <a:tblGrid>
                    <a:gridCol w="1632607">
                      <a:extLst>
                        <a:ext uri="{9D8B030D-6E8A-4147-A177-3AD203B41FA5}">
                          <a16:colId xmlns:a16="http://schemas.microsoft.com/office/drawing/2014/main" val="2959864580"/>
                        </a:ext>
                      </a:extLst>
                    </a:gridCol>
                    <a:gridCol w="1728192">
                      <a:extLst>
                        <a:ext uri="{9D8B030D-6E8A-4147-A177-3AD203B41FA5}">
                          <a16:colId xmlns:a16="http://schemas.microsoft.com/office/drawing/2014/main" val="2706407703"/>
                        </a:ext>
                      </a:extLst>
                    </a:gridCol>
                    <a:gridCol w="1020923">
                      <a:extLst>
                        <a:ext uri="{9D8B030D-6E8A-4147-A177-3AD203B41FA5}">
                          <a16:colId xmlns:a16="http://schemas.microsoft.com/office/drawing/2014/main" val="2213460686"/>
                        </a:ext>
                      </a:extLst>
                    </a:gridCol>
                  </a:tblGrid>
                  <a:tr h="285134">
                    <a:tc gridSpan="3">
                      <a:txBody>
                        <a:bodyPr/>
                        <a:lstStyle/>
                        <a:p>
                          <a:pPr algn="ctr">
                            <a:lnSpc>
                              <a:spcPct val="107000"/>
                            </a:lnSpc>
                            <a:spcAft>
                              <a:spcPts val="0"/>
                            </a:spcAft>
                          </a:pPr>
                          <a:r>
                            <a:rPr lang="ru-RU" sz="1400" dirty="0">
                              <a:effectLst/>
                              <a:latin typeface="Montserrat" panose="020B0604020202020204" charset="-52"/>
                              <a:ea typeface="Calibri" panose="020F0502020204030204" pitchFamily="34" charset="0"/>
                              <a:cs typeface="Times New Roman" panose="02020603050405020304" pitchFamily="18" charset="0"/>
                            </a:rPr>
                            <a:t>Суглинок</a:t>
                          </a:r>
                        </a:p>
                      </a:txBody>
                      <a:tcPr marL="68580" marR="68580" marT="0" marB="0"/>
                    </a:tc>
                    <a:tc hMerge="1">
                      <a:txBody>
                        <a:bodyPr/>
                        <a:lstStyle/>
                        <a:p>
                          <a:pPr algn="ctr">
                            <a:lnSpc>
                              <a:spcPct val="107000"/>
                            </a:lnSpc>
                            <a:spcAft>
                              <a:spcPts val="0"/>
                            </a:spcAft>
                          </a:pP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hMerge="1">
                      <a:txBody>
                        <a:bodyPr/>
                        <a:lstStyle/>
                        <a:p>
                          <a:pPr algn="ctr">
                            <a:lnSpc>
                              <a:spcPct val="107000"/>
                            </a:lnSpc>
                            <a:spcAft>
                              <a:spcPts val="0"/>
                            </a:spcAft>
                          </a:pP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11988901"/>
                      </a:ext>
                    </a:extLst>
                  </a:tr>
                  <a:tr h="671068">
                    <a:tc>
                      <a:txBody>
                        <a:bodyPr/>
                        <a:lstStyle/>
                        <a:p>
                          <a:pPr algn="ctr">
                            <a:lnSpc>
                              <a:spcPct val="107000"/>
                            </a:lnSpc>
                            <a:spcAft>
                              <a:spcPts val="0"/>
                            </a:spcAft>
                          </a:pPr>
                          <a:r>
                            <a:rPr lang="ru-RU" sz="1400" dirty="0">
                              <a:effectLst/>
                              <a:latin typeface="Montserrat" panose="020B0604020202020204" charset="-52"/>
                              <a:ea typeface="Calibri" panose="020F0502020204030204" pitchFamily="34" charset="0"/>
                              <a:cs typeface="Times New Roman" panose="02020603050405020304" pitchFamily="18" charset="0"/>
                            </a:rPr>
                            <a:t>Температура, </a:t>
                          </a:r>
                          <a:r>
                            <a:rPr lang="en-US" sz="1400" dirty="0">
                              <a:effectLst/>
                              <a:latin typeface="Montserrat" panose="020B0604020202020204" charset="-52"/>
                              <a:ea typeface="Calibri" panose="020F0502020204030204" pitchFamily="34" charset="0"/>
                              <a:cs typeface="Times New Roman" panose="02020603050405020304" pitchFamily="18" charset="0"/>
                            </a:rPr>
                            <a:t>Cº</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400" dirty="0">
                              <a:effectLst/>
                              <a:latin typeface="Montserrat" panose="020B0604020202020204" charset="-52"/>
                            </a:rPr>
                            <a:t>Удельное сопротивление 1/γ, </a:t>
                          </a:r>
                          <a:r>
                            <a:rPr lang="ru-RU" sz="1400" dirty="0" err="1">
                              <a:effectLst/>
                              <a:latin typeface="Montserrat" panose="020B0604020202020204" charset="-52"/>
                            </a:rPr>
                            <a:t>Ом·м</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a:txBody>
                        <a:bodyPr/>
                        <a:lstStyle/>
                        <a:p>
                          <a:endParaRPr lang="ru-RU"/>
                        </a:p>
                      </a:txBody>
                      <a:tcPr marL="68580" marR="68580" marT="0" marB="0">
                        <a:blipFill>
                          <a:blip r:embed="rId8"/>
                          <a:stretch>
                            <a:fillRect l="-329167" t="-49550" r="-1190" b="-148649"/>
                          </a:stretch>
                        </a:blipFill>
                      </a:tcPr>
                    </a:tc>
                    <a:extLst>
                      <a:ext uri="{0D108BD9-81ED-4DB2-BD59-A6C34878D82A}">
                        <a16:rowId xmlns:a16="http://schemas.microsoft.com/office/drawing/2014/main" val="1724179734"/>
                      </a:ext>
                    </a:extLst>
                  </a:tr>
                  <a:tr h="515816">
                    <a:tc>
                      <a:txBody>
                        <a:bodyPr/>
                        <a:lstStyle/>
                        <a:p>
                          <a:pPr algn="ctr">
                            <a:lnSpc>
                              <a:spcPct val="107000"/>
                            </a:lnSpc>
                            <a:spcAft>
                              <a:spcPts val="0"/>
                            </a:spcAft>
                          </a:pPr>
                          <a:r>
                            <a:rPr lang="en-US" sz="1400" dirty="0">
                              <a:effectLst/>
                              <a:latin typeface="Montserrat" panose="020B0604020202020204" charset="-52"/>
                              <a:ea typeface="Calibri" panose="020F0502020204030204" pitchFamily="34" charset="0"/>
                              <a:cs typeface="Times New Roman" panose="02020603050405020304" pitchFamily="18" charset="0"/>
                            </a:rPr>
                            <a:t>+20</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400" dirty="0">
                              <a:effectLst/>
                              <a:latin typeface="Montserrat" panose="020B0604020202020204" charset="-52"/>
                            </a:rPr>
                            <a:t>72</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400" dirty="0">
                              <a:effectLst/>
                              <a:latin typeface="Montserrat" panose="020B0604020202020204" charset="-52"/>
                              <a:ea typeface="Calibri" panose="020F0502020204030204" pitchFamily="34" charset="0"/>
                              <a:cs typeface="Times New Roman" panose="02020603050405020304" pitchFamily="18" charset="0"/>
                            </a:rPr>
                            <a:t>7</a:t>
                          </a:r>
                          <a:r>
                            <a:rPr lang="en-US" sz="1400" dirty="0">
                              <a:effectLst/>
                              <a:latin typeface="Montserrat" panose="020B0604020202020204" charset="-52"/>
                              <a:ea typeface="Calibri" panose="020F0502020204030204" pitchFamily="34" charset="0"/>
                              <a:cs typeface="Times New Roman" panose="02020603050405020304" pitchFamily="18" charset="0"/>
                            </a:rPr>
                            <a:t>9</a:t>
                          </a:r>
                          <a:r>
                            <a:rPr lang="ru-RU" sz="1400" dirty="0">
                              <a:effectLst/>
                              <a:latin typeface="Montserrat" panose="020B0604020202020204" charset="-52"/>
                              <a:ea typeface="Calibri" panose="020F0502020204030204" pitchFamily="34" charset="0"/>
                              <a:cs typeface="Times New Roman" panose="02020603050405020304" pitchFamily="18" charset="0"/>
                            </a:rPr>
                            <a:t>.</a:t>
                          </a:r>
                          <a:r>
                            <a:rPr lang="en-US" sz="1400" dirty="0">
                              <a:effectLst/>
                              <a:latin typeface="Montserrat" panose="020B0604020202020204" charset="-52"/>
                              <a:ea typeface="Calibri" panose="020F0502020204030204" pitchFamily="34" charset="0"/>
                              <a:cs typeface="Times New Roman" panose="02020603050405020304" pitchFamily="18" charset="0"/>
                            </a:rPr>
                            <a:t>6</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80008066"/>
                      </a:ext>
                    </a:extLst>
                  </a:tr>
                  <a:tr h="473429">
                    <a:tc>
                      <a:txBody>
                        <a:bodyPr/>
                        <a:lstStyle/>
                        <a:p>
                          <a:pPr algn="ctr">
                            <a:lnSpc>
                              <a:spcPct val="107000"/>
                            </a:lnSpc>
                            <a:spcAft>
                              <a:spcPts val="0"/>
                            </a:spcAft>
                          </a:pPr>
                          <a:r>
                            <a:rPr lang="en-US" sz="1400" dirty="0">
                              <a:effectLst/>
                              <a:latin typeface="Montserrat" panose="020B0604020202020204" charset="-52"/>
                              <a:ea typeface="Calibri" panose="020F0502020204030204" pitchFamily="34" charset="0"/>
                              <a:cs typeface="Times New Roman" panose="02020603050405020304" pitchFamily="18" charset="0"/>
                            </a:rPr>
                            <a:t>-15</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400" dirty="0">
                              <a:effectLst/>
                              <a:latin typeface="Montserrat" panose="020B0604020202020204" charset="-52"/>
                            </a:rPr>
                            <a:t>3300</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400" dirty="0">
                              <a:effectLst/>
                              <a:latin typeface="Montserrat" panose="020B0604020202020204" charset="-52"/>
                              <a:ea typeface="Calibri" panose="020F0502020204030204" pitchFamily="34" charset="0"/>
                              <a:cs typeface="Times New Roman" panose="02020603050405020304" pitchFamily="18" charset="0"/>
                            </a:rPr>
                            <a:t>539</a:t>
                          </a:r>
                          <a:r>
                            <a:rPr lang="ru-RU" sz="1400" dirty="0">
                              <a:effectLst/>
                              <a:latin typeface="Montserrat" panose="020B0604020202020204" charset="-52"/>
                              <a:ea typeface="Calibri" panose="020F0502020204030204" pitchFamily="34" charset="0"/>
                              <a:cs typeface="Times New Roman" panose="02020603050405020304" pitchFamily="18" charset="0"/>
                            </a:rPr>
                            <a:t>.</a:t>
                          </a:r>
                          <a:r>
                            <a:rPr lang="en-US" sz="1400" dirty="0">
                              <a:effectLst/>
                              <a:latin typeface="Montserrat" panose="020B0604020202020204" charset="-52"/>
                              <a:ea typeface="Calibri" panose="020F0502020204030204" pitchFamily="34" charset="0"/>
                              <a:cs typeface="Times New Roman" panose="02020603050405020304" pitchFamily="18" charset="0"/>
                            </a:rPr>
                            <a:t>49</a:t>
                          </a:r>
                          <a:endParaRPr lang="ru-RU" sz="1400" dirty="0">
                            <a:effectLst/>
                            <a:latin typeface="Montserrat" panose="020B0604020202020204" charset="-52"/>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33924072"/>
                      </a:ext>
                    </a:extLst>
                  </a:tr>
                </a:tbl>
              </a:graphicData>
            </a:graphic>
          </p:graphicFrame>
        </mc:Fallback>
      </mc:AlternateContent>
      <mc:AlternateContent xmlns:mc="http://schemas.openxmlformats.org/markup-compatibility/2006">
        <mc:Choice xmlns:a14="http://schemas.microsoft.com/office/drawing/2010/main" Requires="a14">
          <p:sp>
            <p:nvSpPr>
              <p:cNvPr id="59" name="Прямоугольник 58">
                <a:extLst>
                  <a:ext uri="{FF2B5EF4-FFF2-40B4-BE49-F238E27FC236}">
                    <a16:creationId xmlns:a16="http://schemas.microsoft.com/office/drawing/2014/main" id="{06D01949-E829-4812-BD0C-A342217D7FED}"/>
                  </a:ext>
                </a:extLst>
              </p:cNvPr>
              <p:cNvSpPr/>
              <p:nvPr/>
            </p:nvSpPr>
            <p:spPr>
              <a:xfrm>
                <a:off x="224940" y="4234594"/>
                <a:ext cx="2201821" cy="369332"/>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ru-RU" smtClean="0">
                              <a:latin typeface="Cambria Math" panose="02040503050406030204" pitchFamily="18" charset="0"/>
                            </a:rPr>
                          </m:ctrlPr>
                        </m:sSubPr>
                        <m:e>
                          <m:r>
                            <a:rPr lang="ru-RU" i="1">
                              <a:latin typeface="Cambria Math" panose="02040503050406030204" pitchFamily="18" charset="0"/>
                            </a:rPr>
                            <m:t>𝑋</m:t>
                          </m:r>
                        </m:e>
                        <m:sub>
                          <m:r>
                            <a:rPr lang="ru-RU" i="0">
                              <a:latin typeface="Cambria Math" panose="02040503050406030204" pitchFamily="18" charset="0"/>
                            </a:rPr>
                            <m:t>0</m:t>
                          </m:r>
                        </m:sub>
                      </m:sSub>
                      <m:r>
                        <a:rPr lang="ru-RU" i="0">
                          <a:latin typeface="Cambria Math" panose="02040503050406030204" pitchFamily="18" charset="0"/>
                        </a:rPr>
                        <m:t>=</m:t>
                      </m:r>
                      <m:r>
                        <a:rPr lang="en-US" b="0" i="1" smtClean="0">
                          <a:latin typeface="Cambria Math" panose="02040503050406030204" pitchFamily="18" charset="0"/>
                        </a:rPr>
                        <m:t>0.939</m:t>
                      </m:r>
                      <m:r>
                        <a:rPr lang="ru-RU" b="0" i="1" smtClean="0">
                          <a:latin typeface="Cambria Math" panose="02040503050406030204" pitchFamily="18" charset="0"/>
                        </a:rPr>
                        <m:t> </m:t>
                      </m:r>
                      <m:f>
                        <m:fPr>
                          <m:type m:val="lin"/>
                          <m:ctrlPr>
                            <a:rPr lang="ru-RU" b="0" i="1" smtClean="0">
                              <a:latin typeface="Cambria Math" panose="02040503050406030204" pitchFamily="18" charset="0"/>
                            </a:rPr>
                          </m:ctrlPr>
                        </m:fPr>
                        <m:num>
                          <m:r>
                            <a:rPr lang="ru-RU" b="0" i="1" smtClean="0">
                              <a:latin typeface="Cambria Math" panose="02040503050406030204" pitchFamily="18" charset="0"/>
                            </a:rPr>
                            <m:t>Ом</m:t>
                          </m:r>
                        </m:num>
                        <m:den>
                          <m:r>
                            <a:rPr lang="ru-RU" b="0" i="1" smtClean="0">
                              <a:latin typeface="Cambria Math" panose="02040503050406030204" pitchFamily="18" charset="0"/>
                            </a:rPr>
                            <m:t>км</m:t>
                          </m:r>
                        </m:den>
                      </m:f>
                      <m:r>
                        <a:rPr lang="en-US" b="0" i="1" smtClean="0">
                          <a:latin typeface="Cambria Math" panose="02040503050406030204" pitchFamily="18" charset="0"/>
                        </a:rPr>
                        <m:t> </m:t>
                      </m:r>
                    </m:oMath>
                  </m:oMathPara>
                </a14:m>
                <a:endParaRPr lang="ru-RU" dirty="0"/>
              </a:p>
            </p:txBody>
          </p:sp>
        </mc:Choice>
        <mc:Fallback>
          <p:sp>
            <p:nvSpPr>
              <p:cNvPr id="59" name="Прямоугольник 58">
                <a:extLst>
                  <a:ext uri="{FF2B5EF4-FFF2-40B4-BE49-F238E27FC236}">
                    <a16:creationId xmlns:a16="http://schemas.microsoft.com/office/drawing/2014/main" id="{06D01949-E829-4812-BD0C-A342217D7FED}"/>
                  </a:ext>
                </a:extLst>
              </p:cNvPr>
              <p:cNvSpPr>
                <a:spLocks noRot="1" noChangeAspect="1" noMove="1" noResize="1" noEditPoints="1" noAdjustHandles="1" noChangeArrowheads="1" noChangeShapeType="1" noTextEdit="1"/>
              </p:cNvSpPr>
              <p:nvPr/>
            </p:nvSpPr>
            <p:spPr>
              <a:xfrm>
                <a:off x="224940" y="4234594"/>
                <a:ext cx="2201821" cy="369332"/>
              </a:xfrm>
              <a:prstGeom prst="rect">
                <a:avLst/>
              </a:prstGeom>
              <a:blipFill>
                <a:blip r:embed="rId9"/>
                <a:stretch>
                  <a:fillRect t="-118333" r="-12465" b="-180000"/>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sp>
            <p:nvSpPr>
              <p:cNvPr id="60" name="Прямоугольник 59">
                <a:extLst>
                  <a:ext uri="{FF2B5EF4-FFF2-40B4-BE49-F238E27FC236}">
                    <a16:creationId xmlns:a16="http://schemas.microsoft.com/office/drawing/2014/main" id="{3F9AF587-14BC-4ECD-9804-CD82F075C436}"/>
                  </a:ext>
                </a:extLst>
              </p:cNvPr>
              <p:cNvSpPr/>
              <p:nvPr/>
            </p:nvSpPr>
            <p:spPr>
              <a:xfrm>
                <a:off x="6681619" y="4234594"/>
                <a:ext cx="2201821" cy="369332"/>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ru-RU" smtClean="0">
                              <a:latin typeface="Cambria Math" panose="02040503050406030204" pitchFamily="18" charset="0"/>
                            </a:rPr>
                          </m:ctrlPr>
                        </m:sSubPr>
                        <m:e>
                          <m:r>
                            <a:rPr lang="ru-RU" i="1">
                              <a:latin typeface="Cambria Math" panose="02040503050406030204" pitchFamily="18" charset="0"/>
                            </a:rPr>
                            <m:t>𝑋</m:t>
                          </m:r>
                        </m:e>
                        <m:sub>
                          <m:r>
                            <a:rPr lang="ru-RU" i="0">
                              <a:latin typeface="Cambria Math" panose="02040503050406030204" pitchFamily="18" charset="0"/>
                            </a:rPr>
                            <m:t>0</m:t>
                          </m:r>
                        </m:sub>
                      </m:sSub>
                      <m:r>
                        <a:rPr lang="ru-RU" i="0">
                          <a:latin typeface="Cambria Math" panose="02040503050406030204" pitchFamily="18" charset="0"/>
                        </a:rPr>
                        <m:t>=</m:t>
                      </m:r>
                      <m:r>
                        <a:rPr lang="en-US" b="0" i="1" smtClean="0">
                          <a:latin typeface="Cambria Math" panose="02040503050406030204" pitchFamily="18" charset="0"/>
                        </a:rPr>
                        <m:t>1.292</m:t>
                      </m:r>
                      <m:r>
                        <a:rPr lang="ru-RU" b="0" i="1" smtClean="0">
                          <a:latin typeface="Cambria Math" panose="02040503050406030204" pitchFamily="18" charset="0"/>
                        </a:rPr>
                        <m:t> </m:t>
                      </m:r>
                      <m:f>
                        <m:fPr>
                          <m:type m:val="lin"/>
                          <m:ctrlPr>
                            <a:rPr lang="ru-RU" b="0" i="1" smtClean="0">
                              <a:latin typeface="Cambria Math" panose="02040503050406030204" pitchFamily="18" charset="0"/>
                            </a:rPr>
                          </m:ctrlPr>
                        </m:fPr>
                        <m:num>
                          <m:r>
                            <a:rPr lang="ru-RU" b="0" i="1" smtClean="0">
                              <a:latin typeface="Cambria Math" panose="02040503050406030204" pitchFamily="18" charset="0"/>
                            </a:rPr>
                            <m:t>Ом</m:t>
                          </m:r>
                        </m:num>
                        <m:den>
                          <m:r>
                            <a:rPr lang="ru-RU" b="0" i="1" smtClean="0">
                              <a:latin typeface="Cambria Math" panose="02040503050406030204" pitchFamily="18" charset="0"/>
                            </a:rPr>
                            <m:t>км</m:t>
                          </m:r>
                        </m:den>
                      </m:f>
                      <m:r>
                        <a:rPr lang="en-US" b="0" i="1" smtClean="0">
                          <a:latin typeface="Cambria Math" panose="02040503050406030204" pitchFamily="18" charset="0"/>
                        </a:rPr>
                        <m:t> </m:t>
                      </m:r>
                    </m:oMath>
                  </m:oMathPara>
                </a14:m>
                <a:endParaRPr lang="ru-RU" dirty="0"/>
              </a:p>
            </p:txBody>
          </p:sp>
        </mc:Choice>
        <mc:Fallback>
          <p:sp>
            <p:nvSpPr>
              <p:cNvPr id="60" name="Прямоугольник 59">
                <a:extLst>
                  <a:ext uri="{FF2B5EF4-FFF2-40B4-BE49-F238E27FC236}">
                    <a16:creationId xmlns:a16="http://schemas.microsoft.com/office/drawing/2014/main" id="{3F9AF587-14BC-4ECD-9804-CD82F075C436}"/>
                  </a:ext>
                </a:extLst>
              </p:cNvPr>
              <p:cNvSpPr>
                <a:spLocks noRot="1" noChangeAspect="1" noMove="1" noResize="1" noEditPoints="1" noAdjustHandles="1" noChangeArrowheads="1" noChangeShapeType="1" noTextEdit="1"/>
              </p:cNvSpPr>
              <p:nvPr/>
            </p:nvSpPr>
            <p:spPr>
              <a:xfrm>
                <a:off x="6681619" y="4234594"/>
                <a:ext cx="2201821" cy="369332"/>
              </a:xfrm>
              <a:prstGeom prst="rect">
                <a:avLst/>
              </a:prstGeom>
              <a:blipFill>
                <a:blip r:embed="rId10"/>
                <a:stretch>
                  <a:fillRect t="-118333" r="-12742" b="-180000"/>
                </a:stretch>
              </a:blipFill>
            </p:spPr>
            <p:txBody>
              <a:bodyPr/>
              <a:lstStyle/>
              <a:p>
                <a:r>
                  <a:rPr lang="ru-RU">
                    <a:noFill/>
                  </a:rPr>
                  <a:t> </a:t>
                </a:r>
              </a:p>
            </p:txBody>
          </p:sp>
        </mc:Fallback>
      </mc:AlternateContent>
      <p:pic>
        <p:nvPicPr>
          <p:cNvPr id="5" name="Рисунок 4">
            <a:extLst>
              <a:ext uri="{FF2B5EF4-FFF2-40B4-BE49-F238E27FC236}">
                <a16:creationId xmlns:a16="http://schemas.microsoft.com/office/drawing/2014/main" id="{908FF015-0D26-4E1C-A0B1-EFF106EF72E0}"/>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1532" y="941802"/>
            <a:ext cx="1928635" cy="3292791"/>
          </a:xfrm>
          <a:prstGeom prst="rect">
            <a:avLst/>
          </a:prstGeom>
        </p:spPr>
      </p:pic>
      <p:pic>
        <p:nvPicPr>
          <p:cNvPr id="12" name="Рисунок 11">
            <a:extLst>
              <a:ext uri="{FF2B5EF4-FFF2-40B4-BE49-F238E27FC236}">
                <a16:creationId xmlns:a16="http://schemas.microsoft.com/office/drawing/2014/main" id="{DAAB342C-1026-412F-995C-28AF674462F6}"/>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916927" y="1113200"/>
            <a:ext cx="2100113" cy="3003798"/>
          </a:xfrm>
          <a:prstGeom prst="rect">
            <a:avLst/>
          </a:prstGeom>
        </p:spPr>
      </p:pic>
    </p:spTree>
    <p:extLst>
      <p:ext uri="{BB962C8B-B14F-4D97-AF65-F5344CB8AC3E}">
        <p14:creationId xmlns:p14="http://schemas.microsoft.com/office/powerpoint/2010/main" val="1953531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85A48755-696C-41E9-898F-0AEE6CF521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825" y="275662"/>
            <a:ext cx="5059037" cy="475529"/>
          </a:xfrm>
          <a:prstGeom prst="rect">
            <a:avLst/>
          </a:prstGeom>
        </p:spPr>
      </p:pic>
      <p:sp>
        <p:nvSpPr>
          <p:cNvPr id="4" name="CustomShape 16">
            <a:extLst>
              <a:ext uri="{FF2B5EF4-FFF2-40B4-BE49-F238E27FC236}">
                <a16:creationId xmlns:a16="http://schemas.microsoft.com/office/drawing/2014/main" id="{D3435FB7-2DDA-46BC-B41E-0AE5257A674F}"/>
              </a:ext>
            </a:extLst>
          </p:cNvPr>
          <p:cNvSpPr/>
          <p:nvPr/>
        </p:nvSpPr>
        <p:spPr>
          <a:xfrm>
            <a:off x="314274" y="305222"/>
            <a:ext cx="4995588" cy="44596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ru-RU" sz="2100" b="1" spc="-1" dirty="0">
                <a:solidFill>
                  <a:schemeClr val="bg1"/>
                </a:solidFill>
                <a:latin typeface="Montserrat"/>
                <a:ea typeface="DejaVu Sans"/>
              </a:rPr>
              <a:t>УСЛОВИЯ ЭКСПЕРИМЕНТА</a:t>
            </a:r>
            <a:endParaRPr lang="ru-RU" sz="2100" b="0" strike="noStrike" spc="-1" dirty="0">
              <a:solidFill>
                <a:schemeClr val="bg1"/>
              </a:solidFill>
              <a:latin typeface="Arial"/>
            </a:endParaRPr>
          </a:p>
        </p:txBody>
      </p:sp>
      <p:pic>
        <p:nvPicPr>
          <p:cNvPr id="7" name="Рисунок 6">
            <a:extLst>
              <a:ext uri="{FF2B5EF4-FFF2-40B4-BE49-F238E27FC236}">
                <a16:creationId xmlns:a16="http://schemas.microsoft.com/office/drawing/2014/main" id="{7B627DD3-5293-4AF6-A305-0AEC40B194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01251" y="4721522"/>
            <a:ext cx="292633" cy="292633"/>
          </a:xfrm>
          <a:prstGeom prst="rect">
            <a:avLst/>
          </a:prstGeom>
        </p:spPr>
      </p:pic>
      <p:sp>
        <p:nvSpPr>
          <p:cNvPr id="8" name="CustomShape 16">
            <a:extLst>
              <a:ext uri="{FF2B5EF4-FFF2-40B4-BE49-F238E27FC236}">
                <a16:creationId xmlns:a16="http://schemas.microsoft.com/office/drawing/2014/main" id="{4333AE8E-6699-4AE9-B8AD-1B59B79A4237}"/>
              </a:ext>
            </a:extLst>
          </p:cNvPr>
          <p:cNvSpPr/>
          <p:nvPr/>
        </p:nvSpPr>
        <p:spPr>
          <a:xfrm>
            <a:off x="8655212" y="4746371"/>
            <a:ext cx="384710" cy="26085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1000" b="1" spc="-1" dirty="0">
                <a:solidFill>
                  <a:schemeClr val="bg1"/>
                </a:solidFill>
                <a:latin typeface="Montserrat"/>
                <a:ea typeface="DejaVu Sans"/>
              </a:rPr>
              <a:t>5</a:t>
            </a:r>
            <a:endParaRPr lang="ru-RU" sz="1000" b="0" strike="noStrike" spc="-1" dirty="0">
              <a:solidFill>
                <a:schemeClr val="bg1"/>
              </a:solidFill>
              <a:latin typeface="Arial"/>
            </a:endParaRPr>
          </a:p>
        </p:txBody>
      </p:sp>
      <p:pic>
        <p:nvPicPr>
          <p:cNvPr id="19" name="Рисунок 18">
            <a:extLst>
              <a:ext uri="{FF2B5EF4-FFF2-40B4-BE49-F238E27FC236}">
                <a16:creationId xmlns:a16="http://schemas.microsoft.com/office/drawing/2014/main" id="{4DB5CE19-7E29-48B9-9D1A-E153D69FFED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29902" y="248315"/>
            <a:ext cx="2687333" cy="467362"/>
          </a:xfrm>
          <a:prstGeom prst="rect">
            <a:avLst/>
          </a:prstGeom>
        </p:spPr>
      </p:pic>
      <p:pic>
        <p:nvPicPr>
          <p:cNvPr id="14" name="Picture 2">
            <a:extLst>
              <a:ext uri="{FF2B5EF4-FFF2-40B4-BE49-F238E27FC236}">
                <a16:creationId xmlns:a16="http://schemas.microsoft.com/office/drawing/2014/main" id="{151D0990-B8D3-4750-9047-E3C383D2B3E4}"/>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250825" y="987574"/>
            <a:ext cx="3947044" cy="1584176"/>
          </a:xfrm>
          <a:prstGeom prst="rect">
            <a:avLst/>
          </a:prstGeom>
        </p:spPr>
      </p:pic>
      <p:sp>
        <p:nvSpPr>
          <p:cNvPr id="10" name="Прямоугольник 9">
            <a:extLst>
              <a:ext uri="{FF2B5EF4-FFF2-40B4-BE49-F238E27FC236}">
                <a16:creationId xmlns:a16="http://schemas.microsoft.com/office/drawing/2014/main" id="{B03D2464-5986-4263-B93B-5D4BF0DE4638}"/>
              </a:ext>
            </a:extLst>
          </p:cNvPr>
          <p:cNvSpPr/>
          <p:nvPr/>
        </p:nvSpPr>
        <p:spPr>
          <a:xfrm>
            <a:off x="178817" y="1418105"/>
            <a:ext cx="504090"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a:extLst>
              <a:ext uri="{FF2B5EF4-FFF2-40B4-BE49-F238E27FC236}">
                <a16:creationId xmlns:a16="http://schemas.microsoft.com/office/drawing/2014/main" id="{793556A4-6E06-43B5-A0D4-770B1D26CB58}"/>
              </a:ext>
            </a:extLst>
          </p:cNvPr>
          <p:cNvSpPr/>
          <p:nvPr/>
        </p:nvSpPr>
        <p:spPr>
          <a:xfrm>
            <a:off x="3478621" y="1381393"/>
            <a:ext cx="504090" cy="468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0" name="Рисунок 39">
            <a:extLst>
              <a:ext uri="{FF2B5EF4-FFF2-40B4-BE49-F238E27FC236}">
                <a16:creationId xmlns:a16="http://schemas.microsoft.com/office/drawing/2014/main" id="{D168B9A7-BB01-43DF-84AC-078CC8DF3421}"/>
              </a:ext>
            </a:extLst>
          </p:cNvPr>
          <p:cNvPicPr/>
          <p:nvPr/>
        </p:nvPicPr>
        <p:blipFill>
          <a:blip r:embed="rId7"/>
          <a:stretch/>
        </p:blipFill>
        <p:spPr>
          <a:xfrm>
            <a:off x="208334" y="1381393"/>
            <a:ext cx="504091" cy="505471"/>
          </a:xfrm>
          <a:prstGeom prst="rect">
            <a:avLst/>
          </a:prstGeom>
          <a:ln>
            <a:noFill/>
          </a:ln>
        </p:spPr>
      </p:pic>
      <p:pic>
        <p:nvPicPr>
          <p:cNvPr id="22" name="Рисунок 39">
            <a:extLst>
              <a:ext uri="{FF2B5EF4-FFF2-40B4-BE49-F238E27FC236}">
                <a16:creationId xmlns:a16="http://schemas.microsoft.com/office/drawing/2014/main" id="{78273254-5AD3-41DA-8A40-E5102B4D464C}"/>
              </a:ext>
            </a:extLst>
          </p:cNvPr>
          <p:cNvPicPr/>
          <p:nvPr/>
        </p:nvPicPr>
        <p:blipFill>
          <a:blip r:embed="rId7"/>
          <a:stretch/>
        </p:blipFill>
        <p:spPr>
          <a:xfrm>
            <a:off x="3449087" y="1363037"/>
            <a:ext cx="504093" cy="505471"/>
          </a:xfrm>
          <a:prstGeom prst="rect">
            <a:avLst/>
          </a:prstGeom>
          <a:ln>
            <a:noFill/>
          </a:ln>
        </p:spPr>
      </p:pic>
      <p:pic>
        <p:nvPicPr>
          <p:cNvPr id="13" name="Рисунок 12">
            <a:extLst>
              <a:ext uri="{FF2B5EF4-FFF2-40B4-BE49-F238E27FC236}">
                <a16:creationId xmlns:a16="http://schemas.microsoft.com/office/drawing/2014/main" id="{FC98C5E2-3EFB-4056-AE8F-C6CBC94DB65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060072" y="937206"/>
            <a:ext cx="3641179" cy="1634544"/>
          </a:xfrm>
          <a:prstGeom prst="rect">
            <a:avLst/>
          </a:prstGeom>
        </p:spPr>
      </p:pic>
      <p:sp>
        <p:nvSpPr>
          <p:cNvPr id="25" name="Прямоугольник 24">
            <a:extLst>
              <a:ext uri="{FF2B5EF4-FFF2-40B4-BE49-F238E27FC236}">
                <a16:creationId xmlns:a16="http://schemas.microsoft.com/office/drawing/2014/main" id="{A08302C5-66C1-4833-B48B-5B02B1E642D2}"/>
              </a:ext>
            </a:extLst>
          </p:cNvPr>
          <p:cNvSpPr/>
          <p:nvPr/>
        </p:nvSpPr>
        <p:spPr>
          <a:xfrm>
            <a:off x="5032838" y="1401266"/>
            <a:ext cx="504090" cy="468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6" name="Рисунок 39">
            <a:extLst>
              <a:ext uri="{FF2B5EF4-FFF2-40B4-BE49-F238E27FC236}">
                <a16:creationId xmlns:a16="http://schemas.microsoft.com/office/drawing/2014/main" id="{5C34FC0C-D528-4101-8F62-D7412937F90B}"/>
              </a:ext>
            </a:extLst>
          </p:cNvPr>
          <p:cNvPicPr/>
          <p:nvPr/>
        </p:nvPicPr>
        <p:blipFill>
          <a:blip r:embed="rId7"/>
          <a:stretch/>
        </p:blipFill>
        <p:spPr>
          <a:xfrm>
            <a:off x="5060035" y="1382910"/>
            <a:ext cx="504093" cy="505471"/>
          </a:xfrm>
          <a:prstGeom prst="rect">
            <a:avLst/>
          </a:prstGeom>
          <a:ln>
            <a:noFill/>
          </a:ln>
        </p:spPr>
      </p:pic>
      <p:sp>
        <p:nvSpPr>
          <p:cNvPr id="27" name="Прямоугольник 26">
            <a:extLst>
              <a:ext uri="{FF2B5EF4-FFF2-40B4-BE49-F238E27FC236}">
                <a16:creationId xmlns:a16="http://schemas.microsoft.com/office/drawing/2014/main" id="{347EBEE7-C92F-47D8-9662-41892A51A857}"/>
              </a:ext>
            </a:extLst>
          </p:cNvPr>
          <p:cNvSpPr/>
          <p:nvPr/>
        </p:nvSpPr>
        <p:spPr>
          <a:xfrm>
            <a:off x="8283460" y="1396762"/>
            <a:ext cx="504090" cy="468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8" name="Рисунок 39">
            <a:extLst>
              <a:ext uri="{FF2B5EF4-FFF2-40B4-BE49-F238E27FC236}">
                <a16:creationId xmlns:a16="http://schemas.microsoft.com/office/drawing/2014/main" id="{8C5C9A38-F599-4F6F-9AC2-786428F0B5C6}"/>
              </a:ext>
            </a:extLst>
          </p:cNvPr>
          <p:cNvPicPr/>
          <p:nvPr/>
        </p:nvPicPr>
        <p:blipFill>
          <a:blip r:embed="rId7"/>
          <a:stretch/>
        </p:blipFill>
        <p:spPr>
          <a:xfrm>
            <a:off x="8253926" y="1378406"/>
            <a:ext cx="504093" cy="505471"/>
          </a:xfrm>
          <a:prstGeom prst="rect">
            <a:avLst/>
          </a:prstGeom>
          <a:ln>
            <a:noFill/>
          </a:ln>
        </p:spPr>
      </p:pic>
      <p:sp>
        <p:nvSpPr>
          <p:cNvPr id="29" name="CustomShape 16">
            <a:extLst>
              <a:ext uri="{FF2B5EF4-FFF2-40B4-BE49-F238E27FC236}">
                <a16:creationId xmlns:a16="http://schemas.microsoft.com/office/drawing/2014/main" id="{E0D888F5-5C6E-4053-B89B-9181C2B621AC}"/>
              </a:ext>
            </a:extLst>
          </p:cNvPr>
          <p:cNvSpPr/>
          <p:nvPr/>
        </p:nvSpPr>
        <p:spPr>
          <a:xfrm>
            <a:off x="5332611" y="2528650"/>
            <a:ext cx="3454939" cy="26264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ru-RU" sz="1400" spc="-1" dirty="0">
                <a:solidFill>
                  <a:schemeClr val="tx1">
                    <a:lumMod val="75000"/>
                    <a:lumOff val="25000"/>
                  </a:schemeClr>
                </a:solidFill>
                <a:latin typeface="Montserrat" panose="020B0604020202020204" charset="-52"/>
                <a:ea typeface="DejaVu Sans"/>
              </a:rPr>
              <a:t>критерий равенства напряжений</a:t>
            </a:r>
            <a:endParaRPr lang="ru-RU" sz="1400" strike="noStrike" spc="-1" dirty="0">
              <a:solidFill>
                <a:schemeClr val="tx1">
                  <a:lumMod val="75000"/>
                  <a:lumOff val="25000"/>
                </a:schemeClr>
              </a:solidFill>
              <a:latin typeface="Montserrat" panose="020B0604020202020204" charset="-52"/>
            </a:endParaRPr>
          </a:p>
        </p:txBody>
      </p:sp>
      <p:pic>
        <p:nvPicPr>
          <p:cNvPr id="17" name="Рисунок 16">
            <a:extLst>
              <a:ext uri="{FF2B5EF4-FFF2-40B4-BE49-F238E27FC236}">
                <a16:creationId xmlns:a16="http://schemas.microsoft.com/office/drawing/2014/main" id="{E00F712C-6BEC-4E18-BAD9-5316E6200F2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60665" y="2787774"/>
            <a:ext cx="3527910" cy="1763955"/>
          </a:xfrm>
          <a:prstGeom prst="rect">
            <a:avLst/>
          </a:prstGeom>
        </p:spPr>
      </p:pic>
      <p:sp>
        <p:nvSpPr>
          <p:cNvPr id="32" name="Прямоугольник 31">
            <a:extLst>
              <a:ext uri="{FF2B5EF4-FFF2-40B4-BE49-F238E27FC236}">
                <a16:creationId xmlns:a16="http://schemas.microsoft.com/office/drawing/2014/main" id="{865284FF-6C35-4721-A2D5-37C91ECBF2AA}"/>
              </a:ext>
            </a:extLst>
          </p:cNvPr>
          <p:cNvSpPr/>
          <p:nvPr/>
        </p:nvSpPr>
        <p:spPr>
          <a:xfrm>
            <a:off x="179512" y="3417957"/>
            <a:ext cx="504090" cy="468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3" name="Рисунок 39">
            <a:extLst>
              <a:ext uri="{FF2B5EF4-FFF2-40B4-BE49-F238E27FC236}">
                <a16:creationId xmlns:a16="http://schemas.microsoft.com/office/drawing/2014/main" id="{6216D3F4-C2D1-4F7C-9C47-7FE5784D09A2}"/>
              </a:ext>
            </a:extLst>
          </p:cNvPr>
          <p:cNvPicPr/>
          <p:nvPr/>
        </p:nvPicPr>
        <p:blipFill>
          <a:blip r:embed="rId7"/>
          <a:stretch/>
        </p:blipFill>
        <p:spPr>
          <a:xfrm>
            <a:off x="206709" y="3399601"/>
            <a:ext cx="504093" cy="505471"/>
          </a:xfrm>
          <a:prstGeom prst="rect">
            <a:avLst/>
          </a:prstGeom>
          <a:ln>
            <a:noFill/>
          </a:ln>
        </p:spPr>
      </p:pic>
      <p:sp>
        <p:nvSpPr>
          <p:cNvPr id="34" name="Прямоугольник 33">
            <a:extLst>
              <a:ext uri="{FF2B5EF4-FFF2-40B4-BE49-F238E27FC236}">
                <a16:creationId xmlns:a16="http://schemas.microsoft.com/office/drawing/2014/main" id="{A0EB593A-1E82-4E49-930D-F8FC72DDEDBB}"/>
              </a:ext>
            </a:extLst>
          </p:cNvPr>
          <p:cNvSpPr/>
          <p:nvPr/>
        </p:nvSpPr>
        <p:spPr>
          <a:xfrm>
            <a:off x="3373021" y="3417957"/>
            <a:ext cx="504090" cy="468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5" name="Рисунок 39">
            <a:extLst>
              <a:ext uri="{FF2B5EF4-FFF2-40B4-BE49-F238E27FC236}">
                <a16:creationId xmlns:a16="http://schemas.microsoft.com/office/drawing/2014/main" id="{13899135-3A13-4069-9BE5-73AA09D6AF2C}"/>
              </a:ext>
            </a:extLst>
          </p:cNvPr>
          <p:cNvPicPr/>
          <p:nvPr/>
        </p:nvPicPr>
        <p:blipFill>
          <a:blip r:embed="rId7"/>
          <a:stretch/>
        </p:blipFill>
        <p:spPr>
          <a:xfrm>
            <a:off x="3343487" y="3399601"/>
            <a:ext cx="504093" cy="505471"/>
          </a:xfrm>
          <a:prstGeom prst="rect">
            <a:avLst/>
          </a:prstGeom>
          <a:ln>
            <a:noFill/>
          </a:ln>
        </p:spPr>
      </p:pic>
      <p:sp>
        <p:nvSpPr>
          <p:cNvPr id="36" name="CustomShape 16">
            <a:extLst>
              <a:ext uri="{FF2B5EF4-FFF2-40B4-BE49-F238E27FC236}">
                <a16:creationId xmlns:a16="http://schemas.microsoft.com/office/drawing/2014/main" id="{1E9640FB-1901-4274-BFEB-2E59B5A48E64}"/>
              </a:ext>
            </a:extLst>
          </p:cNvPr>
          <p:cNvSpPr/>
          <p:nvPr/>
        </p:nvSpPr>
        <p:spPr>
          <a:xfrm>
            <a:off x="109882" y="4575637"/>
            <a:ext cx="4008241" cy="26264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ru-RU" sz="1400" spc="-1" dirty="0">
                <a:solidFill>
                  <a:schemeClr val="tx1">
                    <a:lumMod val="75000"/>
                    <a:lumOff val="25000"/>
                  </a:schemeClr>
                </a:solidFill>
                <a:latin typeface="Montserrat" panose="020B0604020202020204" charset="-52"/>
                <a:ea typeface="DejaVu Sans"/>
              </a:rPr>
              <a:t>критерий </a:t>
            </a:r>
            <a:r>
              <a:rPr lang="ru-RU" sz="1400" spc="-1" dirty="0" err="1">
                <a:solidFill>
                  <a:schemeClr val="tx1">
                    <a:lumMod val="75000"/>
                    <a:lumOff val="25000"/>
                  </a:schemeClr>
                </a:solidFill>
                <a:latin typeface="Montserrat" panose="020B0604020202020204" charset="-52"/>
                <a:ea typeface="DejaVu Sans"/>
              </a:rPr>
              <a:t>резистивности</a:t>
            </a:r>
            <a:r>
              <a:rPr lang="ru-RU" sz="1400" spc="-1" dirty="0">
                <a:solidFill>
                  <a:schemeClr val="tx1">
                    <a:lumMod val="75000"/>
                    <a:lumOff val="25000"/>
                  </a:schemeClr>
                </a:solidFill>
                <a:latin typeface="Montserrat" panose="020B0604020202020204" charset="-52"/>
                <a:ea typeface="DejaVu Sans"/>
              </a:rPr>
              <a:t> повреждения</a:t>
            </a:r>
            <a:endParaRPr lang="ru-RU" sz="1400" strike="noStrike" spc="-1" dirty="0">
              <a:solidFill>
                <a:schemeClr val="tx1">
                  <a:lumMod val="75000"/>
                  <a:lumOff val="25000"/>
                </a:schemeClr>
              </a:solidFill>
              <a:latin typeface="Montserrat" panose="020B0604020202020204" charset="-52"/>
            </a:endParaRPr>
          </a:p>
        </p:txBody>
      </p:sp>
      <mc:AlternateContent xmlns:mc="http://schemas.openxmlformats.org/markup-compatibility/2006">
        <mc:Choice xmlns:a14="http://schemas.microsoft.com/office/drawing/2010/main" Requires="a14">
          <p:sp>
            <p:nvSpPr>
              <p:cNvPr id="37" name="TextBox 36">
                <a:extLst>
                  <a:ext uri="{FF2B5EF4-FFF2-40B4-BE49-F238E27FC236}">
                    <a16:creationId xmlns:a16="http://schemas.microsoft.com/office/drawing/2014/main" id="{69278E51-BDF1-46CB-AEB6-411FC8322F88}"/>
                  </a:ext>
                </a:extLst>
              </p:cNvPr>
              <p:cNvSpPr txBox="1"/>
              <p:nvPr/>
            </p:nvSpPr>
            <p:spPr>
              <a:xfrm>
                <a:off x="5865526" y="3638506"/>
                <a:ext cx="1508042" cy="260649"/>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sz="1600" b="0" i="1" smtClean="0">
                              <a:latin typeface="Cambria Math" panose="02040503050406030204" pitchFamily="18" charset="0"/>
                            </a:rPr>
                          </m:ctrlPr>
                        </m:sSubPr>
                        <m:e>
                          <m:r>
                            <a:rPr lang="en-US" sz="1600" b="1" i="1" smtClean="0">
                              <a:latin typeface="Cambria Math" panose="02040503050406030204" pitchFamily="18" charset="0"/>
                            </a:rPr>
                            <m:t>𝑽</m:t>
                          </m:r>
                        </m:e>
                        <m:sub>
                          <m:r>
                            <a:rPr lang="ru-RU" sz="1600" b="0" i="1" smtClean="0">
                              <a:latin typeface="Cambria Math" panose="02040503050406030204" pitchFamily="18" charset="0"/>
                            </a:rPr>
                            <m:t>изм</m:t>
                          </m:r>
                        </m:sub>
                      </m:sSub>
                      <m:r>
                        <a:rPr lang="en-US" sz="1600" b="0" i="1" smtClean="0">
                          <a:latin typeface="Cambria Math" panose="02040503050406030204" pitchFamily="18" charset="0"/>
                        </a:rPr>
                        <m:t>=</m:t>
                      </m:r>
                      <m:r>
                        <a:rPr lang="en-US" sz="1600" i="1">
                          <a:latin typeface="Cambria Math" panose="02040503050406030204" pitchFamily="18" charset="0"/>
                        </a:rPr>
                        <m:t>=</m:t>
                      </m:r>
                      <m:sSub>
                        <m:sSubPr>
                          <m:ctrlPr>
                            <a:rPr lang="en-US" sz="1600" i="1">
                              <a:latin typeface="Cambria Math" panose="02040503050406030204" pitchFamily="18" charset="0"/>
                            </a:rPr>
                          </m:ctrlPr>
                        </m:sSubPr>
                        <m:e>
                          <m:r>
                            <a:rPr lang="en-US" sz="1600" b="1" i="1">
                              <a:latin typeface="Cambria Math" panose="02040503050406030204" pitchFamily="18" charset="0"/>
                            </a:rPr>
                            <m:t>𝑽</m:t>
                          </m:r>
                        </m:e>
                        <m:sub>
                          <m:r>
                            <a:rPr lang="ru-RU" sz="1600" b="0" i="1" smtClean="0">
                              <a:latin typeface="Cambria Math" panose="02040503050406030204" pitchFamily="18" charset="0"/>
                            </a:rPr>
                            <m:t>модель</m:t>
                          </m:r>
                        </m:sub>
                      </m:sSub>
                    </m:oMath>
                  </m:oMathPara>
                </a14:m>
                <a:endParaRPr lang="ru-RU" sz="1600" dirty="0"/>
              </a:p>
            </p:txBody>
          </p:sp>
        </mc:Choice>
        <mc:Fallback>
          <p:sp>
            <p:nvSpPr>
              <p:cNvPr id="37" name="TextBox 36">
                <a:extLst>
                  <a:ext uri="{FF2B5EF4-FFF2-40B4-BE49-F238E27FC236}">
                    <a16:creationId xmlns:a16="http://schemas.microsoft.com/office/drawing/2014/main" id="{69278E51-BDF1-46CB-AEB6-411FC8322F88}"/>
                  </a:ext>
                </a:extLst>
              </p:cNvPr>
              <p:cNvSpPr txBox="1">
                <a:spLocks noRot="1" noChangeAspect="1" noMove="1" noResize="1" noEditPoints="1" noAdjustHandles="1" noChangeArrowheads="1" noChangeShapeType="1" noTextEdit="1"/>
              </p:cNvSpPr>
              <p:nvPr/>
            </p:nvSpPr>
            <p:spPr>
              <a:xfrm>
                <a:off x="5865526" y="3638506"/>
                <a:ext cx="1508042" cy="260649"/>
              </a:xfrm>
              <a:prstGeom prst="rect">
                <a:avLst/>
              </a:prstGeom>
              <a:blipFill>
                <a:blip r:embed="rId10"/>
                <a:stretch>
                  <a:fillRect l="-2419" b="-18605"/>
                </a:stretch>
              </a:blipFill>
            </p:spPr>
            <p:txBody>
              <a:bodyPr/>
              <a:lstStyle/>
              <a:p>
                <a:r>
                  <a:rPr lang="ru-RU">
                    <a:noFill/>
                  </a:rPr>
                  <a:t> </a:t>
                </a:r>
              </a:p>
            </p:txBody>
          </p:sp>
        </mc:Fallback>
      </mc:AlternateContent>
      <p:sp>
        <p:nvSpPr>
          <p:cNvPr id="38" name="CustomShape 16">
            <a:extLst>
              <a:ext uri="{FF2B5EF4-FFF2-40B4-BE49-F238E27FC236}">
                <a16:creationId xmlns:a16="http://schemas.microsoft.com/office/drawing/2014/main" id="{FE4490B9-8EF5-42F3-A023-56A769970DBF}"/>
              </a:ext>
            </a:extLst>
          </p:cNvPr>
          <p:cNvSpPr/>
          <p:nvPr/>
        </p:nvSpPr>
        <p:spPr>
          <a:xfrm>
            <a:off x="4747446" y="4074973"/>
            <a:ext cx="4008241" cy="26264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ru-RU" sz="1400" spc="-1" dirty="0">
                <a:solidFill>
                  <a:schemeClr val="tx1">
                    <a:lumMod val="75000"/>
                    <a:lumOff val="25000"/>
                  </a:schemeClr>
                </a:solidFill>
                <a:latin typeface="Montserrat" panose="020B0604020202020204" charset="-52"/>
                <a:ea typeface="DejaVu Sans"/>
              </a:rPr>
              <a:t>алгоритм ПК ОМП патент РФ №2720949</a:t>
            </a:r>
            <a:endParaRPr lang="ru-RU" sz="1400" strike="noStrike" spc="-1" dirty="0">
              <a:solidFill>
                <a:schemeClr val="tx1">
                  <a:lumMod val="75000"/>
                  <a:lumOff val="25000"/>
                </a:schemeClr>
              </a:solidFill>
              <a:latin typeface="Montserrat" panose="020B0604020202020204" charset="-52"/>
            </a:endParaRPr>
          </a:p>
        </p:txBody>
      </p:sp>
      <mc:AlternateContent xmlns:mc="http://schemas.openxmlformats.org/markup-compatibility/2006">
        <mc:Choice xmlns:a14="http://schemas.microsoft.com/office/drawing/2010/main" Requires="a14">
          <p:sp>
            <p:nvSpPr>
              <p:cNvPr id="24" name="Прямоугольник 23">
                <a:extLst>
                  <a:ext uri="{FF2B5EF4-FFF2-40B4-BE49-F238E27FC236}">
                    <a16:creationId xmlns:a16="http://schemas.microsoft.com/office/drawing/2014/main" id="{E003C17C-EE4C-401F-B6E5-EF5AA661AE1F}"/>
                  </a:ext>
                </a:extLst>
              </p:cNvPr>
              <p:cNvSpPr/>
              <p:nvPr/>
            </p:nvSpPr>
            <p:spPr>
              <a:xfrm>
                <a:off x="2736351" y="2307649"/>
                <a:ext cx="2028889" cy="335476"/>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r>
                        <a:rPr lang="ru-RU" sz="1400">
                          <a:latin typeface="Cambria Math" panose="02040503050406030204" pitchFamily="18" charset="0"/>
                        </a:rPr>
                        <m:t>60.0</m:t>
                      </m:r>
                      <m:r>
                        <a:rPr lang="ru-RU" sz="1400" i="0">
                          <a:latin typeface="Cambria Math" panose="02040503050406030204" pitchFamily="18" charset="0"/>
                        </a:rPr>
                        <m:t>≤∠</m:t>
                      </m:r>
                      <m:d>
                        <m:dPr>
                          <m:ctrlPr>
                            <a:rPr lang="ru-RU" sz="1400" i="1">
                              <a:latin typeface="Cambria Math" panose="02040503050406030204" pitchFamily="18" charset="0"/>
                            </a:rPr>
                          </m:ctrlPr>
                        </m:dPr>
                        <m:e>
                          <m:sSub>
                            <m:sSubPr>
                              <m:ctrlPr>
                                <a:rPr lang="ru-RU" sz="1400" i="1">
                                  <a:latin typeface="Cambria Math" panose="02040503050406030204" pitchFamily="18" charset="0"/>
                                </a:rPr>
                              </m:ctrlPr>
                            </m:sSubPr>
                            <m:e>
                              <m:bar>
                                <m:barPr>
                                  <m:ctrlPr>
                                    <a:rPr lang="ru-RU" sz="1400" i="1">
                                      <a:latin typeface="Cambria Math" panose="02040503050406030204" pitchFamily="18" charset="0"/>
                                    </a:rPr>
                                  </m:ctrlPr>
                                </m:barPr>
                                <m:e>
                                  <m:r>
                                    <a:rPr lang="ru-RU" sz="1400" i="1">
                                      <a:latin typeface="Cambria Math" panose="02040503050406030204" pitchFamily="18" charset="0"/>
                                    </a:rPr>
                                    <m:t>𝑍</m:t>
                                  </m:r>
                                </m:e>
                              </m:bar>
                            </m:e>
                            <m:sub>
                              <m:r>
                                <a:rPr lang="ru-RU" sz="1400" i="0">
                                  <a:latin typeface="Cambria Math" panose="02040503050406030204" pitchFamily="18" charset="0"/>
                                </a:rPr>
                                <m:t>отп</m:t>
                              </m:r>
                            </m:sub>
                          </m:sSub>
                        </m:e>
                      </m:d>
                      <m:r>
                        <a:rPr lang="ru-RU" sz="1400" i="0">
                          <a:latin typeface="Cambria Math" panose="02040503050406030204" pitchFamily="18" charset="0"/>
                        </a:rPr>
                        <m:t>≤90.0°</m:t>
                      </m:r>
                    </m:oMath>
                  </m:oMathPara>
                </a14:m>
                <a:endParaRPr lang="ru-RU" sz="1400" dirty="0"/>
              </a:p>
            </p:txBody>
          </p:sp>
        </mc:Choice>
        <mc:Fallback>
          <p:sp>
            <p:nvSpPr>
              <p:cNvPr id="24" name="Прямоугольник 23">
                <a:extLst>
                  <a:ext uri="{FF2B5EF4-FFF2-40B4-BE49-F238E27FC236}">
                    <a16:creationId xmlns:a16="http://schemas.microsoft.com/office/drawing/2014/main" id="{E003C17C-EE4C-401F-B6E5-EF5AA661AE1F}"/>
                  </a:ext>
                </a:extLst>
              </p:cNvPr>
              <p:cNvSpPr>
                <a:spLocks noRot="1" noChangeAspect="1" noMove="1" noResize="1" noEditPoints="1" noAdjustHandles="1" noChangeArrowheads="1" noChangeShapeType="1" noTextEdit="1"/>
              </p:cNvSpPr>
              <p:nvPr/>
            </p:nvSpPr>
            <p:spPr>
              <a:xfrm>
                <a:off x="2736351" y="2307649"/>
                <a:ext cx="2028889" cy="335476"/>
              </a:xfrm>
              <a:prstGeom prst="rect">
                <a:avLst/>
              </a:prstGeom>
              <a:blipFill>
                <a:blip r:embed="rId11"/>
                <a:stretch>
                  <a:fillRect/>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sp>
            <p:nvSpPr>
              <p:cNvPr id="40" name="Прямоугольник 39">
                <a:extLst>
                  <a:ext uri="{FF2B5EF4-FFF2-40B4-BE49-F238E27FC236}">
                    <a16:creationId xmlns:a16="http://schemas.microsoft.com/office/drawing/2014/main" id="{F3364890-6A9F-407F-B8C3-90A509B9BA27}"/>
                  </a:ext>
                </a:extLst>
              </p:cNvPr>
              <p:cNvSpPr/>
              <p:nvPr/>
            </p:nvSpPr>
            <p:spPr>
              <a:xfrm>
                <a:off x="2715244" y="2090082"/>
                <a:ext cx="2220223" cy="307777"/>
              </a:xfrm>
              <a:prstGeom prst="rect">
                <a:avLst/>
              </a:prstGeom>
            </p:spPr>
            <p:txBody>
              <a:bodyPr wrap="none">
                <a:spAutoFit/>
              </a:bodyPr>
              <a:lstStyle/>
              <a:p>
                <a14:m>
                  <m:oMath xmlns:m="http://schemas.openxmlformats.org/officeDocument/2006/math">
                    <m:sSub>
                      <m:sSubPr>
                        <m:ctrlPr>
                          <a:rPr lang="ru-RU" sz="1400">
                            <a:latin typeface="Cambria Math" panose="02040503050406030204" pitchFamily="18" charset="0"/>
                          </a:rPr>
                        </m:ctrlPr>
                      </m:sSubPr>
                      <m:e>
                        <m:r>
                          <a:rPr lang="ru-RU" sz="1400">
                            <a:latin typeface="Cambria Math" panose="02040503050406030204" pitchFamily="18" charset="0"/>
                          </a:rPr>
                          <m:t>100.0</m:t>
                        </m:r>
                        <m:r>
                          <a:rPr lang="ru-RU" sz="1400" i="0">
                            <a:latin typeface="Cambria Math" panose="02040503050406030204" pitchFamily="18" charset="0"/>
                          </a:rPr>
                          <m:t>≤</m:t>
                        </m:r>
                        <m:r>
                          <a:rPr lang="ru-RU" sz="1400" i="1">
                            <a:latin typeface="Cambria Math" panose="02040503050406030204" pitchFamily="18" charset="0"/>
                          </a:rPr>
                          <m:t>𝑍</m:t>
                        </m:r>
                      </m:e>
                      <m:sub>
                        <m:r>
                          <a:rPr lang="ru-RU" sz="1400" i="0">
                            <a:latin typeface="Cambria Math" panose="02040503050406030204" pitchFamily="18" charset="0"/>
                          </a:rPr>
                          <m:t>отп</m:t>
                        </m:r>
                      </m:sub>
                    </m:sSub>
                    <m:r>
                      <a:rPr lang="ru-RU" sz="1400" i="0">
                        <a:latin typeface="Cambria Math" panose="02040503050406030204" pitchFamily="18" charset="0"/>
                      </a:rPr>
                      <m:t>≤5000.0</m:t>
                    </m:r>
                  </m:oMath>
                </a14:m>
                <a:r>
                  <a:rPr lang="ru-RU" sz="1400" dirty="0"/>
                  <a:t> Ом</a:t>
                </a:r>
              </a:p>
            </p:txBody>
          </p:sp>
        </mc:Choice>
        <mc:Fallback>
          <p:sp>
            <p:nvSpPr>
              <p:cNvPr id="40" name="Прямоугольник 39">
                <a:extLst>
                  <a:ext uri="{FF2B5EF4-FFF2-40B4-BE49-F238E27FC236}">
                    <a16:creationId xmlns:a16="http://schemas.microsoft.com/office/drawing/2014/main" id="{F3364890-6A9F-407F-B8C3-90A509B9BA27}"/>
                  </a:ext>
                </a:extLst>
              </p:cNvPr>
              <p:cNvSpPr>
                <a:spLocks noRot="1" noChangeAspect="1" noMove="1" noResize="1" noEditPoints="1" noAdjustHandles="1" noChangeArrowheads="1" noChangeShapeType="1" noTextEdit="1"/>
              </p:cNvSpPr>
              <p:nvPr/>
            </p:nvSpPr>
            <p:spPr>
              <a:xfrm>
                <a:off x="2715244" y="2090082"/>
                <a:ext cx="2220223" cy="307777"/>
              </a:xfrm>
              <a:prstGeom prst="rect">
                <a:avLst/>
              </a:prstGeom>
              <a:blipFill>
                <a:blip r:embed="rId12"/>
                <a:stretch>
                  <a:fillRect t="-4000" b="-20000"/>
                </a:stretch>
              </a:blipFill>
            </p:spPr>
            <p:txBody>
              <a:bodyPr/>
              <a:lstStyle/>
              <a:p>
                <a:r>
                  <a:rPr lang="ru-RU">
                    <a:noFill/>
                  </a:rPr>
                  <a:t> </a:t>
                </a:r>
              </a:p>
            </p:txBody>
          </p:sp>
        </mc:Fallback>
      </mc:AlternateContent>
    </p:spTree>
    <p:extLst>
      <p:ext uri="{BB962C8B-B14F-4D97-AF65-F5344CB8AC3E}">
        <p14:creationId xmlns:p14="http://schemas.microsoft.com/office/powerpoint/2010/main" val="2653719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repeatCount="indefinite" fill="hold" nodeType="afterEffect">
                                  <p:stCondLst>
                                    <p:cond delay="0"/>
                                  </p:stCondLst>
                                  <p:childTnLst>
                                    <p:animRot by="21600000">
                                      <p:cBhvr>
                                        <p:cTn id="6" dur="500" fill="hold"/>
                                        <p:tgtEl>
                                          <p:spTgt spid="20"/>
                                        </p:tgtEl>
                                        <p:attrNameLst>
                                          <p:attrName>r</p:attrName>
                                        </p:attrNameLst>
                                      </p:cBhvr>
                                    </p:animRot>
                                  </p:childTnLst>
                                </p:cTn>
                              </p:par>
                              <p:par>
                                <p:cTn id="7" presetID="8" presetClass="emph" repeatCount="indefinite" fill="hold" nodeType="withEffect">
                                  <p:stCondLst>
                                    <p:cond delay="0"/>
                                  </p:stCondLst>
                                  <p:childTnLst>
                                    <p:animRot by="21600000">
                                      <p:cBhvr>
                                        <p:cTn id="8" dur="500" fill="hold"/>
                                        <p:tgtEl>
                                          <p:spTgt spid="22"/>
                                        </p:tgtEl>
                                        <p:attrNameLst>
                                          <p:attrName>r</p:attrName>
                                        </p:attrNameLst>
                                      </p:cBhvr>
                                    </p:animRot>
                                  </p:childTnLst>
                                </p:cTn>
                              </p:par>
                              <p:par>
                                <p:cTn id="9" presetID="8" presetClass="emph" repeatCount="indefinite" fill="hold" nodeType="withEffect">
                                  <p:stCondLst>
                                    <p:cond delay="0"/>
                                  </p:stCondLst>
                                  <p:childTnLst>
                                    <p:animRot by="21600000">
                                      <p:cBhvr>
                                        <p:cTn id="10" dur="500" fill="hold"/>
                                        <p:tgtEl>
                                          <p:spTgt spid="26"/>
                                        </p:tgtEl>
                                        <p:attrNameLst>
                                          <p:attrName>r</p:attrName>
                                        </p:attrNameLst>
                                      </p:cBhvr>
                                    </p:animRot>
                                  </p:childTnLst>
                                </p:cTn>
                              </p:par>
                              <p:par>
                                <p:cTn id="11" presetID="8" presetClass="emph" repeatCount="indefinite" fill="hold" nodeType="withEffect">
                                  <p:stCondLst>
                                    <p:cond delay="0"/>
                                  </p:stCondLst>
                                  <p:childTnLst>
                                    <p:animRot by="21600000">
                                      <p:cBhvr>
                                        <p:cTn id="12" dur="500" fill="hold"/>
                                        <p:tgtEl>
                                          <p:spTgt spid="28"/>
                                        </p:tgtEl>
                                        <p:attrNameLst>
                                          <p:attrName>r</p:attrName>
                                        </p:attrNameLst>
                                      </p:cBhvr>
                                    </p:animRot>
                                  </p:childTnLst>
                                </p:cTn>
                              </p:par>
                              <p:par>
                                <p:cTn id="13" presetID="8" presetClass="emph" repeatCount="indefinite" fill="hold" nodeType="withEffect">
                                  <p:stCondLst>
                                    <p:cond delay="0"/>
                                  </p:stCondLst>
                                  <p:childTnLst>
                                    <p:animRot by="21600000">
                                      <p:cBhvr>
                                        <p:cTn id="14" dur="500" fill="hold"/>
                                        <p:tgtEl>
                                          <p:spTgt spid="33"/>
                                        </p:tgtEl>
                                        <p:attrNameLst>
                                          <p:attrName>r</p:attrName>
                                        </p:attrNameLst>
                                      </p:cBhvr>
                                    </p:animRot>
                                  </p:childTnLst>
                                </p:cTn>
                              </p:par>
                              <p:par>
                                <p:cTn id="15" presetID="8" presetClass="emph" repeatCount="indefinite" fill="hold" nodeType="withEffect">
                                  <p:stCondLst>
                                    <p:cond delay="0"/>
                                  </p:stCondLst>
                                  <p:childTnLst>
                                    <p:animRot by="21600000">
                                      <p:cBhvr>
                                        <p:cTn id="16" dur="500" fill="hold"/>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85A48755-696C-41E9-898F-0AEE6CF521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825" y="275662"/>
            <a:ext cx="5059037" cy="475529"/>
          </a:xfrm>
          <a:prstGeom prst="rect">
            <a:avLst/>
          </a:prstGeom>
        </p:spPr>
      </p:pic>
      <p:sp>
        <p:nvSpPr>
          <p:cNvPr id="4" name="CustomShape 16">
            <a:extLst>
              <a:ext uri="{FF2B5EF4-FFF2-40B4-BE49-F238E27FC236}">
                <a16:creationId xmlns:a16="http://schemas.microsoft.com/office/drawing/2014/main" id="{D3435FB7-2DDA-46BC-B41E-0AE5257A674F}"/>
              </a:ext>
            </a:extLst>
          </p:cNvPr>
          <p:cNvSpPr/>
          <p:nvPr/>
        </p:nvSpPr>
        <p:spPr>
          <a:xfrm>
            <a:off x="314274" y="305222"/>
            <a:ext cx="4995588" cy="44596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ru-RU" sz="2100" b="1" spc="-1" dirty="0">
                <a:solidFill>
                  <a:schemeClr val="bg1"/>
                </a:solidFill>
                <a:latin typeface="Montserrat"/>
                <a:ea typeface="DejaVu Sans"/>
              </a:rPr>
              <a:t>РЕЗУЛЬТАТЫ ЭКСПЕРИМЕНТА</a:t>
            </a:r>
            <a:endParaRPr lang="ru-RU" sz="2100" b="0" strike="noStrike" spc="-1" dirty="0">
              <a:solidFill>
                <a:schemeClr val="bg1"/>
              </a:solidFill>
              <a:latin typeface="Arial"/>
            </a:endParaRPr>
          </a:p>
        </p:txBody>
      </p:sp>
      <p:pic>
        <p:nvPicPr>
          <p:cNvPr id="7" name="Рисунок 6">
            <a:extLst>
              <a:ext uri="{FF2B5EF4-FFF2-40B4-BE49-F238E27FC236}">
                <a16:creationId xmlns:a16="http://schemas.microsoft.com/office/drawing/2014/main" id="{7B627DD3-5293-4AF6-A305-0AEC40B194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01251" y="4721522"/>
            <a:ext cx="292633" cy="292633"/>
          </a:xfrm>
          <a:prstGeom prst="rect">
            <a:avLst/>
          </a:prstGeom>
        </p:spPr>
      </p:pic>
      <p:sp>
        <p:nvSpPr>
          <p:cNvPr id="8" name="CustomShape 16">
            <a:extLst>
              <a:ext uri="{FF2B5EF4-FFF2-40B4-BE49-F238E27FC236}">
                <a16:creationId xmlns:a16="http://schemas.microsoft.com/office/drawing/2014/main" id="{4333AE8E-6699-4AE9-B8AD-1B59B79A4237}"/>
              </a:ext>
            </a:extLst>
          </p:cNvPr>
          <p:cNvSpPr/>
          <p:nvPr/>
        </p:nvSpPr>
        <p:spPr>
          <a:xfrm>
            <a:off x="8655212" y="4746371"/>
            <a:ext cx="384710" cy="26085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1000" b="1" spc="-1" dirty="0">
                <a:solidFill>
                  <a:schemeClr val="bg1"/>
                </a:solidFill>
                <a:latin typeface="Montserrat"/>
                <a:ea typeface="DejaVu Sans"/>
              </a:rPr>
              <a:t>6</a:t>
            </a:r>
            <a:endParaRPr lang="ru-RU" sz="1000" b="0" strike="noStrike" spc="-1" dirty="0">
              <a:solidFill>
                <a:schemeClr val="bg1"/>
              </a:solidFill>
              <a:latin typeface="Arial"/>
            </a:endParaRPr>
          </a:p>
        </p:txBody>
      </p:sp>
      <p:pic>
        <p:nvPicPr>
          <p:cNvPr id="19" name="Рисунок 18">
            <a:extLst>
              <a:ext uri="{FF2B5EF4-FFF2-40B4-BE49-F238E27FC236}">
                <a16:creationId xmlns:a16="http://schemas.microsoft.com/office/drawing/2014/main" id="{4DB5CE19-7E29-48B9-9D1A-E153D69FFED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29902" y="248315"/>
            <a:ext cx="2687333" cy="467362"/>
          </a:xfrm>
          <a:prstGeom prst="rect">
            <a:avLst/>
          </a:prstGeom>
        </p:spPr>
      </p:pic>
      <p:sp>
        <p:nvSpPr>
          <p:cNvPr id="36" name="CustomShape 16">
            <a:extLst>
              <a:ext uri="{FF2B5EF4-FFF2-40B4-BE49-F238E27FC236}">
                <a16:creationId xmlns:a16="http://schemas.microsoft.com/office/drawing/2014/main" id="{1E9640FB-1901-4274-BFEB-2E59B5A48E64}"/>
              </a:ext>
            </a:extLst>
          </p:cNvPr>
          <p:cNvSpPr/>
          <p:nvPr/>
        </p:nvSpPr>
        <p:spPr>
          <a:xfrm>
            <a:off x="4864535" y="4533293"/>
            <a:ext cx="4008241" cy="26264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ru-RU" sz="1400" spc="-1" dirty="0">
                <a:solidFill>
                  <a:schemeClr val="tx1">
                    <a:lumMod val="75000"/>
                    <a:lumOff val="25000"/>
                  </a:schemeClr>
                </a:solidFill>
                <a:latin typeface="Montserrat" panose="020B0604020202020204" charset="-52"/>
                <a:ea typeface="DejaVu Sans"/>
              </a:rPr>
              <a:t>критерий </a:t>
            </a:r>
            <a:r>
              <a:rPr lang="ru-RU" sz="1400" spc="-1" dirty="0" err="1">
                <a:solidFill>
                  <a:schemeClr val="tx1">
                    <a:lumMod val="75000"/>
                    <a:lumOff val="25000"/>
                  </a:schemeClr>
                </a:solidFill>
                <a:latin typeface="Montserrat" panose="020B0604020202020204" charset="-52"/>
                <a:ea typeface="DejaVu Sans"/>
              </a:rPr>
              <a:t>резистивности</a:t>
            </a:r>
            <a:r>
              <a:rPr lang="ru-RU" sz="1400" spc="-1" dirty="0">
                <a:solidFill>
                  <a:schemeClr val="tx1">
                    <a:lumMod val="75000"/>
                    <a:lumOff val="25000"/>
                  </a:schemeClr>
                </a:solidFill>
                <a:latin typeface="Montserrat" panose="020B0604020202020204" charset="-52"/>
                <a:ea typeface="DejaVu Sans"/>
              </a:rPr>
              <a:t> повреждения</a:t>
            </a:r>
            <a:endParaRPr lang="ru-RU" sz="1400" strike="noStrike" spc="-1" dirty="0">
              <a:solidFill>
                <a:schemeClr val="tx1">
                  <a:lumMod val="75000"/>
                  <a:lumOff val="25000"/>
                </a:schemeClr>
              </a:solidFill>
              <a:latin typeface="Montserrat" panose="020B0604020202020204" charset="-52"/>
            </a:endParaRPr>
          </a:p>
        </p:txBody>
      </p:sp>
      <mc:AlternateContent xmlns:mc="http://schemas.openxmlformats.org/markup-compatibility/2006">
        <mc:Choice xmlns:a14="http://schemas.microsoft.com/office/drawing/2010/main" Requires="a14">
          <p:sp>
            <p:nvSpPr>
              <p:cNvPr id="30" name="Прямоугольник 29">
                <a:extLst>
                  <a:ext uri="{FF2B5EF4-FFF2-40B4-BE49-F238E27FC236}">
                    <a16:creationId xmlns:a16="http://schemas.microsoft.com/office/drawing/2014/main" id="{67AF73A1-321F-4CF9-818E-8CDDD8F5F144}"/>
                  </a:ext>
                </a:extLst>
              </p:cNvPr>
              <p:cNvSpPr/>
              <p:nvPr/>
            </p:nvSpPr>
            <p:spPr>
              <a:xfrm>
                <a:off x="274837" y="930955"/>
                <a:ext cx="2080378" cy="328488"/>
              </a:xfrm>
              <a:prstGeom prst="rect">
                <a:avLst/>
              </a:prstGeom>
            </p:spPr>
            <p:txBody>
              <a:bodyPr wrap="none">
                <a:spAutoFit/>
              </a:bodyPr>
              <a:lstStyle/>
              <a:p>
                <a14:m>
                  <m:oMath xmlns:m="http://schemas.openxmlformats.org/officeDocument/2006/math">
                    <m:sSub>
                      <m:sSubPr>
                        <m:ctrlPr>
                          <a:rPr lang="ru-RU" sz="1400" smtClean="0">
                            <a:latin typeface="Cambria Math" panose="02040503050406030204" pitchFamily="18" charset="0"/>
                          </a:rPr>
                        </m:ctrlPr>
                      </m:sSubPr>
                      <m:e>
                        <m:r>
                          <a:rPr lang="ru-RU" sz="1400" i="1">
                            <a:latin typeface="Cambria Math" panose="02040503050406030204" pitchFamily="18" charset="0"/>
                          </a:rPr>
                          <m:t>𝑍</m:t>
                        </m:r>
                      </m:e>
                      <m:sub>
                        <m:r>
                          <a:rPr lang="ru-RU" sz="1400" i="0">
                            <a:latin typeface="Cambria Math" panose="02040503050406030204" pitchFamily="18" charset="0"/>
                          </a:rPr>
                          <m:t>отп</m:t>
                        </m:r>
                        <m:r>
                          <a:rPr lang="en-US" sz="1400" b="0" i="0" smtClean="0">
                            <a:latin typeface="Cambria Math" panose="02040503050406030204" pitchFamily="18" charset="0"/>
                          </a:rPr>
                          <m:t>(</m:t>
                        </m:r>
                        <m:r>
                          <a:rPr lang="ru-RU" sz="1400" b="0" i="0" smtClean="0">
                            <a:latin typeface="Cambria Math" panose="02040503050406030204" pitchFamily="18" charset="0"/>
                          </a:rPr>
                          <m:t>истина</m:t>
                        </m:r>
                        <m:r>
                          <a:rPr lang="en-US" sz="1400" b="0" i="0" smtClean="0">
                            <a:latin typeface="Cambria Math" panose="02040503050406030204" pitchFamily="18" charset="0"/>
                          </a:rPr>
                          <m:t>)</m:t>
                        </m:r>
                      </m:sub>
                    </m:sSub>
                    <m:r>
                      <a:rPr lang="en-US" sz="1400" b="0" i="0" smtClean="0">
                        <a:latin typeface="Cambria Math" panose="02040503050406030204" pitchFamily="18" charset="0"/>
                      </a:rPr>
                      <m:t>=</m:t>
                    </m:r>
                    <m:r>
                      <a:rPr lang="ru-RU" sz="1400" i="0">
                        <a:latin typeface="Cambria Math" panose="02040503050406030204" pitchFamily="18" charset="0"/>
                      </a:rPr>
                      <m:t>5000.0</m:t>
                    </m:r>
                  </m:oMath>
                </a14:m>
                <a:r>
                  <a:rPr lang="ru-RU" sz="1400" dirty="0"/>
                  <a:t> Ом</a:t>
                </a:r>
              </a:p>
            </p:txBody>
          </p:sp>
        </mc:Choice>
        <mc:Fallback>
          <p:sp>
            <p:nvSpPr>
              <p:cNvPr id="30" name="Прямоугольник 29">
                <a:extLst>
                  <a:ext uri="{FF2B5EF4-FFF2-40B4-BE49-F238E27FC236}">
                    <a16:creationId xmlns:a16="http://schemas.microsoft.com/office/drawing/2014/main" id="{67AF73A1-321F-4CF9-818E-8CDDD8F5F144}"/>
                  </a:ext>
                </a:extLst>
              </p:cNvPr>
              <p:cNvSpPr>
                <a:spLocks noRot="1" noChangeAspect="1" noMove="1" noResize="1" noEditPoints="1" noAdjustHandles="1" noChangeArrowheads="1" noChangeShapeType="1" noTextEdit="1"/>
              </p:cNvSpPr>
              <p:nvPr/>
            </p:nvSpPr>
            <p:spPr>
              <a:xfrm>
                <a:off x="274837" y="930955"/>
                <a:ext cx="2080378" cy="328488"/>
              </a:xfrm>
              <a:prstGeom prst="rect">
                <a:avLst/>
              </a:prstGeom>
              <a:blipFill>
                <a:blip r:embed="rId6"/>
                <a:stretch>
                  <a:fillRect t="-1852" b="-12963"/>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sp>
            <p:nvSpPr>
              <p:cNvPr id="2" name="Прямоугольник 1">
                <a:extLst>
                  <a:ext uri="{FF2B5EF4-FFF2-40B4-BE49-F238E27FC236}">
                    <a16:creationId xmlns:a16="http://schemas.microsoft.com/office/drawing/2014/main" id="{27C12EC5-ACA5-48AE-A99B-0C66D3787979}"/>
                  </a:ext>
                </a:extLst>
              </p:cNvPr>
              <p:cNvSpPr/>
              <p:nvPr/>
            </p:nvSpPr>
            <p:spPr>
              <a:xfrm>
                <a:off x="2482659" y="915566"/>
                <a:ext cx="1988428" cy="343877"/>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r>
                        <a:rPr lang="ru-RU" sz="1400" smtClean="0">
                          <a:latin typeface="Cambria Math" panose="02040503050406030204" pitchFamily="18" charset="0"/>
                        </a:rPr>
                        <m:t>∠</m:t>
                      </m:r>
                      <m:d>
                        <m:dPr>
                          <m:ctrlPr>
                            <a:rPr lang="ru-RU" sz="1400" i="1">
                              <a:latin typeface="Cambria Math" panose="02040503050406030204" pitchFamily="18" charset="0"/>
                            </a:rPr>
                          </m:ctrlPr>
                        </m:dPr>
                        <m:e>
                          <m:sSub>
                            <m:sSubPr>
                              <m:ctrlPr>
                                <a:rPr lang="ru-RU" sz="1400" i="1">
                                  <a:latin typeface="Cambria Math" panose="02040503050406030204" pitchFamily="18" charset="0"/>
                                </a:rPr>
                              </m:ctrlPr>
                            </m:sSubPr>
                            <m:e>
                              <m:bar>
                                <m:barPr>
                                  <m:ctrlPr>
                                    <a:rPr lang="ru-RU" sz="1400" i="1">
                                      <a:latin typeface="Cambria Math" panose="02040503050406030204" pitchFamily="18" charset="0"/>
                                    </a:rPr>
                                  </m:ctrlPr>
                                </m:barPr>
                                <m:e>
                                  <m:r>
                                    <a:rPr lang="ru-RU" sz="1400" i="1">
                                      <a:latin typeface="Cambria Math" panose="02040503050406030204" pitchFamily="18" charset="0"/>
                                    </a:rPr>
                                    <m:t>𝑍</m:t>
                                  </m:r>
                                </m:e>
                              </m:bar>
                            </m:e>
                            <m:sub>
                              <m:r>
                                <a:rPr lang="ru-RU" sz="1400">
                                  <a:latin typeface="Cambria Math" panose="02040503050406030204" pitchFamily="18" charset="0"/>
                                </a:rPr>
                                <m:t>отп</m:t>
                              </m:r>
                              <m:r>
                                <a:rPr lang="en-US" sz="1400" b="0" i="0" smtClean="0">
                                  <a:latin typeface="Cambria Math" panose="02040503050406030204" pitchFamily="18" charset="0"/>
                                </a:rPr>
                                <m:t>(</m:t>
                              </m:r>
                              <m:r>
                                <a:rPr lang="ru-RU" sz="1400" b="0" i="0" smtClean="0">
                                  <a:latin typeface="Cambria Math" panose="02040503050406030204" pitchFamily="18" charset="0"/>
                                </a:rPr>
                                <m:t>истина</m:t>
                              </m:r>
                              <m:r>
                                <a:rPr lang="en-US" sz="1400" b="0" i="0" smtClean="0">
                                  <a:latin typeface="Cambria Math" panose="02040503050406030204" pitchFamily="18" charset="0"/>
                                </a:rPr>
                                <m:t>)</m:t>
                              </m:r>
                            </m:sub>
                          </m:sSub>
                        </m:e>
                      </m:d>
                      <m:r>
                        <a:rPr lang="en-US" sz="1400" b="0" i="0" smtClean="0">
                          <a:latin typeface="Cambria Math" panose="02040503050406030204" pitchFamily="18" charset="0"/>
                        </a:rPr>
                        <m:t>=</m:t>
                      </m:r>
                      <m:r>
                        <a:rPr lang="ru-RU" sz="1400">
                          <a:latin typeface="Cambria Math" panose="02040503050406030204" pitchFamily="18" charset="0"/>
                        </a:rPr>
                        <m:t>90.0°</m:t>
                      </m:r>
                    </m:oMath>
                  </m:oMathPara>
                </a14:m>
                <a:endParaRPr lang="ru-RU" sz="1400" dirty="0"/>
              </a:p>
            </p:txBody>
          </p:sp>
        </mc:Choice>
        <mc:Fallback>
          <p:sp>
            <p:nvSpPr>
              <p:cNvPr id="2" name="Прямоугольник 1">
                <a:extLst>
                  <a:ext uri="{FF2B5EF4-FFF2-40B4-BE49-F238E27FC236}">
                    <a16:creationId xmlns:a16="http://schemas.microsoft.com/office/drawing/2014/main" id="{27C12EC5-ACA5-48AE-A99B-0C66D3787979}"/>
                  </a:ext>
                </a:extLst>
              </p:cNvPr>
              <p:cNvSpPr>
                <a:spLocks noRot="1" noChangeAspect="1" noMove="1" noResize="1" noEditPoints="1" noAdjustHandles="1" noChangeArrowheads="1" noChangeShapeType="1" noTextEdit="1"/>
              </p:cNvSpPr>
              <p:nvPr/>
            </p:nvSpPr>
            <p:spPr>
              <a:xfrm>
                <a:off x="2482659" y="915566"/>
                <a:ext cx="1988428" cy="343877"/>
              </a:xfrm>
              <a:prstGeom prst="rect">
                <a:avLst/>
              </a:prstGeom>
              <a:blipFill>
                <a:blip r:embed="rId7"/>
                <a:stretch>
                  <a:fillRect b="-3509"/>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sp>
            <p:nvSpPr>
              <p:cNvPr id="31" name="Прямоугольник 30">
                <a:extLst>
                  <a:ext uri="{FF2B5EF4-FFF2-40B4-BE49-F238E27FC236}">
                    <a16:creationId xmlns:a16="http://schemas.microsoft.com/office/drawing/2014/main" id="{BA6FF3D0-B460-48A9-BA41-682789BAC172}"/>
                  </a:ext>
                </a:extLst>
              </p:cNvPr>
              <p:cNvSpPr/>
              <p:nvPr/>
            </p:nvSpPr>
            <p:spPr>
              <a:xfrm>
                <a:off x="4783754" y="900438"/>
                <a:ext cx="1997022" cy="328488"/>
              </a:xfrm>
              <a:prstGeom prst="rect">
                <a:avLst/>
              </a:prstGeom>
            </p:spPr>
            <p:txBody>
              <a:bodyPr wrap="none">
                <a:spAutoFit/>
              </a:bodyPr>
              <a:lstStyle/>
              <a:p>
                <a14:m>
                  <m:oMath xmlns:m="http://schemas.openxmlformats.org/officeDocument/2006/math">
                    <m:sSub>
                      <m:sSubPr>
                        <m:ctrlPr>
                          <a:rPr lang="ru-RU" sz="1400" smtClean="0">
                            <a:latin typeface="Cambria Math" panose="02040503050406030204" pitchFamily="18" charset="0"/>
                          </a:rPr>
                        </m:ctrlPr>
                      </m:sSubPr>
                      <m:e>
                        <m:r>
                          <a:rPr lang="ru-RU" sz="1400" i="1">
                            <a:latin typeface="Cambria Math" panose="02040503050406030204" pitchFamily="18" charset="0"/>
                          </a:rPr>
                          <m:t>𝑍</m:t>
                        </m:r>
                      </m:e>
                      <m:sub>
                        <m:r>
                          <a:rPr lang="ru-RU" sz="1400" i="0">
                            <a:latin typeface="Cambria Math" panose="02040503050406030204" pitchFamily="18" charset="0"/>
                          </a:rPr>
                          <m:t>отп</m:t>
                        </m:r>
                        <m:r>
                          <a:rPr lang="en-US" sz="1400" b="0" i="0" smtClean="0">
                            <a:latin typeface="Cambria Math" panose="02040503050406030204" pitchFamily="18" charset="0"/>
                          </a:rPr>
                          <m:t>(</m:t>
                        </m:r>
                        <m:r>
                          <a:rPr lang="ru-RU" sz="1400" b="0" i="0" smtClean="0">
                            <a:latin typeface="Cambria Math" panose="02040503050406030204" pitchFamily="18" charset="0"/>
                          </a:rPr>
                          <m:t>модель</m:t>
                        </m:r>
                        <m:r>
                          <a:rPr lang="en-US" sz="1400" b="0" i="0" smtClean="0">
                            <a:latin typeface="Cambria Math" panose="02040503050406030204" pitchFamily="18" charset="0"/>
                          </a:rPr>
                          <m:t>)</m:t>
                        </m:r>
                      </m:sub>
                    </m:sSub>
                    <m:r>
                      <a:rPr lang="en-US" sz="1400" b="0" i="0" smtClean="0">
                        <a:latin typeface="Cambria Math" panose="02040503050406030204" pitchFamily="18" charset="0"/>
                      </a:rPr>
                      <m:t>=</m:t>
                    </m:r>
                    <m:r>
                      <a:rPr lang="ru-RU" sz="1400" b="0" i="0" smtClean="0">
                        <a:latin typeface="Cambria Math" panose="02040503050406030204" pitchFamily="18" charset="0"/>
                      </a:rPr>
                      <m:t>1</m:t>
                    </m:r>
                    <m:r>
                      <a:rPr lang="ru-RU" sz="1400" i="0">
                        <a:latin typeface="Cambria Math" panose="02040503050406030204" pitchFamily="18" charset="0"/>
                      </a:rPr>
                      <m:t>00.0</m:t>
                    </m:r>
                  </m:oMath>
                </a14:m>
                <a:r>
                  <a:rPr lang="ru-RU" sz="1400" dirty="0"/>
                  <a:t> Ом</a:t>
                </a:r>
              </a:p>
            </p:txBody>
          </p:sp>
        </mc:Choice>
        <mc:Fallback>
          <p:sp>
            <p:nvSpPr>
              <p:cNvPr id="31" name="Прямоугольник 30">
                <a:extLst>
                  <a:ext uri="{FF2B5EF4-FFF2-40B4-BE49-F238E27FC236}">
                    <a16:creationId xmlns:a16="http://schemas.microsoft.com/office/drawing/2014/main" id="{BA6FF3D0-B460-48A9-BA41-682789BAC172}"/>
                  </a:ext>
                </a:extLst>
              </p:cNvPr>
              <p:cNvSpPr>
                <a:spLocks noRot="1" noChangeAspect="1" noMove="1" noResize="1" noEditPoints="1" noAdjustHandles="1" noChangeArrowheads="1" noChangeShapeType="1" noTextEdit="1"/>
              </p:cNvSpPr>
              <p:nvPr/>
            </p:nvSpPr>
            <p:spPr>
              <a:xfrm>
                <a:off x="4783754" y="900438"/>
                <a:ext cx="1997022" cy="328488"/>
              </a:xfrm>
              <a:prstGeom prst="rect">
                <a:avLst/>
              </a:prstGeom>
              <a:blipFill>
                <a:blip r:embed="rId8"/>
                <a:stretch>
                  <a:fillRect t="-1852" r="-306" b="-12963"/>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sp>
            <p:nvSpPr>
              <p:cNvPr id="39" name="Прямоугольник 38">
                <a:extLst>
                  <a:ext uri="{FF2B5EF4-FFF2-40B4-BE49-F238E27FC236}">
                    <a16:creationId xmlns:a16="http://schemas.microsoft.com/office/drawing/2014/main" id="{75125798-BDBF-4D1E-A88F-F5FA9302F790}"/>
                  </a:ext>
                </a:extLst>
              </p:cNvPr>
              <p:cNvSpPr/>
              <p:nvPr/>
            </p:nvSpPr>
            <p:spPr>
              <a:xfrm>
                <a:off x="6806354" y="894775"/>
                <a:ext cx="2004459" cy="343877"/>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r>
                        <a:rPr lang="ru-RU" sz="1400" smtClean="0">
                          <a:latin typeface="Cambria Math" panose="02040503050406030204" pitchFamily="18" charset="0"/>
                        </a:rPr>
                        <m:t>∠</m:t>
                      </m:r>
                      <m:d>
                        <m:dPr>
                          <m:ctrlPr>
                            <a:rPr lang="ru-RU" sz="1400" i="1">
                              <a:latin typeface="Cambria Math" panose="02040503050406030204" pitchFamily="18" charset="0"/>
                            </a:rPr>
                          </m:ctrlPr>
                        </m:dPr>
                        <m:e>
                          <m:sSub>
                            <m:sSubPr>
                              <m:ctrlPr>
                                <a:rPr lang="ru-RU" sz="1400" i="1">
                                  <a:latin typeface="Cambria Math" panose="02040503050406030204" pitchFamily="18" charset="0"/>
                                </a:rPr>
                              </m:ctrlPr>
                            </m:sSubPr>
                            <m:e>
                              <m:bar>
                                <m:barPr>
                                  <m:ctrlPr>
                                    <a:rPr lang="ru-RU" sz="1400" i="1">
                                      <a:latin typeface="Cambria Math" panose="02040503050406030204" pitchFamily="18" charset="0"/>
                                    </a:rPr>
                                  </m:ctrlPr>
                                </m:barPr>
                                <m:e>
                                  <m:r>
                                    <a:rPr lang="ru-RU" sz="1400" i="1">
                                      <a:latin typeface="Cambria Math" panose="02040503050406030204" pitchFamily="18" charset="0"/>
                                    </a:rPr>
                                    <m:t>𝑍</m:t>
                                  </m:r>
                                </m:e>
                              </m:bar>
                            </m:e>
                            <m:sub>
                              <m:r>
                                <a:rPr lang="ru-RU" sz="1400">
                                  <a:latin typeface="Cambria Math" panose="02040503050406030204" pitchFamily="18" charset="0"/>
                                </a:rPr>
                                <m:t>отп</m:t>
                              </m:r>
                              <m:r>
                                <a:rPr lang="en-US" sz="1400" b="0" i="0" smtClean="0">
                                  <a:latin typeface="Cambria Math" panose="02040503050406030204" pitchFamily="18" charset="0"/>
                                </a:rPr>
                                <m:t>(</m:t>
                              </m:r>
                              <m:r>
                                <a:rPr lang="ru-RU" sz="1400" b="0" i="0" smtClean="0">
                                  <a:latin typeface="Cambria Math" panose="02040503050406030204" pitchFamily="18" charset="0"/>
                                </a:rPr>
                                <m:t>модель</m:t>
                              </m:r>
                              <m:r>
                                <a:rPr lang="en-US" sz="1400" b="0" i="0" smtClean="0">
                                  <a:latin typeface="Cambria Math" panose="02040503050406030204" pitchFamily="18" charset="0"/>
                                </a:rPr>
                                <m:t>)</m:t>
                              </m:r>
                            </m:sub>
                          </m:sSub>
                        </m:e>
                      </m:d>
                      <m:r>
                        <a:rPr lang="en-US" sz="1400" b="0" i="0" smtClean="0">
                          <a:latin typeface="Cambria Math" panose="02040503050406030204" pitchFamily="18" charset="0"/>
                        </a:rPr>
                        <m:t>=</m:t>
                      </m:r>
                      <m:r>
                        <a:rPr lang="ru-RU" sz="1400" b="0" i="0" smtClean="0">
                          <a:latin typeface="Cambria Math" panose="02040503050406030204" pitchFamily="18" charset="0"/>
                        </a:rPr>
                        <m:t>6</m:t>
                      </m:r>
                      <m:r>
                        <a:rPr lang="ru-RU" sz="1400">
                          <a:latin typeface="Cambria Math" panose="02040503050406030204" pitchFamily="18" charset="0"/>
                        </a:rPr>
                        <m:t>0.0°</m:t>
                      </m:r>
                    </m:oMath>
                  </m:oMathPara>
                </a14:m>
                <a:endParaRPr lang="ru-RU" sz="1400" dirty="0"/>
              </a:p>
            </p:txBody>
          </p:sp>
        </mc:Choice>
        <mc:Fallback>
          <p:sp>
            <p:nvSpPr>
              <p:cNvPr id="39" name="Прямоугольник 38">
                <a:extLst>
                  <a:ext uri="{FF2B5EF4-FFF2-40B4-BE49-F238E27FC236}">
                    <a16:creationId xmlns:a16="http://schemas.microsoft.com/office/drawing/2014/main" id="{75125798-BDBF-4D1E-A88F-F5FA9302F790}"/>
                  </a:ext>
                </a:extLst>
              </p:cNvPr>
              <p:cNvSpPr>
                <a:spLocks noRot="1" noChangeAspect="1" noMove="1" noResize="1" noEditPoints="1" noAdjustHandles="1" noChangeArrowheads="1" noChangeShapeType="1" noTextEdit="1"/>
              </p:cNvSpPr>
              <p:nvPr/>
            </p:nvSpPr>
            <p:spPr>
              <a:xfrm>
                <a:off x="6806354" y="894775"/>
                <a:ext cx="2004459" cy="343877"/>
              </a:xfrm>
              <a:prstGeom prst="rect">
                <a:avLst/>
              </a:prstGeom>
              <a:blipFill>
                <a:blip r:embed="rId9"/>
                <a:stretch>
                  <a:fillRect b="-5357"/>
                </a:stretch>
              </a:blipFill>
            </p:spPr>
            <p:txBody>
              <a:bodyPr/>
              <a:lstStyle/>
              <a:p>
                <a:r>
                  <a:rPr lang="ru-RU">
                    <a:noFill/>
                  </a:rPr>
                  <a:t> </a:t>
                </a:r>
              </a:p>
            </p:txBody>
          </p:sp>
        </mc:Fallback>
      </mc:AlternateContent>
      <p:pic>
        <p:nvPicPr>
          <p:cNvPr id="12" name="Рисунок 11">
            <a:extLst>
              <a:ext uri="{FF2B5EF4-FFF2-40B4-BE49-F238E27FC236}">
                <a16:creationId xmlns:a16="http://schemas.microsoft.com/office/drawing/2014/main" id="{6016F475-B7ED-4AC3-954D-A20335776B0C}"/>
              </a:ext>
            </a:extLst>
          </p:cNvPr>
          <p:cNvPicPr>
            <a:picLocks noChangeAspect="1"/>
          </p:cNvPicPr>
          <p:nvPr/>
        </p:nvPicPr>
        <p:blipFill>
          <a:blip r:embed="rId10"/>
          <a:stretch>
            <a:fillRect/>
          </a:stretch>
        </p:blipFill>
        <p:spPr>
          <a:xfrm>
            <a:off x="226435" y="1279854"/>
            <a:ext cx="4512447" cy="3233027"/>
          </a:xfrm>
          <a:prstGeom prst="rect">
            <a:avLst/>
          </a:prstGeom>
        </p:spPr>
      </p:pic>
      <p:pic>
        <p:nvPicPr>
          <p:cNvPr id="16" name="Рисунок 15">
            <a:extLst>
              <a:ext uri="{FF2B5EF4-FFF2-40B4-BE49-F238E27FC236}">
                <a16:creationId xmlns:a16="http://schemas.microsoft.com/office/drawing/2014/main" id="{CC3DAD7B-4912-4CA1-ABA2-A83B059F28FD}"/>
              </a:ext>
            </a:extLst>
          </p:cNvPr>
          <p:cNvPicPr>
            <a:picLocks noChangeAspect="1"/>
          </p:cNvPicPr>
          <p:nvPr/>
        </p:nvPicPr>
        <p:blipFill>
          <a:blip r:embed="rId11"/>
          <a:stretch>
            <a:fillRect/>
          </a:stretch>
        </p:blipFill>
        <p:spPr>
          <a:xfrm>
            <a:off x="4690683" y="1370097"/>
            <a:ext cx="4114772" cy="3078783"/>
          </a:xfrm>
          <a:prstGeom prst="rect">
            <a:avLst/>
          </a:prstGeom>
        </p:spPr>
      </p:pic>
      <p:sp>
        <p:nvSpPr>
          <p:cNvPr id="41" name="CustomShape 16">
            <a:extLst>
              <a:ext uri="{FF2B5EF4-FFF2-40B4-BE49-F238E27FC236}">
                <a16:creationId xmlns:a16="http://schemas.microsoft.com/office/drawing/2014/main" id="{0EB54626-75AB-41B8-9F15-643F0C389D97}"/>
              </a:ext>
            </a:extLst>
          </p:cNvPr>
          <p:cNvSpPr/>
          <p:nvPr/>
        </p:nvSpPr>
        <p:spPr>
          <a:xfrm>
            <a:off x="562246" y="4533292"/>
            <a:ext cx="4008241" cy="26264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ru-RU" sz="1400" spc="-1" dirty="0">
                <a:solidFill>
                  <a:schemeClr val="tx1">
                    <a:lumMod val="75000"/>
                    <a:lumOff val="25000"/>
                  </a:schemeClr>
                </a:solidFill>
                <a:latin typeface="Montserrat" panose="020B0604020202020204" charset="-52"/>
                <a:ea typeface="DejaVu Sans"/>
              </a:rPr>
              <a:t>критерий равенства напряжений</a:t>
            </a:r>
            <a:endParaRPr lang="ru-RU" sz="1400" strike="noStrike" spc="-1" dirty="0">
              <a:solidFill>
                <a:schemeClr val="tx1">
                  <a:lumMod val="75000"/>
                  <a:lumOff val="25000"/>
                </a:schemeClr>
              </a:solidFill>
              <a:latin typeface="Montserrat" panose="020B0604020202020204" charset="-52"/>
            </a:endParaRPr>
          </a:p>
        </p:txBody>
      </p:sp>
    </p:spTree>
    <p:extLst>
      <p:ext uri="{BB962C8B-B14F-4D97-AF65-F5344CB8AC3E}">
        <p14:creationId xmlns:p14="http://schemas.microsoft.com/office/powerpoint/2010/main" val="11096540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85A48755-696C-41E9-898F-0AEE6CF521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825" y="275662"/>
            <a:ext cx="5059037" cy="475529"/>
          </a:xfrm>
          <a:prstGeom prst="rect">
            <a:avLst/>
          </a:prstGeom>
        </p:spPr>
      </p:pic>
      <p:sp>
        <p:nvSpPr>
          <p:cNvPr id="4" name="CustomShape 16">
            <a:extLst>
              <a:ext uri="{FF2B5EF4-FFF2-40B4-BE49-F238E27FC236}">
                <a16:creationId xmlns:a16="http://schemas.microsoft.com/office/drawing/2014/main" id="{D3435FB7-2DDA-46BC-B41E-0AE5257A674F}"/>
              </a:ext>
            </a:extLst>
          </p:cNvPr>
          <p:cNvSpPr/>
          <p:nvPr/>
        </p:nvSpPr>
        <p:spPr>
          <a:xfrm>
            <a:off x="314274" y="305222"/>
            <a:ext cx="4995588" cy="44596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ru-RU" sz="2100" b="1" spc="-1" dirty="0">
                <a:solidFill>
                  <a:schemeClr val="bg1"/>
                </a:solidFill>
                <a:latin typeface="Montserrat"/>
                <a:ea typeface="DejaVu Sans"/>
              </a:rPr>
              <a:t>РЕЗУЛЬТАТЫ ЭКСПЕРИМЕНТА</a:t>
            </a:r>
            <a:endParaRPr lang="ru-RU" sz="2100" b="0" strike="noStrike" spc="-1" dirty="0">
              <a:solidFill>
                <a:schemeClr val="bg1"/>
              </a:solidFill>
              <a:latin typeface="Arial"/>
            </a:endParaRPr>
          </a:p>
        </p:txBody>
      </p:sp>
      <p:pic>
        <p:nvPicPr>
          <p:cNvPr id="7" name="Рисунок 6">
            <a:extLst>
              <a:ext uri="{FF2B5EF4-FFF2-40B4-BE49-F238E27FC236}">
                <a16:creationId xmlns:a16="http://schemas.microsoft.com/office/drawing/2014/main" id="{7B627DD3-5293-4AF6-A305-0AEC40B194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01251" y="4721522"/>
            <a:ext cx="292633" cy="292633"/>
          </a:xfrm>
          <a:prstGeom prst="rect">
            <a:avLst/>
          </a:prstGeom>
        </p:spPr>
      </p:pic>
      <p:sp>
        <p:nvSpPr>
          <p:cNvPr id="8" name="CustomShape 16">
            <a:extLst>
              <a:ext uri="{FF2B5EF4-FFF2-40B4-BE49-F238E27FC236}">
                <a16:creationId xmlns:a16="http://schemas.microsoft.com/office/drawing/2014/main" id="{4333AE8E-6699-4AE9-B8AD-1B59B79A4237}"/>
              </a:ext>
            </a:extLst>
          </p:cNvPr>
          <p:cNvSpPr/>
          <p:nvPr/>
        </p:nvSpPr>
        <p:spPr>
          <a:xfrm>
            <a:off x="8655212" y="4746371"/>
            <a:ext cx="384710" cy="26085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1000" b="1" spc="-1" dirty="0">
                <a:solidFill>
                  <a:schemeClr val="bg1"/>
                </a:solidFill>
                <a:latin typeface="Montserrat"/>
                <a:ea typeface="DejaVu Sans"/>
              </a:rPr>
              <a:t>7</a:t>
            </a:r>
            <a:endParaRPr lang="ru-RU" sz="1000" b="0" strike="noStrike" spc="-1" dirty="0">
              <a:solidFill>
                <a:schemeClr val="bg1"/>
              </a:solidFill>
              <a:latin typeface="Arial"/>
            </a:endParaRPr>
          </a:p>
        </p:txBody>
      </p:sp>
      <p:pic>
        <p:nvPicPr>
          <p:cNvPr id="19" name="Рисунок 18">
            <a:extLst>
              <a:ext uri="{FF2B5EF4-FFF2-40B4-BE49-F238E27FC236}">
                <a16:creationId xmlns:a16="http://schemas.microsoft.com/office/drawing/2014/main" id="{4DB5CE19-7E29-48B9-9D1A-E153D69FFED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29902" y="248315"/>
            <a:ext cx="2687333" cy="467362"/>
          </a:xfrm>
          <a:prstGeom prst="rect">
            <a:avLst/>
          </a:prstGeom>
        </p:spPr>
      </p:pic>
      <p:pic>
        <p:nvPicPr>
          <p:cNvPr id="6" name="Рисунок 5">
            <a:extLst>
              <a:ext uri="{FF2B5EF4-FFF2-40B4-BE49-F238E27FC236}">
                <a16:creationId xmlns:a16="http://schemas.microsoft.com/office/drawing/2014/main" id="{21367D82-A47F-489E-AF09-9572318877EF}"/>
              </a:ext>
            </a:extLst>
          </p:cNvPr>
          <p:cNvPicPr>
            <a:picLocks noChangeAspect="1"/>
          </p:cNvPicPr>
          <p:nvPr/>
        </p:nvPicPr>
        <p:blipFill>
          <a:blip r:embed="rId6"/>
          <a:stretch>
            <a:fillRect/>
          </a:stretch>
        </p:blipFill>
        <p:spPr>
          <a:xfrm>
            <a:off x="250825" y="1002698"/>
            <a:ext cx="4459476" cy="3280624"/>
          </a:xfrm>
          <a:prstGeom prst="rect">
            <a:avLst/>
          </a:prstGeom>
        </p:spPr>
      </p:pic>
      <p:sp>
        <p:nvSpPr>
          <p:cNvPr id="9" name="Прямоугольник 8">
            <a:extLst>
              <a:ext uri="{FF2B5EF4-FFF2-40B4-BE49-F238E27FC236}">
                <a16:creationId xmlns:a16="http://schemas.microsoft.com/office/drawing/2014/main" id="{E552895F-7E98-4C59-8360-38C729035B0B}"/>
              </a:ext>
            </a:extLst>
          </p:cNvPr>
          <p:cNvSpPr/>
          <p:nvPr/>
        </p:nvSpPr>
        <p:spPr>
          <a:xfrm>
            <a:off x="494343" y="4257325"/>
            <a:ext cx="4572000" cy="646331"/>
          </a:xfrm>
          <a:prstGeom prst="rect">
            <a:avLst/>
          </a:prstGeom>
        </p:spPr>
        <p:txBody>
          <a:bodyPr>
            <a:spAutoFit/>
          </a:bodyPr>
          <a:lstStyle/>
          <a:p>
            <a:pPr algn="ctr"/>
            <a:r>
              <a:rPr lang="ru-RU" spc="-1" dirty="0">
                <a:solidFill>
                  <a:schemeClr val="tx1">
                    <a:lumMod val="75000"/>
                    <a:lumOff val="25000"/>
                  </a:schemeClr>
                </a:solidFill>
                <a:latin typeface="Montserrat" panose="020B0604020202020204" charset="-52"/>
                <a:ea typeface="DejaVu Sans"/>
              </a:rPr>
              <a:t>алгоритм ПК ОМП патент РФ №2720949</a:t>
            </a:r>
            <a:endParaRPr lang="ru-RU" spc="-1" dirty="0">
              <a:solidFill>
                <a:schemeClr val="tx1">
                  <a:lumMod val="75000"/>
                  <a:lumOff val="25000"/>
                </a:schemeClr>
              </a:solidFill>
              <a:latin typeface="Montserrat" panose="020B0604020202020204" charset="-52"/>
            </a:endParaRPr>
          </a:p>
        </p:txBody>
      </p:sp>
      <p:pic>
        <p:nvPicPr>
          <p:cNvPr id="11" name="Рисунок 10">
            <a:extLst>
              <a:ext uri="{FF2B5EF4-FFF2-40B4-BE49-F238E27FC236}">
                <a16:creationId xmlns:a16="http://schemas.microsoft.com/office/drawing/2014/main" id="{834E800E-DA04-4E17-9D74-43E0F3EA2CDE}"/>
              </a:ext>
            </a:extLst>
          </p:cNvPr>
          <p:cNvPicPr>
            <a:picLocks noChangeAspect="1"/>
          </p:cNvPicPr>
          <p:nvPr/>
        </p:nvPicPr>
        <p:blipFill>
          <a:blip r:embed="rId7"/>
          <a:stretch>
            <a:fillRect/>
          </a:stretch>
        </p:blipFill>
        <p:spPr>
          <a:xfrm>
            <a:off x="4860031" y="1080003"/>
            <a:ext cx="3857203" cy="3611521"/>
          </a:xfrm>
          <a:prstGeom prst="rect">
            <a:avLst/>
          </a:prstGeom>
        </p:spPr>
      </p:pic>
    </p:spTree>
    <p:extLst>
      <p:ext uri="{BB962C8B-B14F-4D97-AF65-F5344CB8AC3E}">
        <p14:creationId xmlns:p14="http://schemas.microsoft.com/office/powerpoint/2010/main" val="18027324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90326" y="298309"/>
            <a:ext cx="2487549" cy="616285"/>
          </a:xfrm>
          <a:prstGeom prst="rect">
            <a:avLst/>
          </a:prstGeom>
        </p:spPr>
      </p:pic>
      <p:sp>
        <p:nvSpPr>
          <p:cNvPr id="5" name="TextBox 4"/>
          <p:cNvSpPr txBox="1"/>
          <p:nvPr/>
        </p:nvSpPr>
        <p:spPr>
          <a:xfrm>
            <a:off x="323528" y="421785"/>
            <a:ext cx="3672408" cy="369332"/>
          </a:xfrm>
          <a:prstGeom prst="rect">
            <a:avLst/>
          </a:prstGeom>
          <a:solidFill>
            <a:srgbClr val="1CAC5D"/>
          </a:solidFill>
        </p:spPr>
        <p:txBody>
          <a:bodyPr wrap="square" rtlCol="0">
            <a:spAutoFit/>
          </a:bodyPr>
          <a:lstStyle/>
          <a:p>
            <a:r>
              <a:rPr lang="ru-RU" b="1" dirty="0">
                <a:solidFill>
                  <a:schemeClr val="bg1"/>
                </a:solidFill>
                <a:latin typeface="Montserrat" panose="00000500000000000000" pitchFamily="2" charset="-52"/>
              </a:rPr>
              <a:t>ЗАКЛЮЧЕНИЕ</a:t>
            </a:r>
          </a:p>
        </p:txBody>
      </p:sp>
      <p:sp>
        <p:nvSpPr>
          <p:cNvPr id="11" name="Овал 10"/>
          <p:cNvSpPr/>
          <p:nvPr/>
        </p:nvSpPr>
        <p:spPr>
          <a:xfrm>
            <a:off x="8706182" y="4731990"/>
            <a:ext cx="330314" cy="330314"/>
          </a:xfrm>
          <a:prstGeom prst="ellipse">
            <a:avLst/>
          </a:prstGeom>
          <a:solidFill>
            <a:srgbClr val="1CAC5D"/>
          </a:solidFill>
          <a:ln>
            <a:solidFill>
              <a:srgbClr val="1CAC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p:cNvSpPr txBox="1"/>
          <p:nvPr/>
        </p:nvSpPr>
        <p:spPr>
          <a:xfrm>
            <a:off x="8706182" y="4731990"/>
            <a:ext cx="474330" cy="338554"/>
          </a:xfrm>
          <a:prstGeom prst="rect">
            <a:avLst/>
          </a:prstGeom>
          <a:noFill/>
        </p:spPr>
        <p:txBody>
          <a:bodyPr wrap="square" rtlCol="0">
            <a:spAutoFit/>
          </a:bodyPr>
          <a:lstStyle/>
          <a:p>
            <a:r>
              <a:rPr lang="ru-RU" sz="1600" b="1" dirty="0">
                <a:solidFill>
                  <a:schemeClr val="bg1"/>
                </a:solidFill>
                <a:latin typeface="Montserrat" panose="00000500000000000000" pitchFamily="2" charset="-52"/>
              </a:rPr>
              <a:t>8</a:t>
            </a:r>
          </a:p>
        </p:txBody>
      </p:sp>
      <p:sp>
        <p:nvSpPr>
          <p:cNvPr id="19" name="TextBox 18"/>
          <p:cNvSpPr txBox="1"/>
          <p:nvPr/>
        </p:nvSpPr>
        <p:spPr>
          <a:xfrm>
            <a:off x="323528" y="1491630"/>
            <a:ext cx="8382654" cy="2477025"/>
          </a:xfrm>
          <a:prstGeom prst="rect">
            <a:avLst/>
          </a:prstGeom>
          <a:noFill/>
        </p:spPr>
        <p:txBody>
          <a:bodyPr wrap="square" rtlCol="0">
            <a:spAutoFit/>
          </a:bodyPr>
          <a:lstStyle/>
          <a:p>
            <a:pPr marL="171450" indent="-171450">
              <a:lnSpc>
                <a:spcPct val="150000"/>
              </a:lnSpc>
              <a:buFont typeface="Wingdings" panose="05000000000000000000" pitchFamily="2" charset="2"/>
              <a:buChar char="§"/>
            </a:pPr>
            <a:r>
              <a:rPr lang="ru-RU" sz="1500" b="1" dirty="0">
                <a:solidFill>
                  <a:schemeClr val="tx1">
                    <a:lumMod val="75000"/>
                    <a:lumOff val="25000"/>
                  </a:schemeClr>
                </a:solidFill>
                <a:latin typeface="Montserrat" panose="00000500000000000000" pitchFamily="2" charset="-52"/>
              </a:rPr>
              <a:t>МОДЕЛЬ ОБЪЕКТА НЕАДЕКВАТНА ВСЕГДА</a:t>
            </a:r>
          </a:p>
          <a:p>
            <a:pPr marL="171450" indent="-171450">
              <a:lnSpc>
                <a:spcPct val="150000"/>
              </a:lnSpc>
              <a:buFont typeface="Wingdings" panose="05000000000000000000" pitchFamily="2" charset="2"/>
              <a:buChar char="§"/>
            </a:pPr>
            <a:endParaRPr lang="en-US" sz="1500" b="1" dirty="0">
              <a:solidFill>
                <a:schemeClr val="tx1">
                  <a:lumMod val="75000"/>
                  <a:lumOff val="25000"/>
                </a:schemeClr>
              </a:solidFill>
              <a:latin typeface="Montserrat" panose="00000500000000000000" pitchFamily="2" charset="-52"/>
            </a:endParaRPr>
          </a:p>
          <a:p>
            <a:pPr marL="171450" indent="-171450">
              <a:lnSpc>
                <a:spcPct val="150000"/>
              </a:lnSpc>
              <a:buFont typeface="Wingdings" panose="05000000000000000000" pitchFamily="2" charset="2"/>
              <a:buChar char="§"/>
            </a:pPr>
            <a:r>
              <a:rPr lang="ru-RU" sz="1500" b="1" dirty="0">
                <a:solidFill>
                  <a:schemeClr val="tx1">
                    <a:lumMod val="75000"/>
                    <a:lumOff val="25000"/>
                  </a:schemeClr>
                </a:solidFill>
                <a:latin typeface="Montserrat" panose="00000500000000000000" pitchFamily="2" charset="-52"/>
              </a:rPr>
              <a:t>ЕДИНСТВЕННАЯ ПРАКТИЧЕСКИ ЗНАЧИМАЯ ХАРАКТЕРИСТИКА ОМП - РОБАСТНОСТЬ</a:t>
            </a:r>
          </a:p>
          <a:p>
            <a:pPr marL="171450" indent="-171450">
              <a:lnSpc>
                <a:spcPct val="150000"/>
              </a:lnSpc>
              <a:buFont typeface="Wingdings" panose="05000000000000000000" pitchFamily="2" charset="2"/>
              <a:buChar char="§"/>
            </a:pPr>
            <a:endParaRPr lang="en-US" sz="1500" b="1" dirty="0">
              <a:solidFill>
                <a:schemeClr val="tx1">
                  <a:lumMod val="75000"/>
                  <a:lumOff val="25000"/>
                </a:schemeClr>
              </a:solidFill>
              <a:latin typeface="Montserrat" panose="00000500000000000000" pitchFamily="2" charset="-52"/>
            </a:endParaRPr>
          </a:p>
          <a:p>
            <a:pPr marL="171450" indent="-171450">
              <a:lnSpc>
                <a:spcPct val="150000"/>
              </a:lnSpc>
              <a:buFont typeface="Wingdings" panose="05000000000000000000" pitchFamily="2" charset="2"/>
              <a:buChar char="§"/>
            </a:pPr>
            <a:r>
              <a:rPr lang="ru-RU" sz="1500" b="1" dirty="0">
                <a:solidFill>
                  <a:schemeClr val="tx1">
                    <a:lumMod val="75000"/>
                    <a:lumOff val="25000"/>
                  </a:schemeClr>
                </a:solidFill>
                <a:latin typeface="Montserrat" panose="00000500000000000000" pitchFamily="2" charset="-52"/>
              </a:rPr>
              <a:t>АЛГОРИТМ ПК ОМП патент РФ2720949 ЧРЕЗВЫЧАЙНО РОБАСТЕН В СРАВНЕНИИ С СУЩЕСТВУЮЩИМИ</a:t>
            </a:r>
          </a:p>
        </p:txBody>
      </p:sp>
      <p:pic>
        <p:nvPicPr>
          <p:cNvPr id="8" name="Picture 7">
            <a:extLst>
              <a:ext uri="{FF2B5EF4-FFF2-40B4-BE49-F238E27FC236}">
                <a16:creationId xmlns:a16="http://schemas.microsoft.com/office/drawing/2014/main" id="{7E12426B-CE5B-4787-8CF2-E034377327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94707" y="361350"/>
            <a:ext cx="1125765" cy="490201"/>
          </a:xfrm>
          <a:prstGeom prst="rect">
            <a:avLst/>
          </a:prstGeom>
        </p:spPr>
      </p:pic>
    </p:spTree>
    <p:extLst>
      <p:ext uri="{BB962C8B-B14F-4D97-AF65-F5344CB8AC3E}">
        <p14:creationId xmlns:p14="http://schemas.microsoft.com/office/powerpoint/2010/main" val="2134338089"/>
      </p:ext>
    </p:extLst>
  </p:cSld>
  <p:clrMapOvr>
    <a:masterClrMapping/>
  </p:clrMapOvr>
</p:sld>
</file>

<file path=ppt/theme/theme1.xml><?xml version="1.0" encoding="utf-8"?>
<a:theme xmlns:a="http://schemas.openxmlformats.org/drawingml/2006/main" name="Theme Office">
  <a:themeElements>
    <a:clrScheme name="Standard">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tandard">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3838</TotalTime>
  <Words>1489</Words>
  <Application>Microsoft Office PowerPoint</Application>
  <PresentationFormat>Экран (16:9)</PresentationFormat>
  <Paragraphs>117</Paragraphs>
  <Slides>8</Slides>
  <Notes>8</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8</vt:i4>
      </vt:variant>
    </vt:vector>
  </HeadingPairs>
  <TitlesOfParts>
    <vt:vector size="14" baseType="lpstr">
      <vt:lpstr>Calibri</vt:lpstr>
      <vt:lpstr>Arial</vt:lpstr>
      <vt:lpstr>Montserrat</vt:lpstr>
      <vt:lpstr>Wingdings</vt:lpstr>
      <vt:lpstr>Cambria Math</vt:lpstr>
      <vt:lpstr>Theme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PowerPoint</dc:title>
  <dc:creator>doc2pdf</dc:creator>
  <cp:lastModifiedBy>Mikhail</cp:lastModifiedBy>
  <cp:revision>99</cp:revision>
  <dcterms:modified xsi:type="dcterms:W3CDTF">2024-04-01T09:32:35Z</dcterms:modified>
</cp:coreProperties>
</file>