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3" r:id="rId4"/>
    <p:sldId id="271" r:id="rId5"/>
    <p:sldId id="272" r:id="rId6"/>
    <p:sldId id="274" r:id="rId7"/>
    <p:sldId id="278" r:id="rId8"/>
    <p:sldId id="279" r:id="rId9"/>
    <p:sldId id="280" r:id="rId10"/>
    <p:sldId id="281" r:id="rId11"/>
    <p:sldId id="282" r:id="rId12"/>
    <p:sldId id="275" r:id="rId13"/>
    <p:sldId id="277" r:id="rId14"/>
    <p:sldId id="276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>
      <p:cViewPr varScale="1">
        <p:scale>
          <a:sx n="79" d="100"/>
          <a:sy n="79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8T13:37:53.95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47 1 24575,'2'17'0,"-2"10"0,-2 8 0,0 12 0,-1 5 0,0 2 0,0 0 0,-1-2 0,1 0 0,-1-1 0,0 3 0,-1 3 0,0-2 0,0-1 0,2-3 0,1-5 0,1-8 0,1-18 0,2-14 0,6-21 0,-4 9 0,3-8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9T05:48:32.05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47 1 24575,'2'17'0,"-2"10"0,-2 8 0,0 12 0,-1 5 0,0 2 0,0 0 0,-1-2 0,1 0 0,-1-1 0,0 3 0,-1 3 0,0-2 0,0-1 0,2-3 0,1-5 0,1-8 0,1-18 0,2-14 0,6-21 0,-4 9 0,3-8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9T05:48:32.05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54 4 24575,'51'-2'0,"12"1"0,3 0 0,-8 1 0,-20 0 0,-14 1 0,-4 1 0,-1 0 0,1 1 0,1-1 0,-3 1 0,-3-1 0,-7 0 0,-10 1 0,-1 0 0,-10 10 0,-2 3 0,-4 4 0,1 2 0,5-3 0,2 3 0,0 4 0,-1 3 0,-1 5 0,2 3 0,3-2 0,1-1 0,1-3 0,0-1 0,0 3 0,-1 1 0,-1 1 0,1-4 0,1-7 0,1-6 0,3-3 0,-1 0 0,1 2 0,-2-2 0,1 0 0,1-4 0,0-1 0,1-1 0,0 0 0,0 0 0,0-1 0,0-1 0,-1 2 0,0-1 0,1-1 0,0-1 0,0-1 0,-2 1 0,-3 2 0,1-1 0,0-3 0,2-1 0,1 1 0,-2 1 0,0 3 0,-1-1 0,0 2 0,1-2 0,1-1 0,-1 1 0,0 0 0,0 0 0,0 0 0,0 0 0,2-3 0,-1 2 0,1-2 0,0 0 0,0-3 0,-2-3 0,-5-3 0,-4-2 0,-3 2 0,-5 1 0,-7 3 0,-2 1 0,5 0 0,16 0 0,6 0 0,8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9T05:48:32.06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283 25 24575,'-28'-4'0,"-6"-1"0,6 2 0,-5-1 0,2 1 0,3 2 0,4-1 0,3 1 0,7 0 0,4 1 0,2 1 0,2 2 0,0 3 0,1 2 0,1 6 0,2 6 0,2 5 0,1 5 0,2 0 0,2-1 0,5-1 0,3-3 0,4-1 0,2-5 0,-2-7 0,-1-4 0,2-3 0,2-3 0,3-2 0,-2-2 0,-1-3 0,-2-1 0,-5-3 0,-2 0 0,-3-3 0,-3-4 0,0-3 0,0-2 0,-2 2 0,-1 2 0,-2 2 0,-4-1 0,-5-1 0,-5 2 0,-3 2 0,3 5 0,4 3 0,4 3 0,1 0 0,3 2 0,0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8T13:37:53.96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54 4 24575,'51'-2'0,"12"1"0,3 0 0,-8 1 0,-20 0 0,-14 1 0,-4 1 0,-1 0 0,1 1 0,1-1 0,-3 1 0,-3-1 0,-7 0 0,-10 1 0,-1 0 0,-10 10 0,-2 3 0,-4 4 0,1 2 0,5-3 0,2 3 0,0 4 0,-1 3 0,-1 5 0,2 3 0,3-2 0,1-1 0,1-3 0,0-1 0,0 3 0,-1 1 0,-1 1 0,1-4 0,1-7 0,1-6 0,3-3 0,-1 0 0,1 2 0,-2-2 0,1 0 0,1-4 0,0-1 0,1-1 0,0 0 0,0 0 0,0-1 0,0-1 0,-1 2 0,0-1 0,1-1 0,0-1 0,0-1 0,-2 1 0,-3 2 0,1-1 0,0-3 0,2-1 0,1 1 0,-2 1 0,0 3 0,-1-1 0,0 2 0,1-2 0,1-1 0,-1 1 0,0 0 0,0 0 0,0 0 0,0 0 0,2-3 0,-1 2 0,1-2 0,0 0 0,0-3 0,-2-3 0,-5-3 0,-4-2 0,-3 2 0,-5 1 0,-7 3 0,-2 1 0,5 0 0,16 0 0,6 0 0,8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8T13:37:53.96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283 25 24575,'-28'-4'0,"-6"-1"0,6 2 0,-5-1 0,2 1 0,3 2 0,4-1 0,3 1 0,7 0 0,4 1 0,2 1 0,2 2 0,0 3 0,1 2 0,1 6 0,2 6 0,2 5 0,1 5 0,2 0 0,2-1 0,5-1 0,3-3 0,4-1 0,2-5 0,-2-7 0,-1-4 0,2-3 0,2-3 0,3-2 0,-2-2 0,-1-3 0,-2-1 0,-5-3 0,-2 0 0,-3-3 0,-3-4 0,0-3 0,0-2 0,-2 2 0,-1 2 0,-2 2 0,-4-1 0,-5-1 0,-5 2 0,-3 2 0,3 5 0,4 3 0,4 3 0,1 0 0,3 2 0,0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8T13:41:00.25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47 1 24575,'2'17'0,"-2"10"0,-2 8 0,0 12 0,-1 5 0,0 2 0,0 0 0,-1-2 0,1 0 0,-1-1 0,0 3 0,-1 3 0,0-2 0,0-1 0,2-3 0,1-5 0,1-8 0,1-18 0,2-14 0,6-21 0,-4 9 0,3-8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8T13:41:00.25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54 4 24575,'51'-2'0,"12"1"0,3 0 0,-8 1 0,-20 0 0,-14 1 0,-4 1 0,-1 0 0,1 1 0,1-1 0,-3 1 0,-3-1 0,-7 0 0,-10 1 0,-1 0 0,-10 10 0,-2 3 0,-4 4 0,1 2 0,5-3 0,2 3 0,0 4 0,-1 3 0,-1 5 0,2 3 0,3-2 0,1-1 0,1-3 0,0-1 0,0 3 0,-1 1 0,-1 1 0,1-4 0,1-7 0,1-6 0,3-3 0,-1 0 0,1 2 0,-2-2 0,1 0 0,1-4 0,0-1 0,1-1 0,0 0 0,0 0 0,0-1 0,0-1 0,-1 2 0,0-1 0,1-1 0,0-1 0,0-1 0,-2 1 0,-3 2 0,1-1 0,0-3 0,2-1 0,1 1 0,-2 1 0,0 3 0,-1-1 0,0 2 0,1-2 0,1-1 0,-1 1 0,0 0 0,0 0 0,0 0 0,0 0 0,2-3 0,-1 2 0,1-2 0,0 0 0,0-3 0,-2-3 0,-5-3 0,-4-2 0,-3 2 0,-5 1 0,-7 3 0,-2 1 0,5 0 0,16 0 0,6 0 0,8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8T13:41:00.25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283 25 24575,'-28'-4'0,"-6"-1"0,6 2 0,-5-1 0,2 1 0,3 2 0,4-1 0,3 1 0,7 0 0,4 1 0,2 1 0,2 2 0,0 3 0,1 2 0,1 6 0,2 6 0,2 5 0,1 5 0,2 0 0,2-1 0,5-1 0,3-3 0,4-1 0,2-5 0,-2-7 0,-1-4 0,2-3 0,2-3 0,3-2 0,-2-2 0,-1-3 0,-2-1 0,-5-3 0,-2 0 0,-3-3 0,-3-4 0,0-3 0,0-2 0,-2 2 0,-1 2 0,-2 2 0,-4-1 0,-5-1 0,-5 2 0,-3 2 0,3 5 0,4 3 0,4 3 0,1 0 0,3 2 0,0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8T13:41:08.97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47 1 24575,'2'17'0,"-2"10"0,-2 8 0,0 12 0,-1 5 0,0 2 0,0 0 0,-1-2 0,1 0 0,-1-1 0,0 3 0,-1 3 0,0-2 0,0-1 0,2-3 0,1-5 0,1-8 0,1-18 0,2-14 0,6-21 0,-4 9 0,3-8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8T13:41:08.97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54 4 24575,'51'-2'0,"12"1"0,3 0 0,-8 1 0,-20 0 0,-14 1 0,-4 1 0,-1 0 0,1 1 0,1-1 0,-3 1 0,-3-1 0,-7 0 0,-10 1 0,-1 0 0,-10 10 0,-2 3 0,-4 4 0,1 2 0,5-3 0,2 3 0,0 4 0,-1 3 0,-1 5 0,2 3 0,3-2 0,1-1 0,1-3 0,0-1 0,0 3 0,-1 1 0,-1 1 0,1-4 0,1-7 0,1-6 0,3-3 0,-1 0 0,1 2 0,-2-2 0,1 0 0,1-4 0,0-1 0,1-1 0,0 0 0,0 0 0,0-1 0,0-1 0,-1 2 0,0-1 0,1-1 0,0-1 0,0-1 0,-2 1 0,-3 2 0,1-1 0,0-3 0,2-1 0,1 1 0,-2 1 0,0 3 0,-1-1 0,0 2 0,1-2 0,1-1 0,-1 1 0,0 0 0,0 0 0,0 0 0,0 0 0,2-3 0,-1 2 0,1-2 0,0 0 0,0-3 0,-2-3 0,-5-3 0,-4-2 0,-3 2 0,-5 1 0,-7 3 0,-2 1 0,5 0 0,16 0 0,6 0 0,8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8T13:41:08.97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283 25 24575,'-28'-4'0,"-6"-1"0,6 2 0,-5-1 0,2 1 0,3 2 0,4-1 0,3 1 0,7 0 0,4 1 0,2 1 0,2 2 0,0 3 0,1 2 0,1 6 0,2 6 0,2 5 0,1 5 0,2 0 0,2-1 0,5-1 0,3-3 0,4-1 0,2-5 0,-2-7 0,-1-4 0,2-3 0,2-3 0,3-2 0,-2-2 0,-1-3 0,-2-1 0,-5-3 0,-2 0 0,-3-3 0,-3-4 0,0-3 0,0-2 0,-2 2 0,-1 2 0,-2 2 0,-4-1 0,-5-1 0,-5 2 0,-3 2 0,3 5 0,4 3 0,4 3 0,1 0 0,3 2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1B2F8-D986-7947-BBEF-1DDA6BE177DD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2366D-848E-1B47-93E4-3D13A8AA2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096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879CCC-91B5-E428-E44E-5F5EC693B1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CDEDA17-939F-304C-7449-72E74B7550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843538-9417-5E19-CC0D-C6C4FD665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58638-DFBF-3140-8316-ACFFF4BFCBD8}" type="datetime1">
              <a:rPr lang="ru-RU" smtClean="0"/>
              <a:t>19.04.2024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C4E1DF-59FD-F0FF-DE09-75B7A6C4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AE2016-042D-19E9-8EB9-BB1B2783D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3863-1DF4-F34F-B354-35FD42A8A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289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D99CE2-E949-4484-8B5D-4BBBE08C3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D92F102-12E9-E56F-4B2E-A3E2F580F3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9785C1-C90C-F28E-D00C-1643A876F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04EC7-5AEE-0C44-A920-250ABAE81D02}" type="datetime1">
              <a:rPr lang="ru-RU" smtClean="0"/>
              <a:t>19.04.2024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C98312-EC11-A3F6-C2BE-1A112059A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E95031-4131-10EC-7967-E7777D5DE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3863-1DF4-F34F-B354-35FD42A8A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790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DBF5403-D457-071F-E5D1-FCE7ED9951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E719D75-7569-DC18-9988-EDE1C427FD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DF210C-9CE1-9C14-EA15-79B8FB34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D2F2-EBB5-3944-B837-BC45C644E16A}" type="datetime1">
              <a:rPr lang="ru-RU" smtClean="0"/>
              <a:t>19.04.2024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0E884C-3FB7-587F-2AC1-A0A8DE233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91912A-A064-5625-351E-0AE553322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3863-1DF4-F34F-B354-35FD42A8A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52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852873-F995-5524-FE87-3D3E6B2FF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DABCB0-DB79-E7AF-B013-05300E7C33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B1BAAB-670A-A7A6-CB90-B77B9AB23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A207-BF3C-DE41-9493-377D512C97AD}" type="datetime1">
              <a:rPr lang="ru-RU" smtClean="0"/>
              <a:t>19.04.2024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C14909-DB80-7E0A-CE1D-C5E3C0D82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B75CBF-CBB7-F830-A27D-1FDEE9909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3863-1DF4-F34F-B354-35FD42A8A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244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F5D634-A660-847B-B42D-110649A88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1BE2D9-A2C1-F052-C7FF-331AD9CCD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9E9A13-E1E2-6C64-264D-39B409889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3307-8397-B44C-A1D3-6C2F10DFE63B}" type="datetime1">
              <a:rPr lang="ru-RU" smtClean="0"/>
              <a:t>19.04.2024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7E90D3-8916-BA62-969C-E75D59C4E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B4ACAB-5B5E-A95F-155A-8469C9582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3863-1DF4-F34F-B354-35FD42A8A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186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14116A-FCCB-2AE0-3FBA-CCF87B895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5BBF36-B779-948E-C918-4BC2C9FBD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A7EB42C-049D-B329-1AC1-BB53A81CDE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386DF94-30FE-B6F9-1586-5091C9EC0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E98B-E5F5-184B-ABA0-7604491A8AF6}" type="datetime1">
              <a:rPr lang="ru-RU" smtClean="0"/>
              <a:t>19.04.2024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FE8BEBE-9DB1-933B-9DBC-59C7E2A32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C5F3DC-22AE-815A-EBC7-4F813859F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3863-1DF4-F34F-B354-35FD42A8A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309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BD2C45-8D7F-AA76-682C-E806F4569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708278-7CAB-2386-193B-D17C659788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82A7169-53FF-3340-3932-9E0F67F10F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5D4FC9F-D1D7-AEBF-2733-6D98A8F031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D3443DE-3CED-359F-D327-9005F6CA7C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4DBE575-148E-DD69-192A-22DD7E419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BBA-611A-4244-9D03-967C96941E7B}" type="datetime1">
              <a:rPr lang="ru-RU" smtClean="0"/>
              <a:t>19.04.2024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E0F2DD-6B51-8456-78CD-DF7F09EFC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A354DCF-52ED-E467-AC30-3DCAED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3863-1DF4-F34F-B354-35FD42A8A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764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68EC1A-765B-694B-ECCB-1315086F4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6D7BF69-26C8-D5BE-5BC7-3110AF036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518AF-2EA7-CE48-A00E-2A8673ED4628}" type="datetime1">
              <a:rPr lang="ru-RU" smtClean="0"/>
              <a:t>19.04.2024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F155605-F9B8-D565-A4D4-E720F6459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0F60666-DDC9-1934-19A0-29620D796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3863-1DF4-F34F-B354-35FD42A8A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351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6249EE7-5CC5-F5F7-3592-5C40456AE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0675-5BF4-8847-8347-E81651422D0E}" type="datetime1">
              <a:rPr lang="ru-RU" smtClean="0"/>
              <a:t>19.04.2024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1B0BFA3-57BA-3D87-ED16-8B2F7C29E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DD3743F-D2AE-6107-E10A-DBAB64835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3863-1DF4-F34F-B354-35FD42A8A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79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664DE4-BE72-DB67-F2A5-998D1F37B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5090C4-61E5-13D1-28A6-1DAD66357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042F71A-19EB-85E8-E79F-D6F4E49F9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B29ED6-179C-51BD-D7B6-78B76D38C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83312-8D9B-CD47-82F4-0840C48A4288}" type="datetime1">
              <a:rPr lang="ru-RU" smtClean="0"/>
              <a:t>19.04.2024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5F78E23-F026-2DC0-FF2D-B8AE9974C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EAF3006-D493-FE3B-50D3-419F1091B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3863-1DF4-F34F-B354-35FD42A8A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64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D57452-B925-42D6-EA2E-87179E940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11B6953-F39C-AA31-10E6-8B550812AC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DA786C-1824-5C75-DF5A-DBD2F820BE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32A635E-ACD9-CA78-6AD0-311808D45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6038-99F1-1C4D-8D30-EDFA865B069E}" type="datetime1">
              <a:rPr lang="ru-RU" smtClean="0"/>
              <a:t>19.04.2024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2B9635-EB99-F754-985D-C4A4D3189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B02D60-FC07-9C29-669A-B9247A7B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3863-1DF4-F34F-B354-35FD42A8A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209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8CE9F3-BC47-0112-169E-193DF2AA8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37CD0A-E3A2-6E3F-E794-4514630C57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843330-902C-B475-8F8C-099E3A66B1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BD053-3EBC-7E4E-8A2C-8EF5CCC08811}" type="datetime1">
              <a:rPr lang="ru-RU" smtClean="0"/>
              <a:t>19.04.2024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8D2A4D-2BF4-40DA-4AE1-E5B16BE030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F4C93B-0DAF-0612-DD5B-54298AF030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03863-1DF4-F34F-B354-35FD42A8A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86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lebedevAndA@mpei.r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png"/><Relationship Id="rId18" Type="http://schemas.openxmlformats.org/officeDocument/2006/relationships/customXml" Target="../ink/ink6.xml"/><Relationship Id="rId3" Type="http://schemas.openxmlformats.org/officeDocument/2006/relationships/image" Target="../media/image6.png"/><Relationship Id="rId21" Type="http://schemas.openxmlformats.org/officeDocument/2006/relationships/customXml" Target="../ink/ink9.xml"/><Relationship Id="rId12" Type="http://schemas.openxmlformats.org/officeDocument/2006/relationships/customXml" Target="../ink/ink2.xml"/><Relationship Id="rId17" Type="http://schemas.openxmlformats.org/officeDocument/2006/relationships/customXml" Target="../ink/ink5.xml"/><Relationship Id="rId2" Type="http://schemas.openxmlformats.org/officeDocument/2006/relationships/image" Target="../media/image5.png"/><Relationship Id="rId16" Type="http://schemas.openxmlformats.org/officeDocument/2006/relationships/customXml" Target="../ink/ink4.xml"/><Relationship Id="rId20" Type="http://schemas.openxmlformats.org/officeDocument/2006/relationships/customXml" Target="../ink/ink8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3.png"/><Relationship Id="rId15" Type="http://schemas.openxmlformats.org/officeDocument/2006/relationships/image" Target="../media/image10.png"/><Relationship Id="rId19" Type="http://schemas.openxmlformats.org/officeDocument/2006/relationships/customXml" Target="../ink/ink7.xml"/><Relationship Id="rId4" Type="http://schemas.openxmlformats.org/officeDocument/2006/relationships/customXml" Target="../ink/ink1.xml"/><Relationship Id="rId1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png"/><Relationship Id="rId3" Type="http://schemas.openxmlformats.org/officeDocument/2006/relationships/image" Target="../media/image6.png"/><Relationship Id="rId12" Type="http://schemas.openxmlformats.org/officeDocument/2006/relationships/customXml" Target="../ink/ink1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3.png"/><Relationship Id="rId5" Type="http://schemas.openxmlformats.org/officeDocument/2006/relationships/customXml" Target="../ink/ink10.xml"/><Relationship Id="rId15" Type="http://schemas.openxmlformats.org/officeDocument/2006/relationships/image" Target="../media/image10.png"/><Relationship Id="rId4" Type="http://schemas.openxmlformats.org/officeDocument/2006/relationships/image" Target="../media/image11.png"/><Relationship Id="rId14" Type="http://schemas.openxmlformats.org/officeDocument/2006/relationships/customXml" Target="../ink/ink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0876FEA-4A32-79A9-AA34-B0234A03C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Google Shape;199;p30">
            <a:extLst>
              <a:ext uri="{FF2B5EF4-FFF2-40B4-BE49-F238E27FC236}">
                <a16:creationId xmlns:a16="http://schemas.microsoft.com/office/drawing/2014/main" id="{15C90C8C-A364-8DD9-008A-B31B4424F1EE}"/>
              </a:ext>
            </a:extLst>
          </p:cNvPr>
          <p:cNvSpPr txBox="1">
            <a:spLocks/>
          </p:cNvSpPr>
          <p:nvPr/>
        </p:nvSpPr>
        <p:spPr>
          <a:xfrm>
            <a:off x="568896" y="2519464"/>
            <a:ext cx="6878384" cy="1981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000" dirty="0">
                <a:solidFill>
                  <a:srgbClr val="00487E"/>
                </a:solidFill>
              </a:rPr>
              <a:t>Разработка и исследование способа обеспечения информационного взаимодействия между устройствами РЗА различных производителей для реализации функции ДЗЛ</a:t>
            </a:r>
          </a:p>
        </p:txBody>
      </p:sp>
      <p:sp>
        <p:nvSpPr>
          <p:cNvPr id="10" name="Google Shape;199;p30">
            <a:extLst>
              <a:ext uri="{FF2B5EF4-FFF2-40B4-BE49-F238E27FC236}">
                <a16:creationId xmlns:a16="http://schemas.microsoft.com/office/drawing/2014/main" id="{1234D982-8A71-7357-9CAC-67A10C3FBB79}"/>
              </a:ext>
            </a:extLst>
          </p:cNvPr>
          <p:cNvSpPr txBox="1">
            <a:spLocks/>
          </p:cNvSpPr>
          <p:nvPr/>
        </p:nvSpPr>
        <p:spPr>
          <a:xfrm>
            <a:off x="633737" y="4861971"/>
            <a:ext cx="2789555" cy="44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1600" dirty="0">
                <a:solidFill>
                  <a:srgbClr val="00487E"/>
                </a:solidFill>
              </a:rPr>
              <a:t>Лебедев Андрей</a:t>
            </a:r>
            <a:endParaRPr lang="en-US" sz="1600" dirty="0">
              <a:solidFill>
                <a:srgbClr val="00487E"/>
              </a:solidFill>
            </a:endParaRPr>
          </a:p>
        </p:txBody>
      </p:sp>
      <p:sp>
        <p:nvSpPr>
          <p:cNvPr id="11" name="Google Shape;199;p30">
            <a:extLst>
              <a:ext uri="{FF2B5EF4-FFF2-40B4-BE49-F238E27FC236}">
                <a16:creationId xmlns:a16="http://schemas.microsoft.com/office/drawing/2014/main" id="{1FBD6958-5BAA-2A75-4BD7-EF53D615C78A}"/>
              </a:ext>
            </a:extLst>
          </p:cNvPr>
          <p:cNvSpPr txBox="1">
            <a:spLocks/>
          </p:cNvSpPr>
          <p:nvPr/>
        </p:nvSpPr>
        <p:spPr>
          <a:xfrm>
            <a:off x="633737" y="5040661"/>
            <a:ext cx="3199130" cy="7697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1100" b="0" dirty="0">
                <a:solidFill>
                  <a:srgbClr val="00487E"/>
                </a:solidFill>
              </a:rPr>
              <a:t>Доцент кафедры </a:t>
            </a:r>
            <a:r>
              <a:rPr lang="ru-RU" sz="1100" b="0" dirty="0" err="1">
                <a:solidFill>
                  <a:srgbClr val="00487E"/>
                </a:solidFill>
              </a:rPr>
              <a:t>РЗиАЭ</a:t>
            </a:r>
            <a:r>
              <a:rPr lang="ru-RU" sz="1100" b="0" dirty="0">
                <a:solidFill>
                  <a:srgbClr val="00487E"/>
                </a:solidFill>
              </a:rPr>
              <a:t> НИУ «МЭИ»</a:t>
            </a:r>
          </a:p>
          <a:p>
            <a:r>
              <a:rPr lang="ru-RU" sz="1100" b="0" dirty="0">
                <a:solidFill>
                  <a:srgbClr val="00487E"/>
                </a:solidFill>
              </a:rPr>
              <a:t>Ведущий научный сотрудник Центра НТИ МЭИ</a:t>
            </a:r>
            <a:endParaRPr lang="en-US" sz="1100" b="0" dirty="0">
              <a:solidFill>
                <a:srgbClr val="00487E"/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B7B812A-024A-AA3B-DBDA-053EB2693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217" y="5989109"/>
            <a:ext cx="1834900" cy="329185"/>
          </a:xfrm>
          <a:prstGeom prst="rect">
            <a:avLst/>
          </a:prstGeom>
        </p:spPr>
      </p:pic>
      <p:pic>
        <p:nvPicPr>
          <p:cNvPr id="15" name="Рисунок 1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41643B59-6B29-9D89-9792-A423D259D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256" y="217901"/>
            <a:ext cx="3032500" cy="1151226"/>
          </a:xfrm>
          <a:prstGeom prst="rect">
            <a:avLst/>
          </a:prstGeom>
        </p:spPr>
      </p:pic>
      <p:sp>
        <p:nvSpPr>
          <p:cNvPr id="20" name="Номер слайда 19">
            <a:extLst>
              <a:ext uri="{FF2B5EF4-FFF2-40B4-BE49-F238E27FC236}">
                <a16:creationId xmlns:a16="http://schemas.microsoft.com/office/drawing/2014/main" id="{EC5F921E-AB42-A34A-0651-5E00D27A8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3863-1DF4-F34F-B354-35FD42A8A6BF}" type="slidenum">
              <a:rPr lang="ru-RU" smtClean="0"/>
              <a:t>1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FC328BC-10FF-CFD0-AC60-DA30366426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4000" y="1426996"/>
            <a:ext cx="3660365" cy="103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080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10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F43E8B-9278-DC20-1E49-F1E68D2C5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" y="6318211"/>
            <a:ext cx="1361392" cy="4749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7BB84D3-516D-C58F-E807-4951F9D11006}"/>
              </a:ext>
            </a:extLst>
          </p:cNvPr>
          <p:cNvCxnSpPr>
            <a:cxnSpLocks/>
          </p:cNvCxnSpPr>
          <p:nvPr/>
        </p:nvCxnSpPr>
        <p:spPr>
          <a:xfrm>
            <a:off x="218661" y="6232228"/>
            <a:ext cx="11827477" cy="701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205BDEC-8C18-0912-3CCF-C9CD9F84B343}"/>
              </a:ext>
            </a:extLst>
          </p:cNvPr>
          <p:cNvGrpSpPr/>
          <p:nvPr/>
        </p:nvGrpSpPr>
        <p:grpSpPr>
          <a:xfrm>
            <a:off x="9509505" y="6339554"/>
            <a:ext cx="1870800" cy="432264"/>
            <a:chOff x="8875330" y="5492788"/>
            <a:chExt cx="1870800" cy="4322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5F90227-6C28-8D74-32B1-604B936CEB09}"/>
                </a:ext>
              </a:extLst>
            </p:cNvPr>
            <p:cNvSpPr/>
            <p:nvPr/>
          </p:nvSpPr>
          <p:spPr>
            <a:xfrm>
              <a:off x="8954665" y="5524255"/>
              <a:ext cx="1791465" cy="369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447675" marR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0" u="none" strike="noStrike" cap="none" spc="0" normalizeH="0" baseline="0" dirty="0">
                  <a:ln>
                    <a:noFill/>
                  </a:ln>
                  <a:solidFill>
                    <a:srgbClr val="CC9900"/>
                  </a:solidFill>
                  <a:effectLst/>
                  <a:uFillTx/>
                  <a:sym typeface="Arial"/>
                </a:rPr>
                <a:t>КАФЕДРА РЕЛЕЙНОЙ ЗАЩИТЫ И АВТОМАТИЗАЦИИ ЭНЕРГОСИСТЕМ НИУ «МЭИ»</a:t>
              </a:r>
            </a:p>
          </p:txBody>
        </p:sp>
        <p:pic>
          <p:nvPicPr>
            <p:cNvPr id="4" name="Рисунок 3" descr="Изображение выглядит как символ, текст, эмблема, логотип&#10;&#10;Автоматически созданное описание">
              <a:extLst>
                <a:ext uri="{FF2B5EF4-FFF2-40B4-BE49-F238E27FC236}">
                  <a16:creationId xmlns:a16="http://schemas.microsoft.com/office/drawing/2014/main" id="{B7236D41-5523-D882-49FA-A769DBF3C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5330" y="5492788"/>
              <a:ext cx="691622" cy="432264"/>
            </a:xfrm>
            <a:prstGeom prst="rect">
              <a:avLst/>
            </a:prstGeom>
          </p:spPr>
        </p:pic>
      </p:grpSp>
      <p:sp>
        <p:nvSpPr>
          <p:cNvPr id="6" name="Google Shape;199;p30">
            <a:extLst>
              <a:ext uri="{FF2B5EF4-FFF2-40B4-BE49-F238E27FC236}">
                <a16:creationId xmlns:a16="http://schemas.microsoft.com/office/drawing/2014/main" id="{1F9FC265-C10F-6C5E-8419-B59EB34111C7}"/>
              </a:ext>
            </a:extLst>
          </p:cNvPr>
          <p:cNvSpPr txBox="1">
            <a:spLocks/>
          </p:cNvSpPr>
          <p:nvPr/>
        </p:nvSpPr>
        <p:spPr>
          <a:xfrm>
            <a:off x="426909" y="1"/>
            <a:ext cx="11338182" cy="613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400" dirty="0">
                <a:solidFill>
                  <a:srgbClr val="00487E"/>
                </a:solidFill>
              </a:rPr>
              <a:t>Предлагаемое решение</a:t>
            </a:r>
          </a:p>
        </p:txBody>
      </p:sp>
      <p:pic>
        <p:nvPicPr>
          <p:cNvPr id="10" name="Рисунок 9" descr="Изображение выглядит как текст, снимок экрана, дизайн&#10;&#10;Автоматически созданное описание">
            <a:extLst>
              <a:ext uri="{FF2B5EF4-FFF2-40B4-BE49-F238E27FC236}">
                <a16:creationId xmlns:a16="http://schemas.microsoft.com/office/drawing/2014/main" id="{67992612-CFA3-57DE-E07D-C54C1EDC36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2399" y="1128408"/>
            <a:ext cx="6061515" cy="49777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60346E-9189-7D23-3318-19E043142F1D}"/>
              </a:ext>
            </a:extLst>
          </p:cNvPr>
          <p:cNvSpPr txBox="1"/>
          <p:nvPr/>
        </p:nvSpPr>
        <p:spPr>
          <a:xfrm>
            <a:off x="314827" y="1128408"/>
            <a:ext cx="8012050" cy="815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 marL="457200" marR="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rabicPeriod"/>
              <a:defRPr sz="2000" b="1" i="0" u="none" strike="noStrike" cap="none">
                <a:solidFill>
                  <a:srgbClr val="00487E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9pPr>
          </a:lstStyle>
          <a:p>
            <a:pPr marL="360363" indent="-273050">
              <a:spcAft>
                <a:spcPts val="600"/>
              </a:spcAft>
            </a:pPr>
            <a:r>
              <a:rPr lang="ru-RU" sz="1800" b="0" dirty="0">
                <a:sym typeface="Montserrat"/>
              </a:rPr>
              <a:t>Разработка единых требований к составу и формату данных, а также способу информационного обмена между полукомплектами ДЗЛ.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6FE879-6FFD-78B8-4AE1-012B48060B36}"/>
              </a:ext>
            </a:extLst>
          </p:cNvPr>
          <p:cNvSpPr txBox="1"/>
          <p:nvPr/>
        </p:nvSpPr>
        <p:spPr>
          <a:xfrm>
            <a:off x="314827" y="3839929"/>
            <a:ext cx="5817572" cy="1986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 marL="360363" marR="0" lvl="0" indent="-2730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+mj-lt"/>
              <a:buAutoNum type="arabicPeriod"/>
              <a:defRPr b="0" i="0" u="none" strike="noStrike" cap="none">
                <a:solidFill>
                  <a:srgbClr val="00487E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9pPr>
          </a:lstStyle>
          <a:p>
            <a:pPr>
              <a:buNone/>
            </a:pPr>
            <a:r>
              <a:rPr lang="ru-RU" dirty="0">
                <a:sym typeface="Montserrat"/>
              </a:rPr>
              <a:t>3. Разработка опытного образца конвертирующего устройства для алгоритмического преобразования данных информационного обмена ДЗЛ и совместимости различных производителей.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629F38-98F4-5B1C-95B7-0AF5E362DBCF}"/>
              </a:ext>
            </a:extLst>
          </p:cNvPr>
          <p:cNvSpPr txBox="1"/>
          <p:nvPr/>
        </p:nvSpPr>
        <p:spPr>
          <a:xfrm>
            <a:off x="314827" y="1943427"/>
            <a:ext cx="5817572" cy="1986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 marL="360363" marR="0" lvl="0" indent="-2730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+mj-lt"/>
              <a:buAutoNum type="arabicPeriod"/>
              <a:defRPr b="0" i="0" u="none" strike="noStrike" cap="none">
                <a:solidFill>
                  <a:srgbClr val="00487E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9pPr>
          </a:lstStyle>
          <a:p>
            <a:pPr>
              <a:buNone/>
            </a:pPr>
            <a:r>
              <a:rPr lang="ru-RU" dirty="0">
                <a:sym typeface="Montserrat"/>
              </a:rPr>
              <a:t>2. Разработка гибкого и универсального способа обработки и преобразования данных информационного обмена полукомплектов ДЗЛ независимо от канала цифровой коммуникации и алгоритма реализации функций защиты.</a:t>
            </a:r>
          </a:p>
        </p:txBody>
      </p:sp>
    </p:spTree>
    <p:extLst>
      <p:ext uri="{BB962C8B-B14F-4D97-AF65-F5344CB8AC3E}">
        <p14:creationId xmlns:p14="http://schemas.microsoft.com/office/powerpoint/2010/main" val="2665514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11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F43E8B-9278-DC20-1E49-F1E68D2C5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" y="6318211"/>
            <a:ext cx="1361392" cy="4749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7BB84D3-516D-C58F-E807-4951F9D11006}"/>
              </a:ext>
            </a:extLst>
          </p:cNvPr>
          <p:cNvCxnSpPr>
            <a:cxnSpLocks/>
          </p:cNvCxnSpPr>
          <p:nvPr/>
        </p:nvCxnSpPr>
        <p:spPr>
          <a:xfrm>
            <a:off x="218661" y="6232228"/>
            <a:ext cx="11827477" cy="701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205BDEC-8C18-0912-3CCF-C9CD9F84B343}"/>
              </a:ext>
            </a:extLst>
          </p:cNvPr>
          <p:cNvGrpSpPr/>
          <p:nvPr/>
        </p:nvGrpSpPr>
        <p:grpSpPr>
          <a:xfrm>
            <a:off x="9509505" y="6339554"/>
            <a:ext cx="1870800" cy="432264"/>
            <a:chOff x="8875330" y="5492788"/>
            <a:chExt cx="1870800" cy="4322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5F90227-6C28-8D74-32B1-604B936CEB09}"/>
                </a:ext>
              </a:extLst>
            </p:cNvPr>
            <p:cNvSpPr/>
            <p:nvPr/>
          </p:nvSpPr>
          <p:spPr>
            <a:xfrm>
              <a:off x="8954665" y="5524255"/>
              <a:ext cx="1791465" cy="369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447675" marR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0" u="none" strike="noStrike" cap="none" spc="0" normalizeH="0" baseline="0" dirty="0">
                  <a:ln>
                    <a:noFill/>
                  </a:ln>
                  <a:solidFill>
                    <a:srgbClr val="CC9900"/>
                  </a:solidFill>
                  <a:effectLst/>
                  <a:uFillTx/>
                  <a:sym typeface="Arial"/>
                </a:rPr>
                <a:t>КАФЕДРА РЕЛЕЙНОЙ ЗАЩИТЫ И АВТОМАТИЗАЦИИ ЭНЕРГОСИСТЕМ НИУ «МЭИ»</a:t>
              </a:r>
            </a:p>
          </p:txBody>
        </p:sp>
        <p:pic>
          <p:nvPicPr>
            <p:cNvPr id="4" name="Рисунок 3" descr="Изображение выглядит как символ, текст, эмблема, логотип&#10;&#10;Автоматически созданное описание">
              <a:extLst>
                <a:ext uri="{FF2B5EF4-FFF2-40B4-BE49-F238E27FC236}">
                  <a16:creationId xmlns:a16="http://schemas.microsoft.com/office/drawing/2014/main" id="{B7236D41-5523-D882-49FA-A769DBF3C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5330" y="5492788"/>
              <a:ext cx="691622" cy="432264"/>
            </a:xfrm>
            <a:prstGeom prst="rect">
              <a:avLst/>
            </a:prstGeom>
          </p:spPr>
        </p:pic>
      </p:grpSp>
      <p:sp>
        <p:nvSpPr>
          <p:cNvPr id="6" name="Google Shape;199;p30">
            <a:extLst>
              <a:ext uri="{FF2B5EF4-FFF2-40B4-BE49-F238E27FC236}">
                <a16:creationId xmlns:a16="http://schemas.microsoft.com/office/drawing/2014/main" id="{1F9FC265-C10F-6C5E-8419-B59EB34111C7}"/>
              </a:ext>
            </a:extLst>
          </p:cNvPr>
          <p:cNvSpPr txBox="1">
            <a:spLocks/>
          </p:cNvSpPr>
          <p:nvPr/>
        </p:nvSpPr>
        <p:spPr>
          <a:xfrm>
            <a:off x="482139" y="315278"/>
            <a:ext cx="11455935" cy="1787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В 2023 году ПАО «Россети Ленэнерго», ООО «МЭЩ», ФГБОУ ВО «НИУ МЭИ» и ООО «ЛУЧ» заключили договор на разработку НИОКР «Разработка конвертера протоколов и алгоритмов работы для организации взаимодействия микропроцессорных терминалов дифференциальной защиты линий разных производителей»</a:t>
            </a:r>
          </a:p>
          <a:p>
            <a:r>
              <a:rPr lang="ru-RU" sz="1800" dirty="0"/>
              <a:t>производителей»</a:t>
            </a:r>
          </a:p>
        </p:txBody>
      </p:sp>
      <p:pic>
        <p:nvPicPr>
          <p:cNvPr id="10" name="Рисунок 9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41643B59-6B29-9D89-9792-A423D259D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2263" y="1814986"/>
            <a:ext cx="2610952" cy="9911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849" y="1814986"/>
            <a:ext cx="1964197" cy="126022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681" y="1977505"/>
            <a:ext cx="2333625" cy="828675"/>
          </a:xfrm>
          <a:prstGeom prst="rect">
            <a:avLst/>
          </a:prstGeom>
        </p:spPr>
      </p:pic>
      <p:sp>
        <p:nvSpPr>
          <p:cNvPr id="15" name="Правая фигурная скобка 14"/>
          <p:cNvSpPr/>
          <p:nvPr/>
        </p:nvSpPr>
        <p:spPr>
          <a:xfrm rot="5400000">
            <a:off x="5436921" y="-1856747"/>
            <a:ext cx="1097280" cy="10789491"/>
          </a:xfrm>
          <a:prstGeom prst="rightBrace">
            <a:avLst>
              <a:gd name="adj1" fmla="val 8333"/>
              <a:gd name="adj2" fmla="val 4992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90814" y="4037666"/>
            <a:ext cx="10789491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Перспективность разрабатываемого изделия состоит в следующем: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возможность потребителю комплектовать системы ДЗЛ из изделий различных производителей, что позволяет выбирать оптимальную конфигурацию с точки зрения функционала и материальных затрат.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 использовании изделия модернизация ДЗЛ может быть осуществлена в меньшие сроки и с меньшими затратами за счёт более широкого выбора комплектующих.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15" y="1791707"/>
            <a:ext cx="2496339" cy="1050789"/>
          </a:xfrm>
          <a:prstGeom prst="rect">
            <a:avLst/>
          </a:prstGeom>
        </p:spPr>
      </p:pic>
      <p:sp>
        <p:nvSpPr>
          <p:cNvPr id="5" name="Google Shape;199;p30">
            <a:extLst>
              <a:ext uri="{FF2B5EF4-FFF2-40B4-BE49-F238E27FC236}">
                <a16:creationId xmlns:a16="http://schemas.microsoft.com/office/drawing/2014/main" id="{BBF15DBA-A683-C3E2-E836-93B5F1F39898}"/>
              </a:ext>
            </a:extLst>
          </p:cNvPr>
          <p:cNvSpPr txBox="1">
            <a:spLocks/>
          </p:cNvSpPr>
          <p:nvPr/>
        </p:nvSpPr>
        <p:spPr>
          <a:xfrm>
            <a:off x="426909" y="1"/>
            <a:ext cx="11338182" cy="613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400" dirty="0">
                <a:solidFill>
                  <a:srgbClr val="00487E"/>
                </a:solidFill>
              </a:rPr>
              <a:t>НИОКР: конвертер ДЗЛ</a:t>
            </a:r>
          </a:p>
        </p:txBody>
      </p:sp>
    </p:spTree>
    <p:extLst>
      <p:ext uri="{BB962C8B-B14F-4D97-AF65-F5344CB8AC3E}">
        <p14:creationId xmlns:p14="http://schemas.microsoft.com/office/powerpoint/2010/main" val="2789378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12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F43E8B-9278-DC20-1E49-F1E68D2C5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" y="6318211"/>
            <a:ext cx="1361392" cy="4749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7BB84D3-516D-C58F-E807-4951F9D11006}"/>
              </a:ext>
            </a:extLst>
          </p:cNvPr>
          <p:cNvCxnSpPr>
            <a:cxnSpLocks/>
          </p:cNvCxnSpPr>
          <p:nvPr/>
        </p:nvCxnSpPr>
        <p:spPr>
          <a:xfrm>
            <a:off x="218661" y="6232228"/>
            <a:ext cx="11827477" cy="701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205BDEC-8C18-0912-3CCF-C9CD9F84B343}"/>
              </a:ext>
            </a:extLst>
          </p:cNvPr>
          <p:cNvGrpSpPr/>
          <p:nvPr/>
        </p:nvGrpSpPr>
        <p:grpSpPr>
          <a:xfrm>
            <a:off x="9509505" y="6339554"/>
            <a:ext cx="1870800" cy="432264"/>
            <a:chOff x="8875330" y="5492788"/>
            <a:chExt cx="1870800" cy="4322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5F90227-6C28-8D74-32B1-604B936CEB09}"/>
                </a:ext>
              </a:extLst>
            </p:cNvPr>
            <p:cNvSpPr/>
            <p:nvPr/>
          </p:nvSpPr>
          <p:spPr>
            <a:xfrm>
              <a:off x="8954665" y="5524255"/>
              <a:ext cx="1791465" cy="369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447675" marR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0" u="none" strike="noStrike" cap="none" spc="0" normalizeH="0" baseline="0" dirty="0">
                  <a:ln>
                    <a:noFill/>
                  </a:ln>
                  <a:solidFill>
                    <a:srgbClr val="CC9900"/>
                  </a:solidFill>
                  <a:effectLst/>
                  <a:uFillTx/>
                  <a:sym typeface="Arial"/>
                </a:rPr>
                <a:t>КАФЕДРА РЕЛЕЙНОЙ ЗАЩИТЫ И АВТОМАТИЗАЦИИ ЭНЕРГОСИСТЕМ НИУ «МЭИ»</a:t>
              </a:r>
            </a:p>
          </p:txBody>
        </p:sp>
        <p:pic>
          <p:nvPicPr>
            <p:cNvPr id="4" name="Рисунок 3" descr="Изображение выглядит как символ, текст, эмблема, логотип&#10;&#10;Автоматически созданное описание">
              <a:extLst>
                <a:ext uri="{FF2B5EF4-FFF2-40B4-BE49-F238E27FC236}">
                  <a16:creationId xmlns:a16="http://schemas.microsoft.com/office/drawing/2014/main" id="{B7236D41-5523-D882-49FA-A769DBF3C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5330" y="5492788"/>
              <a:ext cx="691622" cy="432264"/>
            </a:xfrm>
            <a:prstGeom prst="rect">
              <a:avLst/>
            </a:prstGeom>
          </p:spPr>
        </p:pic>
      </p:grpSp>
      <p:sp>
        <p:nvSpPr>
          <p:cNvPr id="6" name="Google Shape;199;p30">
            <a:extLst>
              <a:ext uri="{FF2B5EF4-FFF2-40B4-BE49-F238E27FC236}">
                <a16:creationId xmlns:a16="http://schemas.microsoft.com/office/drawing/2014/main" id="{1F9FC265-C10F-6C5E-8419-B59EB34111C7}"/>
              </a:ext>
            </a:extLst>
          </p:cNvPr>
          <p:cNvSpPr txBox="1">
            <a:spLocks/>
          </p:cNvSpPr>
          <p:nvPr/>
        </p:nvSpPr>
        <p:spPr>
          <a:xfrm>
            <a:off x="426909" y="1"/>
            <a:ext cx="11338182" cy="613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400" dirty="0">
                <a:solidFill>
                  <a:srgbClr val="00487E"/>
                </a:solidFill>
              </a:rPr>
              <a:t>Текущие результаты НИОКР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46EE61-BD8D-1711-3E27-9EFFA5C4E032}"/>
              </a:ext>
            </a:extLst>
          </p:cNvPr>
          <p:cNvSpPr txBox="1"/>
          <p:nvPr/>
        </p:nvSpPr>
        <p:spPr>
          <a:xfrm>
            <a:off x="426908" y="894864"/>
            <a:ext cx="10652896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285750" indent="-285750">
              <a:buFont typeface="Arial" panose="020B0604020202020204" pitchFamily="34" charset="0"/>
              <a:buChar char="‒"/>
              <a:defRPr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marL="0" indent="0">
              <a:buNone/>
            </a:pPr>
            <a:r>
              <a:rPr lang="ru-RU" b="1" dirty="0"/>
              <a:t>1. Патентные исследования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(выполнено)</a:t>
            </a:r>
            <a:r>
              <a:rPr lang="ru-RU" b="1" dirty="0"/>
              <a:t>:</a:t>
            </a:r>
          </a:p>
          <a:p>
            <a:pPr marL="534988"/>
            <a:r>
              <a:rPr lang="ru-RU" i="1" dirty="0"/>
              <a:t>Отчет по патентным исследованиям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b="1" dirty="0"/>
              <a:t>2. Технический проект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(выполнено)</a:t>
            </a:r>
            <a:r>
              <a:rPr lang="ru-RU" b="1" dirty="0"/>
              <a:t>:</a:t>
            </a:r>
          </a:p>
          <a:p>
            <a:pPr marL="534988"/>
            <a:r>
              <a:rPr lang="ru-RU" i="1" dirty="0"/>
              <a:t>Анализ существующих протоколов информационного обмена микропроцессорных терминалов ДЗЛ и выбор технических средств для организации взаимодействия микропроцессорных терминалов ДЗЛ различных производителей;</a:t>
            </a:r>
          </a:p>
          <a:p>
            <a:pPr marL="534988"/>
            <a:r>
              <a:rPr lang="ru-RU" i="1" dirty="0"/>
              <a:t>Описание протоколов обмена микропроцессорных терминалов ДЗЛ различных производителей;</a:t>
            </a:r>
          </a:p>
          <a:p>
            <a:pPr marL="534988"/>
            <a:r>
              <a:rPr lang="ru-RU" i="1" dirty="0"/>
              <a:t>Технические требования к конвертору протоколов микропроцессорных терминалов ДЗЛ различных производителей.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b="1" dirty="0"/>
              <a:t>3. Разработка рабочей КД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(ведется):</a:t>
            </a:r>
          </a:p>
          <a:p>
            <a:pPr marL="534988"/>
            <a:r>
              <a:rPr lang="ru-RU" i="1" dirty="0"/>
              <a:t>Комплект конструкторской документации;</a:t>
            </a:r>
          </a:p>
          <a:p>
            <a:pPr marL="534988"/>
            <a:r>
              <a:rPr lang="ru-RU" i="1" dirty="0"/>
              <a:t>Комплект эксплуатационной документации;</a:t>
            </a:r>
          </a:p>
          <a:p>
            <a:pPr marL="534988"/>
            <a:r>
              <a:rPr lang="ru-RU" i="1" dirty="0"/>
              <a:t>Комплект программной документации;</a:t>
            </a:r>
          </a:p>
          <a:p>
            <a:pPr marL="534988"/>
            <a:r>
              <a:rPr lang="ru-RU" i="1" dirty="0"/>
              <a:t>Программа и методика предварительных испытаний опытных образцов конвертора протоколов микропроцессорных терминалов ДЗЛ.</a:t>
            </a:r>
            <a:endParaRPr lang="en-US" i="1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64141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B8B4B370-6BC5-9CDA-28C4-FFAA35A8F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841" y="2511841"/>
            <a:ext cx="5075158" cy="380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13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F43E8B-9278-DC20-1E49-F1E68D2C5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827" y="6318211"/>
            <a:ext cx="1361392" cy="4749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7BB84D3-516D-C58F-E807-4951F9D11006}"/>
              </a:ext>
            </a:extLst>
          </p:cNvPr>
          <p:cNvCxnSpPr>
            <a:cxnSpLocks/>
          </p:cNvCxnSpPr>
          <p:nvPr/>
        </p:nvCxnSpPr>
        <p:spPr>
          <a:xfrm>
            <a:off x="218661" y="6232228"/>
            <a:ext cx="11827477" cy="701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205BDEC-8C18-0912-3CCF-C9CD9F84B343}"/>
              </a:ext>
            </a:extLst>
          </p:cNvPr>
          <p:cNvGrpSpPr/>
          <p:nvPr/>
        </p:nvGrpSpPr>
        <p:grpSpPr>
          <a:xfrm>
            <a:off x="9509505" y="6339554"/>
            <a:ext cx="1870800" cy="432264"/>
            <a:chOff x="8875330" y="5492788"/>
            <a:chExt cx="1870800" cy="4322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5F90227-6C28-8D74-32B1-604B936CEB09}"/>
                </a:ext>
              </a:extLst>
            </p:cNvPr>
            <p:cNvSpPr/>
            <p:nvPr/>
          </p:nvSpPr>
          <p:spPr>
            <a:xfrm>
              <a:off x="8954665" y="5524255"/>
              <a:ext cx="1791465" cy="369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447675" marR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0" u="none" strike="noStrike" cap="none" spc="0" normalizeH="0" baseline="0" dirty="0">
                  <a:ln>
                    <a:noFill/>
                  </a:ln>
                  <a:solidFill>
                    <a:srgbClr val="CC9900"/>
                  </a:solidFill>
                  <a:effectLst/>
                  <a:uFillTx/>
                  <a:sym typeface="Arial"/>
                </a:rPr>
                <a:t>КАФЕДРА РЕЛЕЙНОЙ ЗАЩИТЫ И АВТОМАТИЗАЦИИ ЭНЕРГОСИСТЕМ НИУ «МЭИ»</a:t>
              </a:r>
            </a:p>
          </p:txBody>
        </p:sp>
        <p:pic>
          <p:nvPicPr>
            <p:cNvPr id="4" name="Рисунок 3" descr="Изображение выглядит как символ, текст, эмблема, логотип&#10;&#10;Автоматически созданное описание">
              <a:extLst>
                <a:ext uri="{FF2B5EF4-FFF2-40B4-BE49-F238E27FC236}">
                  <a16:creationId xmlns:a16="http://schemas.microsoft.com/office/drawing/2014/main" id="{B7236D41-5523-D882-49FA-A769DBF3C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5330" y="5492788"/>
              <a:ext cx="691622" cy="432264"/>
            </a:xfrm>
            <a:prstGeom prst="rect">
              <a:avLst/>
            </a:prstGeom>
          </p:spPr>
        </p:pic>
      </p:grpSp>
      <p:sp>
        <p:nvSpPr>
          <p:cNvPr id="6" name="Google Shape;199;p30">
            <a:extLst>
              <a:ext uri="{FF2B5EF4-FFF2-40B4-BE49-F238E27FC236}">
                <a16:creationId xmlns:a16="http://schemas.microsoft.com/office/drawing/2014/main" id="{45FADBD0-0DFE-FF9D-D6EC-9295DA119BA7}"/>
              </a:ext>
            </a:extLst>
          </p:cNvPr>
          <p:cNvSpPr txBox="1">
            <a:spLocks/>
          </p:cNvSpPr>
          <p:nvPr/>
        </p:nvSpPr>
        <p:spPr>
          <a:xfrm>
            <a:off x="426909" y="1"/>
            <a:ext cx="11338182" cy="613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400" dirty="0">
                <a:solidFill>
                  <a:srgbClr val="00487E"/>
                </a:solidFill>
              </a:rPr>
              <a:t>Организация рабочей группы по разработке требований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83DE5A-D397-C99D-184C-7F061AE628AB}"/>
              </a:ext>
            </a:extLst>
          </p:cNvPr>
          <p:cNvSpPr txBox="1"/>
          <p:nvPr/>
        </p:nvSpPr>
        <p:spPr>
          <a:xfrm>
            <a:off x="314826" y="791313"/>
            <a:ext cx="6990646" cy="3800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 marL="457200" marR="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rabicPeriod"/>
              <a:defRPr sz="2000" b="1" i="0" u="none" strike="noStrike" cap="none">
                <a:solidFill>
                  <a:srgbClr val="00487E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9pPr>
          </a:lstStyle>
          <a:p>
            <a:pPr marL="360363" indent="-273050">
              <a:spcAft>
                <a:spcPts val="600"/>
              </a:spcAft>
            </a:pPr>
            <a:r>
              <a:rPr lang="ru-RU" sz="1800" b="0" dirty="0">
                <a:sym typeface="Montserrat"/>
              </a:rPr>
              <a:t>Совместное сотрудничество ведущих отечественных производителей ДЗЛ в формате единой рабочей группы для разработка единых требований к алгоритмам реализации функций, составу данных и способу информационного обмена между комплектами ДЗЛ для обеспечения их совместной работы.</a:t>
            </a:r>
          </a:p>
          <a:p>
            <a:pPr marL="360363" indent="-273050">
              <a:spcAft>
                <a:spcPts val="600"/>
              </a:spcAft>
            </a:pPr>
            <a:r>
              <a:rPr lang="ru-RU" sz="1800" b="0" dirty="0">
                <a:sym typeface="Montserrat"/>
              </a:rPr>
              <a:t>Заключение соглашений о неразглашении конфиденциальной информации с членами рабочей группы для обеспечения соблюдения авторских прав всех участников.</a:t>
            </a:r>
          </a:p>
        </p:txBody>
      </p:sp>
    </p:spTree>
    <p:extLst>
      <p:ext uri="{BB962C8B-B14F-4D97-AF65-F5344CB8AC3E}">
        <p14:creationId xmlns:p14="http://schemas.microsoft.com/office/powerpoint/2010/main" val="436151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14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F43E8B-9278-DC20-1E49-F1E68D2C5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" y="6318211"/>
            <a:ext cx="1361392" cy="4749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7BB84D3-516D-C58F-E807-4951F9D11006}"/>
              </a:ext>
            </a:extLst>
          </p:cNvPr>
          <p:cNvCxnSpPr>
            <a:cxnSpLocks/>
          </p:cNvCxnSpPr>
          <p:nvPr/>
        </p:nvCxnSpPr>
        <p:spPr>
          <a:xfrm>
            <a:off x="218661" y="6232228"/>
            <a:ext cx="11827477" cy="701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205BDEC-8C18-0912-3CCF-C9CD9F84B343}"/>
              </a:ext>
            </a:extLst>
          </p:cNvPr>
          <p:cNvGrpSpPr/>
          <p:nvPr/>
        </p:nvGrpSpPr>
        <p:grpSpPr>
          <a:xfrm>
            <a:off x="9509505" y="6339554"/>
            <a:ext cx="1870800" cy="432264"/>
            <a:chOff x="8875330" y="5492788"/>
            <a:chExt cx="1870800" cy="4322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5F90227-6C28-8D74-32B1-604B936CEB09}"/>
                </a:ext>
              </a:extLst>
            </p:cNvPr>
            <p:cNvSpPr/>
            <p:nvPr/>
          </p:nvSpPr>
          <p:spPr>
            <a:xfrm>
              <a:off x="8954665" y="5524255"/>
              <a:ext cx="1791465" cy="369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447675" marR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0" u="none" strike="noStrike" cap="none" spc="0" normalizeH="0" baseline="0" dirty="0">
                  <a:ln>
                    <a:noFill/>
                  </a:ln>
                  <a:solidFill>
                    <a:srgbClr val="CC9900"/>
                  </a:solidFill>
                  <a:effectLst/>
                  <a:uFillTx/>
                  <a:sym typeface="Arial"/>
                </a:rPr>
                <a:t>КАФЕДРА РЕЛЕЙНОЙ ЗАЩИТЫ И АВТОМАТИЗАЦИИ ЭНЕРГОСИСТЕМ НИУ «МЭИ»</a:t>
              </a:r>
            </a:p>
          </p:txBody>
        </p:sp>
        <p:pic>
          <p:nvPicPr>
            <p:cNvPr id="4" name="Рисунок 3" descr="Изображение выглядит как символ, текст, эмблема, логотип&#10;&#10;Автоматически созданное описание">
              <a:extLst>
                <a:ext uri="{FF2B5EF4-FFF2-40B4-BE49-F238E27FC236}">
                  <a16:creationId xmlns:a16="http://schemas.microsoft.com/office/drawing/2014/main" id="{B7236D41-5523-D882-49FA-A769DBF3C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5330" y="5492788"/>
              <a:ext cx="691622" cy="432264"/>
            </a:xfrm>
            <a:prstGeom prst="rect">
              <a:avLst/>
            </a:prstGeom>
          </p:spPr>
        </p:pic>
      </p:grpSp>
      <p:sp>
        <p:nvSpPr>
          <p:cNvPr id="6" name="Google Shape;199;p30">
            <a:extLst>
              <a:ext uri="{FF2B5EF4-FFF2-40B4-BE49-F238E27FC236}">
                <a16:creationId xmlns:a16="http://schemas.microsoft.com/office/drawing/2014/main" id="{F0700092-D0B9-9678-16F3-3413A2FCB3E9}"/>
              </a:ext>
            </a:extLst>
          </p:cNvPr>
          <p:cNvSpPr txBox="1">
            <a:spLocks/>
          </p:cNvSpPr>
          <p:nvPr/>
        </p:nvSpPr>
        <p:spPr>
          <a:xfrm>
            <a:off x="426909" y="1"/>
            <a:ext cx="11338182" cy="613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400" dirty="0">
                <a:solidFill>
                  <a:srgbClr val="00487E"/>
                </a:solidFill>
              </a:rPr>
              <a:t>Выводы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E8B8AA-D0A1-EC45-4669-28BAC0EDD39D}"/>
              </a:ext>
            </a:extLst>
          </p:cNvPr>
          <p:cNvSpPr txBox="1"/>
          <p:nvPr/>
        </p:nvSpPr>
        <p:spPr>
          <a:xfrm>
            <a:off x="314827" y="835101"/>
            <a:ext cx="11450264" cy="4057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 marL="360363" marR="0" lvl="0" indent="-2730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+mj-lt"/>
              <a:buAutoNum type="arabicPeriod"/>
              <a:defRPr b="0" i="0" u="none" strike="noStrike" cap="none">
                <a:solidFill>
                  <a:srgbClr val="00487E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9pPr>
          </a:lstStyle>
          <a:p>
            <a:r>
              <a:rPr lang="ru-RU" sz="2000" dirty="0"/>
              <a:t>В настоящее время отсутствуют единые и строгие нормативно-технические требования, позволившие бы полностью унифицировать информационное взаимодействие между устройствами РЗА для реализации функции ДЗЛ.</a:t>
            </a:r>
          </a:p>
          <a:p>
            <a:r>
              <a:rPr lang="ru-RU" sz="2000" dirty="0"/>
              <a:t>Разработка и исследование способа обеспечения такого взаимодействия между устройствами разных производителей должны обеспечить их совместимость между собой.</a:t>
            </a:r>
          </a:p>
          <a:p>
            <a:r>
              <a:rPr lang="ru-RU" sz="2000" dirty="0"/>
              <a:t>Возможность установки на разных сторонах защищаемой линии совместимых устройств ДЗЛ разных производителей в перспективе позволит сократить инвестиционные затраты и материально-технические ресурсы при строительстве и реконструкции ЛЭП.</a:t>
            </a:r>
          </a:p>
        </p:txBody>
      </p:sp>
    </p:spTree>
    <p:extLst>
      <p:ext uri="{BB962C8B-B14F-4D97-AF65-F5344CB8AC3E}">
        <p14:creationId xmlns:p14="http://schemas.microsoft.com/office/powerpoint/2010/main" val="2299768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15</a:t>
            </a:fld>
            <a:endParaRPr lang="ru-RU" dirty="0"/>
          </a:p>
        </p:txBody>
      </p:sp>
      <p:sp>
        <p:nvSpPr>
          <p:cNvPr id="3" name="Google Shape;199;p30">
            <a:extLst>
              <a:ext uri="{FF2B5EF4-FFF2-40B4-BE49-F238E27FC236}">
                <a16:creationId xmlns:a16="http://schemas.microsoft.com/office/drawing/2014/main" id="{50B8628A-0B04-C370-02D5-8E88E5236F21}"/>
              </a:ext>
            </a:extLst>
          </p:cNvPr>
          <p:cNvSpPr txBox="1">
            <a:spLocks/>
          </p:cNvSpPr>
          <p:nvPr/>
        </p:nvSpPr>
        <p:spPr>
          <a:xfrm>
            <a:off x="2497412" y="2501102"/>
            <a:ext cx="7079965" cy="1243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pPr algn="ctr"/>
            <a:r>
              <a:rPr lang="ru-RU" sz="4000" dirty="0">
                <a:solidFill>
                  <a:srgbClr val="00487E"/>
                </a:solidFill>
              </a:rPr>
              <a:t>Спасибо за внимание!</a:t>
            </a:r>
          </a:p>
        </p:txBody>
      </p:sp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85E8D35-A08B-EF23-849A-231ABC2C1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627" y="1417872"/>
            <a:ext cx="3569298" cy="1355010"/>
          </a:xfrm>
          <a:prstGeom prst="rect">
            <a:avLst/>
          </a:prstGeom>
        </p:spPr>
      </p:pic>
      <p:sp>
        <p:nvSpPr>
          <p:cNvPr id="5" name="Google Shape;199;p30">
            <a:extLst>
              <a:ext uri="{FF2B5EF4-FFF2-40B4-BE49-F238E27FC236}">
                <a16:creationId xmlns:a16="http://schemas.microsoft.com/office/drawing/2014/main" id="{3DB515C5-B9E0-736F-1FC2-46DE7F828D6C}"/>
              </a:ext>
            </a:extLst>
          </p:cNvPr>
          <p:cNvSpPr txBox="1">
            <a:spLocks/>
          </p:cNvSpPr>
          <p:nvPr/>
        </p:nvSpPr>
        <p:spPr>
          <a:xfrm>
            <a:off x="1077183" y="4370350"/>
            <a:ext cx="5065785" cy="1881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pPr algn="ctr"/>
            <a:endParaRPr lang="ru-RU" sz="1600" b="0" dirty="0">
              <a:solidFill>
                <a:srgbClr val="00487E"/>
              </a:solidFill>
            </a:endParaRPr>
          </a:p>
          <a:p>
            <a:pPr algn="ctr"/>
            <a:endParaRPr lang="ru-RU" sz="1600" b="0" dirty="0">
              <a:solidFill>
                <a:srgbClr val="00487E"/>
              </a:solidFill>
            </a:endParaRPr>
          </a:p>
          <a:p>
            <a:pPr algn="ctr"/>
            <a:endParaRPr lang="ru-RU" sz="1600" b="0" dirty="0">
              <a:solidFill>
                <a:srgbClr val="00487E"/>
              </a:solidFill>
            </a:endParaRPr>
          </a:p>
          <a:p>
            <a:pPr algn="ctr"/>
            <a:endParaRPr lang="ru-RU" sz="1600" b="0" dirty="0">
              <a:solidFill>
                <a:srgbClr val="00487E"/>
              </a:solidFill>
            </a:endParaRPr>
          </a:p>
          <a:p>
            <a:pPr algn="ctr"/>
            <a:r>
              <a:rPr lang="ru-RU" sz="1600" dirty="0">
                <a:solidFill>
                  <a:srgbClr val="00487E"/>
                </a:solidFill>
              </a:rPr>
              <a:t>Лебедев Андрей Анатольевич</a:t>
            </a:r>
          </a:p>
          <a:p>
            <a:pPr algn="ctr"/>
            <a:r>
              <a:rPr lang="ru-RU" sz="1600" b="0" dirty="0">
                <a:solidFill>
                  <a:srgbClr val="00487E"/>
                </a:solidFill>
              </a:rPr>
              <a:t> </a:t>
            </a:r>
          </a:p>
          <a:p>
            <a:pPr algn="ctr"/>
            <a:r>
              <a:rPr lang="ru-RU" sz="1600" b="0" dirty="0">
                <a:solidFill>
                  <a:srgbClr val="00487E"/>
                </a:solidFill>
              </a:rPr>
              <a:t>Ведущий научный сотрудник</a:t>
            </a:r>
          </a:p>
          <a:p>
            <a:pPr algn="ctr"/>
            <a:r>
              <a:rPr lang="ru-RU" sz="1600" b="0" dirty="0">
                <a:solidFill>
                  <a:srgbClr val="00487E"/>
                </a:solidFill>
              </a:rPr>
              <a:t>к.т.н., доцент каф. </a:t>
            </a:r>
            <a:r>
              <a:rPr lang="ru-RU" sz="1600" b="0" dirty="0" err="1">
                <a:solidFill>
                  <a:srgbClr val="00487E"/>
                </a:solidFill>
              </a:rPr>
              <a:t>РЗиАЭ</a:t>
            </a:r>
            <a:r>
              <a:rPr lang="ru-RU" sz="1600" b="0" dirty="0">
                <a:solidFill>
                  <a:srgbClr val="00487E"/>
                </a:solidFill>
              </a:rPr>
              <a:t> НИУ «МЭИ»</a:t>
            </a:r>
          </a:p>
          <a:p>
            <a:pPr algn="ctr"/>
            <a:endParaRPr lang="ru-RU" sz="1600" b="0" dirty="0">
              <a:solidFill>
                <a:srgbClr val="00487E"/>
              </a:solidFill>
            </a:endParaRPr>
          </a:p>
          <a:p>
            <a:pPr algn="ctr"/>
            <a:r>
              <a:rPr lang="en-US" sz="1600" b="0" dirty="0">
                <a:solidFill>
                  <a:srgbClr val="00487E"/>
                </a:solidFill>
                <a:hlinkClick r:id="rId3"/>
              </a:rPr>
              <a:t>lebedevAndA@mpei.ru</a:t>
            </a:r>
            <a:r>
              <a:rPr lang="ru-RU" sz="1600" b="0" dirty="0">
                <a:solidFill>
                  <a:srgbClr val="00487E"/>
                </a:solidFill>
              </a:rPr>
              <a:t>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530FB61-CC9B-B8CE-F4CF-BA6A0AA34F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0186" y="1529276"/>
            <a:ext cx="4399819" cy="124360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624" y="108831"/>
            <a:ext cx="3109863" cy="130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747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2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F43E8B-9278-DC20-1E49-F1E68D2C5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" y="6318211"/>
            <a:ext cx="1361392" cy="4749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7BB84D3-516D-C58F-E807-4951F9D11006}"/>
              </a:ext>
            </a:extLst>
          </p:cNvPr>
          <p:cNvCxnSpPr>
            <a:cxnSpLocks/>
          </p:cNvCxnSpPr>
          <p:nvPr/>
        </p:nvCxnSpPr>
        <p:spPr>
          <a:xfrm>
            <a:off x="218661" y="6232228"/>
            <a:ext cx="11827477" cy="701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Google Shape;199;p30">
            <a:extLst>
              <a:ext uri="{FF2B5EF4-FFF2-40B4-BE49-F238E27FC236}">
                <a16:creationId xmlns:a16="http://schemas.microsoft.com/office/drawing/2014/main" id="{D39DA42F-FB9C-4684-4BF6-C1933D49F4EE}"/>
              </a:ext>
            </a:extLst>
          </p:cNvPr>
          <p:cNvSpPr txBox="1">
            <a:spLocks/>
          </p:cNvSpPr>
          <p:nvPr/>
        </p:nvSpPr>
        <p:spPr>
          <a:xfrm>
            <a:off x="426909" y="1"/>
            <a:ext cx="11338182" cy="613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400" dirty="0">
                <a:solidFill>
                  <a:srgbClr val="00487E"/>
                </a:solidFill>
              </a:rPr>
              <a:t>Способы организации каналов передачи данных ДЗЛ </a:t>
            </a: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205BDEC-8C18-0912-3CCF-C9CD9F84B343}"/>
              </a:ext>
            </a:extLst>
          </p:cNvPr>
          <p:cNvGrpSpPr/>
          <p:nvPr/>
        </p:nvGrpSpPr>
        <p:grpSpPr>
          <a:xfrm>
            <a:off x="9509505" y="6339554"/>
            <a:ext cx="1870800" cy="432264"/>
            <a:chOff x="8875330" y="5492788"/>
            <a:chExt cx="1870800" cy="4322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5F90227-6C28-8D74-32B1-604B936CEB09}"/>
                </a:ext>
              </a:extLst>
            </p:cNvPr>
            <p:cNvSpPr/>
            <p:nvPr/>
          </p:nvSpPr>
          <p:spPr>
            <a:xfrm>
              <a:off x="8954665" y="5524255"/>
              <a:ext cx="1791465" cy="369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447675" marR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0" u="none" strike="noStrike" cap="none" spc="0" normalizeH="0" baseline="0" dirty="0">
                  <a:ln>
                    <a:noFill/>
                  </a:ln>
                  <a:solidFill>
                    <a:srgbClr val="CC9900"/>
                  </a:solidFill>
                  <a:effectLst/>
                  <a:uFillTx/>
                  <a:sym typeface="Arial"/>
                </a:rPr>
                <a:t>КАФЕДРА РЕЛЕЙНОЙ ЗАЩИТЫ И АВТОМАТИЗАЦИИ ЭНЕРГОСИСТЕМ НИУ «МЭИ»</a:t>
              </a:r>
            </a:p>
          </p:txBody>
        </p:sp>
        <p:pic>
          <p:nvPicPr>
            <p:cNvPr id="4" name="Рисунок 3" descr="Изображение выглядит как символ, текст, эмблема, логотип&#10;&#10;Автоматически созданное описание">
              <a:extLst>
                <a:ext uri="{FF2B5EF4-FFF2-40B4-BE49-F238E27FC236}">
                  <a16:creationId xmlns:a16="http://schemas.microsoft.com/office/drawing/2014/main" id="{B7236D41-5523-D882-49FA-A769DBF3C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5330" y="5492788"/>
              <a:ext cx="691622" cy="432264"/>
            </a:xfrm>
            <a:prstGeom prst="rect">
              <a:avLst/>
            </a:prstGeom>
          </p:spPr>
        </p:pic>
      </p:grpSp>
      <p:sp>
        <p:nvSpPr>
          <p:cNvPr id="5" name="Google Shape;199;p30">
            <a:extLst>
              <a:ext uri="{FF2B5EF4-FFF2-40B4-BE49-F238E27FC236}">
                <a16:creationId xmlns:a16="http://schemas.microsoft.com/office/drawing/2014/main" id="{7DEDE5E5-9BAD-3F9D-EA4D-08F9E51D5D53}"/>
              </a:ext>
            </a:extLst>
          </p:cNvPr>
          <p:cNvSpPr txBox="1">
            <a:spLocks/>
          </p:cNvSpPr>
          <p:nvPr/>
        </p:nvSpPr>
        <p:spPr>
          <a:xfrm>
            <a:off x="426909" y="868398"/>
            <a:ext cx="11338182" cy="3408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pPr marL="457200" indent="-457200">
              <a:lnSpc>
                <a:spcPct val="120000"/>
              </a:lnSpc>
              <a:buClrTx/>
              <a:buSzPct val="100000"/>
              <a:buFont typeface="+mj-lt"/>
              <a:buAutoNum type="arabicPeriod"/>
            </a:pPr>
            <a:r>
              <a:rPr lang="ru-RU" sz="2000" dirty="0">
                <a:solidFill>
                  <a:srgbClr val="0048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Выделенный канал передачи данных (ВОЛС-</a:t>
            </a:r>
            <a:r>
              <a:rPr lang="en-US" sz="2000" dirty="0">
                <a:solidFill>
                  <a:srgbClr val="0048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</a:t>
            </a:r>
            <a:r>
              <a:rPr lang="ru-RU" sz="2000" dirty="0">
                <a:solidFill>
                  <a:srgbClr val="0048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0" indent="-457200">
              <a:lnSpc>
                <a:spcPct val="120000"/>
              </a:lnSpc>
              <a:buClrTx/>
              <a:buSzPct val="100000"/>
              <a:buFont typeface="+mj-lt"/>
              <a:buAutoNum type="arabicPeriod"/>
            </a:pPr>
            <a:endParaRPr lang="ru-RU" sz="2000" dirty="0">
              <a:solidFill>
                <a:srgbClr val="0048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20000"/>
              </a:lnSpc>
              <a:buClrTx/>
              <a:buSzPct val="100000"/>
              <a:buFont typeface="+mj-lt"/>
              <a:buAutoNum type="arabicPeriod"/>
            </a:pPr>
            <a:r>
              <a:rPr lang="ru-RU" sz="2000" dirty="0">
                <a:solidFill>
                  <a:srgbClr val="0048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Цифровая сеть связи (ЦСС)</a:t>
            </a:r>
          </a:p>
          <a:p>
            <a:pPr marL="719138" lvl="0" indent="-271463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Symbol" panose="05050102010706020507" pitchFamily="18" charset="2"/>
              <a:buChar char=""/>
            </a:pPr>
            <a:r>
              <a:rPr lang="ru-RU" sz="1800" b="0" dirty="0">
                <a:solidFill>
                  <a:srgbClr val="0048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электрический интерфейс E1 (G.703, G.704) со скоростью N х 64 кбит/с (N=1-31);</a:t>
            </a:r>
          </a:p>
          <a:p>
            <a:pPr marL="719138" lvl="0" indent="-271463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Symbol" panose="05050102010706020507" pitchFamily="18" charset="2"/>
              <a:buChar char=""/>
            </a:pPr>
            <a:r>
              <a:rPr lang="ru-RU" sz="1800" b="0" dirty="0">
                <a:solidFill>
                  <a:srgbClr val="0048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электрический интерфейс Х.21, со скоростью N x 64 кбит/с (N=1-31);</a:t>
            </a:r>
          </a:p>
          <a:p>
            <a:pPr marL="719138" lvl="0" indent="-271463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Symbol" panose="05050102010706020507" pitchFamily="18" charset="2"/>
              <a:buChar char=""/>
            </a:pPr>
            <a:r>
              <a:rPr lang="ru-RU" sz="1800" b="0" dirty="0">
                <a:solidFill>
                  <a:srgbClr val="0048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электрический интерфейс G.703.1 </a:t>
            </a:r>
            <a:r>
              <a:rPr lang="ru-RU" sz="1800" b="0" dirty="0" err="1">
                <a:solidFill>
                  <a:srgbClr val="0048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сонаправленный</a:t>
            </a:r>
            <a:r>
              <a:rPr lang="ru-RU" sz="1800" b="0" dirty="0">
                <a:solidFill>
                  <a:srgbClr val="0048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 скоростью 64 кбит/с;</a:t>
            </a:r>
          </a:p>
          <a:p>
            <a:pPr marL="719138" lvl="0" indent="-271463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Symbol" panose="05050102010706020507" pitchFamily="18" charset="2"/>
              <a:buChar char=""/>
            </a:pPr>
            <a:r>
              <a:rPr lang="ru-RU" sz="1800" b="0" dirty="0">
                <a:solidFill>
                  <a:srgbClr val="0048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оптический интерфейс С37.94 со скоростью N х 64 кбит/с (N=1-12).</a:t>
            </a:r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A1F9979C-44D3-BFBA-F2EB-1D0DCE16A703}"/>
              </a:ext>
            </a:extLst>
          </p:cNvPr>
          <p:cNvGrpSpPr/>
          <p:nvPr/>
        </p:nvGrpSpPr>
        <p:grpSpPr>
          <a:xfrm>
            <a:off x="9509505" y="742789"/>
            <a:ext cx="2628474" cy="3370232"/>
            <a:chOff x="9855316" y="1018661"/>
            <a:chExt cx="2282663" cy="3370232"/>
          </a:xfrm>
        </p:grpSpPr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E7617145-7B16-F1EF-A18E-BBE7ECA86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55316" y="1018661"/>
              <a:ext cx="2282663" cy="3338765"/>
            </a:xfrm>
            <a:prstGeom prst="rect">
              <a:avLst/>
            </a:prstGeom>
          </p:spPr>
        </p:pic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10FBAA02-CE49-901A-CDAE-09E29C1D2082}"/>
                </a:ext>
              </a:extLst>
            </p:cNvPr>
            <p:cNvSpPr/>
            <p:nvPr/>
          </p:nvSpPr>
          <p:spPr>
            <a:xfrm>
              <a:off x="10281920" y="2124499"/>
              <a:ext cx="1437640" cy="268181"/>
            </a:xfrm>
            <a:prstGeom prst="rect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7BC808B1-1E70-8915-A943-148A5BB54040}"/>
                </a:ext>
              </a:extLst>
            </p:cNvPr>
            <p:cNvSpPr/>
            <p:nvPr/>
          </p:nvSpPr>
          <p:spPr>
            <a:xfrm>
              <a:off x="10650837" y="2518290"/>
              <a:ext cx="672483" cy="99302"/>
            </a:xfrm>
            <a:prstGeom prst="rect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E53DF57C-AC18-AFA5-5867-83CF6F81F719}"/>
                </a:ext>
              </a:extLst>
            </p:cNvPr>
            <p:cNvSpPr/>
            <p:nvPr/>
          </p:nvSpPr>
          <p:spPr>
            <a:xfrm>
              <a:off x="10754360" y="4254802"/>
              <a:ext cx="502920" cy="134091"/>
            </a:xfrm>
            <a:prstGeom prst="rect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106BD0F8-3EA2-4CA0-2DA6-194F243B442B}"/>
              </a:ext>
            </a:extLst>
          </p:cNvPr>
          <p:cNvGrpSpPr/>
          <p:nvPr/>
        </p:nvGrpSpPr>
        <p:grpSpPr>
          <a:xfrm>
            <a:off x="9759561" y="3470426"/>
            <a:ext cx="2378418" cy="2394067"/>
            <a:chOff x="8064705" y="3637280"/>
            <a:chExt cx="2586132" cy="2469339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7CA2495F-F5FA-2D3C-74CF-8E9F7B731E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64705" y="3637280"/>
              <a:ext cx="2586132" cy="2469339"/>
            </a:xfrm>
            <a:prstGeom prst="rect">
              <a:avLst/>
            </a:prstGeom>
          </p:spPr>
        </p:pic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64CC1836-FBF6-C9E9-7BBD-69DE342E72F4}"/>
                </a:ext>
              </a:extLst>
            </p:cNvPr>
            <p:cNvSpPr/>
            <p:nvPr/>
          </p:nvSpPr>
          <p:spPr>
            <a:xfrm>
              <a:off x="8442960" y="3850640"/>
              <a:ext cx="1838960" cy="575380"/>
            </a:xfrm>
            <a:prstGeom prst="rect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DC4D839-E045-CFBB-2455-813911079FE0}"/>
              </a:ext>
            </a:extLst>
          </p:cNvPr>
          <p:cNvSpPr txBox="1"/>
          <p:nvPr/>
        </p:nvSpPr>
        <p:spPr>
          <a:xfrm>
            <a:off x="426909" y="4512274"/>
            <a:ext cx="8763307" cy="1723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dirty="0">
                <a:highlight>
                  <a:srgbClr val="FFFF00"/>
                </a:highlight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У</a:t>
            </a:r>
            <a:r>
              <a:rPr lang="ru-RU" sz="18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нифицированы только физическая среда передачи данных</a:t>
            </a:r>
            <a:r>
              <a:rPr lang="ru-RU" sz="18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скорость передачи, контроль ошибок, и т.д. </a:t>
            </a:r>
            <a:r>
              <a:rPr lang="ru-RU" sz="18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до транспортного уровня.</a:t>
            </a:r>
          </a:p>
          <a:p>
            <a:pPr>
              <a:lnSpc>
                <a:spcPct val="120000"/>
              </a:lnSpc>
            </a:pPr>
            <a:endParaRPr lang="ru-RU" sz="18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ru-RU" dirty="0">
                <a:highlight>
                  <a:srgbClr val="FFFF00"/>
                </a:highlight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У</a:t>
            </a:r>
            <a:r>
              <a:rPr lang="ru-RU" sz="18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ровни сеансового, прикладного взаимодействия и уровень взаимодействия представлений не регламентированы.</a:t>
            </a:r>
            <a:endParaRPr lang="ru-RU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084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3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F43E8B-9278-DC20-1E49-F1E68D2C5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" y="6318211"/>
            <a:ext cx="1361392" cy="4749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7BB84D3-516D-C58F-E807-4951F9D11006}"/>
              </a:ext>
            </a:extLst>
          </p:cNvPr>
          <p:cNvCxnSpPr>
            <a:cxnSpLocks/>
          </p:cNvCxnSpPr>
          <p:nvPr/>
        </p:nvCxnSpPr>
        <p:spPr>
          <a:xfrm>
            <a:off x="218661" y="6232228"/>
            <a:ext cx="11827477" cy="701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205BDEC-8C18-0912-3CCF-C9CD9F84B343}"/>
              </a:ext>
            </a:extLst>
          </p:cNvPr>
          <p:cNvGrpSpPr/>
          <p:nvPr/>
        </p:nvGrpSpPr>
        <p:grpSpPr>
          <a:xfrm>
            <a:off x="9509505" y="6339554"/>
            <a:ext cx="1870800" cy="432264"/>
            <a:chOff x="8875330" y="5492788"/>
            <a:chExt cx="1870800" cy="4322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5F90227-6C28-8D74-32B1-604B936CEB09}"/>
                </a:ext>
              </a:extLst>
            </p:cNvPr>
            <p:cNvSpPr/>
            <p:nvPr/>
          </p:nvSpPr>
          <p:spPr>
            <a:xfrm>
              <a:off x="8954665" y="5524255"/>
              <a:ext cx="1791465" cy="369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447675" marR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0" u="none" strike="noStrike" cap="none" spc="0" normalizeH="0" baseline="0" dirty="0">
                  <a:ln>
                    <a:noFill/>
                  </a:ln>
                  <a:solidFill>
                    <a:srgbClr val="CC9900"/>
                  </a:solidFill>
                  <a:effectLst/>
                  <a:uFillTx/>
                  <a:sym typeface="Arial"/>
                </a:rPr>
                <a:t>КАФЕДРА РЕЛЕЙНОЙ ЗАЩИТЫ И АВТОМАТИЗАЦИИ ЭНЕРГОСИСТЕМ НИУ «МЭИ»</a:t>
              </a:r>
            </a:p>
          </p:txBody>
        </p:sp>
        <p:pic>
          <p:nvPicPr>
            <p:cNvPr id="4" name="Рисунок 3" descr="Изображение выглядит как символ, текст, эмблема, логотип&#10;&#10;Автоматически созданное описание">
              <a:extLst>
                <a:ext uri="{FF2B5EF4-FFF2-40B4-BE49-F238E27FC236}">
                  <a16:creationId xmlns:a16="http://schemas.microsoft.com/office/drawing/2014/main" id="{B7236D41-5523-D882-49FA-A769DBF3C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5330" y="5492788"/>
              <a:ext cx="691622" cy="432264"/>
            </a:xfrm>
            <a:prstGeom prst="rect">
              <a:avLst/>
            </a:prstGeom>
          </p:spPr>
        </p:pic>
      </p:grp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F8422BAC-7303-BD4B-3530-38D62D394E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804253"/>
              </p:ext>
            </p:extLst>
          </p:nvPr>
        </p:nvGraphicFramePr>
        <p:xfrm>
          <a:off x="399931" y="854753"/>
          <a:ext cx="2674010" cy="3527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74010">
                  <a:extLst>
                    <a:ext uri="{9D8B030D-6E8A-4147-A177-3AD203B41FA5}">
                      <a16:colId xmlns:a16="http://schemas.microsoft.com/office/drawing/2014/main" val="147270180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Тип интерфейса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90525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Оптический – </a:t>
                      </a:r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87925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Оптический – </a:t>
                      </a:r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</a:t>
                      </a:r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(1310 нм)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937321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Оптический – </a:t>
                      </a:r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</a:t>
                      </a:r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(1550 нм)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835438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Электрический </a:t>
                      </a: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DB-9</a:t>
                      </a: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71523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Электрический </a:t>
                      </a: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DB-15</a:t>
                      </a: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277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Электрический </a:t>
                      </a: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DB-25</a:t>
                      </a: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57684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Клемма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600765"/>
                  </a:ext>
                </a:extLst>
              </a:tr>
            </a:tbl>
          </a:graphicData>
        </a:graphic>
      </p:graphicFrame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0DD1B4EC-387B-11EA-A77B-9E721B0F90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630070"/>
              </p:ext>
            </p:extLst>
          </p:nvPr>
        </p:nvGraphicFramePr>
        <p:xfrm>
          <a:off x="3377762" y="854753"/>
          <a:ext cx="2077870" cy="1899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77870">
                  <a:extLst>
                    <a:ext uri="{9D8B030D-6E8A-4147-A177-3AD203B41FA5}">
                      <a16:colId xmlns:a16="http://schemas.microsoft.com/office/drawing/2014/main" val="147270180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Тип физического канала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90525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2-х волоконная ОЛС</a:t>
                      </a: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87925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1-о волоконная ОЛС</a:t>
                      </a: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937321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Витая пара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715230"/>
                  </a:ext>
                </a:extLst>
              </a:tr>
            </a:tbl>
          </a:graphicData>
        </a:graphic>
      </p:graphicFrame>
      <p:graphicFrame>
        <p:nvGraphicFramePr>
          <p:cNvPr id="14" name="Таблица 13">
            <a:extLst>
              <a:ext uri="{FF2B5EF4-FFF2-40B4-BE49-F238E27FC236}">
                <a16:creationId xmlns:a16="http://schemas.microsoft.com/office/drawing/2014/main" id="{75616BA1-5C86-B33C-D354-A074646FA8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323777"/>
              </p:ext>
            </p:extLst>
          </p:nvPr>
        </p:nvGraphicFramePr>
        <p:xfrm>
          <a:off x="5759453" y="854753"/>
          <a:ext cx="1889801" cy="2115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9801">
                  <a:extLst>
                    <a:ext uri="{9D8B030D-6E8A-4147-A177-3AD203B41FA5}">
                      <a16:colId xmlns:a16="http://schemas.microsoft.com/office/drawing/2014/main" val="147270180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Архитектура канала связи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90525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Выделенная 2-х концевая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87925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Выделенная 3-х концевая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937321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Цифровая сеть передачи данных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715230"/>
                  </a:ext>
                </a:extLst>
              </a:tr>
            </a:tbl>
          </a:graphicData>
        </a:graphic>
      </p:graphicFrame>
      <p:graphicFrame>
        <p:nvGraphicFramePr>
          <p:cNvPr id="15" name="Таблица 14">
            <a:extLst>
              <a:ext uri="{FF2B5EF4-FFF2-40B4-BE49-F238E27FC236}">
                <a16:creationId xmlns:a16="http://schemas.microsoft.com/office/drawing/2014/main" id="{F72AF311-EEBB-C7BE-97E8-107F7198D6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435607"/>
              </p:ext>
            </p:extLst>
          </p:nvPr>
        </p:nvGraphicFramePr>
        <p:xfrm>
          <a:off x="7953075" y="854761"/>
          <a:ext cx="1889801" cy="1431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9801">
                  <a:extLst>
                    <a:ext uri="{9D8B030D-6E8A-4147-A177-3AD203B41FA5}">
                      <a16:colId xmlns:a16="http://schemas.microsoft.com/office/drawing/2014/main" val="147270180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Скорость передачи</a:t>
                      </a:r>
                      <a:r>
                        <a:rPr lang="en-US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данных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90525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 </a:t>
                      </a:r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 кбит/c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87925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 2</a:t>
                      </a:r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бит/c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9373212"/>
                  </a:ext>
                </a:extLst>
              </a:tr>
            </a:tbl>
          </a:graphicData>
        </a:graphic>
      </p:graphicFrame>
      <p:graphicFrame>
        <p:nvGraphicFramePr>
          <p:cNvPr id="16" name="Таблица 15">
            <a:extLst>
              <a:ext uri="{FF2B5EF4-FFF2-40B4-BE49-F238E27FC236}">
                <a16:creationId xmlns:a16="http://schemas.microsoft.com/office/drawing/2014/main" id="{79B063C0-6E19-26EA-3DCD-FAF6AF9328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72195"/>
              </p:ext>
            </p:extLst>
          </p:nvPr>
        </p:nvGraphicFramePr>
        <p:xfrm>
          <a:off x="10146697" y="854761"/>
          <a:ext cx="1889801" cy="1431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9801">
                  <a:extLst>
                    <a:ext uri="{9D8B030D-6E8A-4147-A177-3AD203B41FA5}">
                      <a16:colId xmlns:a16="http://schemas.microsoft.com/office/drawing/2014/main" val="147270180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Допустимая задержка в канале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90525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 </a:t>
                      </a:r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м/c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87925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 </a:t>
                      </a:r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м/c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9373212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76F12678-FFA9-F44F-C3E2-9E8B1A980D9D}"/>
              </a:ext>
            </a:extLst>
          </p:cNvPr>
          <p:cNvSpPr txBox="1"/>
          <p:nvPr/>
        </p:nvSpPr>
        <p:spPr>
          <a:xfrm>
            <a:off x="314827" y="4460604"/>
            <a:ext cx="10660418" cy="17030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>
                <a:highlight>
                  <a:srgbClr val="FFFF00"/>
                </a:highlight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ru-RU" dirty="0"/>
              <a:t>Конкретный состав передаваемых данных, их типы, последовательность, частота и синхронизация передачи и, соответственно, взаимодействие между конечными МП устройствами РЗА на прикладном уровне не унифицированы даже в случае применения одного и того же стандартного интерфейса передачи данных.</a:t>
            </a:r>
          </a:p>
        </p:txBody>
      </p:sp>
      <p:sp>
        <p:nvSpPr>
          <p:cNvPr id="20" name="Google Shape;199;p30">
            <a:extLst>
              <a:ext uri="{FF2B5EF4-FFF2-40B4-BE49-F238E27FC236}">
                <a16:creationId xmlns:a16="http://schemas.microsoft.com/office/drawing/2014/main" id="{B44CD182-AEFE-FBE9-9E03-0E1BBBFF0B33}"/>
              </a:ext>
            </a:extLst>
          </p:cNvPr>
          <p:cNvSpPr txBox="1">
            <a:spLocks/>
          </p:cNvSpPr>
          <p:nvPr/>
        </p:nvSpPr>
        <p:spPr>
          <a:xfrm>
            <a:off x="426909" y="1"/>
            <a:ext cx="11338182" cy="613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400" dirty="0">
                <a:solidFill>
                  <a:srgbClr val="00487E"/>
                </a:solidFill>
              </a:rPr>
              <a:t>Проприетарные решения для передачи данных ДЗЛ</a:t>
            </a:r>
          </a:p>
        </p:txBody>
      </p: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7607FD22-B4A6-2D23-A379-2F53F0EFB391}"/>
              </a:ext>
            </a:extLst>
          </p:cNvPr>
          <p:cNvGrpSpPr/>
          <p:nvPr/>
        </p:nvGrpSpPr>
        <p:grpSpPr>
          <a:xfrm>
            <a:off x="5395818" y="5676091"/>
            <a:ext cx="173880" cy="318240"/>
            <a:chOff x="6180654" y="4771999"/>
            <a:chExt cx="173880" cy="318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2" name="Рукописный ввод 21">
                  <a:extLst>
                    <a:ext uri="{FF2B5EF4-FFF2-40B4-BE49-F238E27FC236}">
                      <a16:creationId xmlns:a16="http://schemas.microsoft.com/office/drawing/2014/main" id="{AA4EF17C-E018-AB67-F578-DACC71F63351}"/>
                    </a:ext>
                  </a:extLst>
                </p14:cNvPr>
                <p14:cNvContentPartPr/>
                <p14:nvPr/>
              </p14:nvContentPartPr>
              <p14:xfrm>
                <a:off x="6180654" y="4771999"/>
                <a:ext cx="18000" cy="296640"/>
              </p14:xfrm>
            </p:contentPart>
          </mc:Choice>
          <mc:Fallback xmlns="">
            <p:pic>
              <p:nvPicPr>
                <p:cNvPr id="10" name="Рукописный ввод 9">
                  <a:extLst>
                    <a:ext uri="{FF2B5EF4-FFF2-40B4-BE49-F238E27FC236}">
                      <a16:creationId xmlns:a16="http://schemas.microsoft.com/office/drawing/2014/main" id="{AF04BA2B-D706-9981-95DC-38B3A1A10690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162654" y="4754359"/>
                  <a:ext cx="53640" cy="33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3" name="Рукописный ввод 22">
                  <a:extLst>
                    <a:ext uri="{FF2B5EF4-FFF2-40B4-BE49-F238E27FC236}">
                      <a16:creationId xmlns:a16="http://schemas.microsoft.com/office/drawing/2014/main" id="{63B3C5AB-5E26-DA49-1467-1D8047B53B12}"/>
                    </a:ext>
                  </a:extLst>
                </p14:cNvPr>
                <p14:cNvContentPartPr/>
                <p14:nvPr/>
              </p14:nvContentPartPr>
              <p14:xfrm>
                <a:off x="6183534" y="4777039"/>
                <a:ext cx="171000" cy="313200"/>
              </p14:xfrm>
            </p:contentPart>
          </mc:Choice>
          <mc:Fallback xmlns="">
            <p:pic>
              <p:nvPicPr>
                <p:cNvPr id="12" name="Рукописный ввод 11">
                  <a:extLst>
                    <a:ext uri="{FF2B5EF4-FFF2-40B4-BE49-F238E27FC236}">
                      <a16:creationId xmlns:a16="http://schemas.microsoft.com/office/drawing/2014/main" id="{7610A8FB-E3B6-309E-A509-6785FB3F88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165534" y="4759039"/>
                  <a:ext cx="206640" cy="348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4" name="Рукописный ввод 23">
                <a:extLst>
                  <a:ext uri="{FF2B5EF4-FFF2-40B4-BE49-F238E27FC236}">
                    <a16:creationId xmlns:a16="http://schemas.microsoft.com/office/drawing/2014/main" id="{CD721D72-1930-9FC0-BC0A-7943695F059B}"/>
                  </a:ext>
                </a:extLst>
              </p14:cNvPr>
              <p14:cNvContentPartPr/>
              <p14:nvPr/>
            </p14:nvContentPartPr>
            <p14:xfrm>
              <a:off x="5346138" y="6138331"/>
              <a:ext cx="101880" cy="104400"/>
            </p14:xfrm>
          </p:contentPart>
        </mc:Choice>
        <mc:Fallback xmlns="">
          <p:pic>
            <p:nvPicPr>
              <p:cNvPr id="24" name="Рукописный ввод 23">
                <a:extLst>
                  <a:ext uri="{FF2B5EF4-FFF2-40B4-BE49-F238E27FC236}">
                    <a16:creationId xmlns:a16="http://schemas.microsoft.com/office/drawing/2014/main" id="{CD721D72-1930-9FC0-BC0A-7943695F059B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328138" y="6120331"/>
                <a:ext cx="137520" cy="140040"/>
              </a:xfrm>
              <a:prstGeom prst="rect">
                <a:avLst/>
              </a:prstGeom>
            </p:spPr>
          </p:pic>
        </mc:Fallback>
      </mc:AlternateContent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E73EDA54-9786-4FD1-40ED-9527D0BF0A4B}"/>
              </a:ext>
            </a:extLst>
          </p:cNvPr>
          <p:cNvGrpSpPr/>
          <p:nvPr/>
        </p:nvGrpSpPr>
        <p:grpSpPr>
          <a:xfrm>
            <a:off x="5727122" y="5676091"/>
            <a:ext cx="173880" cy="318240"/>
            <a:chOff x="6180654" y="4771999"/>
            <a:chExt cx="173880" cy="318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6" name="Рукописный ввод 25">
                  <a:extLst>
                    <a:ext uri="{FF2B5EF4-FFF2-40B4-BE49-F238E27FC236}">
                      <a16:creationId xmlns:a16="http://schemas.microsoft.com/office/drawing/2014/main" id="{072B85A0-BFC2-6325-9EE8-A61D148A9B98}"/>
                    </a:ext>
                  </a:extLst>
                </p14:cNvPr>
                <p14:cNvContentPartPr/>
                <p14:nvPr/>
              </p14:nvContentPartPr>
              <p14:xfrm>
                <a:off x="6180654" y="4771999"/>
                <a:ext cx="18000" cy="296640"/>
              </p14:xfrm>
            </p:contentPart>
          </mc:Choice>
          <mc:Fallback xmlns="">
            <p:pic>
              <p:nvPicPr>
                <p:cNvPr id="10" name="Рукописный ввод 9">
                  <a:extLst>
                    <a:ext uri="{FF2B5EF4-FFF2-40B4-BE49-F238E27FC236}">
                      <a16:creationId xmlns:a16="http://schemas.microsoft.com/office/drawing/2014/main" id="{AF04BA2B-D706-9981-95DC-38B3A1A10690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162654" y="4754359"/>
                  <a:ext cx="53640" cy="33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7" name="Рукописный ввод 26">
                  <a:extLst>
                    <a:ext uri="{FF2B5EF4-FFF2-40B4-BE49-F238E27FC236}">
                      <a16:creationId xmlns:a16="http://schemas.microsoft.com/office/drawing/2014/main" id="{B3A7F133-ACF4-3C5C-FF12-CC60584AD904}"/>
                    </a:ext>
                  </a:extLst>
                </p14:cNvPr>
                <p14:cNvContentPartPr/>
                <p14:nvPr/>
              </p14:nvContentPartPr>
              <p14:xfrm>
                <a:off x="6183534" y="4777039"/>
                <a:ext cx="171000" cy="313200"/>
              </p14:xfrm>
            </p:contentPart>
          </mc:Choice>
          <mc:Fallback xmlns="">
            <p:pic>
              <p:nvPicPr>
                <p:cNvPr id="12" name="Рукописный ввод 11">
                  <a:extLst>
                    <a:ext uri="{FF2B5EF4-FFF2-40B4-BE49-F238E27FC236}">
                      <a16:creationId xmlns:a16="http://schemas.microsoft.com/office/drawing/2014/main" id="{7610A8FB-E3B6-309E-A509-6785FB3F88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165534" y="4759039"/>
                  <a:ext cx="206640" cy="348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8" name="Рукописный ввод 27">
                <a:extLst>
                  <a:ext uri="{FF2B5EF4-FFF2-40B4-BE49-F238E27FC236}">
                    <a16:creationId xmlns:a16="http://schemas.microsoft.com/office/drawing/2014/main" id="{2844C6A9-504C-3AAA-2E5D-0288F8C2E6B5}"/>
                  </a:ext>
                </a:extLst>
              </p14:cNvPr>
              <p14:cNvContentPartPr/>
              <p14:nvPr/>
            </p14:nvContentPartPr>
            <p14:xfrm>
              <a:off x="5677442" y="6138331"/>
              <a:ext cx="101880" cy="104400"/>
            </p14:xfrm>
          </p:contentPart>
        </mc:Choice>
        <mc:Fallback xmlns="">
          <p:pic>
            <p:nvPicPr>
              <p:cNvPr id="28" name="Рукописный ввод 27">
                <a:extLst>
                  <a:ext uri="{FF2B5EF4-FFF2-40B4-BE49-F238E27FC236}">
                    <a16:creationId xmlns:a16="http://schemas.microsoft.com/office/drawing/2014/main" id="{2844C6A9-504C-3AAA-2E5D-0288F8C2E6B5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59442" y="6120331"/>
                <a:ext cx="137520" cy="140040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6EA07EE3-070B-EABC-CA39-DEFE31A903EC}"/>
              </a:ext>
            </a:extLst>
          </p:cNvPr>
          <p:cNvGrpSpPr/>
          <p:nvPr/>
        </p:nvGrpSpPr>
        <p:grpSpPr>
          <a:xfrm>
            <a:off x="6095983" y="5690094"/>
            <a:ext cx="173880" cy="318240"/>
            <a:chOff x="6180654" y="4771999"/>
            <a:chExt cx="173880" cy="318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30" name="Рукописный ввод 29">
                  <a:extLst>
                    <a:ext uri="{FF2B5EF4-FFF2-40B4-BE49-F238E27FC236}">
                      <a16:creationId xmlns:a16="http://schemas.microsoft.com/office/drawing/2014/main" id="{8FD99D60-AEEA-F4EC-4136-598A8CE7BC89}"/>
                    </a:ext>
                  </a:extLst>
                </p14:cNvPr>
                <p14:cNvContentPartPr/>
                <p14:nvPr/>
              </p14:nvContentPartPr>
              <p14:xfrm>
                <a:off x="6180654" y="4771999"/>
                <a:ext cx="18000" cy="296640"/>
              </p14:xfrm>
            </p:contentPart>
          </mc:Choice>
          <mc:Fallback xmlns="">
            <p:pic>
              <p:nvPicPr>
                <p:cNvPr id="10" name="Рукописный ввод 9">
                  <a:extLst>
                    <a:ext uri="{FF2B5EF4-FFF2-40B4-BE49-F238E27FC236}">
                      <a16:creationId xmlns:a16="http://schemas.microsoft.com/office/drawing/2014/main" id="{AF04BA2B-D706-9981-95DC-38B3A1A10690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162654" y="4754359"/>
                  <a:ext cx="53640" cy="33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1" name="Рукописный ввод 30">
                  <a:extLst>
                    <a:ext uri="{FF2B5EF4-FFF2-40B4-BE49-F238E27FC236}">
                      <a16:creationId xmlns:a16="http://schemas.microsoft.com/office/drawing/2014/main" id="{1597DE15-BE7D-66F6-02D1-5C45F95CAD75}"/>
                    </a:ext>
                  </a:extLst>
                </p14:cNvPr>
                <p14:cNvContentPartPr/>
                <p14:nvPr/>
              </p14:nvContentPartPr>
              <p14:xfrm>
                <a:off x="6183534" y="4777039"/>
                <a:ext cx="171000" cy="313200"/>
              </p14:xfrm>
            </p:contentPart>
          </mc:Choice>
          <mc:Fallback xmlns="">
            <p:pic>
              <p:nvPicPr>
                <p:cNvPr id="12" name="Рукописный ввод 11">
                  <a:extLst>
                    <a:ext uri="{FF2B5EF4-FFF2-40B4-BE49-F238E27FC236}">
                      <a16:creationId xmlns:a16="http://schemas.microsoft.com/office/drawing/2014/main" id="{7610A8FB-E3B6-309E-A509-6785FB3F88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165534" y="4759039"/>
                  <a:ext cx="206640" cy="348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32" name="Рукописный ввод 31">
                <a:extLst>
                  <a:ext uri="{FF2B5EF4-FFF2-40B4-BE49-F238E27FC236}">
                    <a16:creationId xmlns:a16="http://schemas.microsoft.com/office/drawing/2014/main" id="{99D54C06-5073-DE1B-DFF8-0D11D4C51353}"/>
                  </a:ext>
                </a:extLst>
              </p14:cNvPr>
              <p14:cNvContentPartPr/>
              <p14:nvPr/>
            </p14:nvContentPartPr>
            <p14:xfrm>
              <a:off x="6046303" y="6152334"/>
              <a:ext cx="101880" cy="104400"/>
            </p14:xfrm>
          </p:contentPart>
        </mc:Choice>
        <mc:Fallback xmlns="">
          <p:pic>
            <p:nvPicPr>
              <p:cNvPr id="32" name="Рукописный ввод 31">
                <a:extLst>
                  <a:ext uri="{FF2B5EF4-FFF2-40B4-BE49-F238E27FC236}">
                    <a16:creationId xmlns:a16="http://schemas.microsoft.com/office/drawing/2014/main" id="{99D54C06-5073-DE1B-DFF8-0D11D4C51353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028303" y="6134334"/>
                <a:ext cx="137520" cy="14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0389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4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F43E8B-9278-DC20-1E49-F1E68D2C5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" y="6318211"/>
            <a:ext cx="1361392" cy="4749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7BB84D3-516D-C58F-E807-4951F9D11006}"/>
              </a:ext>
            </a:extLst>
          </p:cNvPr>
          <p:cNvCxnSpPr>
            <a:cxnSpLocks/>
          </p:cNvCxnSpPr>
          <p:nvPr/>
        </p:nvCxnSpPr>
        <p:spPr>
          <a:xfrm>
            <a:off x="218661" y="6232228"/>
            <a:ext cx="11827477" cy="701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205BDEC-8C18-0912-3CCF-C9CD9F84B343}"/>
              </a:ext>
            </a:extLst>
          </p:cNvPr>
          <p:cNvGrpSpPr/>
          <p:nvPr/>
        </p:nvGrpSpPr>
        <p:grpSpPr>
          <a:xfrm>
            <a:off x="9509505" y="6339554"/>
            <a:ext cx="1870800" cy="432264"/>
            <a:chOff x="8875330" y="5492788"/>
            <a:chExt cx="1870800" cy="4322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5F90227-6C28-8D74-32B1-604B936CEB09}"/>
                </a:ext>
              </a:extLst>
            </p:cNvPr>
            <p:cNvSpPr/>
            <p:nvPr/>
          </p:nvSpPr>
          <p:spPr>
            <a:xfrm>
              <a:off x="8954665" y="5524255"/>
              <a:ext cx="1791465" cy="369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447675" marR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0" u="none" strike="noStrike" cap="none" spc="0" normalizeH="0" baseline="0" dirty="0">
                  <a:ln>
                    <a:noFill/>
                  </a:ln>
                  <a:solidFill>
                    <a:srgbClr val="CC9900"/>
                  </a:solidFill>
                  <a:effectLst/>
                  <a:uFillTx/>
                  <a:sym typeface="Arial"/>
                </a:rPr>
                <a:t>КАФЕДРА РЕЛЕЙНОЙ ЗАЩИТЫ И АВТОМАТИЗАЦИИ ЭНЕРГОСИСТЕМ НИУ «МЭИ»</a:t>
              </a:r>
            </a:p>
          </p:txBody>
        </p:sp>
        <p:pic>
          <p:nvPicPr>
            <p:cNvPr id="4" name="Рисунок 3" descr="Изображение выглядит как символ, текст, эмблема, логотип&#10;&#10;Автоматически созданное описание">
              <a:extLst>
                <a:ext uri="{FF2B5EF4-FFF2-40B4-BE49-F238E27FC236}">
                  <a16:creationId xmlns:a16="http://schemas.microsoft.com/office/drawing/2014/main" id="{B7236D41-5523-D882-49FA-A769DBF3C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5330" y="5492788"/>
              <a:ext cx="691622" cy="432264"/>
            </a:xfrm>
            <a:prstGeom prst="rect">
              <a:avLst/>
            </a:prstGeom>
          </p:spPr>
        </p:pic>
      </p:grpSp>
      <p:sp>
        <p:nvSpPr>
          <p:cNvPr id="6" name="Google Shape;199;p30">
            <a:extLst>
              <a:ext uri="{FF2B5EF4-FFF2-40B4-BE49-F238E27FC236}">
                <a16:creationId xmlns:a16="http://schemas.microsoft.com/office/drawing/2014/main" id="{3392B85B-B8DA-DEAD-06D0-1A19FE0EB9C4}"/>
              </a:ext>
            </a:extLst>
          </p:cNvPr>
          <p:cNvSpPr txBox="1">
            <a:spLocks/>
          </p:cNvSpPr>
          <p:nvPr/>
        </p:nvSpPr>
        <p:spPr>
          <a:xfrm>
            <a:off x="426909" y="1"/>
            <a:ext cx="11338182" cy="613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400" dirty="0">
                <a:solidFill>
                  <a:srgbClr val="00487E"/>
                </a:solidFill>
              </a:rPr>
              <a:t>Сложности при строительстве и реконструкции ДЗЛ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F82351-3AAE-8ACB-99F3-6CEC9BBE79F8}"/>
              </a:ext>
            </a:extLst>
          </p:cNvPr>
          <p:cNvSpPr txBox="1"/>
          <p:nvPr/>
        </p:nvSpPr>
        <p:spPr>
          <a:xfrm>
            <a:off x="314827" y="791313"/>
            <a:ext cx="7895318" cy="5045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 marL="457200" marR="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rabicPeriod"/>
              <a:defRPr sz="2000" b="1" i="0" u="none" strike="noStrike" cap="none">
                <a:solidFill>
                  <a:srgbClr val="00487E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9pPr>
          </a:lstStyle>
          <a:p>
            <a:pPr marL="360363" indent="-273050">
              <a:spcAft>
                <a:spcPts val="600"/>
              </a:spcAft>
            </a:pPr>
            <a:r>
              <a:rPr lang="ru-RU" sz="1800" b="0" dirty="0">
                <a:sym typeface="Montserrat"/>
              </a:rPr>
              <a:t>Необходимость согласования типа и состава устройств РЗА, устанавливаемых на объектах электроэнергетики разных собственников.</a:t>
            </a:r>
          </a:p>
          <a:p>
            <a:pPr marL="360363" indent="-273050">
              <a:spcAft>
                <a:spcPts val="600"/>
              </a:spcAft>
            </a:pPr>
            <a:r>
              <a:rPr lang="ru-RU" sz="1800" b="0" dirty="0">
                <a:sym typeface="Montserrat"/>
              </a:rPr>
              <a:t>Согласование выбора МП терминалов полукомплектов основной защиты по техническим параметрам с учетом разных требований технических политик разных организаций.</a:t>
            </a:r>
          </a:p>
          <a:p>
            <a:pPr marL="360363" indent="-273050">
              <a:spcAft>
                <a:spcPts val="600"/>
              </a:spcAft>
            </a:pPr>
            <a:r>
              <a:rPr lang="ru-RU" sz="1800" b="0" dirty="0">
                <a:sym typeface="Montserrat"/>
              </a:rPr>
              <a:t>Выбор производителя МП терминалов полукомплектов основной защиты с учетом различия конкурсных корпоративных закупочных процедур разных собственников.</a:t>
            </a:r>
          </a:p>
          <a:p>
            <a:pPr marL="360363" indent="-273050">
              <a:spcAft>
                <a:spcPts val="600"/>
              </a:spcAft>
            </a:pPr>
            <a:r>
              <a:rPr lang="ru-RU" sz="1800" b="0" dirty="0"/>
              <a:t>Излишние затраты денежных средств и материально-технических ресурсов при реконструкции существующих основных защит воздушных, кабельных и воздушно-кабельных линий с учетом необходимости реконструкции полукомплектов РЗА на всех концах ЛЭП.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532C13A-6CEB-F704-EC4B-7DFD36289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502" y="3683421"/>
            <a:ext cx="4130063" cy="258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44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5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F43E8B-9278-DC20-1E49-F1E68D2C5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" y="6318211"/>
            <a:ext cx="1361392" cy="4749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7BB84D3-516D-C58F-E807-4951F9D11006}"/>
              </a:ext>
            </a:extLst>
          </p:cNvPr>
          <p:cNvCxnSpPr>
            <a:cxnSpLocks/>
          </p:cNvCxnSpPr>
          <p:nvPr/>
        </p:nvCxnSpPr>
        <p:spPr>
          <a:xfrm>
            <a:off x="218661" y="6232228"/>
            <a:ext cx="11827477" cy="701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205BDEC-8C18-0912-3CCF-C9CD9F84B343}"/>
              </a:ext>
            </a:extLst>
          </p:cNvPr>
          <p:cNvGrpSpPr/>
          <p:nvPr/>
        </p:nvGrpSpPr>
        <p:grpSpPr>
          <a:xfrm>
            <a:off x="9509505" y="6339554"/>
            <a:ext cx="1870800" cy="432264"/>
            <a:chOff x="8875330" y="5492788"/>
            <a:chExt cx="1870800" cy="4322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5F90227-6C28-8D74-32B1-604B936CEB09}"/>
                </a:ext>
              </a:extLst>
            </p:cNvPr>
            <p:cNvSpPr/>
            <p:nvPr/>
          </p:nvSpPr>
          <p:spPr>
            <a:xfrm>
              <a:off x="8954665" y="5524255"/>
              <a:ext cx="1791465" cy="369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447675" marR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0" u="none" strike="noStrike" cap="none" spc="0" normalizeH="0" baseline="0" dirty="0">
                  <a:ln>
                    <a:noFill/>
                  </a:ln>
                  <a:solidFill>
                    <a:srgbClr val="CC9900"/>
                  </a:solidFill>
                  <a:effectLst/>
                  <a:uFillTx/>
                  <a:sym typeface="Arial"/>
                </a:rPr>
                <a:t>КАФЕДРА РЕЛЕЙНОЙ ЗАЩИТЫ И АВТОМАТИЗАЦИИ ЭНЕРГОСИСТЕМ НИУ «МЭИ»</a:t>
              </a:r>
            </a:p>
          </p:txBody>
        </p:sp>
        <p:pic>
          <p:nvPicPr>
            <p:cNvPr id="4" name="Рисунок 3" descr="Изображение выглядит как символ, текст, эмблема, логотип&#10;&#10;Автоматически созданное описание">
              <a:extLst>
                <a:ext uri="{FF2B5EF4-FFF2-40B4-BE49-F238E27FC236}">
                  <a16:creationId xmlns:a16="http://schemas.microsoft.com/office/drawing/2014/main" id="{B7236D41-5523-D882-49FA-A769DBF3C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5330" y="5492788"/>
              <a:ext cx="691622" cy="432264"/>
            </a:xfrm>
            <a:prstGeom prst="rect">
              <a:avLst/>
            </a:prstGeom>
          </p:spPr>
        </p:pic>
      </p:grpSp>
      <p:sp>
        <p:nvSpPr>
          <p:cNvPr id="6" name="Google Shape;199;p30">
            <a:extLst>
              <a:ext uri="{FF2B5EF4-FFF2-40B4-BE49-F238E27FC236}">
                <a16:creationId xmlns:a16="http://schemas.microsoft.com/office/drawing/2014/main" id="{C4DD089A-03EF-CDE0-928D-E32C93E63261}"/>
              </a:ext>
            </a:extLst>
          </p:cNvPr>
          <p:cNvSpPr txBox="1">
            <a:spLocks/>
          </p:cNvSpPr>
          <p:nvPr/>
        </p:nvSpPr>
        <p:spPr>
          <a:xfrm>
            <a:off x="426909" y="1"/>
            <a:ext cx="11338182" cy="613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400" dirty="0">
                <a:solidFill>
                  <a:srgbClr val="00487E"/>
                </a:solidFill>
              </a:rPr>
              <a:t>Существующие решения по взаимодействию ДЗЛ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0C298C-D67C-99E2-1CB9-A984BFBC187A}"/>
              </a:ext>
            </a:extLst>
          </p:cNvPr>
          <p:cNvSpPr txBox="1"/>
          <p:nvPr/>
        </p:nvSpPr>
        <p:spPr>
          <a:xfrm>
            <a:off x="438044" y="1750898"/>
            <a:ext cx="5657956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285750" indent="-285750">
              <a:buFont typeface="Arial" panose="020B0604020202020204" pitchFamily="34" charset="0"/>
              <a:buChar char="‒"/>
              <a:defRPr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marL="0" indent="0">
              <a:buNone/>
            </a:pPr>
            <a:r>
              <a:rPr lang="ru-RU" b="1" dirty="0"/>
              <a:t>1. Реализация требований НТД и НПА:</a:t>
            </a:r>
          </a:p>
          <a:p>
            <a:pPr marL="534988"/>
            <a:r>
              <a:rPr lang="ru-RU" i="1" dirty="0"/>
              <a:t>Уникальный номер канала (адрес приемника)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b="1" dirty="0"/>
              <a:t>2. Наборы совпадающих параметров:</a:t>
            </a:r>
          </a:p>
          <a:p>
            <a:pPr marL="534988"/>
            <a:r>
              <a:rPr lang="ru-RU" i="1" dirty="0"/>
              <a:t>Векторные величины токов по каждой фазе</a:t>
            </a:r>
          </a:p>
          <a:p>
            <a:pPr marL="534988"/>
            <a:r>
              <a:rPr lang="ru-RU" i="1" dirty="0"/>
              <a:t>Сигналы срабатывания</a:t>
            </a:r>
          </a:p>
          <a:p>
            <a:pPr marL="534988"/>
            <a:r>
              <a:rPr lang="ru-RU" i="1" dirty="0"/>
              <a:t>Сигналы блокировки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b="1" dirty="0"/>
              <a:t>3. Наборы уникальных параметров</a:t>
            </a:r>
          </a:p>
          <a:p>
            <a:pPr marL="534988"/>
            <a:r>
              <a:rPr lang="ru-RU" i="1" dirty="0"/>
              <a:t>Дифференциальный ток по каждой фазе</a:t>
            </a:r>
          </a:p>
          <a:p>
            <a:pPr marL="534988"/>
            <a:r>
              <a:rPr lang="ru-RU" i="1" dirty="0"/>
              <a:t>Контроль исправности ТТ</a:t>
            </a:r>
          </a:p>
          <a:p>
            <a:pPr marL="534988"/>
            <a:r>
              <a:rPr lang="ru-RU" i="1" dirty="0"/>
              <a:t>БНН</a:t>
            </a:r>
          </a:p>
          <a:p>
            <a:pPr marL="534988"/>
            <a:r>
              <a:rPr lang="ru-RU" i="1" dirty="0"/>
              <a:t>РПО и т.д.</a:t>
            </a:r>
          </a:p>
          <a:p>
            <a:pPr marL="0" indent="0">
              <a:buNone/>
            </a:pPr>
            <a:r>
              <a:rPr lang="ru-RU" b="1" dirty="0"/>
              <a:t>4. Конверторы интерфейсов</a:t>
            </a:r>
          </a:p>
          <a:p>
            <a:pPr marL="534988"/>
            <a:r>
              <a:rPr lang="en-US" i="1" dirty="0"/>
              <a:t>C37.94 </a:t>
            </a:r>
            <a:r>
              <a:rPr lang="en-US" i="1" dirty="0">
                <a:sym typeface="Wingdings" panose="05000000000000000000" pitchFamily="2" charset="2"/>
              </a:rPr>
              <a:t> Ethernet</a:t>
            </a:r>
          </a:p>
          <a:p>
            <a:pPr marL="534988"/>
            <a:r>
              <a:rPr lang="en-US" i="1" dirty="0"/>
              <a:t>C37.94 </a:t>
            </a:r>
            <a:r>
              <a:rPr lang="en-US" i="1" dirty="0">
                <a:sym typeface="Wingdings" panose="05000000000000000000" pitchFamily="2" charset="2"/>
              </a:rPr>
              <a:t> E1</a:t>
            </a:r>
          </a:p>
          <a:p>
            <a:pPr marL="534988"/>
            <a:r>
              <a:rPr lang="en-US" i="1" dirty="0"/>
              <a:t>C37.94 MM </a:t>
            </a:r>
            <a:r>
              <a:rPr lang="en-US" i="1" dirty="0">
                <a:sym typeface="Wingdings" panose="05000000000000000000" pitchFamily="2" charset="2"/>
              </a:rPr>
              <a:t> </a:t>
            </a:r>
            <a:r>
              <a:rPr lang="en-US" i="1" dirty="0"/>
              <a:t>C37.94 SM</a:t>
            </a:r>
            <a:endParaRPr lang="en-US" i="1" dirty="0">
              <a:sym typeface="Wingdings" panose="05000000000000000000" pitchFamily="2" charset="2"/>
            </a:endParaRP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8A3A1E96-8FE3-C0D1-B3DA-EA950C1F1F83}"/>
              </a:ext>
            </a:extLst>
          </p:cNvPr>
          <p:cNvSpPr/>
          <p:nvPr/>
        </p:nvSpPr>
        <p:spPr>
          <a:xfrm>
            <a:off x="4708350" y="948757"/>
            <a:ext cx="3454428" cy="77821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3 устройства иностранных производителей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6164DC97-92CA-3D88-2CF3-1E069215BC94}"/>
              </a:ext>
            </a:extLst>
          </p:cNvPr>
          <p:cNvSpPr/>
          <p:nvPr/>
        </p:nvSpPr>
        <p:spPr>
          <a:xfrm>
            <a:off x="426908" y="951034"/>
            <a:ext cx="3454428" cy="77821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5 устройств отечественных производителей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EF37000-0946-944F-3ABA-7C4F1A8B4545}"/>
              </a:ext>
            </a:extLst>
          </p:cNvPr>
          <p:cNvSpPr/>
          <p:nvPr/>
        </p:nvSpPr>
        <p:spPr>
          <a:xfrm>
            <a:off x="4030187" y="876198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+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C9FFE9-796E-0252-80D5-EE555DAAF8A7}"/>
              </a:ext>
            </a:extLst>
          </p:cNvPr>
          <p:cNvSpPr txBox="1"/>
          <p:nvPr/>
        </p:nvSpPr>
        <p:spPr>
          <a:xfrm>
            <a:off x="5389123" y="5596387"/>
            <a:ext cx="68028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IEEE </a:t>
            </a:r>
            <a:r>
              <a:rPr lang="ru-RU" b="1" dirty="0">
                <a:highlight>
                  <a:srgbClr val="FFFF00"/>
                </a:highlight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С37.94</a:t>
            </a:r>
            <a:r>
              <a:rPr lang="ru-RU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– </a:t>
            </a:r>
            <a:r>
              <a:rPr lang="ru-RU" sz="18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наиболее распространенная технология информационного взаимодействия между устройствами РЗА.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Рисунок 22" descr="Изображение выглядит как текст, снимок экрана, диаграмма, Прямо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11A2827C-FE9E-E141-BEB4-79AD5637F4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648" y="1795564"/>
            <a:ext cx="4652443" cy="2063110"/>
          </a:xfrm>
          <a:prstGeom prst="rect">
            <a:avLst/>
          </a:prstGeom>
        </p:spPr>
      </p:pic>
      <p:pic>
        <p:nvPicPr>
          <p:cNvPr id="24" name="Рисунок 23" descr="Изображение выглядит как текст, диаграмма, Шрифт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DDD63FB5-0094-F410-B593-09A729552C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123" y="3915689"/>
            <a:ext cx="6725178" cy="189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635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6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F43E8B-9278-DC20-1E49-F1E68D2C5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" y="6318211"/>
            <a:ext cx="1361392" cy="4749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7BB84D3-516D-C58F-E807-4951F9D11006}"/>
              </a:ext>
            </a:extLst>
          </p:cNvPr>
          <p:cNvCxnSpPr>
            <a:cxnSpLocks/>
          </p:cNvCxnSpPr>
          <p:nvPr/>
        </p:nvCxnSpPr>
        <p:spPr>
          <a:xfrm>
            <a:off x="218661" y="6232228"/>
            <a:ext cx="11827477" cy="701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205BDEC-8C18-0912-3CCF-C9CD9F84B343}"/>
              </a:ext>
            </a:extLst>
          </p:cNvPr>
          <p:cNvGrpSpPr/>
          <p:nvPr/>
        </p:nvGrpSpPr>
        <p:grpSpPr>
          <a:xfrm>
            <a:off x="9509505" y="6339554"/>
            <a:ext cx="1870800" cy="432264"/>
            <a:chOff x="8875330" y="5492788"/>
            <a:chExt cx="1870800" cy="4322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5F90227-6C28-8D74-32B1-604B936CEB09}"/>
                </a:ext>
              </a:extLst>
            </p:cNvPr>
            <p:cNvSpPr/>
            <p:nvPr/>
          </p:nvSpPr>
          <p:spPr>
            <a:xfrm>
              <a:off x="8954665" y="5524255"/>
              <a:ext cx="1791465" cy="369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447675" marR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0" u="none" strike="noStrike" cap="none" spc="0" normalizeH="0" baseline="0" dirty="0">
                  <a:ln>
                    <a:noFill/>
                  </a:ln>
                  <a:solidFill>
                    <a:srgbClr val="CC9900"/>
                  </a:solidFill>
                  <a:effectLst/>
                  <a:uFillTx/>
                  <a:sym typeface="Arial"/>
                </a:rPr>
                <a:t>КАФЕДРА РЕЛЕЙНОЙ ЗАЩИТЫ И АВТОМАТИЗАЦИИ ЭНЕРГОСИСТЕМ НИУ «МЭИ»</a:t>
              </a:r>
            </a:p>
          </p:txBody>
        </p:sp>
        <p:pic>
          <p:nvPicPr>
            <p:cNvPr id="4" name="Рисунок 3" descr="Изображение выглядит как символ, текст, эмблема, логотип&#10;&#10;Автоматически созданное описание">
              <a:extLst>
                <a:ext uri="{FF2B5EF4-FFF2-40B4-BE49-F238E27FC236}">
                  <a16:creationId xmlns:a16="http://schemas.microsoft.com/office/drawing/2014/main" id="{B7236D41-5523-D882-49FA-A769DBF3C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5330" y="5492788"/>
              <a:ext cx="691622" cy="432264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968A1AE-EFE6-E44F-4DE9-51DA28333CD2}"/>
              </a:ext>
            </a:extLst>
          </p:cNvPr>
          <p:cNvSpPr txBox="1"/>
          <p:nvPr/>
        </p:nvSpPr>
        <p:spPr>
          <a:xfrm>
            <a:off x="314827" y="876367"/>
            <a:ext cx="10969258" cy="3870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 marL="360363" marR="0" lvl="0" indent="-2730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+mj-lt"/>
              <a:buAutoNum type="arabicPeriod"/>
              <a:defRPr b="0" i="0" u="none" strike="noStrike" cap="none">
                <a:solidFill>
                  <a:srgbClr val="00487E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9pPr>
          </a:lstStyle>
          <a:p>
            <a:r>
              <a:rPr lang="ru-RU" dirty="0"/>
              <a:t>Цифровой канал связи между МП терминалами РЗА необходим для передачи значений измеряемого тока (аналоговые величины) и дополнительной передачи дискретной информации.</a:t>
            </a:r>
          </a:p>
          <a:p>
            <a:r>
              <a:rPr lang="ru-RU" dirty="0"/>
              <a:t>Цифровой канал связи также используется </a:t>
            </a:r>
            <a:r>
              <a:rPr lang="ru-RU" dirty="0">
                <a:highlight>
                  <a:srgbClr val="FFFF00"/>
                </a:highlight>
              </a:rPr>
              <a:t>для синхронизация текущих измерений путем тактовой синхронизации всех микропроцессорных терминалов, реализующих алгоритм ДЗЛ</a:t>
            </a:r>
            <a:r>
              <a:rPr lang="ru-RU" dirty="0"/>
              <a:t>, защищаемой линий.</a:t>
            </a:r>
          </a:p>
          <a:p>
            <a:pPr>
              <a:spcAft>
                <a:spcPts val="0"/>
              </a:spcAft>
            </a:pPr>
            <a:r>
              <a:rPr lang="ru-RU" dirty="0"/>
              <a:t>Для обеспечения совместимости МП терминалов ДЗЛ разных производителей достаточно важными являются следующие вопросы;</a:t>
            </a:r>
          </a:p>
          <a:p>
            <a:pPr marL="622300" lvl="0" indent="-261938"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ru-RU" i="1" dirty="0"/>
              <a:t>предварительная обработка измерений;</a:t>
            </a:r>
          </a:p>
          <a:p>
            <a:pPr marL="622300" lvl="0" indent="-261938"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ru-RU" i="1" dirty="0"/>
              <a:t>алгоритмы;</a:t>
            </a:r>
          </a:p>
          <a:p>
            <a:pPr marL="622300" indent="-261938"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ru-RU" i="1" dirty="0"/>
              <a:t>версия прикладного ПО;</a:t>
            </a:r>
          </a:p>
          <a:p>
            <a:pPr marL="622300" indent="-261938"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ru-RU" i="1" dirty="0"/>
              <a:t>цифровые коммуникации.</a:t>
            </a:r>
          </a:p>
        </p:txBody>
      </p:sp>
      <p:sp>
        <p:nvSpPr>
          <p:cNvPr id="10" name="Google Shape;199;p30">
            <a:extLst>
              <a:ext uri="{FF2B5EF4-FFF2-40B4-BE49-F238E27FC236}">
                <a16:creationId xmlns:a16="http://schemas.microsoft.com/office/drawing/2014/main" id="{3E1F0819-85E6-1F5F-EEAF-9118F9CA74D7}"/>
              </a:ext>
            </a:extLst>
          </p:cNvPr>
          <p:cNvSpPr txBox="1">
            <a:spLocks/>
          </p:cNvSpPr>
          <p:nvPr/>
        </p:nvSpPr>
        <p:spPr>
          <a:xfrm>
            <a:off x="426909" y="1"/>
            <a:ext cx="11338182" cy="613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400" dirty="0">
                <a:solidFill>
                  <a:srgbClr val="00487E"/>
                </a:solidFill>
              </a:rPr>
              <a:t>Причины несовместимости ДЗЛ</a:t>
            </a:r>
          </a:p>
        </p:txBody>
      </p:sp>
      <p:pic>
        <p:nvPicPr>
          <p:cNvPr id="12" name="Рисунок 11" descr="Изображение выглядит как текст, снимок экрана, диаграмма, Прямо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C66C1CF2-9A23-84FD-D199-DDF80464E1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253" y="3228281"/>
            <a:ext cx="6696747" cy="2969650"/>
          </a:xfrm>
          <a:prstGeom prst="rect">
            <a:avLst/>
          </a:prstGeom>
        </p:spPr>
      </p:pic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D0751E61-0ECA-5B0E-6410-9EC2FDB099BE}"/>
              </a:ext>
            </a:extLst>
          </p:cNvPr>
          <p:cNvGrpSpPr/>
          <p:nvPr/>
        </p:nvGrpSpPr>
        <p:grpSpPr>
          <a:xfrm>
            <a:off x="8848096" y="4858194"/>
            <a:ext cx="173880" cy="318240"/>
            <a:chOff x="6180654" y="4771999"/>
            <a:chExt cx="173880" cy="318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8" name="Рукописный ввод 17">
                  <a:extLst>
                    <a:ext uri="{FF2B5EF4-FFF2-40B4-BE49-F238E27FC236}">
                      <a16:creationId xmlns:a16="http://schemas.microsoft.com/office/drawing/2014/main" id="{597D29E2-471F-4933-4B14-A1FC359E7804}"/>
                    </a:ext>
                  </a:extLst>
                </p14:cNvPr>
                <p14:cNvContentPartPr/>
                <p14:nvPr/>
              </p14:nvContentPartPr>
              <p14:xfrm>
                <a:off x="6180654" y="4771999"/>
                <a:ext cx="18000" cy="296640"/>
              </p14:xfrm>
            </p:contentPart>
          </mc:Choice>
          <mc:Fallback xmlns="">
            <p:pic>
              <p:nvPicPr>
                <p:cNvPr id="10" name="Рукописный ввод 9">
                  <a:extLst>
                    <a:ext uri="{FF2B5EF4-FFF2-40B4-BE49-F238E27FC236}">
                      <a16:creationId xmlns:a16="http://schemas.microsoft.com/office/drawing/2014/main" id="{AF04BA2B-D706-9981-95DC-38B3A1A10690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162654" y="4754359"/>
                  <a:ext cx="53640" cy="33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9" name="Рукописный ввод 18">
                  <a:extLst>
                    <a:ext uri="{FF2B5EF4-FFF2-40B4-BE49-F238E27FC236}">
                      <a16:creationId xmlns:a16="http://schemas.microsoft.com/office/drawing/2014/main" id="{093EDAC8-052C-CC25-3961-140DE85921FA}"/>
                    </a:ext>
                  </a:extLst>
                </p14:cNvPr>
                <p14:cNvContentPartPr/>
                <p14:nvPr/>
              </p14:nvContentPartPr>
              <p14:xfrm>
                <a:off x="6183534" y="4777039"/>
                <a:ext cx="171000" cy="313200"/>
              </p14:xfrm>
            </p:contentPart>
          </mc:Choice>
          <mc:Fallback xmlns="">
            <p:pic>
              <p:nvPicPr>
                <p:cNvPr id="12" name="Рукописный ввод 11">
                  <a:extLst>
                    <a:ext uri="{FF2B5EF4-FFF2-40B4-BE49-F238E27FC236}">
                      <a16:creationId xmlns:a16="http://schemas.microsoft.com/office/drawing/2014/main" id="{7610A8FB-E3B6-309E-A509-6785FB3F88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165534" y="4759039"/>
                  <a:ext cx="206640" cy="348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0" name="Рукописный ввод 19">
                <a:extLst>
                  <a:ext uri="{FF2B5EF4-FFF2-40B4-BE49-F238E27FC236}">
                    <a16:creationId xmlns:a16="http://schemas.microsoft.com/office/drawing/2014/main" id="{20FAB435-DFEF-78AC-AB68-5E64EA79C3F9}"/>
                  </a:ext>
                </a:extLst>
              </p14:cNvPr>
              <p14:cNvContentPartPr/>
              <p14:nvPr/>
            </p14:nvContentPartPr>
            <p14:xfrm>
              <a:off x="8798416" y="5320434"/>
              <a:ext cx="101880" cy="104400"/>
            </p14:xfrm>
          </p:contentPart>
        </mc:Choice>
        <mc:Fallback xmlns="">
          <p:pic>
            <p:nvPicPr>
              <p:cNvPr id="20" name="Рукописный ввод 19">
                <a:extLst>
                  <a:ext uri="{FF2B5EF4-FFF2-40B4-BE49-F238E27FC236}">
                    <a16:creationId xmlns:a16="http://schemas.microsoft.com/office/drawing/2014/main" id="{20FAB435-DFEF-78AC-AB68-5E64EA79C3F9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780416" y="5302434"/>
                <a:ext cx="137520" cy="14004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955A2B54-D7EC-C52B-5899-8E58B358E477}"/>
              </a:ext>
            </a:extLst>
          </p:cNvPr>
          <p:cNvSpPr/>
          <p:nvPr/>
        </p:nvSpPr>
        <p:spPr>
          <a:xfrm>
            <a:off x="8199120" y="5535930"/>
            <a:ext cx="1280160" cy="137160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0953A1-85B8-602C-01BB-8E75211D1CD0}"/>
              </a:ext>
            </a:extLst>
          </p:cNvPr>
          <p:cNvSpPr txBox="1"/>
          <p:nvPr/>
        </p:nvSpPr>
        <p:spPr>
          <a:xfrm>
            <a:off x="426909" y="5042790"/>
            <a:ext cx="5077283" cy="986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 marL="360363" marR="0" lvl="0" indent="-2730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+mj-lt"/>
              <a:buAutoNum type="arabicPeriod"/>
              <a:defRPr b="0" i="0" u="none" strike="noStrike" cap="none">
                <a:solidFill>
                  <a:srgbClr val="00487E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9pPr>
          </a:lstStyle>
          <a:p>
            <a:pPr marL="87313" indent="0">
              <a:buNone/>
            </a:pPr>
            <a:r>
              <a:rPr lang="ru-RU" dirty="0">
                <a:highlight>
                  <a:srgbClr val="FFFF00"/>
                </a:highlight>
              </a:rPr>
              <a:t>Все различия</a:t>
            </a:r>
            <a:r>
              <a:rPr lang="ru-RU" dirty="0"/>
              <a:t>, вносимые в измеряемый ток, представляются как дифференциальный ток линии!!!</a:t>
            </a:r>
          </a:p>
        </p:txBody>
      </p:sp>
    </p:spTree>
    <p:extLst>
      <p:ext uri="{BB962C8B-B14F-4D97-AF65-F5344CB8AC3E}">
        <p14:creationId xmlns:p14="http://schemas.microsoft.com/office/powerpoint/2010/main" val="1268624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7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F43E8B-9278-DC20-1E49-F1E68D2C5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" y="6318211"/>
            <a:ext cx="1361392" cy="4749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7BB84D3-516D-C58F-E807-4951F9D11006}"/>
              </a:ext>
            </a:extLst>
          </p:cNvPr>
          <p:cNvCxnSpPr>
            <a:cxnSpLocks/>
          </p:cNvCxnSpPr>
          <p:nvPr/>
        </p:nvCxnSpPr>
        <p:spPr>
          <a:xfrm>
            <a:off x="218661" y="6232228"/>
            <a:ext cx="11827477" cy="701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205BDEC-8C18-0912-3CCF-C9CD9F84B343}"/>
              </a:ext>
            </a:extLst>
          </p:cNvPr>
          <p:cNvGrpSpPr/>
          <p:nvPr/>
        </p:nvGrpSpPr>
        <p:grpSpPr>
          <a:xfrm>
            <a:off x="9509505" y="6339554"/>
            <a:ext cx="1870800" cy="432264"/>
            <a:chOff x="8875330" y="5492788"/>
            <a:chExt cx="1870800" cy="4322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5F90227-6C28-8D74-32B1-604B936CEB09}"/>
                </a:ext>
              </a:extLst>
            </p:cNvPr>
            <p:cNvSpPr/>
            <p:nvPr/>
          </p:nvSpPr>
          <p:spPr>
            <a:xfrm>
              <a:off x="8954665" y="5524255"/>
              <a:ext cx="1791465" cy="369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447675" marR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0" u="none" strike="noStrike" cap="none" spc="0" normalizeH="0" baseline="0" dirty="0">
                  <a:ln>
                    <a:noFill/>
                  </a:ln>
                  <a:solidFill>
                    <a:srgbClr val="CC9900"/>
                  </a:solidFill>
                  <a:effectLst/>
                  <a:uFillTx/>
                  <a:sym typeface="Arial"/>
                </a:rPr>
                <a:t>КАФЕДРА РЕЛЕЙНОЙ ЗАЩИТЫ И АВТОМАТИЗАЦИИ ЭНЕРГОСИСТЕМ НИУ «МЭИ»</a:t>
              </a:r>
            </a:p>
          </p:txBody>
        </p:sp>
        <p:pic>
          <p:nvPicPr>
            <p:cNvPr id="4" name="Рисунок 3" descr="Изображение выглядит как символ, текст, эмблема, логотип&#10;&#10;Автоматически созданное описание">
              <a:extLst>
                <a:ext uri="{FF2B5EF4-FFF2-40B4-BE49-F238E27FC236}">
                  <a16:creationId xmlns:a16="http://schemas.microsoft.com/office/drawing/2014/main" id="{B7236D41-5523-D882-49FA-A769DBF3C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5330" y="5492788"/>
              <a:ext cx="691622" cy="432264"/>
            </a:xfrm>
            <a:prstGeom prst="rect">
              <a:avLst/>
            </a:prstGeom>
          </p:spPr>
        </p:pic>
      </p:grpSp>
      <p:sp>
        <p:nvSpPr>
          <p:cNvPr id="10" name="Google Shape;199;p30">
            <a:extLst>
              <a:ext uri="{FF2B5EF4-FFF2-40B4-BE49-F238E27FC236}">
                <a16:creationId xmlns:a16="http://schemas.microsoft.com/office/drawing/2014/main" id="{3E1F0819-85E6-1F5F-EEAF-9118F9CA74D7}"/>
              </a:ext>
            </a:extLst>
          </p:cNvPr>
          <p:cNvSpPr txBox="1">
            <a:spLocks/>
          </p:cNvSpPr>
          <p:nvPr/>
        </p:nvSpPr>
        <p:spPr>
          <a:xfrm>
            <a:off x="426909" y="0"/>
            <a:ext cx="11338182" cy="83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400" dirty="0">
                <a:solidFill>
                  <a:srgbClr val="00487E"/>
                </a:solidFill>
              </a:rPr>
              <a:t>Причины несовместимости ДЗЛ:</a:t>
            </a:r>
          </a:p>
          <a:p>
            <a:r>
              <a:rPr lang="ru-RU" sz="2000" i="1" dirty="0">
                <a:solidFill>
                  <a:srgbClr val="00487E"/>
                </a:solidFill>
              </a:rPr>
              <a:t>предварительная обработка измерений</a:t>
            </a:r>
          </a:p>
        </p:txBody>
      </p:sp>
      <p:pic>
        <p:nvPicPr>
          <p:cNvPr id="6" name="Рисунок 5" descr="Изображение выглядит как текст, снимок экрана, дизайн&#10;&#10;Автоматически созданное описание">
            <a:extLst>
              <a:ext uri="{FF2B5EF4-FFF2-40B4-BE49-F238E27FC236}">
                <a16:creationId xmlns:a16="http://schemas.microsoft.com/office/drawing/2014/main" id="{E72AD143-44DE-EA3A-3C22-6EA455F9E3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4" y="497478"/>
            <a:ext cx="4080241" cy="51058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68A6A3C-E98B-53EA-50D7-CB1CA3CE977A}"/>
              </a:ext>
            </a:extLst>
          </p:cNvPr>
          <p:cNvSpPr txBox="1"/>
          <p:nvPr/>
        </p:nvSpPr>
        <p:spPr>
          <a:xfrm>
            <a:off x="7208196" y="5634753"/>
            <a:ext cx="49838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Факторы*, влияющие на совместимость дифференциальной защиты линии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699209-3766-0F09-3058-FBAA9EA44B51}"/>
              </a:ext>
            </a:extLst>
          </p:cNvPr>
          <p:cNvSpPr txBox="1"/>
          <p:nvPr/>
        </p:nvSpPr>
        <p:spPr>
          <a:xfrm>
            <a:off x="304010" y="1263221"/>
            <a:ext cx="6611268" cy="2530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 marL="360363" marR="0" lvl="0" indent="-2730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+mj-lt"/>
              <a:buAutoNum type="arabicPeriod"/>
              <a:defRPr b="0" i="0" u="none" strike="noStrike" cap="none">
                <a:solidFill>
                  <a:srgbClr val="00487E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9pPr>
          </a:lstStyle>
          <a:p>
            <a:pPr marL="87313" indent="0">
              <a:spcAft>
                <a:spcPts val="0"/>
              </a:spcAft>
              <a:buNone/>
            </a:pPr>
            <a:r>
              <a:rPr lang="ru-RU" b="1" dirty="0">
                <a:solidFill>
                  <a:schemeClr val="tx1"/>
                </a:solidFill>
                <a:ea typeface="Calibri" panose="020F0502020204030204" pitchFamily="34" charset="0"/>
              </a:rPr>
              <a:t>Типовая цепочка измерений первичных токов с одного конца защищаемой линии: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ru-RU" i="1" dirty="0">
                <a:solidFill>
                  <a:schemeClr val="tx1"/>
                </a:solidFill>
                <a:ea typeface="Calibri" panose="020F0502020204030204" pitchFamily="34" charset="0"/>
              </a:rPr>
              <a:t>первичный и вторичный измерительные трансформаторы тока;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ru-RU" i="1" dirty="0">
                <a:solidFill>
                  <a:schemeClr val="tx1"/>
                </a:solidFill>
                <a:ea typeface="Calibri" panose="020F0502020204030204" pitchFamily="34" charset="0"/>
              </a:rPr>
              <a:t>фильтр;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ru-RU" i="1" dirty="0">
                <a:solidFill>
                  <a:schemeClr val="tx1"/>
                </a:solidFill>
                <a:ea typeface="Calibri" panose="020F0502020204030204" pitchFamily="34" charset="0"/>
              </a:rPr>
              <a:t>усилитель сигналов;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ru-RU" i="1" dirty="0">
                <a:solidFill>
                  <a:schemeClr val="tx1"/>
                </a:solidFill>
                <a:ea typeface="Calibri" panose="020F0502020204030204" pitchFamily="34" charset="0"/>
              </a:rPr>
              <a:t>аналого-цифровой преобразователь;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ru-RU" i="1" dirty="0">
                <a:solidFill>
                  <a:schemeClr val="tx1"/>
                </a:solidFill>
                <a:ea typeface="Calibri" panose="020F0502020204030204" pitchFamily="34" charset="0"/>
              </a:rPr>
              <a:t>синхронизация времени.</a:t>
            </a:r>
          </a:p>
        </p:txBody>
      </p:sp>
    </p:spTree>
    <p:extLst>
      <p:ext uri="{BB962C8B-B14F-4D97-AF65-F5344CB8AC3E}">
        <p14:creationId xmlns:p14="http://schemas.microsoft.com/office/powerpoint/2010/main" val="1822654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8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F43E8B-9278-DC20-1E49-F1E68D2C5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" y="6318211"/>
            <a:ext cx="1361392" cy="4749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7BB84D3-516D-C58F-E807-4951F9D11006}"/>
              </a:ext>
            </a:extLst>
          </p:cNvPr>
          <p:cNvCxnSpPr>
            <a:cxnSpLocks/>
          </p:cNvCxnSpPr>
          <p:nvPr/>
        </p:nvCxnSpPr>
        <p:spPr>
          <a:xfrm>
            <a:off x="218661" y="6232228"/>
            <a:ext cx="11827477" cy="701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205BDEC-8C18-0912-3CCF-C9CD9F84B343}"/>
              </a:ext>
            </a:extLst>
          </p:cNvPr>
          <p:cNvGrpSpPr/>
          <p:nvPr/>
        </p:nvGrpSpPr>
        <p:grpSpPr>
          <a:xfrm>
            <a:off x="9509505" y="6339554"/>
            <a:ext cx="1870800" cy="432264"/>
            <a:chOff x="8875330" y="5492788"/>
            <a:chExt cx="1870800" cy="4322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5F90227-6C28-8D74-32B1-604B936CEB09}"/>
                </a:ext>
              </a:extLst>
            </p:cNvPr>
            <p:cNvSpPr/>
            <p:nvPr/>
          </p:nvSpPr>
          <p:spPr>
            <a:xfrm>
              <a:off x="8954665" y="5524255"/>
              <a:ext cx="1791465" cy="369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447675" marR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0" u="none" strike="noStrike" cap="none" spc="0" normalizeH="0" baseline="0" dirty="0">
                  <a:ln>
                    <a:noFill/>
                  </a:ln>
                  <a:solidFill>
                    <a:srgbClr val="CC9900"/>
                  </a:solidFill>
                  <a:effectLst/>
                  <a:uFillTx/>
                  <a:sym typeface="Arial"/>
                </a:rPr>
                <a:t>КАФЕДРА РЕЛЕЙНОЙ ЗАЩИТЫ И АВТОМАТИЗАЦИИ ЭНЕРГОСИСТЕМ НИУ «МЭИ»</a:t>
              </a:r>
            </a:p>
          </p:txBody>
        </p:sp>
        <p:pic>
          <p:nvPicPr>
            <p:cNvPr id="4" name="Рисунок 3" descr="Изображение выглядит как символ, текст, эмблема, логотип&#10;&#10;Автоматически созданное описание">
              <a:extLst>
                <a:ext uri="{FF2B5EF4-FFF2-40B4-BE49-F238E27FC236}">
                  <a16:creationId xmlns:a16="http://schemas.microsoft.com/office/drawing/2014/main" id="{B7236D41-5523-D882-49FA-A769DBF3C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5330" y="5492788"/>
              <a:ext cx="691622" cy="432264"/>
            </a:xfrm>
            <a:prstGeom prst="rect">
              <a:avLst/>
            </a:prstGeom>
          </p:spPr>
        </p:pic>
      </p:grpSp>
      <p:sp>
        <p:nvSpPr>
          <p:cNvPr id="10" name="Google Shape;199;p30">
            <a:extLst>
              <a:ext uri="{FF2B5EF4-FFF2-40B4-BE49-F238E27FC236}">
                <a16:creationId xmlns:a16="http://schemas.microsoft.com/office/drawing/2014/main" id="{3E1F0819-85E6-1F5F-EEAF-9118F9CA74D7}"/>
              </a:ext>
            </a:extLst>
          </p:cNvPr>
          <p:cNvSpPr txBox="1">
            <a:spLocks/>
          </p:cNvSpPr>
          <p:nvPr/>
        </p:nvSpPr>
        <p:spPr>
          <a:xfrm>
            <a:off x="426909" y="0"/>
            <a:ext cx="11338182" cy="83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400" dirty="0">
                <a:solidFill>
                  <a:srgbClr val="00487E"/>
                </a:solidFill>
              </a:rPr>
              <a:t>Причины несовместимости ДЗЛ:</a:t>
            </a:r>
          </a:p>
          <a:p>
            <a:r>
              <a:rPr lang="ru-RU" sz="2000" i="1" dirty="0">
                <a:solidFill>
                  <a:srgbClr val="00487E"/>
                </a:solidFill>
              </a:rPr>
              <a:t>алгоритм и версия программного обеспечения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699209-3766-0F09-3058-FBAA9EA44B51}"/>
              </a:ext>
            </a:extLst>
          </p:cNvPr>
          <p:cNvSpPr txBox="1"/>
          <p:nvPr/>
        </p:nvSpPr>
        <p:spPr>
          <a:xfrm>
            <a:off x="304010" y="1263221"/>
            <a:ext cx="5707684" cy="2095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 marL="360363" marR="0" lvl="0" indent="-2730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+mj-lt"/>
              <a:buAutoNum type="arabicPeriod"/>
              <a:defRPr b="0" i="0" u="none" strike="noStrike" cap="none">
                <a:solidFill>
                  <a:srgbClr val="00487E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ru-RU" b="1" dirty="0">
                <a:solidFill>
                  <a:schemeClr val="tx1"/>
                </a:solidFill>
                <a:ea typeface="Calibri" panose="020F0502020204030204" pitchFamily="34" charset="0"/>
              </a:rPr>
              <a:t>Различные методы реализации алгоритма ДЗЛ у разных производителей: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ru-RU" i="1" dirty="0">
                <a:solidFill>
                  <a:schemeClr val="tx1"/>
                </a:solidFill>
                <a:ea typeface="Calibri" panose="020F0502020204030204" pitchFamily="34" charset="0"/>
              </a:rPr>
              <a:t>метод сравнения фаз;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ru-RU" i="1" dirty="0">
                <a:solidFill>
                  <a:schemeClr val="tx1"/>
                </a:solidFill>
                <a:ea typeface="Calibri" panose="020F0502020204030204" pitchFamily="34" charset="0"/>
              </a:rPr>
              <a:t>методы сравнения векторных величин;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ru-RU" i="1" dirty="0">
                <a:solidFill>
                  <a:schemeClr val="tx1"/>
                </a:solidFill>
                <a:ea typeface="Calibri" panose="020F0502020204030204" pitchFamily="34" charset="0"/>
              </a:rPr>
              <a:t>методы сравнения выборочных значений;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ru-RU" i="1" dirty="0">
                <a:solidFill>
                  <a:schemeClr val="tx1"/>
                </a:solidFill>
                <a:ea typeface="Calibri" panose="020F0502020204030204" pitchFamily="34" charset="0"/>
              </a:rPr>
              <a:t>различные комбинации методов.</a:t>
            </a:r>
          </a:p>
        </p:txBody>
      </p:sp>
      <p:sp>
        <p:nvSpPr>
          <p:cNvPr id="7" name="Правая фигурная скобка 6">
            <a:extLst>
              <a:ext uri="{FF2B5EF4-FFF2-40B4-BE49-F238E27FC236}">
                <a16:creationId xmlns:a16="http://schemas.microsoft.com/office/drawing/2014/main" id="{5C2DA5D6-EB24-7809-3923-7D2109584D29}"/>
              </a:ext>
            </a:extLst>
          </p:cNvPr>
          <p:cNvSpPr/>
          <p:nvPr/>
        </p:nvSpPr>
        <p:spPr>
          <a:xfrm>
            <a:off x="4984698" y="1954924"/>
            <a:ext cx="795992" cy="1403879"/>
          </a:xfrm>
          <a:prstGeom prst="rightBrace">
            <a:avLst>
              <a:gd name="adj1" fmla="val 36279"/>
              <a:gd name="adj2" fmla="val 49987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520F22-E3FE-3057-E54F-45EBB492FBE4}"/>
              </a:ext>
            </a:extLst>
          </p:cNvPr>
          <p:cNvSpPr txBox="1"/>
          <p:nvPr/>
        </p:nvSpPr>
        <p:spPr>
          <a:xfrm>
            <a:off x="5780690" y="2126749"/>
            <a:ext cx="6411310" cy="1060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 marL="360363" marR="0" lvl="0" indent="-2730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+mj-lt"/>
              <a:buAutoNum type="arabicPeriod"/>
              <a:defRPr b="0" i="0" u="none" strike="noStrike" cap="none">
                <a:solidFill>
                  <a:srgbClr val="00487E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9pPr>
          </a:lstStyle>
          <a:p>
            <a:pPr marL="87313" indent="0">
              <a:buNone/>
            </a:pPr>
            <a:r>
              <a:rPr lang="ru-RU" b="1" dirty="0"/>
              <a:t>Разные требования </a:t>
            </a:r>
            <a:r>
              <a:rPr lang="ru-RU" dirty="0"/>
              <a:t>к предварительной обработке измеренных значений тока и к передаче данных по цифровому каналу.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EDC98E-47CD-C635-3CF7-BD1F727D1F9A}"/>
              </a:ext>
            </a:extLst>
          </p:cNvPr>
          <p:cNvSpPr txBox="1"/>
          <p:nvPr/>
        </p:nvSpPr>
        <p:spPr>
          <a:xfrm>
            <a:off x="304009" y="4046148"/>
            <a:ext cx="86259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Улучшения в алгоритме ДЗЛ</a:t>
            </a:r>
            <a:r>
              <a:rPr lang="ru-RU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изменения в операционной системе </a:t>
            </a:r>
            <a:r>
              <a:rPr lang="ru-RU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иногда могут приводить к несовместимости между новыми и старыми версиями программного обеспечения МП терминалов РЗА.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620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D672190-B2DB-BAC6-A909-F41B716C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305" y="6428036"/>
            <a:ext cx="496868" cy="365125"/>
          </a:xfrm>
        </p:spPr>
        <p:txBody>
          <a:bodyPr/>
          <a:lstStyle/>
          <a:p>
            <a:fld id="{2FA03863-1DF4-F34F-B354-35FD42A8A6BF}" type="slidenum">
              <a:rPr lang="ru-RU" smtClean="0"/>
              <a:t>9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F43E8B-9278-DC20-1E49-F1E68D2C5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" y="6318211"/>
            <a:ext cx="1361392" cy="4749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7BB84D3-516D-C58F-E807-4951F9D11006}"/>
              </a:ext>
            </a:extLst>
          </p:cNvPr>
          <p:cNvCxnSpPr>
            <a:cxnSpLocks/>
          </p:cNvCxnSpPr>
          <p:nvPr/>
        </p:nvCxnSpPr>
        <p:spPr>
          <a:xfrm>
            <a:off x="218661" y="6232228"/>
            <a:ext cx="11827477" cy="701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205BDEC-8C18-0912-3CCF-C9CD9F84B343}"/>
              </a:ext>
            </a:extLst>
          </p:cNvPr>
          <p:cNvGrpSpPr/>
          <p:nvPr/>
        </p:nvGrpSpPr>
        <p:grpSpPr>
          <a:xfrm>
            <a:off x="9509505" y="6339554"/>
            <a:ext cx="1870800" cy="432264"/>
            <a:chOff x="8875330" y="5492788"/>
            <a:chExt cx="1870800" cy="4322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5F90227-6C28-8D74-32B1-604B936CEB09}"/>
                </a:ext>
              </a:extLst>
            </p:cNvPr>
            <p:cNvSpPr/>
            <p:nvPr/>
          </p:nvSpPr>
          <p:spPr>
            <a:xfrm>
              <a:off x="8954665" y="5524255"/>
              <a:ext cx="1791465" cy="369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447675" marR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0" u="none" strike="noStrike" cap="none" spc="0" normalizeH="0" baseline="0" dirty="0">
                  <a:ln>
                    <a:noFill/>
                  </a:ln>
                  <a:solidFill>
                    <a:srgbClr val="CC9900"/>
                  </a:solidFill>
                  <a:effectLst/>
                  <a:uFillTx/>
                  <a:sym typeface="Arial"/>
                </a:rPr>
                <a:t>КАФЕДРА РЕЛЕЙНОЙ ЗАЩИТЫ И АВТОМАТИЗАЦИИ ЭНЕРГОСИСТЕМ НИУ «МЭИ»</a:t>
              </a:r>
            </a:p>
          </p:txBody>
        </p:sp>
        <p:pic>
          <p:nvPicPr>
            <p:cNvPr id="4" name="Рисунок 3" descr="Изображение выглядит как символ, текст, эмблема, логотип&#10;&#10;Автоматически созданное описание">
              <a:extLst>
                <a:ext uri="{FF2B5EF4-FFF2-40B4-BE49-F238E27FC236}">
                  <a16:creationId xmlns:a16="http://schemas.microsoft.com/office/drawing/2014/main" id="{B7236D41-5523-D882-49FA-A769DBF3C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5330" y="5492788"/>
              <a:ext cx="691622" cy="432264"/>
            </a:xfrm>
            <a:prstGeom prst="rect">
              <a:avLst/>
            </a:prstGeom>
          </p:spPr>
        </p:pic>
      </p:grpSp>
      <p:sp>
        <p:nvSpPr>
          <p:cNvPr id="10" name="Google Shape;199;p30">
            <a:extLst>
              <a:ext uri="{FF2B5EF4-FFF2-40B4-BE49-F238E27FC236}">
                <a16:creationId xmlns:a16="http://schemas.microsoft.com/office/drawing/2014/main" id="{3E1F0819-85E6-1F5F-EEAF-9118F9CA74D7}"/>
              </a:ext>
            </a:extLst>
          </p:cNvPr>
          <p:cNvSpPr txBox="1">
            <a:spLocks/>
          </p:cNvSpPr>
          <p:nvPr/>
        </p:nvSpPr>
        <p:spPr>
          <a:xfrm>
            <a:off x="426909" y="0"/>
            <a:ext cx="11338182" cy="83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  <a:defRPr sz="4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r>
              <a:rPr lang="ru-RU" sz="2400" dirty="0">
                <a:solidFill>
                  <a:srgbClr val="00487E"/>
                </a:solidFill>
              </a:rPr>
              <a:t>Причины несовместимости ДЗЛ:</a:t>
            </a:r>
          </a:p>
          <a:p>
            <a:r>
              <a:rPr lang="ru-RU" sz="2000" i="1" dirty="0">
                <a:solidFill>
                  <a:srgbClr val="00487E"/>
                </a:solidFill>
              </a:rPr>
              <a:t>цифровые коммуникации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0981E8-02CC-F44C-B068-933F439B8CCA}"/>
              </a:ext>
            </a:extLst>
          </p:cNvPr>
          <p:cNvSpPr txBox="1"/>
          <p:nvPr/>
        </p:nvSpPr>
        <p:spPr>
          <a:xfrm>
            <a:off x="314826" y="791313"/>
            <a:ext cx="7389480" cy="263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 marL="457200" marR="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rabicPeriod"/>
              <a:defRPr sz="2000" b="1" i="0" u="none" strike="noStrike" cap="none">
                <a:solidFill>
                  <a:srgbClr val="00487E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9pPr>
          </a:lstStyle>
          <a:p>
            <a:pPr marL="360363" indent="-273050">
              <a:spcAft>
                <a:spcPts val="600"/>
              </a:spcAft>
            </a:pPr>
            <a:r>
              <a:rPr lang="ru-RU" sz="1800" b="0" dirty="0">
                <a:solidFill>
                  <a:schemeClr val="tx1"/>
                </a:solidFill>
              </a:rPr>
              <a:t>Регламентирована только технология передачи данных до транспортного уровня.</a:t>
            </a:r>
          </a:p>
          <a:p>
            <a:pPr marL="360363" indent="-273050">
              <a:spcAft>
                <a:spcPts val="600"/>
              </a:spcAft>
            </a:pPr>
            <a:r>
              <a:rPr lang="ru-RU" sz="1800" b="0" dirty="0">
                <a:solidFill>
                  <a:schemeClr val="tx1"/>
                </a:solidFill>
              </a:rPr>
              <a:t>Протокол передачи данных для дифференциальной защиты линий не стандартизирован</a:t>
            </a:r>
            <a:r>
              <a:rPr lang="ru-RU" sz="1800" b="0" dirty="0">
                <a:solidFill>
                  <a:schemeClr val="tx1"/>
                </a:solidFill>
                <a:sym typeface="Montserrat"/>
              </a:rPr>
              <a:t>.</a:t>
            </a:r>
          </a:p>
          <a:p>
            <a:pPr marL="360363" indent="-273050">
              <a:spcAft>
                <a:spcPts val="600"/>
              </a:spcAft>
            </a:pPr>
            <a:r>
              <a:rPr lang="ru-RU" sz="1800" b="0" dirty="0">
                <a:solidFill>
                  <a:schemeClr val="tx1"/>
                </a:solidFill>
              </a:rPr>
              <a:t>Использование разных протоколов обусловлено требованиями низкой пропускной способности и/или высокой производительности конкретного алгоритма ДЗЛ.</a:t>
            </a:r>
          </a:p>
        </p:txBody>
      </p:sp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F465BAA4-3497-7BAC-4845-FA21AAEEA7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395673"/>
              </p:ext>
            </p:extLst>
          </p:nvPr>
        </p:nvGraphicFramePr>
        <p:xfrm>
          <a:off x="314826" y="3817661"/>
          <a:ext cx="11731310" cy="237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2291">
                  <a:extLst>
                    <a:ext uri="{9D8B030D-6E8A-4147-A177-3AD203B41FA5}">
                      <a16:colId xmlns:a16="http://schemas.microsoft.com/office/drawing/2014/main" val="2558630574"/>
                    </a:ext>
                  </a:extLst>
                </a:gridCol>
                <a:gridCol w="1796938">
                  <a:extLst>
                    <a:ext uri="{9D8B030D-6E8A-4147-A177-3AD203B41FA5}">
                      <a16:colId xmlns:a16="http://schemas.microsoft.com/office/drawing/2014/main" val="2774241013"/>
                    </a:ext>
                  </a:extLst>
                </a:gridCol>
                <a:gridCol w="1602741">
                  <a:extLst>
                    <a:ext uri="{9D8B030D-6E8A-4147-A177-3AD203B41FA5}">
                      <a16:colId xmlns:a16="http://schemas.microsoft.com/office/drawing/2014/main" val="1887763025"/>
                    </a:ext>
                  </a:extLst>
                </a:gridCol>
                <a:gridCol w="2077172">
                  <a:extLst>
                    <a:ext uri="{9D8B030D-6E8A-4147-A177-3AD203B41FA5}">
                      <a16:colId xmlns:a16="http://schemas.microsoft.com/office/drawing/2014/main" val="3791743884"/>
                    </a:ext>
                  </a:extLst>
                </a:gridCol>
                <a:gridCol w="2964579">
                  <a:extLst>
                    <a:ext uri="{9D8B030D-6E8A-4147-A177-3AD203B41FA5}">
                      <a16:colId xmlns:a16="http://schemas.microsoft.com/office/drawing/2014/main" val="576214255"/>
                    </a:ext>
                  </a:extLst>
                </a:gridCol>
                <a:gridCol w="1597521">
                  <a:extLst>
                    <a:ext uri="{9D8B030D-6E8A-4147-A177-3AD203B41FA5}">
                      <a16:colId xmlns:a16="http://schemas.microsoft.com/office/drawing/2014/main" val="1242027867"/>
                    </a:ext>
                  </a:extLst>
                </a:gridCol>
                <a:gridCol w="1190068">
                  <a:extLst>
                    <a:ext uri="{9D8B030D-6E8A-4147-A177-3AD203B41FA5}">
                      <a16:colId xmlns:a16="http://schemas.microsoft.com/office/drawing/2014/main" val="2280728215"/>
                    </a:ext>
                  </a:extLst>
                </a:gridCol>
              </a:tblGrid>
              <a:tr h="206375"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</a:t>
                      </a:r>
                      <a:r>
                        <a:rPr lang="ru-R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Технология передачи данных (интерфейс)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Скорость передачи данных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Совместимость с различными производителями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Тип соединения и топология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Резервирование каналов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Соответствие требованиям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НТД и НПА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89924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1. 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С37.94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 2048 кбит/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кратно 64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гарантируется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Многомодовое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Одномодовое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оптоволокно</a:t>
                      </a:r>
                    </a:p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Топология «точка-точка»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Бесшовное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Соответствует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123006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2. 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G.703.1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64 кбит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/c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гарантируется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Электрическое соединение</a:t>
                      </a:r>
                    </a:p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Топология «точка-точка»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 прерыванием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Соответствует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575415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3. 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Х.21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 1984 кбит/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кратно 64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гарантируется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Электрическое соединение</a:t>
                      </a:r>
                    </a:p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Топология «точка-точка»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 прерыванием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Соответствует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171046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4. 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E1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 1984 кбит/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кратно 64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Совместим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Электрическое соединение</a:t>
                      </a:r>
                    </a:p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Топология «точка-точка» и «точка-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многоточка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Бесшовное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tabLst>
                          <a:tab pos="127635" algn="l"/>
                        </a:tabLs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Соответствует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017447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E75F5B12-9D1A-9DFF-27BB-6F81F2F02BA8}"/>
              </a:ext>
            </a:extLst>
          </p:cNvPr>
          <p:cNvSpPr txBox="1"/>
          <p:nvPr/>
        </p:nvSpPr>
        <p:spPr>
          <a:xfrm>
            <a:off x="7811310" y="1630552"/>
            <a:ext cx="4380689" cy="1060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 marL="87313" marR="0" lv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+mj-lt"/>
              <a:buNone/>
              <a:defRPr b="1" i="0" u="none" strike="noStrike" cap="none">
                <a:solidFill>
                  <a:srgbClr val="00487E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Josefin Sans"/>
              <a:buNone/>
              <a:defRPr sz="5200" b="1" i="0" u="none" strike="noStrike" cap="none">
                <a:solidFill>
                  <a:srgbClr val="FFFFFF"/>
                </a:solidFill>
                <a:latin typeface="Josefin Sans"/>
                <a:ea typeface="Josefin Sans"/>
                <a:cs typeface="Josefin Sans"/>
              </a:defRPr>
            </a:lvl9pPr>
          </a:lstStyle>
          <a:p>
            <a:r>
              <a:rPr lang="ru-RU" dirty="0"/>
              <a:t>Все производители РЗА </a:t>
            </a:r>
            <a:r>
              <a:rPr lang="ru-RU" b="0" dirty="0"/>
              <a:t>используют проприетарные протоколы</a:t>
            </a:r>
          </a:p>
        </p:txBody>
      </p:sp>
      <p:sp>
        <p:nvSpPr>
          <p:cNvPr id="17" name="Правая фигурная скобка 16">
            <a:extLst>
              <a:ext uri="{FF2B5EF4-FFF2-40B4-BE49-F238E27FC236}">
                <a16:creationId xmlns:a16="http://schemas.microsoft.com/office/drawing/2014/main" id="{881EED60-15E4-210B-36E6-2B0C7C68C6ED}"/>
              </a:ext>
            </a:extLst>
          </p:cNvPr>
          <p:cNvSpPr/>
          <p:nvPr/>
        </p:nvSpPr>
        <p:spPr>
          <a:xfrm>
            <a:off x="7173421" y="928612"/>
            <a:ext cx="795992" cy="2377440"/>
          </a:xfrm>
          <a:prstGeom prst="rightBrace">
            <a:avLst>
              <a:gd name="adj1" fmla="val 36279"/>
              <a:gd name="adj2" fmla="val 49987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0358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2601</TotalTime>
  <Words>1416</Words>
  <Application>Microsoft Office PowerPoint</Application>
  <PresentationFormat>Широкоэкранный</PresentationFormat>
  <Paragraphs>207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Montserrat</vt:lpstr>
      <vt:lpstr>Symbol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Волошин Александр</dc:creator>
  <cp:lastModifiedBy>Andrey Lebedev</cp:lastModifiedBy>
  <cp:revision>90</cp:revision>
  <dcterms:created xsi:type="dcterms:W3CDTF">2022-12-22T03:40:13Z</dcterms:created>
  <dcterms:modified xsi:type="dcterms:W3CDTF">2024-04-19T12:52:14Z</dcterms:modified>
</cp:coreProperties>
</file>