
<file path=[Content_Types].xml><?xml version="1.0" encoding="utf-8"?>
<Types xmlns="http://schemas.openxmlformats.org/package/2006/content-types">
  <Default Extension="png" ContentType="image/png"/>
  <Default Extension="jfif" ContentType="image/jpe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media/image37.jpg" ContentType="image/jpg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media/image53.jpg" ContentType="image/jpg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media/image70.jpg" ContentType="image/jpg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84" r:id="rId3"/>
    <p:sldId id="383" r:id="rId4"/>
    <p:sldId id="423" r:id="rId5"/>
    <p:sldId id="362" r:id="rId6"/>
    <p:sldId id="360" r:id="rId7"/>
    <p:sldId id="393" r:id="rId8"/>
    <p:sldId id="369" r:id="rId9"/>
    <p:sldId id="439" r:id="rId10"/>
    <p:sldId id="356" r:id="rId11"/>
    <p:sldId id="403" r:id="rId12"/>
    <p:sldId id="396" r:id="rId13"/>
    <p:sldId id="358" r:id="rId14"/>
    <p:sldId id="303" r:id="rId15"/>
    <p:sldId id="399" r:id="rId16"/>
    <p:sldId id="331" r:id="rId17"/>
    <p:sldId id="404" r:id="rId18"/>
    <p:sldId id="330" r:id="rId19"/>
    <p:sldId id="401" r:id="rId20"/>
    <p:sldId id="402" r:id="rId21"/>
    <p:sldId id="375" r:id="rId22"/>
    <p:sldId id="411" r:id="rId23"/>
    <p:sldId id="434" r:id="rId24"/>
    <p:sldId id="372" r:id="rId25"/>
    <p:sldId id="373" r:id="rId26"/>
    <p:sldId id="437" r:id="rId27"/>
    <p:sldId id="435" r:id="rId28"/>
    <p:sldId id="436" r:id="rId29"/>
    <p:sldId id="406" r:id="rId30"/>
    <p:sldId id="407" r:id="rId31"/>
    <p:sldId id="440" r:id="rId32"/>
    <p:sldId id="441" r:id="rId33"/>
    <p:sldId id="418" r:id="rId34"/>
    <p:sldId id="438" r:id="rId35"/>
    <p:sldId id="299" r:id="rId36"/>
  </p:sldIdLst>
  <p:sldSz cx="12192000" cy="6858000"/>
  <p:notesSz cx="9926638" cy="6797675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CD6A000-DC8C-4A4C-B186-E1105B1D0F13}">
          <p14:sldIdLst>
            <p14:sldId id="256"/>
            <p14:sldId id="284"/>
            <p14:sldId id="383"/>
            <p14:sldId id="423"/>
            <p14:sldId id="362"/>
            <p14:sldId id="360"/>
            <p14:sldId id="393"/>
            <p14:sldId id="369"/>
            <p14:sldId id="439"/>
            <p14:sldId id="356"/>
            <p14:sldId id="403"/>
            <p14:sldId id="396"/>
            <p14:sldId id="358"/>
            <p14:sldId id="303"/>
            <p14:sldId id="399"/>
            <p14:sldId id="331"/>
            <p14:sldId id="404"/>
            <p14:sldId id="330"/>
            <p14:sldId id="401"/>
            <p14:sldId id="402"/>
            <p14:sldId id="375"/>
            <p14:sldId id="411"/>
            <p14:sldId id="434"/>
            <p14:sldId id="372"/>
            <p14:sldId id="373"/>
            <p14:sldId id="437"/>
            <p14:sldId id="435"/>
            <p14:sldId id="436"/>
            <p14:sldId id="406"/>
            <p14:sldId id="407"/>
            <p14:sldId id="440"/>
            <p14:sldId id="441"/>
            <p14:sldId id="418"/>
            <p14:sldId id="438"/>
            <p14:sldId id="29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47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рсентьев Андрей Пантелеймонович" initials="ААП" lastIdx="4" clrIdx="0">
    <p:extLst>
      <p:ext uri="{19B8F6BF-5375-455C-9EA6-DF929625EA0E}">
        <p15:presenceInfo xmlns:p15="http://schemas.microsoft.com/office/powerpoint/2012/main" userId="Арсентьев Андрей Пантелеймонович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ED1C03D-444B-C010-E865-A4DDD7DF8E83}">
  <a:tblStyle styleId="{5ED1C03D-444B-C010-E865-A4DDD7DF8E83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3" autoAdjust="0"/>
    <p:restoredTop sz="84200" autoAdjust="0"/>
  </p:normalViewPr>
  <p:slideViewPr>
    <p:cSldViewPr>
      <p:cViewPr varScale="1">
        <p:scale>
          <a:sx n="122" d="100"/>
          <a:sy n="122" d="100"/>
        </p:scale>
        <p:origin x="114" y="228"/>
      </p:cViewPr>
      <p:guideLst>
        <p:guide orient="horz" pos="2115"/>
        <p:guide pos="34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129" d="100"/>
          <a:sy n="129" d="100"/>
        </p:scale>
        <p:origin x="70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6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рсентьев Андрей" userId="277317f7b80af3b4" providerId="LiveId" clId="{2166CFAB-3F47-49F3-B444-C30E624694B5}"/>
    <pc:docChg chg="modSld">
      <pc:chgData name="Арсентьев Андрей" userId="277317f7b80af3b4" providerId="LiveId" clId="{2166CFAB-3F47-49F3-B444-C30E624694B5}" dt="2023-08-11T17:48:57.565" v="1" actId="113"/>
      <pc:docMkLst>
        <pc:docMk/>
      </pc:docMkLst>
      <pc:sldChg chg="modSp mod">
        <pc:chgData name="Арсентьев Андрей" userId="277317f7b80af3b4" providerId="LiveId" clId="{2166CFAB-3F47-49F3-B444-C30E624694B5}" dt="2023-08-11T17:48:57.565" v="1" actId="113"/>
        <pc:sldMkLst>
          <pc:docMk/>
          <pc:sldMk cId="1925125209" sldId="362"/>
        </pc:sldMkLst>
        <pc:spChg chg="mod">
          <ac:chgData name="Арсентьев Андрей" userId="277317f7b80af3b4" providerId="LiveId" clId="{2166CFAB-3F47-49F3-B444-C30E624694B5}" dt="2023-08-11T17:48:57.565" v="1" actId="113"/>
          <ac:spMkLst>
            <pc:docMk/>
            <pc:sldMk cId="1925125209" sldId="362"/>
            <ac:spMk id="4" creationId="{00000000-0000-0000-0000-000000000000}"/>
          </ac:spMkLst>
        </pc:spChg>
      </pc:sldChg>
    </pc:docChg>
  </pc:docChgLst>
  <pc:docChgLst>
    <pc:chgData name="Арсентьев Андрей" userId="277317f7b80af3b4" providerId="LiveId" clId="{8EA6804B-AEF6-4855-902C-9ED351C4DC64}"/>
    <pc:docChg chg="modSld">
      <pc:chgData name="Арсентьев Андрей" userId="277317f7b80af3b4" providerId="LiveId" clId="{8EA6804B-AEF6-4855-902C-9ED351C4DC64}" dt="2023-08-13T09:58:21.074" v="67" actId="20577"/>
      <pc:docMkLst>
        <pc:docMk/>
      </pc:docMkLst>
      <pc:sldChg chg="modSp mod">
        <pc:chgData name="Арсентьев Андрей" userId="277317f7b80af3b4" providerId="LiveId" clId="{8EA6804B-AEF6-4855-902C-9ED351C4DC64}" dt="2023-08-13T09:58:21.074" v="67" actId="20577"/>
        <pc:sldMkLst>
          <pc:docMk/>
          <pc:sldMk cId="2074970426" sldId="356"/>
        </pc:sldMkLst>
        <pc:spChg chg="mod">
          <ac:chgData name="Арсентьев Андрей" userId="277317f7b80af3b4" providerId="LiveId" clId="{8EA6804B-AEF6-4855-902C-9ED351C4DC64}" dt="2023-08-13T09:58:21.074" v="67" actId="20577"/>
          <ac:spMkLst>
            <pc:docMk/>
            <pc:sldMk cId="2074970426" sldId="356"/>
            <ac:spMk id="6" creationId="{00000000-0000-0000-0000-000000000000}"/>
          </ac:spMkLst>
        </pc:spChg>
      </pc:sldChg>
      <pc:sldChg chg="modSp mod">
        <pc:chgData name="Арсентьев Андрей" userId="277317f7b80af3b4" providerId="LiveId" clId="{8EA6804B-AEF6-4855-902C-9ED351C4DC64}" dt="2023-08-13T09:54:45.724" v="19" actId="20577"/>
        <pc:sldMkLst>
          <pc:docMk/>
          <pc:sldMk cId="1837736067" sldId="360"/>
        </pc:sldMkLst>
        <pc:spChg chg="mod">
          <ac:chgData name="Арсентьев Андрей" userId="277317f7b80af3b4" providerId="LiveId" clId="{8EA6804B-AEF6-4855-902C-9ED351C4DC64}" dt="2023-08-13T09:54:13.094" v="4" actId="20577"/>
          <ac:spMkLst>
            <pc:docMk/>
            <pc:sldMk cId="1837736067" sldId="360"/>
            <ac:spMk id="3" creationId="{00000000-0000-0000-0000-000000000000}"/>
          </ac:spMkLst>
        </pc:spChg>
        <pc:spChg chg="mod">
          <ac:chgData name="Арсентьев Андрей" userId="277317f7b80af3b4" providerId="LiveId" clId="{8EA6804B-AEF6-4855-902C-9ED351C4DC64}" dt="2023-08-13T09:54:45.724" v="19" actId="20577"/>
          <ac:spMkLst>
            <pc:docMk/>
            <pc:sldMk cId="1837736067" sldId="360"/>
            <ac:spMk id="5" creationId="{00000000-0000-0000-0000-000000000000}"/>
          </ac:spMkLst>
        </pc:spChg>
      </pc:sldChg>
      <pc:sldChg chg="modSp mod">
        <pc:chgData name="Арсентьев Андрей" userId="277317f7b80af3b4" providerId="LiveId" clId="{8EA6804B-AEF6-4855-902C-9ED351C4DC64}" dt="2023-08-13T09:56:24.360" v="65" actId="6549"/>
        <pc:sldMkLst>
          <pc:docMk/>
          <pc:sldMk cId="1925125209" sldId="362"/>
        </pc:sldMkLst>
        <pc:spChg chg="mod">
          <ac:chgData name="Арсентьев Андрей" userId="277317f7b80af3b4" providerId="LiveId" clId="{8EA6804B-AEF6-4855-902C-9ED351C4DC64}" dt="2023-08-13T09:56:24.360" v="65" actId="6549"/>
          <ac:spMkLst>
            <pc:docMk/>
            <pc:sldMk cId="1925125209" sldId="362"/>
            <ac:spMk id="3" creationId="{00000000-0000-0000-0000-000000000000}"/>
          </ac:spMkLst>
        </pc:spChg>
      </pc:sldChg>
      <pc:sldChg chg="modSp mod">
        <pc:chgData name="Арсентьев Андрей" userId="277317f7b80af3b4" providerId="LiveId" clId="{8EA6804B-AEF6-4855-902C-9ED351C4DC64}" dt="2023-08-13T09:56:01.567" v="64" actId="20577"/>
        <pc:sldMkLst>
          <pc:docMk/>
          <pc:sldMk cId="3405478275" sldId="369"/>
        </pc:sldMkLst>
        <pc:spChg chg="mod">
          <ac:chgData name="Арсентьев Андрей" userId="277317f7b80af3b4" providerId="LiveId" clId="{8EA6804B-AEF6-4855-902C-9ED351C4DC64}" dt="2023-08-13T09:55:07.290" v="26" actId="20577"/>
          <ac:spMkLst>
            <pc:docMk/>
            <pc:sldMk cId="3405478275" sldId="369"/>
            <ac:spMk id="3" creationId="{00000000-0000-0000-0000-000000000000}"/>
          </ac:spMkLst>
        </pc:spChg>
        <pc:spChg chg="mod">
          <ac:chgData name="Арсентьев Андрей" userId="277317f7b80af3b4" providerId="LiveId" clId="{8EA6804B-AEF6-4855-902C-9ED351C4DC64}" dt="2023-08-13T09:56:01.567" v="64" actId="20577"/>
          <ac:spMkLst>
            <pc:docMk/>
            <pc:sldMk cId="3405478275" sldId="369"/>
            <ac:spMk id="5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251C5B-D498-4C50-9C86-0FB94691BE21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492A501-A752-414F-A358-55CEFDBB6FF9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Определение полного функционального аналога</a:t>
          </a:r>
        </a:p>
      </dgm:t>
    </dgm:pt>
    <dgm:pt modelId="{B48AFC8F-9792-486D-A852-F8929654F9CD}" type="parTrans" cxnId="{3CAE0572-0BF2-450D-80D3-4F550C6FD8E3}">
      <dgm:prSet/>
      <dgm:spPr/>
      <dgm:t>
        <a:bodyPr/>
        <a:lstStyle/>
        <a:p>
          <a:endParaRPr lang="ru-RU"/>
        </a:p>
      </dgm:t>
    </dgm:pt>
    <dgm:pt modelId="{44522097-178F-4DA6-928A-43AFFD337EF4}" type="sibTrans" cxnId="{3CAE0572-0BF2-450D-80D3-4F550C6FD8E3}">
      <dgm:prSet/>
      <dgm:spPr/>
      <dgm:t>
        <a:bodyPr/>
        <a:lstStyle/>
        <a:p>
          <a:endParaRPr lang="ru-RU"/>
        </a:p>
      </dgm:t>
    </dgm:pt>
    <dgm:pt modelId="{C2FF102D-8724-4B47-BC71-4D78B413F78A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Проработка и согласование РД</a:t>
          </a:r>
        </a:p>
      </dgm:t>
    </dgm:pt>
    <dgm:pt modelId="{DE0BF58D-98BC-42BA-9F83-4849428B65FA}" type="parTrans" cxnId="{34579047-7FBB-4C95-8259-0F507E56ED57}">
      <dgm:prSet/>
      <dgm:spPr/>
      <dgm:t>
        <a:bodyPr/>
        <a:lstStyle/>
        <a:p>
          <a:endParaRPr lang="ru-RU"/>
        </a:p>
      </dgm:t>
    </dgm:pt>
    <dgm:pt modelId="{5681075C-106F-4E72-BCF7-0BD6B82ED84E}" type="sibTrans" cxnId="{34579047-7FBB-4C95-8259-0F507E56ED57}">
      <dgm:prSet/>
      <dgm:spPr/>
      <dgm:t>
        <a:bodyPr/>
        <a:lstStyle/>
        <a:p>
          <a:endParaRPr lang="ru-RU"/>
        </a:p>
      </dgm:t>
    </dgm:pt>
    <dgm:pt modelId="{43CC4F26-9E8E-4392-8D97-AD9D3F44C286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Проработка и согласование КД</a:t>
          </a:r>
        </a:p>
      </dgm:t>
    </dgm:pt>
    <dgm:pt modelId="{59970569-E6C2-4449-9FBE-FFCF2D2919C3}" type="parTrans" cxnId="{70A9971C-EE97-43A8-A0E6-3301D94D18DE}">
      <dgm:prSet/>
      <dgm:spPr/>
      <dgm:t>
        <a:bodyPr/>
        <a:lstStyle/>
        <a:p>
          <a:endParaRPr lang="ru-RU"/>
        </a:p>
      </dgm:t>
    </dgm:pt>
    <dgm:pt modelId="{DF3BD908-7109-477A-BB57-070FD01A5F8B}" type="sibTrans" cxnId="{70A9971C-EE97-43A8-A0E6-3301D94D18DE}">
      <dgm:prSet/>
      <dgm:spPr/>
      <dgm:t>
        <a:bodyPr/>
        <a:lstStyle/>
        <a:p>
          <a:endParaRPr lang="ru-RU"/>
        </a:p>
      </dgm:t>
    </dgm:pt>
    <dgm:pt modelId="{9617328D-4905-4010-83C7-B66818AC0ABC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Изготовление оборудования</a:t>
          </a:r>
        </a:p>
      </dgm:t>
    </dgm:pt>
    <dgm:pt modelId="{F3EE033B-6598-4BB4-9CA9-FD6A9D3B56EF}" type="parTrans" cxnId="{73743530-E0FA-4B36-B837-3E2AA7A0A169}">
      <dgm:prSet/>
      <dgm:spPr/>
      <dgm:t>
        <a:bodyPr/>
        <a:lstStyle/>
        <a:p>
          <a:endParaRPr lang="ru-RU"/>
        </a:p>
      </dgm:t>
    </dgm:pt>
    <dgm:pt modelId="{80F6D263-9F1C-4B37-8A57-50F041C2E205}" type="sibTrans" cxnId="{73743530-E0FA-4B36-B837-3E2AA7A0A169}">
      <dgm:prSet/>
      <dgm:spPr/>
      <dgm:t>
        <a:bodyPr/>
        <a:lstStyle/>
        <a:p>
          <a:endParaRPr lang="ru-RU"/>
        </a:p>
      </dgm:t>
    </dgm:pt>
    <dgm:pt modelId="{2D4D13A3-3681-4D16-A358-0A92A5EB1E26}" type="pres">
      <dgm:prSet presAssocID="{2C251C5B-D498-4C50-9C86-0FB94691BE21}" presName="Name0" presStyleCnt="0">
        <dgm:presLayoutVars>
          <dgm:dir/>
          <dgm:resizeHandles val="exact"/>
        </dgm:presLayoutVars>
      </dgm:prSet>
      <dgm:spPr/>
    </dgm:pt>
    <dgm:pt modelId="{138429CC-4895-4275-8278-E841231E1BD0}" type="pres">
      <dgm:prSet presAssocID="{6492A501-A752-414F-A358-55CEFDBB6FF9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2A2F78-9DFC-4790-A2C0-341AED63D751}" type="pres">
      <dgm:prSet presAssocID="{44522097-178F-4DA6-928A-43AFFD337EF4}" presName="parSpace" presStyleCnt="0"/>
      <dgm:spPr/>
    </dgm:pt>
    <dgm:pt modelId="{80F66C26-BDCA-49F0-9687-F2889F45EB22}" type="pres">
      <dgm:prSet presAssocID="{C2FF102D-8724-4B47-BC71-4D78B413F78A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CB15DF-479B-4518-9B16-859DE74DD0FB}" type="pres">
      <dgm:prSet presAssocID="{5681075C-106F-4E72-BCF7-0BD6B82ED84E}" presName="parSpace" presStyleCnt="0"/>
      <dgm:spPr/>
    </dgm:pt>
    <dgm:pt modelId="{14BF3C63-BA15-457D-AF65-98061DF401A9}" type="pres">
      <dgm:prSet presAssocID="{43CC4F26-9E8E-4392-8D97-AD9D3F44C286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268609-3C7F-4D7B-8E50-5FF10AA38E0E}" type="pres">
      <dgm:prSet presAssocID="{DF3BD908-7109-477A-BB57-070FD01A5F8B}" presName="parSpace" presStyleCnt="0"/>
      <dgm:spPr/>
    </dgm:pt>
    <dgm:pt modelId="{9E5B47A7-9F6C-450E-93EA-AF79771D0450}" type="pres">
      <dgm:prSet presAssocID="{9617328D-4905-4010-83C7-B66818AC0ABC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743530-E0FA-4B36-B837-3E2AA7A0A169}" srcId="{2C251C5B-D498-4C50-9C86-0FB94691BE21}" destId="{9617328D-4905-4010-83C7-B66818AC0ABC}" srcOrd="3" destOrd="0" parTransId="{F3EE033B-6598-4BB4-9CA9-FD6A9D3B56EF}" sibTransId="{80F6D263-9F1C-4B37-8A57-50F041C2E205}"/>
    <dgm:cxn modelId="{E1BA6361-99DD-40B0-A854-80864B1CAB18}" type="presOf" srcId="{C2FF102D-8724-4B47-BC71-4D78B413F78A}" destId="{80F66C26-BDCA-49F0-9687-F2889F45EB22}" srcOrd="0" destOrd="0" presId="urn:microsoft.com/office/officeart/2005/8/layout/hChevron3"/>
    <dgm:cxn modelId="{FAAD2439-2322-4C11-9134-4D93F630E6BE}" type="presOf" srcId="{9617328D-4905-4010-83C7-B66818AC0ABC}" destId="{9E5B47A7-9F6C-450E-93EA-AF79771D0450}" srcOrd="0" destOrd="0" presId="urn:microsoft.com/office/officeart/2005/8/layout/hChevron3"/>
    <dgm:cxn modelId="{747946FC-26EC-4EF3-B90A-4603DBA70394}" type="presOf" srcId="{2C251C5B-D498-4C50-9C86-0FB94691BE21}" destId="{2D4D13A3-3681-4D16-A358-0A92A5EB1E26}" srcOrd="0" destOrd="0" presId="urn:microsoft.com/office/officeart/2005/8/layout/hChevron3"/>
    <dgm:cxn modelId="{34579047-7FBB-4C95-8259-0F507E56ED57}" srcId="{2C251C5B-D498-4C50-9C86-0FB94691BE21}" destId="{C2FF102D-8724-4B47-BC71-4D78B413F78A}" srcOrd="1" destOrd="0" parTransId="{DE0BF58D-98BC-42BA-9F83-4849428B65FA}" sibTransId="{5681075C-106F-4E72-BCF7-0BD6B82ED84E}"/>
    <dgm:cxn modelId="{3CAE0572-0BF2-450D-80D3-4F550C6FD8E3}" srcId="{2C251C5B-D498-4C50-9C86-0FB94691BE21}" destId="{6492A501-A752-414F-A358-55CEFDBB6FF9}" srcOrd="0" destOrd="0" parTransId="{B48AFC8F-9792-486D-A852-F8929654F9CD}" sibTransId="{44522097-178F-4DA6-928A-43AFFD337EF4}"/>
    <dgm:cxn modelId="{70A9971C-EE97-43A8-A0E6-3301D94D18DE}" srcId="{2C251C5B-D498-4C50-9C86-0FB94691BE21}" destId="{43CC4F26-9E8E-4392-8D97-AD9D3F44C286}" srcOrd="2" destOrd="0" parTransId="{59970569-E6C2-4449-9FBE-FFCF2D2919C3}" sibTransId="{DF3BD908-7109-477A-BB57-070FD01A5F8B}"/>
    <dgm:cxn modelId="{F7EEDEAA-72F0-4885-9E24-BA865EE22E1B}" type="presOf" srcId="{43CC4F26-9E8E-4392-8D97-AD9D3F44C286}" destId="{14BF3C63-BA15-457D-AF65-98061DF401A9}" srcOrd="0" destOrd="0" presId="urn:microsoft.com/office/officeart/2005/8/layout/hChevron3"/>
    <dgm:cxn modelId="{832E8E9D-5F71-41A4-AE59-1411771D21E7}" type="presOf" srcId="{6492A501-A752-414F-A358-55CEFDBB6FF9}" destId="{138429CC-4895-4275-8278-E841231E1BD0}" srcOrd="0" destOrd="0" presId="urn:microsoft.com/office/officeart/2005/8/layout/hChevron3"/>
    <dgm:cxn modelId="{912F21E6-4C49-4A79-8427-A5F66F72E804}" type="presParOf" srcId="{2D4D13A3-3681-4D16-A358-0A92A5EB1E26}" destId="{138429CC-4895-4275-8278-E841231E1BD0}" srcOrd="0" destOrd="0" presId="urn:microsoft.com/office/officeart/2005/8/layout/hChevron3"/>
    <dgm:cxn modelId="{17C7B029-3B05-493C-A856-B9AE5DAAF92E}" type="presParOf" srcId="{2D4D13A3-3681-4D16-A358-0A92A5EB1E26}" destId="{BA2A2F78-9DFC-4790-A2C0-341AED63D751}" srcOrd="1" destOrd="0" presId="urn:microsoft.com/office/officeart/2005/8/layout/hChevron3"/>
    <dgm:cxn modelId="{A8D0EA56-88E2-4A4A-AA4A-24F5C8219B18}" type="presParOf" srcId="{2D4D13A3-3681-4D16-A358-0A92A5EB1E26}" destId="{80F66C26-BDCA-49F0-9687-F2889F45EB22}" srcOrd="2" destOrd="0" presId="urn:microsoft.com/office/officeart/2005/8/layout/hChevron3"/>
    <dgm:cxn modelId="{AABF81DA-6110-499C-B617-62E3C1A09BF0}" type="presParOf" srcId="{2D4D13A3-3681-4D16-A358-0A92A5EB1E26}" destId="{AFCB15DF-479B-4518-9B16-859DE74DD0FB}" srcOrd="3" destOrd="0" presId="urn:microsoft.com/office/officeart/2005/8/layout/hChevron3"/>
    <dgm:cxn modelId="{DE52EC65-B3B2-41D3-AB24-B5F0DC335B54}" type="presParOf" srcId="{2D4D13A3-3681-4D16-A358-0A92A5EB1E26}" destId="{14BF3C63-BA15-457D-AF65-98061DF401A9}" srcOrd="4" destOrd="0" presId="urn:microsoft.com/office/officeart/2005/8/layout/hChevron3"/>
    <dgm:cxn modelId="{5943D875-70C7-4621-9DC9-A50C88D259FB}" type="presParOf" srcId="{2D4D13A3-3681-4D16-A358-0A92A5EB1E26}" destId="{BF268609-3C7F-4D7B-8E50-5FF10AA38E0E}" srcOrd="5" destOrd="0" presId="urn:microsoft.com/office/officeart/2005/8/layout/hChevron3"/>
    <dgm:cxn modelId="{BEE7F252-576F-4C5B-A871-AFB66829A621}" type="presParOf" srcId="{2D4D13A3-3681-4D16-A358-0A92A5EB1E26}" destId="{9E5B47A7-9F6C-450E-93EA-AF79771D045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8429CC-4895-4275-8278-E841231E1BD0}">
      <dsp:nvSpPr>
        <dsp:cNvPr id="0" name=""/>
        <dsp:cNvSpPr/>
      </dsp:nvSpPr>
      <dsp:spPr>
        <a:xfrm>
          <a:off x="1511" y="140663"/>
          <a:ext cx="1516926" cy="60677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672" tIns="21336" rIns="10668" bIns="21336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>
              <a:solidFill>
                <a:schemeClr val="tx1"/>
              </a:solidFill>
            </a:rPr>
            <a:t>Определение полного функционального аналога</a:t>
          </a:r>
        </a:p>
      </dsp:txBody>
      <dsp:txXfrm>
        <a:off x="1511" y="140663"/>
        <a:ext cx="1365234" cy="606770"/>
      </dsp:txXfrm>
    </dsp:sp>
    <dsp:sp modelId="{80F66C26-BDCA-49F0-9687-F2889F45EB22}">
      <dsp:nvSpPr>
        <dsp:cNvPr id="0" name=""/>
        <dsp:cNvSpPr/>
      </dsp:nvSpPr>
      <dsp:spPr>
        <a:xfrm>
          <a:off x="1215052" y="140663"/>
          <a:ext cx="1516926" cy="60677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21336" rIns="10668" bIns="21336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>
              <a:solidFill>
                <a:schemeClr val="tx1"/>
              </a:solidFill>
            </a:rPr>
            <a:t>Проработка и согласование РД</a:t>
          </a:r>
        </a:p>
      </dsp:txBody>
      <dsp:txXfrm>
        <a:off x="1518437" y="140663"/>
        <a:ext cx="910156" cy="606770"/>
      </dsp:txXfrm>
    </dsp:sp>
    <dsp:sp modelId="{14BF3C63-BA15-457D-AF65-98061DF401A9}">
      <dsp:nvSpPr>
        <dsp:cNvPr id="0" name=""/>
        <dsp:cNvSpPr/>
      </dsp:nvSpPr>
      <dsp:spPr>
        <a:xfrm>
          <a:off x="2428593" y="140663"/>
          <a:ext cx="1516926" cy="60677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21336" rIns="10668" bIns="21336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>
              <a:solidFill>
                <a:schemeClr val="tx1"/>
              </a:solidFill>
            </a:rPr>
            <a:t>Проработка и согласование КД</a:t>
          </a:r>
        </a:p>
      </dsp:txBody>
      <dsp:txXfrm>
        <a:off x="2731978" y="140663"/>
        <a:ext cx="910156" cy="606770"/>
      </dsp:txXfrm>
    </dsp:sp>
    <dsp:sp modelId="{9E5B47A7-9F6C-450E-93EA-AF79771D0450}">
      <dsp:nvSpPr>
        <dsp:cNvPr id="0" name=""/>
        <dsp:cNvSpPr/>
      </dsp:nvSpPr>
      <dsp:spPr>
        <a:xfrm>
          <a:off x="3642134" y="140663"/>
          <a:ext cx="1516926" cy="60677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21336" rIns="10668" bIns="21336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>
              <a:solidFill>
                <a:schemeClr val="tx1"/>
              </a:solidFill>
            </a:rPr>
            <a:t>Изготовление оборудования</a:t>
          </a:r>
        </a:p>
      </dsp:txBody>
      <dsp:txXfrm>
        <a:off x="3945519" y="140663"/>
        <a:ext cx="910156" cy="6067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419618" cy="454752"/>
          </a:xfrm>
          <a:prstGeom prst="rect">
            <a:avLst/>
          </a:prstGeom>
        </p:spPr>
        <p:txBody>
          <a:bodyPr vert="horz" lIns="80275" tIns="40138" rIns="80275" bIns="40138" rtlCol="0"/>
          <a:lstStyle>
            <a:lvl1pPr algn="l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 bwMode="auto">
          <a:xfrm>
            <a:off x="3162824" y="0"/>
            <a:ext cx="2419618" cy="454752"/>
          </a:xfrm>
          <a:prstGeom prst="rect">
            <a:avLst/>
          </a:prstGeom>
        </p:spPr>
        <p:txBody>
          <a:bodyPr vert="horz" lIns="80275" tIns="40138" rIns="80275" bIns="40138" rtlCol="0"/>
          <a:lstStyle>
            <a:lvl1pPr algn="r">
              <a:defRPr sz="1100"/>
            </a:lvl1pPr>
          </a:lstStyle>
          <a:p>
            <a:pPr>
              <a:defRPr/>
            </a:pPr>
            <a:fld id="{964820AE-BADF-4FDA-8EAA-28DB11312DC2}" type="datetimeFigureOut">
              <a:rPr lang="ru-RU"/>
              <a:t>23.04.2024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74613" y="1133475"/>
            <a:ext cx="5435600" cy="3059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0275" tIns="40138" rIns="80275" bIns="40138" rtlCol="0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558373" y="4361842"/>
            <a:ext cx="4466987" cy="3568779"/>
          </a:xfrm>
          <a:prstGeom prst="rect">
            <a:avLst/>
          </a:prstGeom>
        </p:spPr>
        <p:txBody>
          <a:bodyPr vert="horz" lIns="80275" tIns="40138" rIns="80275" bIns="40138" rtlCol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0" y="8608816"/>
            <a:ext cx="2419618" cy="454751"/>
          </a:xfrm>
          <a:prstGeom prst="rect">
            <a:avLst/>
          </a:prstGeom>
        </p:spPr>
        <p:txBody>
          <a:bodyPr vert="horz" lIns="80275" tIns="40138" rIns="80275" bIns="40138" rtlCol="0" anchor="b"/>
          <a:lstStyle>
            <a:lvl1pPr algn="l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3162824" y="8608816"/>
            <a:ext cx="2419618" cy="454751"/>
          </a:xfrm>
          <a:prstGeom prst="rect">
            <a:avLst/>
          </a:prstGeom>
        </p:spPr>
        <p:txBody>
          <a:bodyPr vert="horz" lIns="80275" tIns="40138" rIns="80275" bIns="40138" rtlCol="0" anchor="b"/>
          <a:lstStyle>
            <a:lvl1pPr algn="r">
              <a:defRPr sz="1100"/>
            </a:lvl1pPr>
          </a:lstStyle>
          <a:p>
            <a:pPr>
              <a:defRPr/>
            </a:pPr>
            <a:fld id="{027A9AD7-7393-4A69-8B5B-DD6B29362BED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065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7A9AD7-7393-4A69-8B5B-DD6B29362BE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8287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/>
              <a:t>Актуально с 2022 г.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7A9AD7-7393-4A69-8B5B-DD6B29362BED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3720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РЗА  </a:t>
            </a:r>
            <a:r>
              <a:rPr lang="ru-RU" dirty="0"/>
              <a:t>6-35</a:t>
            </a:r>
            <a:r>
              <a:rPr lang="ru-RU" baseline="0" dirty="0"/>
              <a:t> кВ</a:t>
            </a:r>
            <a:r>
              <a:rPr lang="en-US" baseline="0" dirty="0"/>
              <a:t> </a:t>
            </a:r>
            <a:r>
              <a:rPr lang="ru-RU" baseline="0" dirty="0"/>
              <a:t>ПСО – БЭ 2502 А/Б</a:t>
            </a:r>
          </a:p>
          <a:p>
            <a:endParaRPr lang="ru-RU" baseline="0" dirty="0"/>
          </a:p>
          <a:p>
            <a:r>
              <a:rPr lang="ru-RU" baseline="0" dirty="0"/>
              <a:t>Срок службы указанных устройств – до 2036 г. (БЭ 2502), - до 2037 Г. (ЭКРА 217).</a:t>
            </a:r>
          </a:p>
          <a:p>
            <a:endParaRPr lang="ru-RU" baseline="0" dirty="0"/>
          </a:p>
          <a:p>
            <a:r>
              <a:rPr lang="ru-RU" baseline="0" dirty="0"/>
              <a:t>Т.е. </a:t>
            </a:r>
            <a:r>
              <a:rPr lang="ru-RU" baseline="0" dirty="0" smtClean="0"/>
              <a:t>замена </a:t>
            </a:r>
            <a:r>
              <a:rPr lang="ru-RU" baseline="0" dirty="0"/>
              <a:t>этих устройств не требуется.</a:t>
            </a:r>
          </a:p>
          <a:p>
            <a:endParaRPr lang="ru-RU" baseline="0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A9AD7-7393-4A69-8B5B-DD6B29362BED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5680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/>
              <a:t>Замена ячеек КРУ целиком не всегда возможна в силу особенностей технологического процесса, ограниченных финансовых возможностей и влечёт за собой необходимость длительной остановки оборудования.</a:t>
            </a:r>
          </a:p>
          <a:p>
            <a:endParaRPr lang="ru-RU" dirty="0"/>
          </a:p>
          <a:p>
            <a:r>
              <a:rPr lang="ru-RU" dirty="0"/>
              <a:t>Решения</a:t>
            </a:r>
            <a:r>
              <a:rPr lang="ru-RU" baseline="0" dirty="0"/>
              <a:t> для сетей 6-35 кВ возможны к поставке как стандартно в виде отдельных устройств, полностью готовых к обвязке по проектным решениям для ячеек, так и в виде готовых решений для сокращения сроков ввода в эксплуатацию.</a:t>
            </a:r>
          </a:p>
          <a:p>
            <a:r>
              <a:rPr lang="ru-RU" baseline="0" dirty="0"/>
              <a:t>Вариант 1 –  замена релейного отсека (как для ячеек российского, так и зарубежного производства). Прорабатываются все необходимые решения, комплектуются необходимыми компонентами.</a:t>
            </a:r>
          </a:p>
          <a:p>
            <a:r>
              <a:rPr lang="ru-RU" baseline="0" dirty="0"/>
              <a:t>Заказчик получает готовое решение для модернизации устаревших устройств РЗА. 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7A9AD7-7393-4A69-8B5B-DD6B29362BED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31596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/>
              <a:t>Вариант 2 –  замена двери релейного отсека (как для ячеек советского</a:t>
            </a:r>
            <a:r>
              <a:rPr lang="en-US" baseline="0" dirty="0"/>
              <a:t>/</a:t>
            </a:r>
            <a:r>
              <a:rPr lang="ru-RU" baseline="0" dirty="0"/>
              <a:t>российского, так и зарубежного производства). Заказчик получает готовое решение для модернизации устаревших устройств РЗА. </a:t>
            </a:r>
            <a:endParaRPr lang="ru-RU" dirty="0"/>
          </a:p>
          <a:p>
            <a:endParaRPr lang="ru-RU" dirty="0"/>
          </a:p>
          <a:p>
            <a:pPr marL="0" marR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/>
              <a:t>На двери релейного шкафа помимо устройства РЗА могут устанавливаться счетчики ЭЭ, амперметры, вольтметры, сигнальные лампы, ключи управления, кнопки. </a:t>
            </a:r>
          </a:p>
          <a:p>
            <a:pPr marL="0" marR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dirty="0"/>
          </a:p>
          <a:p>
            <a:pPr marL="0" marR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/>
              <a:t>Подключение вторичных цепей к существующему клеммнику релейного отсека - со стороны  двери релейного отсека на объекте.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7A9AD7-7393-4A69-8B5B-DD6B29362BED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95332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7A9AD7-7393-4A69-8B5B-DD6B29362BED}" type="slidenum">
              <a:rPr lang="ru-RU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93421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7A9AD7-7393-4A69-8B5B-DD6B29362BED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3234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случае необходимости оперативной корректировки внутренней логики, в комплекте программ ЭКРА</a:t>
            </a:r>
            <a:r>
              <a:rPr lang="ru-RU" baseline="0" dirty="0"/>
              <a:t> СМС  поставляется </a:t>
            </a:r>
            <a:r>
              <a:rPr lang="ru-RU" b="1" baseline="0" dirty="0"/>
              <a:t>Редактор гибкой логики</a:t>
            </a:r>
            <a:r>
              <a:rPr lang="ru-RU" baseline="0" dirty="0"/>
              <a:t>, который позволяет адаптировать логическую схему </a:t>
            </a:r>
            <a:r>
              <a:rPr lang="ru-RU" baseline="0" dirty="0" err="1" smtClean="0"/>
              <a:t>устройствоа</a:t>
            </a:r>
            <a:r>
              <a:rPr lang="ru-RU" baseline="0" dirty="0" smtClean="0"/>
              <a:t> </a:t>
            </a:r>
            <a:r>
              <a:rPr lang="ru-RU" baseline="0" dirty="0"/>
              <a:t>под нужды конкретного объекта.</a:t>
            </a:r>
            <a:r>
              <a:rPr lang="en-US" baseline="0" dirty="0"/>
              <a:t> </a:t>
            </a:r>
            <a:r>
              <a:rPr lang="ru-RU" baseline="0" dirty="0"/>
              <a:t>Программа предоставляется бесплатно и не требует доп. лицензирования.</a:t>
            </a:r>
          </a:p>
          <a:p>
            <a:r>
              <a:rPr lang="ru-RU" baseline="0" dirty="0"/>
              <a:t>Позволяет в качестве входные воздействий использовать любые дискретные сигналы устройства и до 16 выходных сигналов. Логическая схема позволяет использовать до 50 логических элементов, без учета входов и выходов.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13282D-C27E-45F6-ABA5-7A8D54CA3CF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662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Внутренняя</a:t>
            </a:r>
            <a:r>
              <a:rPr lang="ru-RU" baseline="0" dirty="0"/>
              <a:t> конфигурация </a:t>
            </a:r>
            <a:r>
              <a:rPr lang="ru-RU" baseline="0" dirty="0" smtClean="0"/>
              <a:t>устройств БЭ 2501А </a:t>
            </a:r>
            <a:r>
              <a:rPr lang="ru-RU" baseline="0" dirty="0"/>
              <a:t>под соответствующее исполнение </a:t>
            </a:r>
            <a:r>
              <a:rPr lang="en-US" baseline="0" dirty="0"/>
              <a:t>SPAC800 </a:t>
            </a:r>
            <a:r>
              <a:rPr lang="ru-RU" baseline="0" dirty="0"/>
              <a:t>корректируется на заводе.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7A9AD7-7393-4A69-8B5B-DD6B29362BED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2867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7A9AD7-7393-4A69-8B5B-DD6B29362BED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8938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7A9AD7-7393-4A69-8B5B-DD6B29362BED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802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7A9AD7-7393-4A69-8B5B-DD6B29362BE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8656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На слайде</a:t>
            </a:r>
            <a:r>
              <a:rPr lang="ru-RU" sz="1200" baseline="0" dirty="0" smtClean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представлен устройство релейной защиты БЭ2704. Аппарат производится с начала 2000-х годов, за эти два десятилетия повышались требования к функциям, протоколам связи, к человеко-машинному интерфейсу. Чтобы идти в ногу со временем, менялся конструктив, внутренние элементы устройства заменялись на современные. Таким образом мы получили 4 серии корпуса – начиная с 100 и продолжая на текущем этапе 400 серией.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A9AD7-7393-4A69-8B5B-DD6B29362BED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9404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ru-RU" sz="1100" b="1" dirty="0">
                <a:latin typeface="Calibri"/>
                <a:ea typeface="Arial"/>
                <a:cs typeface="Arial"/>
              </a:rPr>
              <a:t>Наилучшее решение</a:t>
            </a:r>
            <a:r>
              <a:rPr lang="ru-RU" sz="1100" dirty="0">
                <a:latin typeface="Calibri"/>
                <a:ea typeface="Arial"/>
                <a:cs typeface="Arial"/>
              </a:rPr>
              <a:t> при полных реконструкциях объектов.</a:t>
            </a:r>
            <a:endParaRPr lang="ru-RU" sz="1100" b="1" dirty="0">
              <a:latin typeface="Calibri"/>
              <a:ea typeface="Arial"/>
              <a:cs typeface="Arial"/>
            </a:endParaRPr>
          </a:p>
          <a:p>
            <a:pPr>
              <a:defRPr/>
            </a:pPr>
            <a:r>
              <a:rPr lang="ru-RU" sz="1100" b="1" dirty="0">
                <a:latin typeface="Calibri"/>
                <a:ea typeface="Arial"/>
                <a:cs typeface="Arial"/>
              </a:rPr>
              <a:t>Полная замена</a:t>
            </a:r>
            <a:r>
              <a:rPr lang="ru-RU" sz="1100" dirty="0">
                <a:latin typeface="Calibri"/>
                <a:ea typeface="Arial"/>
                <a:cs typeface="Arial"/>
              </a:rPr>
              <a:t> и обновление всей системы РЗА и вторичных связей.</a:t>
            </a:r>
            <a:endParaRPr lang="ru-RU" sz="1100" b="1" dirty="0">
              <a:latin typeface="Calibri"/>
              <a:ea typeface="Arial"/>
              <a:cs typeface="Arial"/>
            </a:endParaRPr>
          </a:p>
          <a:p>
            <a:pPr>
              <a:defRPr/>
            </a:pPr>
            <a:r>
              <a:rPr lang="ru-RU" sz="1100" b="1" dirty="0">
                <a:latin typeface="Calibri"/>
                <a:ea typeface="Arial"/>
                <a:cs typeface="Arial"/>
              </a:rPr>
              <a:t>Максимальная надежность</a:t>
            </a:r>
            <a:r>
              <a:rPr lang="ru-RU" sz="1100" dirty="0">
                <a:latin typeface="Calibri"/>
                <a:ea typeface="Arial"/>
                <a:cs typeface="Arial"/>
              </a:rPr>
              <a:t> обновленной системы защит.</a:t>
            </a:r>
            <a:endParaRPr lang="ru-RU" sz="1100" b="1" dirty="0">
              <a:latin typeface="Calibri"/>
              <a:ea typeface="Arial"/>
              <a:cs typeface="Arial"/>
            </a:endParaRPr>
          </a:p>
          <a:p>
            <a:pPr>
              <a:defRPr/>
            </a:pPr>
            <a:r>
              <a:rPr lang="ru-RU" sz="1100" b="1" dirty="0">
                <a:latin typeface="Calibri"/>
                <a:ea typeface="Arial"/>
                <a:cs typeface="Arial"/>
              </a:rPr>
              <a:t>Гарантия </a:t>
            </a:r>
            <a:r>
              <a:rPr lang="ru-RU" sz="1100" dirty="0">
                <a:latin typeface="Calibri"/>
                <a:ea typeface="Arial"/>
                <a:cs typeface="Arial"/>
              </a:rPr>
              <a:t>производителя на шкафы РЗА.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3664C1D-BD8E-43B9-BF5A-F67DC6A67933}" type="slidenum">
              <a:rPr lang="ru-RU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6592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ru-RU" sz="1100" b="1" dirty="0">
                <a:latin typeface="Calibri"/>
                <a:ea typeface="Arial"/>
                <a:cs typeface="Arial"/>
              </a:rPr>
              <a:t>Минимально достаточное техническое решение</a:t>
            </a:r>
            <a:r>
              <a:rPr lang="ru-RU" sz="1100" dirty="0">
                <a:latin typeface="Calibri"/>
                <a:ea typeface="Arial"/>
                <a:cs typeface="Arial"/>
              </a:rPr>
              <a:t> учитывающее современные требования к </a:t>
            </a:r>
            <a:r>
              <a:rPr lang="ru-RU" sz="1100" dirty="0" err="1" smtClean="0">
                <a:latin typeface="Calibri"/>
                <a:ea typeface="Arial"/>
                <a:cs typeface="Arial"/>
              </a:rPr>
              <a:t>устройствоам</a:t>
            </a:r>
            <a:r>
              <a:rPr lang="ru-RU" sz="1100" dirty="0" smtClean="0">
                <a:latin typeface="Calibri"/>
                <a:ea typeface="Arial"/>
                <a:cs typeface="Arial"/>
              </a:rPr>
              <a:t> </a:t>
            </a:r>
            <a:r>
              <a:rPr lang="ru-RU" sz="1100" dirty="0">
                <a:latin typeface="Calibri"/>
                <a:ea typeface="Arial"/>
                <a:cs typeface="Arial"/>
              </a:rPr>
              <a:t>РЗА и снимающая проблемы с наличием ЗИП. </a:t>
            </a:r>
            <a:endParaRPr lang="ru-RU" sz="1100" b="1" dirty="0">
              <a:latin typeface="Calibri"/>
              <a:ea typeface="Arial"/>
              <a:cs typeface="Arial"/>
            </a:endParaRPr>
          </a:p>
          <a:p>
            <a:pPr>
              <a:defRPr/>
            </a:pPr>
            <a:r>
              <a:rPr lang="ru-RU" sz="1100" b="1" dirty="0">
                <a:latin typeface="Calibri"/>
                <a:ea typeface="Arial"/>
                <a:cs typeface="Arial"/>
              </a:rPr>
              <a:t>Решение учитывает</a:t>
            </a:r>
            <a:r>
              <a:rPr lang="ru-RU" sz="1100" dirty="0">
                <a:latin typeface="Calibri"/>
                <a:ea typeface="Arial"/>
                <a:cs typeface="Arial"/>
              </a:rPr>
              <a:t> фактическое состояние элементов шкафа и возможный их выход из строя.</a:t>
            </a:r>
            <a:endParaRPr lang="ru-RU" sz="1100" b="1" dirty="0">
              <a:latin typeface="Calibri"/>
              <a:ea typeface="Arial"/>
              <a:cs typeface="Arial"/>
            </a:endParaRPr>
          </a:p>
          <a:p>
            <a:pPr>
              <a:defRPr/>
            </a:pPr>
            <a:r>
              <a:rPr lang="ru-RU" sz="1100" b="1" dirty="0">
                <a:latin typeface="Calibri"/>
                <a:ea typeface="Arial"/>
                <a:cs typeface="Arial"/>
              </a:rPr>
              <a:t>Наиболее сложно реализуемое</a:t>
            </a:r>
            <a:r>
              <a:rPr lang="ru-RU" sz="1100" dirty="0">
                <a:latin typeface="Calibri"/>
                <a:ea typeface="Arial"/>
                <a:cs typeface="Arial"/>
              </a:rPr>
              <a:t> решение.</a:t>
            </a:r>
            <a:endParaRPr lang="ru-RU" sz="1100" b="1" dirty="0">
              <a:latin typeface="Calibri"/>
              <a:ea typeface="Arial"/>
              <a:cs typeface="Arial"/>
            </a:endParaRPr>
          </a:p>
          <a:p>
            <a:pPr>
              <a:defRPr/>
            </a:pPr>
            <a:r>
              <a:rPr lang="ru-RU" sz="1100" dirty="0">
                <a:latin typeface="Calibri"/>
                <a:ea typeface="Arial"/>
                <a:cs typeface="Arial"/>
              </a:rPr>
              <a:t>Возможность оформления всех работ по </a:t>
            </a:r>
            <a:r>
              <a:rPr lang="ru-RU" sz="1100" b="1" dirty="0">
                <a:latin typeface="Calibri"/>
                <a:ea typeface="Arial"/>
                <a:cs typeface="Arial"/>
              </a:rPr>
              <a:t>ремонтной программе</a:t>
            </a:r>
            <a:r>
              <a:rPr lang="ru-RU" sz="1100" dirty="0">
                <a:latin typeface="Calibri"/>
                <a:ea typeface="Arial"/>
                <a:cs typeface="Arial"/>
              </a:rPr>
              <a:t>.</a:t>
            </a:r>
            <a:endParaRPr lang="ru-RU" sz="1100" b="1" dirty="0">
              <a:latin typeface="Calibri"/>
              <a:ea typeface="Arial"/>
              <a:cs typeface="Arial"/>
            </a:endParaRPr>
          </a:p>
          <a:p>
            <a:pPr>
              <a:defRPr/>
            </a:pPr>
            <a:r>
              <a:rPr lang="ru-RU" sz="1100" b="1" dirty="0">
                <a:latin typeface="Calibri"/>
                <a:ea typeface="Arial"/>
                <a:cs typeface="Arial"/>
              </a:rPr>
              <a:t>Гарантия </a:t>
            </a:r>
            <a:r>
              <a:rPr lang="ru-RU" sz="1100" dirty="0">
                <a:latin typeface="Calibri"/>
                <a:ea typeface="Arial"/>
                <a:cs typeface="Arial"/>
              </a:rPr>
              <a:t>производителя только на новый </a:t>
            </a:r>
            <a:r>
              <a:rPr lang="ru-RU" sz="1100" dirty="0" smtClean="0">
                <a:latin typeface="Calibri"/>
                <a:ea typeface="Arial"/>
                <a:cs typeface="Arial"/>
              </a:rPr>
              <a:t>устройство </a:t>
            </a:r>
            <a:r>
              <a:rPr lang="ru-RU" sz="1100" dirty="0">
                <a:latin typeface="Calibri"/>
                <a:ea typeface="Arial"/>
                <a:cs typeface="Arial"/>
              </a:rPr>
              <a:t>ЭКРА 200.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3664C1D-BD8E-43B9-BF5A-F67DC6A67933}" type="slidenum">
              <a:rPr lang="ru-RU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0421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ru-RU" dirty="0" smtClean="0"/>
              <a:t>Причина замены – неисправность микросхемы процессора МП </a:t>
            </a:r>
            <a:r>
              <a:rPr lang="ru-RU" dirty="0" err="1" smtClean="0"/>
              <a:t>устройствоа</a:t>
            </a:r>
            <a:r>
              <a:rPr lang="ru-RU" dirty="0" smtClean="0"/>
              <a:t> </a:t>
            </a:r>
            <a:r>
              <a:rPr lang="ru-RU" sz="1200" b="0" dirty="0" smtClean="0"/>
              <a:t>М</a:t>
            </a:r>
            <a:r>
              <a:rPr lang="en-US" sz="1200" b="0" dirty="0" err="1" smtClean="0"/>
              <a:t>iCOM</a:t>
            </a:r>
            <a:r>
              <a:rPr lang="en-US" sz="1200" b="0" dirty="0" smtClean="0"/>
              <a:t> P145 </a:t>
            </a:r>
            <a:r>
              <a:rPr lang="ru-RU" sz="1200" b="0" dirty="0" smtClean="0"/>
              <a:t>(</a:t>
            </a:r>
            <a:r>
              <a:rPr lang="en-US" sz="1200" b="0" dirty="0" err="1" smtClean="0"/>
              <a:t>Areva</a:t>
            </a:r>
            <a:r>
              <a:rPr lang="en-US" sz="1200" b="0" dirty="0" smtClean="0"/>
              <a:t>)</a:t>
            </a:r>
            <a:r>
              <a:rPr lang="ru-RU" sz="1200" b="0" dirty="0" smtClean="0"/>
              <a:t> в</a:t>
            </a:r>
            <a:r>
              <a:rPr lang="ru-RU" sz="1200" b="0" baseline="0" dirty="0" smtClean="0"/>
              <a:t> результате эксплуатации (13 лет) и, как следствие ложная работа системы РЗА.</a:t>
            </a:r>
          </a:p>
          <a:p>
            <a:pPr>
              <a:defRPr/>
            </a:pPr>
            <a:r>
              <a:rPr lang="ru-RU" sz="1200" b="0" i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Поскольку </a:t>
            </a:r>
            <a:r>
              <a:rPr lang="ru-RU" sz="1200" b="0" i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устройствоы</a:t>
            </a:r>
            <a:r>
              <a:rPr lang="ru-RU" sz="1200" b="0" i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Micom</a:t>
            </a:r>
            <a:r>
              <a:rPr lang="ru-RU" sz="1200" b="0" i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P435 сняты с производства, а завод изготовитель является зарубежным фирма НПП ЭКРА предложила полный отечественный аналог шкафа защит и АУВ ОВ</a:t>
            </a:r>
            <a:br>
              <a:rPr lang="ru-RU" sz="1200" b="0" i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b="0" i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110 кВ – шкаф ШЭ 2607 011011.</a:t>
            </a:r>
          </a:p>
          <a:p>
            <a:pPr>
              <a:defRPr/>
            </a:pPr>
            <a:endParaRPr lang="ru-RU" sz="1200" b="0" i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ru-RU" sz="1200" b="0" i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  аналогичному варианту Заказчику</a:t>
            </a:r>
            <a:r>
              <a:rPr lang="ru-RU" sz="1200" b="0" i="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был поставлен для замены шкафа защит ШСВ с 1-м </a:t>
            </a:r>
            <a:r>
              <a:rPr lang="ru-RU" sz="1200" b="0" i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устройствоом</a:t>
            </a:r>
            <a:r>
              <a:rPr lang="ru-RU" sz="1200" b="0" i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Micom</a:t>
            </a:r>
            <a:r>
              <a:rPr lang="ru-RU" sz="1200" b="0" i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P435 на </a:t>
            </a:r>
            <a:r>
              <a:rPr lang="ru-RU" sz="1200" b="0" i="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шкаф </a:t>
            </a:r>
            <a:r>
              <a:rPr lang="ru-RU" sz="1200" b="0" i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ШЭ 2607 015 - защита</a:t>
            </a:r>
            <a:r>
              <a:rPr lang="ru-RU" sz="1200" b="0" i="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АУВ</a:t>
            </a:r>
            <a:r>
              <a:rPr lang="ru-RU" sz="1200" b="0" i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ШСВ.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3664C1D-BD8E-43B9-BF5A-F67DC6A67933}" type="slidenum">
              <a:rPr lang="ru-RU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7607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ru-RU" dirty="0" smtClean="0"/>
              <a:t>Корректировка привязки замененного</a:t>
            </a:r>
            <a:r>
              <a:rPr lang="ru-RU" baseline="0" dirty="0" smtClean="0"/>
              <a:t> </a:t>
            </a:r>
            <a:r>
              <a:rPr lang="ru-RU" baseline="0" dirty="0" err="1" smtClean="0"/>
              <a:t>устройствоа</a:t>
            </a:r>
            <a:r>
              <a:rPr lang="ru-RU" baseline="0" dirty="0" smtClean="0"/>
              <a:t> БЭ2704 011 1-го комплекта типового шкафа ШЭ2601 011011 (защита и АУВ ОВ) к существующему на объекте клеммнику шкафа - </a:t>
            </a:r>
            <a:r>
              <a:rPr lang="ru-RU" baseline="0" dirty="0" smtClean="0">
                <a:solidFill>
                  <a:srgbClr val="FF0000"/>
                </a:solidFill>
              </a:rPr>
              <a:t>выделено красным цветом.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b="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3664C1D-BD8E-43B9-BF5A-F67DC6A67933}" type="slidenum">
              <a:rPr lang="ru-RU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1275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ru-RU" dirty="0"/>
              <a:t>Ширина</a:t>
            </a:r>
            <a:r>
              <a:rPr lang="ru-RU" baseline="0" dirty="0"/>
              <a:t> корпуса ½ 19</a:t>
            </a:r>
            <a:r>
              <a:rPr lang="en-US" baseline="0" dirty="0"/>
              <a:t>”</a:t>
            </a:r>
            <a:r>
              <a:rPr lang="ru-RU" baseline="0" dirty="0"/>
              <a:t> </a:t>
            </a:r>
            <a:r>
              <a:rPr lang="ru-RU" baseline="0" dirty="0" err="1"/>
              <a:t>Евростандарта</a:t>
            </a:r>
            <a:r>
              <a:rPr lang="ru-RU" baseline="0" dirty="0"/>
              <a:t>. Аппаратный состав (габаритные размеры, типы и количество аналоговых и дискретных входов-выходов, портов связи с АСУ </a:t>
            </a:r>
            <a:r>
              <a:rPr lang="ru-RU" baseline="0" dirty="0" err="1" smtClean="0"/>
              <a:t>устройствоа</a:t>
            </a:r>
            <a:r>
              <a:rPr lang="ru-RU" baseline="0" dirty="0" smtClean="0"/>
              <a:t> </a:t>
            </a:r>
            <a:r>
              <a:rPr lang="ru-RU" baseline="0" dirty="0"/>
              <a:t>БЭ 2704 выбраны совместимыми аппаратному функционалу </a:t>
            </a:r>
            <a:r>
              <a:rPr lang="en-US" baseline="0" dirty="0"/>
              <a:t>REC650 A07.</a:t>
            </a:r>
            <a:r>
              <a:rPr lang="ru-RU" baseline="0" dirty="0"/>
              <a:t> Состав защитных и сервисных функций </a:t>
            </a:r>
            <a:r>
              <a:rPr lang="ru-RU" baseline="0" dirty="0" err="1" smtClean="0"/>
              <a:t>устройствоа</a:t>
            </a:r>
            <a:r>
              <a:rPr lang="ru-RU" baseline="0" dirty="0" smtClean="0"/>
              <a:t> </a:t>
            </a:r>
            <a:r>
              <a:rPr lang="ru-RU" baseline="0" dirty="0"/>
              <a:t>БЭ 2704 выбраны  совместимыми программному функционалу </a:t>
            </a:r>
            <a:r>
              <a:rPr lang="en-US" baseline="0" dirty="0"/>
              <a:t>REC650 A07</a:t>
            </a:r>
            <a:r>
              <a:rPr lang="ru-RU" baseline="0" dirty="0"/>
              <a:t>. Логика внутренней конфигурации</a:t>
            </a:r>
            <a:r>
              <a:rPr lang="en-US" baseline="0" dirty="0"/>
              <a:t> </a:t>
            </a:r>
            <a:r>
              <a:rPr lang="ru-RU" baseline="0" dirty="0"/>
              <a:t>БЭ 2704 выполнена в соответствие с внутренней конфигурацией </a:t>
            </a:r>
            <a:r>
              <a:rPr lang="en-US" baseline="0" dirty="0"/>
              <a:t>REC 650.</a:t>
            </a:r>
          </a:p>
          <a:p>
            <a:pPr>
              <a:defRPr/>
            </a:pPr>
            <a:r>
              <a:rPr lang="ru-RU" baseline="0" dirty="0"/>
              <a:t>На заводе также подготовлена РД для </a:t>
            </a:r>
            <a:r>
              <a:rPr lang="ru-RU" baseline="0" dirty="0" err="1" smtClean="0"/>
              <a:t>заменаа</a:t>
            </a:r>
            <a:r>
              <a:rPr lang="ru-RU" baseline="0" dirty="0" smtClean="0"/>
              <a:t> </a:t>
            </a:r>
            <a:r>
              <a:rPr lang="en-US" baseline="0" dirty="0"/>
              <a:t>REC650 </a:t>
            </a:r>
            <a:r>
              <a:rPr lang="ru-RU" baseline="0" dirty="0"/>
              <a:t>и его внешних цепей без изменения клеммника шкафа.</a:t>
            </a:r>
          </a:p>
          <a:p>
            <a:pPr>
              <a:defRPr/>
            </a:pPr>
            <a:r>
              <a:rPr lang="ru-RU" dirty="0" smtClean="0"/>
              <a:t>замена </a:t>
            </a:r>
            <a:r>
              <a:rPr lang="ru-RU" dirty="0"/>
              <a:t>запланирован</a:t>
            </a:r>
            <a:r>
              <a:rPr lang="ru-RU" baseline="0" dirty="0"/>
              <a:t> по ремонтной программе силами эксплуатации после окончания отопительного сезона летом 2024 г.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3664C1D-BD8E-43B9-BF5A-F67DC6A67933}" type="slidenum">
              <a:rPr lang="ru-RU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2393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r>
              <a:rPr lang="ru-RU" sz="1200" b="0" i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Замена </a:t>
            </a:r>
            <a:r>
              <a:rPr lang="ru-RU" sz="1200" b="0" i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устройствоов</a:t>
            </a:r>
            <a:r>
              <a:rPr lang="ru-RU" sz="1200" b="0" i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БЭ2704 будет производиться на </a:t>
            </a:r>
            <a:r>
              <a:rPr lang="ru-RU" sz="1200" b="0" i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устройствоы</a:t>
            </a:r>
            <a:r>
              <a:rPr lang="ru-RU" sz="1200" b="0" i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выпускаемые в настоящее время в новом конструктиве.</a:t>
            </a:r>
            <a:r>
              <a:rPr lang="en-US" sz="1200" b="0" i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установки нового </a:t>
            </a:r>
            <a:r>
              <a:rPr lang="ru-RU" sz="1200" b="0" i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устройствоа</a:t>
            </a:r>
            <a:r>
              <a:rPr lang="ru-RU" sz="1200" b="0" i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штатное место поставляется специальная переходная рамка</a:t>
            </a:r>
            <a:endParaRPr lang="ru-RU" dirty="0"/>
          </a:p>
          <a:p>
            <a:pPr>
              <a:buFont typeface="Symbol" pitchFamily="18" charset="2"/>
              <a:buChar char="-"/>
            </a:pPr>
            <a:endParaRPr lang="ru-RU" alt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3664C1D-BD8E-43B9-BF5A-F67DC6A67933}" type="slidenum">
              <a:rPr lang="ru-RU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9108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7A9AD7-7393-4A69-8B5B-DD6B29362BED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8124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7A9AD7-7393-4A69-8B5B-DD6B29362BED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613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Symbol" pitchFamily="18" charset="2"/>
              <a:buNone/>
            </a:pPr>
            <a:endParaRPr lang="ru-RU" alt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7A9AD7-7393-4A69-8B5B-DD6B29362BED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8778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Symbol" pitchFamily="18" charset="2"/>
              <a:buNone/>
            </a:pPr>
            <a:r>
              <a:rPr lang="ru-RU" altLang="ru-RU" dirty="0"/>
              <a:t>Информация с</a:t>
            </a:r>
            <a:r>
              <a:rPr lang="ru-RU" altLang="ru-RU" baseline="0" dirty="0"/>
              <a:t> сайта</a:t>
            </a:r>
            <a:r>
              <a:rPr lang="ru-RU" altLang="ru-RU" dirty="0"/>
              <a:t> Системного Оператора ЕЭС</a:t>
            </a:r>
            <a:r>
              <a:rPr lang="ru-RU" altLang="ru-RU" baseline="0" dirty="0"/>
              <a:t> России. По отчету о работе РЗА за </a:t>
            </a:r>
            <a:r>
              <a:rPr lang="ru-RU" altLang="ru-RU" baseline="0" dirty="0" smtClean="0"/>
              <a:t>2020 </a:t>
            </a:r>
            <a:r>
              <a:rPr lang="ru-RU" altLang="ru-RU" baseline="0" dirty="0"/>
              <a:t>г.</a:t>
            </a:r>
          </a:p>
          <a:p>
            <a:pPr>
              <a:buFont typeface="Symbol" pitchFamily="18" charset="2"/>
              <a:buNone/>
            </a:pPr>
            <a:r>
              <a:rPr lang="ru-RU" altLang="ru-RU" baseline="0" dirty="0"/>
              <a:t>Информация ООО НПП «ЭКРА. </a:t>
            </a:r>
            <a:endParaRPr lang="ru-RU" alt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7A9AD7-7393-4A69-8B5B-DD6B29362BED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3106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Срок службы МП</a:t>
            </a:r>
            <a:r>
              <a:rPr lang="ru-RU" sz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РЗА был назначен – 25 лет исходя из экономических соображений. Срок службы 25 лет – означает замену 4% всего парка РЗА в год. 10 лет – замена 10% всего парка РЗА в год. Из опыта эксплуатации – МП РЗА морально устаревает за 10 лет (новые технологии связи от портов </a:t>
            </a:r>
            <a:r>
              <a:rPr lang="en-US" sz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RS232 </a:t>
            </a:r>
            <a:r>
              <a:rPr lang="ru-RU" sz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 </a:t>
            </a:r>
            <a:r>
              <a:rPr lang="ru-RU" sz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промышленного оптического </a:t>
            </a:r>
            <a:r>
              <a:rPr lang="en-US" sz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Ethernet  1</a:t>
            </a:r>
            <a:r>
              <a:rPr lang="ru-RU" sz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Гб/с., новые </a:t>
            </a:r>
            <a:r>
              <a:rPr lang="ru-RU" sz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требования</a:t>
            </a:r>
            <a:r>
              <a:rPr lang="en-US" sz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 цифровизации). </a:t>
            </a:r>
            <a:endParaRPr lang="ru-RU" sz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Жизненный цикл ПО (ОС реального времени, АСУ и др. еще меньше</a:t>
            </a:r>
            <a:r>
              <a:rPr lang="ru-RU" sz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</a:p>
          <a:p>
            <a:r>
              <a:rPr lang="ru-RU" sz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Например</a:t>
            </a:r>
            <a:r>
              <a:rPr lang="ru-RU" sz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жизненный цикл ОС </a:t>
            </a:r>
            <a:r>
              <a:rPr lang="en-US" sz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WINDOWS – 10 </a:t>
            </a:r>
            <a:r>
              <a:rPr lang="ru-RU" sz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лет. </a:t>
            </a:r>
            <a:endParaRPr lang="ru-RU" sz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7A9AD7-7393-4A69-8B5B-DD6B29362BE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02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7A9AD7-7393-4A69-8B5B-DD6B29362BE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2110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Symbol" pitchFamily="18" charset="2"/>
              <a:buNone/>
            </a:pPr>
            <a:endParaRPr lang="ru-RU" altLang="ru-RU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7A9AD7-7393-4A69-8B5B-DD6B29362BED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71136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ru-RU" sz="1200" dirty="0">
              <a:latin typeface="Clear Sans" pitchFamily="34" charset="0"/>
              <a:ea typeface="Clear Sans" pitchFamily="34" charset="0"/>
              <a:cs typeface="Clear Sans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7A9AD7-7393-4A69-8B5B-DD6B29362BE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5838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itchFamily="18" charset="2"/>
              <a:buNone/>
              <a:tabLst/>
              <a:defRPr/>
            </a:pPr>
            <a:r>
              <a:rPr lang="ru-RU" sz="1800" dirty="0">
                <a:solidFill>
                  <a:srgbClr val="0070C0"/>
                </a:solidFill>
              </a:rPr>
              <a:t>Набор аппаратных функций,</a:t>
            </a:r>
            <a:r>
              <a:rPr lang="ru-RU" sz="1800" baseline="0" dirty="0">
                <a:solidFill>
                  <a:srgbClr val="0070C0"/>
                </a:solidFill>
              </a:rPr>
              <a:t> н</a:t>
            </a:r>
            <a:r>
              <a:rPr lang="ru-RU" sz="1800" dirty="0">
                <a:solidFill>
                  <a:srgbClr val="0070C0"/>
                </a:solidFill>
              </a:rPr>
              <a:t>абор </a:t>
            </a:r>
            <a:r>
              <a:rPr lang="ru-RU" sz="1800" dirty="0" smtClean="0">
                <a:solidFill>
                  <a:srgbClr val="0070C0"/>
                </a:solidFill>
              </a:rPr>
              <a:t>программных защитных</a:t>
            </a:r>
            <a:r>
              <a:rPr lang="ru-RU" sz="1800" dirty="0">
                <a:solidFill>
                  <a:srgbClr val="0070C0"/>
                </a:solidFill>
              </a:rPr>
              <a:t>, сервисных, контрольных и управляющих функций, а</a:t>
            </a:r>
            <a:r>
              <a:rPr lang="ru-RU" sz="1800" baseline="0" dirty="0">
                <a:solidFill>
                  <a:srgbClr val="0070C0"/>
                </a:solidFill>
              </a:rPr>
              <a:t> также</a:t>
            </a:r>
            <a:r>
              <a:rPr lang="ru-RU" sz="1800" dirty="0">
                <a:solidFill>
                  <a:srgbClr val="0070C0"/>
                </a:solidFill>
              </a:rPr>
              <a:t> проект привязки к существующему клеммнику</a:t>
            </a:r>
            <a:r>
              <a:rPr lang="ru-RU" sz="1800" baseline="0" dirty="0">
                <a:solidFill>
                  <a:srgbClr val="0070C0"/>
                </a:solidFill>
              </a:rPr>
              <a:t> ячейки/панели/шкафа РЗА </a:t>
            </a:r>
            <a:r>
              <a:rPr lang="ru-RU" sz="1800" dirty="0">
                <a:solidFill>
                  <a:srgbClr val="0070C0"/>
                </a:solidFill>
              </a:rPr>
              <a:t>выполняется на заводе </a:t>
            </a:r>
            <a:r>
              <a:rPr lang="ru-RU" sz="1800" b="1" dirty="0">
                <a:solidFill>
                  <a:srgbClr val="0070C0"/>
                </a:solidFill>
              </a:rPr>
              <a:t>индивидуально под конкретный проект</a:t>
            </a:r>
            <a:r>
              <a:rPr lang="ru-RU" sz="1800" dirty="0" smtClean="0"/>
              <a:t>.</a:t>
            </a:r>
          </a:p>
          <a:p>
            <a:pPr marL="0" marR="0" lvl="1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itchFamily="18" charset="2"/>
              <a:buNone/>
              <a:tabLst/>
              <a:defRPr/>
            </a:pPr>
            <a:endParaRPr lang="ru-RU" sz="1800" dirty="0" smtClean="0"/>
          </a:p>
          <a:p>
            <a:pPr marL="0" marR="0" lvl="1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itchFamily="18" charset="2"/>
              <a:buNone/>
              <a:tabLst/>
              <a:defRPr/>
            </a:pPr>
            <a:r>
              <a:rPr lang="ru-RU" sz="1800" b="1" dirty="0" smtClean="0"/>
              <a:t>Это возможно благодаря запасу терминалов НПП ЭКРА по ресурсу процессорной части (сигнальный процессор + центральный процессор + коммутационные</a:t>
            </a:r>
            <a:r>
              <a:rPr lang="ru-RU" sz="1800" b="1" baseline="0" dirty="0" smtClean="0"/>
              <a:t> процессора) по отношению к заменяемым иностранным терминалам РЗА, а также программируемой внутренней логики работы</a:t>
            </a:r>
            <a:r>
              <a:rPr lang="ru-RU" sz="1800" baseline="0" dirty="0" smtClean="0"/>
              <a:t>.</a:t>
            </a:r>
            <a:endParaRPr lang="en-US" sz="1800" dirty="0"/>
          </a:p>
          <a:p>
            <a:pPr>
              <a:buFont typeface="Symbol" pitchFamily="18" charset="2"/>
              <a:buNone/>
            </a:pPr>
            <a:endParaRPr lang="ru-RU" altLang="ru-RU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7A9AD7-7393-4A69-8B5B-DD6B29362BED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3430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-2865" y="0"/>
            <a:ext cx="12194866" cy="68563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Фото с кратким описанием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rcRect b="83290"/>
          <a:stretch/>
        </p:blipFill>
        <p:spPr bwMode="auto">
          <a:xfrm>
            <a:off x="920" y="0"/>
            <a:ext cx="12190156" cy="1145969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 bwMode="auto">
          <a:xfrm>
            <a:off x="9924256" y="6374472"/>
            <a:ext cx="2267744" cy="216024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924256" y="6374471"/>
            <a:ext cx="2267744" cy="2160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F5F46FA-F05E-4A28-A92F-471DE94FD11D}" type="slidenum">
              <a:rPr lang="ru-RU"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/>
          <a:srcRect t="90649" r="75195"/>
          <a:stretch/>
        </p:blipFill>
        <p:spPr bwMode="auto">
          <a:xfrm>
            <a:off x="0" y="6216732"/>
            <a:ext cx="2268187" cy="6412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675476" y="0"/>
            <a:ext cx="8834186" cy="1145969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3" name="Рисунок 6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243444" y="2319122"/>
            <a:ext cx="11715008" cy="3794035"/>
          </a:xfrm>
        </p:spPr>
        <p:txBody>
          <a:bodyPr/>
          <a:lstStyle/>
          <a:p>
            <a:pPr>
              <a:defRPr/>
            </a:pPr>
            <a:r>
              <a:rPr lang="ru-RU"/>
              <a:t>Вставка рисунка</a:t>
            </a:r>
            <a:endParaRPr/>
          </a:p>
        </p:txBody>
      </p:sp>
      <p:sp>
        <p:nvSpPr>
          <p:cNvPr id="14" name="Объект 2"/>
          <p:cNvSpPr>
            <a:spLocks noGrp="1"/>
          </p:cNvSpPr>
          <p:nvPr>
            <p:ph sz="quarter" idx="14"/>
          </p:nvPr>
        </p:nvSpPr>
        <p:spPr bwMode="auto">
          <a:xfrm>
            <a:off x="243444" y="1375033"/>
            <a:ext cx="11715008" cy="715023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cxnSp>
        <p:nvCxnSpPr>
          <p:cNvPr id="12" name="Прямая соединительная линия 11"/>
          <p:cNvCxnSpPr>
            <a:cxnSpLocks/>
          </p:cNvCxnSpPr>
          <p:nvPr userDrawn="1"/>
        </p:nvCxnSpPr>
        <p:spPr bwMode="auto">
          <a:xfrm>
            <a:off x="3828011" y="1214724"/>
            <a:ext cx="4572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лайд с крупным квадратным фото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rcRect b="83290"/>
          <a:stretch/>
        </p:blipFill>
        <p:spPr bwMode="auto">
          <a:xfrm>
            <a:off x="920" y="0"/>
            <a:ext cx="12190156" cy="1145969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 bwMode="auto">
          <a:xfrm>
            <a:off x="9924256" y="6374472"/>
            <a:ext cx="2267744" cy="216024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924256" y="6374471"/>
            <a:ext cx="2267744" cy="2160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F5F46FA-F05E-4A28-A92F-471DE94FD11D}" type="slidenum">
              <a:rPr lang="ru-RU"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/>
          <a:srcRect t="90649" r="75195"/>
          <a:stretch/>
        </p:blipFill>
        <p:spPr bwMode="auto">
          <a:xfrm>
            <a:off x="0" y="6216732"/>
            <a:ext cx="2268187" cy="6412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675476" y="0"/>
            <a:ext cx="8834186" cy="1145969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3" name="Рисунок 6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243444" y="1375033"/>
            <a:ext cx="4827320" cy="4751367"/>
          </a:xfrm>
        </p:spPr>
        <p:txBody>
          <a:bodyPr/>
          <a:lstStyle/>
          <a:p>
            <a:pPr>
              <a:defRPr/>
            </a:pPr>
            <a:r>
              <a:rPr lang="ru-RU"/>
              <a:t>Вставка рисунка</a:t>
            </a:r>
            <a:endParaRPr/>
          </a:p>
        </p:txBody>
      </p:sp>
      <p:sp>
        <p:nvSpPr>
          <p:cNvPr id="14" name="Объект 2"/>
          <p:cNvSpPr>
            <a:spLocks noGrp="1"/>
          </p:cNvSpPr>
          <p:nvPr>
            <p:ph sz="quarter" idx="14"/>
          </p:nvPr>
        </p:nvSpPr>
        <p:spPr bwMode="auto">
          <a:xfrm>
            <a:off x="5391396" y="1375035"/>
            <a:ext cx="6567055" cy="475136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cxnSp>
        <p:nvCxnSpPr>
          <p:cNvPr id="12" name="Прямая соединительная линия 11"/>
          <p:cNvCxnSpPr>
            <a:cxnSpLocks/>
          </p:cNvCxnSpPr>
          <p:nvPr userDrawn="1"/>
        </p:nvCxnSpPr>
        <p:spPr bwMode="auto">
          <a:xfrm>
            <a:off x="3828011" y="1214724"/>
            <a:ext cx="4572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лайд с фото шкаф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rcRect b="83290"/>
          <a:stretch/>
        </p:blipFill>
        <p:spPr bwMode="auto">
          <a:xfrm>
            <a:off x="920" y="0"/>
            <a:ext cx="12190156" cy="1145969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 bwMode="auto">
          <a:xfrm>
            <a:off x="9924256" y="6374472"/>
            <a:ext cx="2267744" cy="216024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924256" y="6374471"/>
            <a:ext cx="2267744" cy="2160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F5F46FA-F05E-4A28-A92F-471DE94FD11D}" type="slidenum">
              <a:rPr lang="ru-RU"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/>
          <a:srcRect t="90649" r="75195"/>
          <a:stretch/>
        </p:blipFill>
        <p:spPr bwMode="auto">
          <a:xfrm>
            <a:off x="0" y="6216732"/>
            <a:ext cx="2268187" cy="6412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675476" y="0"/>
            <a:ext cx="8834186" cy="1145969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3" name="Рисунок 6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243444" y="1375033"/>
            <a:ext cx="1751610" cy="4751367"/>
          </a:xfrm>
        </p:spPr>
        <p:txBody>
          <a:bodyPr/>
          <a:lstStyle/>
          <a:p>
            <a:pPr>
              <a:defRPr/>
            </a:pPr>
            <a:r>
              <a:rPr lang="ru-RU"/>
              <a:t>Вставка рисунка</a:t>
            </a:r>
            <a:endParaRPr/>
          </a:p>
        </p:txBody>
      </p:sp>
      <p:sp>
        <p:nvSpPr>
          <p:cNvPr id="14" name="Объект 2"/>
          <p:cNvSpPr>
            <a:spLocks noGrp="1"/>
          </p:cNvSpPr>
          <p:nvPr>
            <p:ph sz="quarter" idx="14"/>
          </p:nvPr>
        </p:nvSpPr>
        <p:spPr bwMode="auto">
          <a:xfrm>
            <a:off x="2268188" y="1375035"/>
            <a:ext cx="9690264" cy="475136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cxnSp>
        <p:nvCxnSpPr>
          <p:cNvPr id="12" name="Прямая соединительная линия 11"/>
          <p:cNvCxnSpPr>
            <a:cxnSpLocks/>
          </p:cNvCxnSpPr>
          <p:nvPr userDrawn="1"/>
        </p:nvCxnSpPr>
        <p:spPr bwMode="auto">
          <a:xfrm>
            <a:off x="3828011" y="1214724"/>
            <a:ext cx="4572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лайд для инфографик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 bwMode="auto">
          <a:xfrm>
            <a:off x="9924256" y="6374472"/>
            <a:ext cx="2267744" cy="216024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924256" y="6374471"/>
            <a:ext cx="2267744" cy="2160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F5F46FA-F05E-4A28-A92F-471DE94FD11D}" type="slidenum">
              <a:rPr lang="ru-RU"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/>
          <a:srcRect t="90649" r="75195"/>
          <a:stretch/>
        </p:blipFill>
        <p:spPr bwMode="auto">
          <a:xfrm>
            <a:off x="0" y="6216732"/>
            <a:ext cx="2268187" cy="641268"/>
          </a:xfrm>
          <a:prstGeom prst="rect">
            <a:avLst/>
          </a:prstGeom>
        </p:spPr>
      </p:pic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 bwMode="auto">
          <a:xfrm>
            <a:off x="0" y="0"/>
            <a:ext cx="12192000" cy="6257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вершающи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 bwMode="auto">
          <a:xfrm>
            <a:off x="9924256" y="6374472"/>
            <a:ext cx="2267744" cy="216024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924256" y="6374471"/>
            <a:ext cx="2267744" cy="2160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F5F46FA-F05E-4A28-A92F-471DE94FD11D}" type="slidenum">
              <a:rPr lang="ru-RU"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/>
          <a:srcRect t="90649" r="75195"/>
          <a:stretch/>
        </p:blipFill>
        <p:spPr bwMode="auto">
          <a:xfrm>
            <a:off x="0" y="6216732"/>
            <a:ext cx="2268187" cy="6412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-2865" y="0"/>
            <a:ext cx="12197732" cy="6858000"/>
          </a:xfrm>
          <a:prstGeom prst="rect">
            <a:avLst/>
          </a:prstGeom>
        </p:spPr>
      </p:pic>
      <p:sp>
        <p:nvSpPr>
          <p:cNvPr id="6" name="TextBox 7"/>
          <p:cNvSpPr txBox="1"/>
          <p:nvPr userDrawn="1"/>
        </p:nvSpPr>
        <p:spPr bwMode="auto">
          <a:xfrm>
            <a:off x="4315705" y="6210794"/>
            <a:ext cx="3560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b="1">
                <a:latin typeface="Verdana"/>
                <a:ea typeface="Verdana"/>
              </a:rPr>
              <a:t>СПАСИБО ЗА ВНИМАНИЕ!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5F46FA-F05E-4A28-A92F-471DE94FD11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5F46FA-F05E-4A28-A92F-471DE94FD11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Слайд с 2-мя рисункам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336871" y="1502669"/>
            <a:ext cx="3073400" cy="211200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r>
              <a:rPr lang="ru-RU"/>
              <a:t>Вставка рисунка</a:t>
            </a:r>
            <a:endParaRPr/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 bwMode="auto">
          <a:xfrm>
            <a:off x="1295467" y="116632"/>
            <a:ext cx="10561173" cy="86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5" name="Текст 2"/>
          <p:cNvSpPr>
            <a:spLocks noGrp="1"/>
          </p:cNvSpPr>
          <p:nvPr>
            <p:ph idx="1"/>
          </p:nvPr>
        </p:nvSpPr>
        <p:spPr bwMode="auto">
          <a:xfrm>
            <a:off x="3815747" y="1508785"/>
            <a:ext cx="8040893" cy="211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8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609600" y="645333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32A5855-9CB6-4363-BC85-F32BD99DE36F}" type="datetime1">
              <a:rPr lang="ru-RU"/>
              <a:t>23.04.2024</a:t>
            </a:fld>
            <a:endParaRPr lang="ru-RU"/>
          </a:p>
        </p:txBody>
      </p:sp>
      <p:sp>
        <p:nvSpPr>
          <p:cNvPr id="19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453336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453336"/>
            <a:ext cx="17748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177812E-B06D-4A2F-853E-AA88FDDF68BF}" type="slidenum">
              <a:rPr lang="ru-RU"/>
              <a:t>‹#›</a:t>
            </a:fld>
            <a:endParaRPr lang="ru-RU"/>
          </a:p>
        </p:txBody>
      </p:sp>
      <p:sp>
        <p:nvSpPr>
          <p:cNvPr id="11" name="Рисунок 6"/>
          <p:cNvSpPr>
            <a:spLocks noGrp="1" noChangeAspect="1"/>
          </p:cNvSpPr>
          <p:nvPr>
            <p:ph type="pic" sz="quarter" idx="16"/>
          </p:nvPr>
        </p:nvSpPr>
        <p:spPr bwMode="auto">
          <a:xfrm>
            <a:off x="335360" y="3909053"/>
            <a:ext cx="3073400" cy="211200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r>
              <a:rPr lang="ru-RU"/>
              <a:t>Вставка рисунка</a:t>
            </a:r>
            <a:endParaRPr/>
          </a:p>
        </p:txBody>
      </p:sp>
      <p:sp>
        <p:nvSpPr>
          <p:cNvPr id="12" name="Текст 2"/>
          <p:cNvSpPr>
            <a:spLocks noGrp="1"/>
          </p:cNvSpPr>
          <p:nvPr>
            <p:ph idx="17"/>
          </p:nvPr>
        </p:nvSpPr>
        <p:spPr bwMode="auto">
          <a:xfrm>
            <a:off x="3815747" y="3909053"/>
            <a:ext cx="8040893" cy="211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3_Слайд с крупным квадратным фото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rcRect b="83290"/>
          <a:stretch/>
        </p:blipFill>
        <p:spPr bwMode="auto">
          <a:xfrm>
            <a:off x="921" y="1"/>
            <a:ext cx="12190156" cy="1145969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 bwMode="auto">
          <a:xfrm>
            <a:off x="9924256" y="6374472"/>
            <a:ext cx="2267744" cy="216024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800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924256" y="6374473"/>
            <a:ext cx="2267744" cy="2160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F5F46FA-F05E-4A28-A92F-471DE94FD11D}" type="slidenum">
              <a:rPr lang="ru-RU"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/>
          <a:srcRect t="90649" r="75195"/>
          <a:stretch/>
        </p:blipFill>
        <p:spPr bwMode="auto">
          <a:xfrm>
            <a:off x="1" y="6216733"/>
            <a:ext cx="2268187" cy="6412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675476" y="1"/>
            <a:ext cx="8834187" cy="1145969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13" name="Рисунок 6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243444" y="1375034"/>
            <a:ext cx="4827320" cy="4751367"/>
          </a:xfrm>
        </p:spPr>
        <p:txBody>
          <a:bodyPr/>
          <a:lstStyle/>
          <a:p>
            <a:pPr>
              <a:defRPr/>
            </a:pPr>
            <a:r>
              <a:rPr lang="ru-RU"/>
              <a:t>Вставка рисунка</a:t>
            </a:r>
          </a:p>
        </p:txBody>
      </p:sp>
      <p:sp>
        <p:nvSpPr>
          <p:cNvPr id="14" name="Объект 2"/>
          <p:cNvSpPr>
            <a:spLocks noGrp="1"/>
          </p:cNvSpPr>
          <p:nvPr>
            <p:ph sz="quarter" idx="14"/>
          </p:nvPr>
        </p:nvSpPr>
        <p:spPr bwMode="auto">
          <a:xfrm>
            <a:off x="5391398" y="1375035"/>
            <a:ext cx="6567055" cy="475136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cxnSp>
        <p:nvCxnSpPr>
          <p:cNvPr id="12" name="Прямая соединительная линия 11"/>
          <p:cNvCxnSpPr>
            <a:cxnSpLocks/>
          </p:cNvCxnSpPr>
          <p:nvPr userDrawn="1"/>
        </p:nvCxnSpPr>
        <p:spPr bwMode="auto">
          <a:xfrm>
            <a:off x="3828011" y="1214724"/>
            <a:ext cx="4572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35610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5360" y="3429000"/>
            <a:ext cx="11521280" cy="72008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1285" y="4464115"/>
            <a:ext cx="5764715" cy="1845205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C902A-80E3-43D9-8C62-CD17ACCA2E43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691E-2D81-4DB0-85F1-3692F2362BF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5340" y="143635"/>
            <a:ext cx="1227872" cy="450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6381328"/>
            <a:ext cx="12192000" cy="0"/>
          </a:xfrm>
          <a:prstGeom prst="line">
            <a:avLst/>
          </a:prstGeom>
          <a:ln w="762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0" y="2996952"/>
            <a:ext cx="12192000" cy="82278"/>
          </a:xfrm>
          <a:prstGeom prst="rect">
            <a:avLst/>
          </a:prstGeom>
          <a:solidFill>
            <a:srgbClr val="32A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2997200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2" y="188641"/>
            <a:ext cx="864095" cy="287878"/>
          </a:xfrm>
          <a:prstGeom prst="rect">
            <a:avLst/>
          </a:prstGeom>
        </p:spPr>
      </p:pic>
      <p:sp>
        <p:nvSpPr>
          <p:cNvPr id="12" name="Прямоугольник 11"/>
          <p:cNvSpPr/>
          <p:nvPr userDrawn="1"/>
        </p:nvSpPr>
        <p:spPr>
          <a:xfrm>
            <a:off x="155340" y="143635"/>
            <a:ext cx="1227872" cy="450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cxnSp>
        <p:nvCxnSpPr>
          <p:cNvPr id="13" name="Прямая соединительная линия 12"/>
          <p:cNvCxnSpPr/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762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 userDrawn="1"/>
        </p:nvSpPr>
        <p:spPr>
          <a:xfrm>
            <a:off x="0" y="2996952"/>
            <a:ext cx="12192000" cy="82278"/>
          </a:xfrm>
          <a:prstGeom prst="rect">
            <a:avLst/>
          </a:prstGeom>
          <a:solidFill>
            <a:srgbClr val="32A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2" y="188641"/>
            <a:ext cx="864095" cy="287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1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2"/>
          <a:srcRect t="90649" r="75195"/>
          <a:stretch/>
        </p:blipFill>
        <p:spPr bwMode="auto">
          <a:xfrm>
            <a:off x="0" y="6216732"/>
            <a:ext cx="2268187" cy="641268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>
            <a:cxnSpLocks/>
          </p:cNvCxnSpPr>
          <p:nvPr userDrawn="1"/>
        </p:nvCxnSpPr>
        <p:spPr bwMode="auto">
          <a:xfrm>
            <a:off x="3703320" y="5947051"/>
            <a:ext cx="4572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Рисунок 2"/>
          <p:cNvSpPr>
            <a:spLocks noGrp="1"/>
          </p:cNvSpPr>
          <p:nvPr>
            <p:ph type="pic" idx="1"/>
          </p:nvPr>
        </p:nvSpPr>
        <p:spPr bwMode="auto">
          <a:xfrm>
            <a:off x="0" y="1"/>
            <a:ext cx="12192000" cy="3881658"/>
          </a:xfrm>
        </p:spPr>
      </p:sp>
      <p:sp>
        <p:nvSpPr>
          <p:cNvPr id="24" name="Заголовок 23"/>
          <p:cNvSpPr>
            <a:spLocks noGrp="1"/>
          </p:cNvSpPr>
          <p:nvPr>
            <p:ph type="title" hasCustomPrompt="1"/>
          </p:nvPr>
        </p:nvSpPr>
        <p:spPr bwMode="auto">
          <a:xfrm>
            <a:off x="120117" y="4073550"/>
            <a:ext cx="11915526" cy="611579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Наименование презентации</a:t>
            </a:r>
            <a:endParaRPr/>
          </a:p>
        </p:txBody>
      </p:sp>
      <p:sp>
        <p:nvSpPr>
          <p:cNvPr id="29" name="Текст 28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20117" y="4823754"/>
            <a:ext cx="3875088" cy="100702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>
              <a:defRPr/>
            </a:pPr>
            <a:r>
              <a:rPr lang="ru-RU"/>
              <a:t>Ф.И.О докладчика</a:t>
            </a:r>
            <a:endParaRPr/>
          </a:p>
          <a:p>
            <a:pPr lvl="0">
              <a:defRPr/>
            </a:pPr>
            <a:r>
              <a:rPr lang="ru-RU"/>
              <a:t>Должность</a:t>
            </a:r>
            <a:endParaRPr/>
          </a:p>
        </p:txBody>
      </p:sp>
      <p:sp>
        <p:nvSpPr>
          <p:cNvPr id="30" name="Прямоугольник 29"/>
          <p:cNvSpPr/>
          <p:nvPr userDrawn="1"/>
        </p:nvSpPr>
        <p:spPr bwMode="auto">
          <a:xfrm>
            <a:off x="9924256" y="6374472"/>
            <a:ext cx="2267744" cy="216024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ysClr val="windowText" lastClr="000000"/>
              </a:solidFill>
            </a:endParaRPr>
          </a:p>
        </p:txBody>
      </p:sp>
      <p:sp>
        <p:nvSpPr>
          <p:cNvPr id="31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924256" y="6374471"/>
            <a:ext cx="2267744" cy="2160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F5F46FA-F05E-4A28-A92F-471DE94FD11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итульный лист темы (раздела)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2"/>
          <a:srcRect t="90649" r="75195"/>
          <a:stretch/>
        </p:blipFill>
        <p:spPr bwMode="auto">
          <a:xfrm>
            <a:off x="0" y="6216732"/>
            <a:ext cx="2268187" cy="641268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>
            <a:cxnSpLocks/>
          </p:cNvCxnSpPr>
          <p:nvPr userDrawn="1"/>
        </p:nvCxnSpPr>
        <p:spPr bwMode="auto">
          <a:xfrm>
            <a:off x="3703320" y="4082615"/>
            <a:ext cx="4572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Рисунок 2"/>
          <p:cNvSpPr>
            <a:spLocks noGrp="1"/>
          </p:cNvSpPr>
          <p:nvPr>
            <p:ph type="pic" idx="1"/>
          </p:nvPr>
        </p:nvSpPr>
        <p:spPr bwMode="auto">
          <a:xfrm>
            <a:off x="0" y="1"/>
            <a:ext cx="12192000" cy="3881658"/>
          </a:xfrm>
        </p:spPr>
      </p:sp>
      <p:sp>
        <p:nvSpPr>
          <p:cNvPr id="24" name="Заголовок 23"/>
          <p:cNvSpPr>
            <a:spLocks noGrp="1"/>
          </p:cNvSpPr>
          <p:nvPr>
            <p:ph type="title" hasCustomPrompt="1"/>
          </p:nvPr>
        </p:nvSpPr>
        <p:spPr bwMode="auto">
          <a:xfrm>
            <a:off x="131993" y="4762318"/>
            <a:ext cx="11915526" cy="611579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Наименование темы (подраздела)</a:t>
            </a:r>
            <a:endParaRPr/>
          </a:p>
        </p:txBody>
      </p:sp>
      <p:sp>
        <p:nvSpPr>
          <p:cNvPr id="11" name="Прямоугольник 10"/>
          <p:cNvSpPr/>
          <p:nvPr userDrawn="1"/>
        </p:nvSpPr>
        <p:spPr bwMode="auto">
          <a:xfrm>
            <a:off x="9924256" y="6374472"/>
            <a:ext cx="2267744" cy="216024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ysClr val="windowText" lastClr="000000"/>
              </a:solidFill>
            </a:endParaRPr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924256" y="6374471"/>
            <a:ext cx="2267744" cy="2160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F5F46FA-F05E-4A28-A92F-471DE94FD11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во весь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rcRect b="83290"/>
          <a:stretch/>
        </p:blipFill>
        <p:spPr bwMode="auto">
          <a:xfrm>
            <a:off x="920" y="0"/>
            <a:ext cx="12190156" cy="11459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/>
          <a:srcRect t="90649" r="75195"/>
          <a:stretch/>
        </p:blipFill>
        <p:spPr bwMode="auto">
          <a:xfrm>
            <a:off x="0" y="6216732"/>
            <a:ext cx="2268187" cy="6412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675476" y="0"/>
            <a:ext cx="8834186" cy="1145969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3"/>
          </p:nvPr>
        </p:nvSpPr>
        <p:spPr bwMode="auto">
          <a:xfrm>
            <a:off x="112816" y="1294715"/>
            <a:ext cx="11982347" cy="4922016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 bwMode="auto">
          <a:xfrm>
            <a:off x="9924256" y="6374472"/>
            <a:ext cx="2267744" cy="216024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ysClr val="windowText" lastClr="000000"/>
              </a:solidFill>
            </a:endParaRPr>
          </a:p>
        </p:txBody>
      </p:sp>
      <p:sp>
        <p:nvSpPr>
          <p:cNvPr id="20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924256" y="6374471"/>
            <a:ext cx="2267744" cy="2160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F5F46FA-F05E-4A28-A92F-471DE94FD11D}" type="slidenum">
              <a:rPr lang="ru-RU"/>
              <a:t>‹#›</a:t>
            </a:fld>
            <a:endParaRPr lang="ru-RU"/>
          </a:p>
        </p:txBody>
      </p:sp>
      <p:cxnSp>
        <p:nvCxnSpPr>
          <p:cNvPr id="9" name="Прямая соединительная линия 8"/>
          <p:cNvCxnSpPr>
            <a:cxnSpLocks/>
          </p:cNvCxnSpPr>
          <p:nvPr userDrawn="1"/>
        </p:nvCxnSpPr>
        <p:spPr bwMode="auto">
          <a:xfrm>
            <a:off x="3828011" y="1214724"/>
            <a:ext cx="4572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екст во весь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rcRect b="83290"/>
          <a:stretch/>
        </p:blipFill>
        <p:spPr bwMode="auto">
          <a:xfrm>
            <a:off x="920" y="0"/>
            <a:ext cx="12190156" cy="11459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/>
          <a:srcRect t="90649" r="75195"/>
          <a:stretch/>
        </p:blipFill>
        <p:spPr bwMode="auto">
          <a:xfrm>
            <a:off x="0" y="6216732"/>
            <a:ext cx="2268187" cy="6412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675476" y="0"/>
            <a:ext cx="8834186" cy="1145969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4"/>
          </p:nvPr>
        </p:nvSpPr>
        <p:spPr bwMode="auto">
          <a:xfrm>
            <a:off x="118753" y="1294713"/>
            <a:ext cx="11982348" cy="4922017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7" name="Прямоугольник 16"/>
          <p:cNvSpPr/>
          <p:nvPr userDrawn="1"/>
        </p:nvSpPr>
        <p:spPr bwMode="auto">
          <a:xfrm>
            <a:off x="9924256" y="6374472"/>
            <a:ext cx="2267744" cy="216024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ysClr val="windowText" lastClr="000000"/>
              </a:solidFill>
            </a:endParaRPr>
          </a:p>
        </p:txBody>
      </p:sp>
      <p:sp>
        <p:nvSpPr>
          <p:cNvPr id="18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924256" y="6374471"/>
            <a:ext cx="2267744" cy="2160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F5F46FA-F05E-4A28-A92F-471DE94FD11D}" type="slidenum">
              <a:rPr lang="ru-RU"/>
              <a:t>‹#›</a:t>
            </a:fld>
            <a:endParaRPr lang="ru-RU"/>
          </a:p>
        </p:txBody>
      </p:sp>
      <p:cxnSp>
        <p:nvCxnSpPr>
          <p:cNvPr id="9" name="Прямая соединительная линия 8"/>
          <p:cNvCxnSpPr>
            <a:cxnSpLocks/>
          </p:cNvCxnSpPr>
          <p:nvPr userDrawn="1"/>
        </p:nvCxnSpPr>
        <p:spPr bwMode="auto">
          <a:xfrm>
            <a:off x="3828011" y="1214724"/>
            <a:ext cx="4572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 фото с пояснениям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rcRect b="83290"/>
          <a:stretch/>
        </p:blipFill>
        <p:spPr bwMode="auto">
          <a:xfrm>
            <a:off x="920" y="0"/>
            <a:ext cx="12190156" cy="1145969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 bwMode="auto">
          <a:xfrm>
            <a:off x="9924256" y="6374472"/>
            <a:ext cx="2267744" cy="216024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924256" y="6374471"/>
            <a:ext cx="2267744" cy="2160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F5F46FA-F05E-4A28-A92F-471DE94FD11D}" type="slidenum">
              <a:rPr lang="ru-RU"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/>
          <a:srcRect t="90649" r="75195"/>
          <a:stretch/>
        </p:blipFill>
        <p:spPr bwMode="auto">
          <a:xfrm>
            <a:off x="0" y="6216732"/>
            <a:ext cx="2268187" cy="6412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675476" y="0"/>
            <a:ext cx="8834186" cy="1145969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7" name="Рисунок 6"/>
          <p:cNvSpPr>
            <a:spLocks noGrp="1" noChangeAspect="1"/>
          </p:cNvSpPr>
          <p:nvPr>
            <p:ph type="pic" sz="quarter" idx="14"/>
          </p:nvPr>
        </p:nvSpPr>
        <p:spPr bwMode="auto">
          <a:xfrm>
            <a:off x="276403" y="3892972"/>
            <a:ext cx="2305050" cy="2216883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r>
              <a:rPr lang="ru-RU"/>
              <a:t>Вставка рисунка</a:t>
            </a:r>
            <a:endParaRPr/>
          </a:p>
        </p:txBody>
      </p:sp>
      <p:sp>
        <p:nvSpPr>
          <p:cNvPr id="18" name="Текст 2"/>
          <p:cNvSpPr>
            <a:spLocks noGrp="1"/>
          </p:cNvSpPr>
          <p:nvPr>
            <p:ph idx="15"/>
          </p:nvPr>
        </p:nvSpPr>
        <p:spPr bwMode="auto">
          <a:xfrm>
            <a:off x="2885560" y="3897559"/>
            <a:ext cx="9037266" cy="2212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9" name="Рисунок 6"/>
          <p:cNvSpPr>
            <a:spLocks noGrp="1" noChangeAspect="1"/>
          </p:cNvSpPr>
          <p:nvPr>
            <p:ph type="pic" sz="quarter" idx="16"/>
          </p:nvPr>
        </p:nvSpPr>
        <p:spPr bwMode="auto">
          <a:xfrm>
            <a:off x="276403" y="1464467"/>
            <a:ext cx="2305050" cy="2216883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r>
              <a:rPr lang="ru-RU"/>
              <a:t>Вставка рисунка</a:t>
            </a:r>
            <a:endParaRPr/>
          </a:p>
        </p:txBody>
      </p:sp>
      <p:sp>
        <p:nvSpPr>
          <p:cNvPr id="20" name="Текст 2"/>
          <p:cNvSpPr>
            <a:spLocks noGrp="1"/>
          </p:cNvSpPr>
          <p:nvPr>
            <p:ph idx="17"/>
          </p:nvPr>
        </p:nvSpPr>
        <p:spPr bwMode="auto">
          <a:xfrm>
            <a:off x="2885560" y="1469054"/>
            <a:ext cx="9037266" cy="2212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cxnSp>
        <p:nvCxnSpPr>
          <p:cNvPr id="12" name="Прямая соединительная линия 11"/>
          <p:cNvCxnSpPr>
            <a:cxnSpLocks/>
          </p:cNvCxnSpPr>
          <p:nvPr userDrawn="1"/>
        </p:nvCxnSpPr>
        <p:spPr bwMode="auto">
          <a:xfrm>
            <a:off x="3828011" y="1214724"/>
            <a:ext cx="4572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 фото с пояснениям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rcRect b="83290"/>
          <a:stretch/>
        </p:blipFill>
        <p:spPr bwMode="auto">
          <a:xfrm>
            <a:off x="920" y="0"/>
            <a:ext cx="12190156" cy="1145969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 bwMode="auto">
          <a:xfrm>
            <a:off x="9924256" y="6374472"/>
            <a:ext cx="2267744" cy="216024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924256" y="6374471"/>
            <a:ext cx="2267744" cy="2160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F5F46FA-F05E-4A28-A92F-471DE94FD11D}" type="slidenum">
              <a:rPr lang="ru-RU"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/>
          <a:srcRect t="90649" r="75195"/>
          <a:stretch/>
        </p:blipFill>
        <p:spPr bwMode="auto">
          <a:xfrm>
            <a:off x="0" y="6216732"/>
            <a:ext cx="2268187" cy="6412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675476" y="0"/>
            <a:ext cx="8834186" cy="1145969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1" name="Текст 2"/>
          <p:cNvSpPr>
            <a:spLocks noGrp="1"/>
          </p:cNvSpPr>
          <p:nvPr>
            <p:ph idx="20"/>
          </p:nvPr>
        </p:nvSpPr>
        <p:spPr bwMode="auto">
          <a:xfrm>
            <a:off x="2725387" y="1277313"/>
            <a:ext cx="9149938" cy="1519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32" name="Рисунок 6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282341" y="1272725"/>
            <a:ext cx="2217611" cy="1523913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r>
              <a:rPr lang="ru-RU"/>
              <a:t>Вставка рисунка</a:t>
            </a:r>
            <a:endParaRPr/>
          </a:p>
        </p:txBody>
      </p:sp>
      <p:sp>
        <p:nvSpPr>
          <p:cNvPr id="37" name="Текст 2"/>
          <p:cNvSpPr>
            <a:spLocks noGrp="1"/>
          </p:cNvSpPr>
          <p:nvPr>
            <p:ph idx="21"/>
          </p:nvPr>
        </p:nvSpPr>
        <p:spPr bwMode="auto">
          <a:xfrm>
            <a:off x="2725387" y="2973502"/>
            <a:ext cx="9149938" cy="1519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38" name="Рисунок 6"/>
          <p:cNvSpPr>
            <a:spLocks noGrp="1" noChangeAspect="1"/>
          </p:cNvSpPr>
          <p:nvPr>
            <p:ph type="pic" sz="quarter" idx="22"/>
          </p:nvPr>
        </p:nvSpPr>
        <p:spPr bwMode="auto">
          <a:xfrm>
            <a:off x="282341" y="2968913"/>
            <a:ext cx="2217611" cy="1523913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r>
              <a:rPr lang="ru-RU"/>
              <a:t>Вставка рисунка</a:t>
            </a:r>
            <a:endParaRPr/>
          </a:p>
        </p:txBody>
      </p:sp>
      <p:sp>
        <p:nvSpPr>
          <p:cNvPr id="39" name="Текст 2"/>
          <p:cNvSpPr>
            <a:spLocks noGrp="1"/>
          </p:cNvSpPr>
          <p:nvPr>
            <p:ph idx="23"/>
          </p:nvPr>
        </p:nvSpPr>
        <p:spPr bwMode="auto">
          <a:xfrm>
            <a:off x="2725387" y="4666770"/>
            <a:ext cx="9149938" cy="1519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0" name="Рисунок 6"/>
          <p:cNvSpPr>
            <a:spLocks noGrp="1" noChangeAspect="1"/>
          </p:cNvSpPr>
          <p:nvPr>
            <p:ph type="pic" sz="quarter" idx="24"/>
          </p:nvPr>
        </p:nvSpPr>
        <p:spPr bwMode="auto">
          <a:xfrm>
            <a:off x="282341" y="4662182"/>
            <a:ext cx="2217611" cy="1523913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r>
              <a:rPr lang="ru-RU"/>
              <a:t>Вставка рисунка</a:t>
            </a:r>
            <a:endParaRPr/>
          </a:p>
        </p:txBody>
      </p:sp>
      <p:cxnSp>
        <p:nvCxnSpPr>
          <p:cNvPr id="13" name="Прямая соединительная линия 12"/>
          <p:cNvCxnSpPr>
            <a:cxnSpLocks/>
          </p:cNvCxnSpPr>
          <p:nvPr userDrawn="1"/>
        </p:nvCxnSpPr>
        <p:spPr bwMode="auto">
          <a:xfrm>
            <a:off x="3828011" y="1214724"/>
            <a:ext cx="4572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3 фото с пояснениям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rcRect b="83290"/>
          <a:stretch/>
        </p:blipFill>
        <p:spPr bwMode="auto">
          <a:xfrm>
            <a:off x="920" y="0"/>
            <a:ext cx="12190156" cy="1145969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 bwMode="auto">
          <a:xfrm>
            <a:off x="9924256" y="6374472"/>
            <a:ext cx="2267744" cy="216024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924256" y="6374471"/>
            <a:ext cx="2267744" cy="2160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F5F46FA-F05E-4A28-A92F-471DE94FD11D}" type="slidenum">
              <a:rPr lang="ru-RU"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/>
          <a:srcRect t="90649" r="75195"/>
          <a:stretch/>
        </p:blipFill>
        <p:spPr bwMode="auto">
          <a:xfrm>
            <a:off x="0" y="6216732"/>
            <a:ext cx="2268187" cy="6412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675476" y="0"/>
            <a:ext cx="8834186" cy="1145969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6" name="Текст 2"/>
          <p:cNvSpPr>
            <a:spLocks noGrp="1"/>
          </p:cNvSpPr>
          <p:nvPr>
            <p:ph idx="25"/>
          </p:nvPr>
        </p:nvSpPr>
        <p:spPr bwMode="auto">
          <a:xfrm>
            <a:off x="135548" y="4444287"/>
            <a:ext cx="2797398" cy="12480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7" name="Рисунок 6"/>
          <p:cNvSpPr>
            <a:spLocks noGrp="1" noChangeAspect="1"/>
          </p:cNvSpPr>
          <p:nvPr>
            <p:ph type="pic" sz="quarter" idx="26"/>
          </p:nvPr>
        </p:nvSpPr>
        <p:spPr bwMode="auto">
          <a:xfrm>
            <a:off x="9200825" y="1650557"/>
            <a:ext cx="2797398" cy="259075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r>
              <a:rPr lang="ru-RU"/>
              <a:t>Вставка рисунка</a:t>
            </a:r>
            <a:endParaRPr/>
          </a:p>
        </p:txBody>
      </p:sp>
      <p:sp>
        <p:nvSpPr>
          <p:cNvPr id="19" name="Рисунок 6"/>
          <p:cNvSpPr>
            <a:spLocks noGrp="1" noChangeAspect="1"/>
          </p:cNvSpPr>
          <p:nvPr>
            <p:ph type="pic" sz="quarter" idx="28"/>
          </p:nvPr>
        </p:nvSpPr>
        <p:spPr bwMode="auto">
          <a:xfrm>
            <a:off x="6179066" y="1650556"/>
            <a:ext cx="2797398" cy="259075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r>
              <a:rPr lang="ru-RU"/>
              <a:t>Вставка рисунка</a:t>
            </a:r>
            <a:endParaRPr/>
          </a:p>
        </p:txBody>
      </p:sp>
      <p:sp>
        <p:nvSpPr>
          <p:cNvPr id="20" name="Рисунок 6"/>
          <p:cNvSpPr>
            <a:spLocks noGrp="1" noChangeAspect="1"/>
          </p:cNvSpPr>
          <p:nvPr>
            <p:ph type="pic" sz="quarter" idx="29"/>
          </p:nvPr>
        </p:nvSpPr>
        <p:spPr bwMode="auto">
          <a:xfrm>
            <a:off x="3157307" y="1650555"/>
            <a:ext cx="2797398" cy="259075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r>
              <a:rPr lang="ru-RU"/>
              <a:t>Вставка рисунка</a:t>
            </a:r>
            <a:endParaRPr/>
          </a:p>
        </p:txBody>
      </p:sp>
      <p:sp>
        <p:nvSpPr>
          <p:cNvPr id="21" name="Рисунок 6"/>
          <p:cNvSpPr>
            <a:spLocks noGrp="1" noChangeAspect="1"/>
          </p:cNvSpPr>
          <p:nvPr>
            <p:ph type="pic" sz="quarter" idx="30"/>
          </p:nvPr>
        </p:nvSpPr>
        <p:spPr bwMode="auto">
          <a:xfrm>
            <a:off x="135548" y="1650554"/>
            <a:ext cx="2797398" cy="259075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r>
              <a:rPr lang="ru-RU"/>
              <a:t>Вставка рисунка</a:t>
            </a:r>
            <a:endParaRPr/>
          </a:p>
        </p:txBody>
      </p:sp>
      <p:sp>
        <p:nvSpPr>
          <p:cNvPr id="22" name="Текст 2"/>
          <p:cNvSpPr>
            <a:spLocks noGrp="1"/>
          </p:cNvSpPr>
          <p:nvPr>
            <p:ph idx="31"/>
          </p:nvPr>
        </p:nvSpPr>
        <p:spPr bwMode="auto">
          <a:xfrm>
            <a:off x="3157307" y="4444287"/>
            <a:ext cx="2797398" cy="12480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23" name="Текст 2"/>
          <p:cNvSpPr>
            <a:spLocks noGrp="1"/>
          </p:cNvSpPr>
          <p:nvPr>
            <p:ph idx="32"/>
          </p:nvPr>
        </p:nvSpPr>
        <p:spPr bwMode="auto">
          <a:xfrm>
            <a:off x="6179066" y="4444287"/>
            <a:ext cx="2797398" cy="12480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24" name="Текст 2"/>
          <p:cNvSpPr>
            <a:spLocks noGrp="1"/>
          </p:cNvSpPr>
          <p:nvPr>
            <p:ph idx="33"/>
          </p:nvPr>
        </p:nvSpPr>
        <p:spPr bwMode="auto">
          <a:xfrm>
            <a:off x="9200825" y="4444287"/>
            <a:ext cx="2797398" cy="12480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cxnSp>
        <p:nvCxnSpPr>
          <p:cNvPr id="15" name="Прямая соединительная линия 14"/>
          <p:cNvCxnSpPr>
            <a:cxnSpLocks/>
          </p:cNvCxnSpPr>
          <p:nvPr userDrawn="1"/>
        </p:nvCxnSpPr>
        <p:spPr bwMode="auto">
          <a:xfrm>
            <a:off x="3828011" y="1214724"/>
            <a:ext cx="4572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лайд с панорамным фото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rcRect b="83290"/>
          <a:stretch/>
        </p:blipFill>
        <p:spPr bwMode="auto">
          <a:xfrm>
            <a:off x="920" y="0"/>
            <a:ext cx="12190156" cy="1145969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 bwMode="auto">
          <a:xfrm>
            <a:off x="9924256" y="6374472"/>
            <a:ext cx="2267744" cy="216024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924256" y="6374471"/>
            <a:ext cx="2267744" cy="2160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F5F46FA-F05E-4A28-A92F-471DE94FD11D}" type="slidenum">
              <a:rPr lang="ru-RU"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/>
          <a:srcRect t="90649" r="75195"/>
          <a:stretch/>
        </p:blipFill>
        <p:spPr bwMode="auto">
          <a:xfrm>
            <a:off x="0" y="6216732"/>
            <a:ext cx="2268187" cy="6412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675476" y="0"/>
            <a:ext cx="8834186" cy="1145969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3" name="Рисунок 6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243444" y="1375035"/>
            <a:ext cx="11715008" cy="3152760"/>
          </a:xfrm>
        </p:spPr>
        <p:txBody>
          <a:bodyPr/>
          <a:lstStyle/>
          <a:p>
            <a:pPr>
              <a:defRPr/>
            </a:pPr>
            <a:r>
              <a:rPr lang="ru-RU"/>
              <a:t>Вставка рисунка</a:t>
            </a:r>
            <a:endParaRPr/>
          </a:p>
        </p:txBody>
      </p:sp>
      <p:sp>
        <p:nvSpPr>
          <p:cNvPr id="14" name="Объект 2"/>
          <p:cNvSpPr>
            <a:spLocks noGrp="1"/>
          </p:cNvSpPr>
          <p:nvPr>
            <p:ph sz="quarter" idx="14"/>
          </p:nvPr>
        </p:nvSpPr>
        <p:spPr bwMode="auto">
          <a:xfrm>
            <a:off x="243444" y="4775865"/>
            <a:ext cx="11715008" cy="1350537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cxnSp>
        <p:nvCxnSpPr>
          <p:cNvPr id="12" name="Прямая соединительная линия 11"/>
          <p:cNvCxnSpPr>
            <a:cxnSpLocks/>
          </p:cNvCxnSpPr>
          <p:nvPr userDrawn="1"/>
        </p:nvCxnSpPr>
        <p:spPr bwMode="auto">
          <a:xfrm>
            <a:off x="3828011" y="1214724"/>
            <a:ext cx="4572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F5F46FA-F05E-4A28-A92F-471DE94FD11D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7" r:id="rId18"/>
    <p:sldLayoutId id="2147483669" r:id="rId19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31.jpg"/><Relationship Id="rId4" Type="http://schemas.openxmlformats.org/officeDocument/2006/relationships/diagramLayout" Target="../diagrams/layout1.xml"/><Relationship Id="rId9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jp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0" Type="http://schemas.openxmlformats.org/officeDocument/2006/relationships/image" Target="../media/image12.jfif"/><Relationship Id="rId4" Type="http://schemas.microsoft.com/office/2007/relationships/hdphoto" Target="../media/hdphoto1.wdp"/><Relationship Id="rId9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6.png"/><Relationship Id="rId5" Type="http://schemas.microsoft.com/office/2007/relationships/hdphoto" Target="../media/hdphoto2.wdp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2.gif"/><Relationship Id="rId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jpeg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1.jpeg"/><Relationship Id="rId4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2.jpeg"/><Relationship Id="rId5" Type="http://schemas.openxmlformats.org/officeDocument/2006/relationships/image" Target="../media/image71.png"/><Relationship Id="rId4" Type="http://schemas.openxmlformats.org/officeDocument/2006/relationships/image" Target="../media/image70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8.jpg"/><Relationship Id="rId4" Type="http://schemas.openxmlformats.org/officeDocument/2006/relationships/image" Target="../media/image77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emf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gif"/><Relationship Id="rId2" Type="http://schemas.openxmlformats.org/officeDocument/2006/relationships/hyperlink" Target="mailto:pashkovsky_sn@ekra.ru" TargetMode="Externa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.jpeg"/><Relationship Id="rId5" Type="http://schemas.openxmlformats.org/officeDocument/2006/relationships/image" Target="../media/image14.png"/><Relationship Id="rId4" Type="http://schemas.openxmlformats.org/officeDocument/2006/relationships/image" Target="../media/image24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-2865" y="-79513"/>
            <a:ext cx="12194866" cy="6856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9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343472" y="-99392"/>
            <a:ext cx="9217024" cy="1145969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Этапы</a:t>
            </a:r>
            <a:r>
              <a:rPr lang="ru-RU" sz="2400" b="1" dirty="0" smtClean="0"/>
              <a:t> </a:t>
            </a:r>
            <a:r>
              <a:rPr lang="ru-RU" sz="2400" b="1" dirty="0" smtClean="0"/>
              <a:t>замены </a:t>
            </a:r>
            <a:r>
              <a:rPr lang="ru-RU" sz="2400" b="1" dirty="0" smtClean="0"/>
              <a:t>РЗА</a:t>
            </a:r>
            <a:br>
              <a:rPr lang="ru-RU" sz="2400" b="1" dirty="0" smtClean="0"/>
            </a:br>
            <a:r>
              <a:rPr lang="ru-RU" sz="2400" b="1" dirty="0" smtClean="0"/>
              <a:t> </a:t>
            </a:r>
            <a:endParaRPr lang="ru-RU" sz="2400" dirty="0"/>
          </a:p>
        </p:txBody>
      </p:sp>
      <p:sp>
        <p:nvSpPr>
          <p:cNvPr id="7" name="Объект 14"/>
          <p:cNvSpPr>
            <a:spLocks noGrp="1"/>
          </p:cNvSpPr>
          <p:nvPr>
            <p:ph sz="quarter" idx="4294967295"/>
          </p:nvPr>
        </p:nvSpPr>
        <p:spPr>
          <a:xfrm>
            <a:off x="191344" y="1300537"/>
            <a:ext cx="12000656" cy="4961697"/>
          </a:xfrm>
          <a:prstGeom prst="rect">
            <a:avLst/>
          </a:prstGeom>
        </p:spPr>
        <p:txBody>
          <a:bodyPr>
            <a:noAutofit/>
          </a:bodyPr>
          <a:lstStyle/>
          <a:p>
            <a:pPr marL="628650" indent="-628650">
              <a:lnSpc>
                <a:spcPct val="80000"/>
              </a:lnSpc>
              <a:spcBef>
                <a:spcPts val="100"/>
              </a:spcBef>
              <a:buNone/>
            </a:pPr>
            <a:r>
              <a:rPr lang="ru-RU" sz="1800" b="1" dirty="0"/>
              <a:t>Разработка</a:t>
            </a:r>
            <a:r>
              <a:rPr lang="ru-RU" sz="1800" dirty="0"/>
              <a:t> проекта привязки выполняется </a:t>
            </a:r>
            <a:r>
              <a:rPr lang="ru-RU" sz="1800" b="1" dirty="0"/>
              <a:t>индивидуально под конкретный </a:t>
            </a:r>
            <a:r>
              <a:rPr lang="ru-RU" sz="1800" b="1" dirty="0" smtClean="0"/>
              <a:t>проект</a:t>
            </a:r>
            <a:endParaRPr lang="ru-RU" sz="1800" b="1" dirty="0"/>
          </a:p>
          <a:p>
            <a:pPr marL="628650" lvl="1" indent="-628650">
              <a:lnSpc>
                <a:spcPct val="80000"/>
              </a:lnSpc>
              <a:spcBef>
                <a:spcPts val="100"/>
              </a:spcBef>
              <a:buNone/>
            </a:pPr>
            <a:r>
              <a:rPr lang="ru-RU" sz="1800" b="1" dirty="0" smtClean="0"/>
              <a:t>Анализ </a:t>
            </a:r>
            <a:r>
              <a:rPr lang="ru-RU" sz="1800" b="1" dirty="0"/>
              <a:t>исходной </a:t>
            </a:r>
            <a:r>
              <a:rPr lang="ru-RU" sz="1800" b="1" dirty="0" smtClean="0"/>
              <a:t>информации </a:t>
            </a:r>
            <a:r>
              <a:rPr lang="ru-RU" sz="1800" dirty="0" smtClean="0">
                <a:solidFill>
                  <a:srgbClr val="0070C0"/>
                </a:solidFill>
              </a:rPr>
              <a:t>(</a:t>
            </a:r>
            <a:r>
              <a:rPr lang="ru-RU" altLang="ru-RU" sz="1800" dirty="0" smtClean="0">
                <a:solidFill>
                  <a:srgbClr val="0070C0"/>
                </a:solidFill>
                <a:cs typeface="Arial" pitchFamily="34" charset="0"/>
              </a:rPr>
              <a:t>Заказчик </a:t>
            </a:r>
            <a:r>
              <a:rPr lang="ru-RU" altLang="ru-RU" sz="1800" dirty="0">
                <a:solidFill>
                  <a:srgbClr val="0070C0"/>
                </a:solidFill>
                <a:cs typeface="Arial" pitchFamily="34" charset="0"/>
              </a:rPr>
              <a:t>и/или</a:t>
            </a:r>
            <a:r>
              <a:rPr lang="ru-RU" altLang="ru-RU" sz="1800" dirty="0" smtClean="0">
                <a:solidFill>
                  <a:srgbClr val="0070C0"/>
                </a:solidFill>
                <a:cs typeface="Arial" pitchFamily="34" charset="0"/>
              </a:rPr>
              <a:t> Проектный институт </a:t>
            </a:r>
            <a:r>
              <a:rPr lang="ru-RU" altLang="ru-RU" sz="1800" dirty="0">
                <a:solidFill>
                  <a:srgbClr val="0070C0"/>
                </a:solidFill>
                <a:cs typeface="Arial" pitchFamily="34" charset="0"/>
              </a:rPr>
              <a:t>и/или </a:t>
            </a:r>
            <a:r>
              <a:rPr lang="ru-RU" altLang="ru-RU" sz="1800" dirty="0" smtClean="0">
                <a:solidFill>
                  <a:srgbClr val="0070C0"/>
                </a:solidFill>
                <a:cs typeface="Arial" pitchFamily="34" charset="0"/>
              </a:rPr>
              <a:t>Завод)</a:t>
            </a:r>
            <a:r>
              <a:rPr lang="en-US" sz="1800" b="1" dirty="0" smtClean="0"/>
              <a:t>:</a:t>
            </a:r>
            <a:r>
              <a:rPr lang="ru-RU" sz="1800" b="1" dirty="0" smtClean="0"/>
              <a:t> </a:t>
            </a:r>
            <a:endParaRPr lang="ru-RU" sz="1800" b="1" dirty="0" smtClean="0"/>
          </a:p>
          <a:p>
            <a:pPr marL="703262" lvl="1" indent="-285750">
              <a:lnSpc>
                <a:spcPct val="80000"/>
              </a:lnSpc>
              <a:spcBef>
                <a:spcPts val="100"/>
              </a:spcBef>
              <a:spcAft>
                <a:spcPts val="100"/>
              </a:spcAft>
              <a:defRPr/>
            </a:pPr>
            <a:r>
              <a:rPr lang="ru-RU" sz="1800" dirty="0">
                <a:cs typeface="Arial" pitchFamily="34" charset="0"/>
              </a:rPr>
              <a:t>актуальная техническая документация на систему и устройства</a:t>
            </a:r>
            <a:r>
              <a:rPr lang="ru-RU" altLang="ru-RU" sz="1800" dirty="0">
                <a:cs typeface="Arial" pitchFamily="34" charset="0"/>
              </a:rPr>
              <a:t> РЗА (</a:t>
            </a:r>
            <a:r>
              <a:rPr lang="ru-RU" altLang="ru-RU" sz="1800" dirty="0" smtClean="0">
                <a:cs typeface="Arial" pitchFamily="34" charset="0"/>
              </a:rPr>
              <a:t>принципиальные, исполнительные </a:t>
            </a:r>
            <a:r>
              <a:rPr lang="ru-RU" altLang="ru-RU" sz="1800" dirty="0">
                <a:cs typeface="Arial" pitchFamily="34" charset="0"/>
              </a:rPr>
              <a:t>схемы, монтажные схемы, таблицы параметров настройки (бланки уставок), сигналы для АСУ и др</a:t>
            </a:r>
            <a:r>
              <a:rPr lang="ru-RU" altLang="ru-RU" sz="1800" dirty="0" smtClean="0">
                <a:cs typeface="Arial" pitchFamily="34" charset="0"/>
              </a:rPr>
              <a:t>. </a:t>
            </a:r>
          </a:p>
          <a:p>
            <a:pPr marL="0" lvl="1" indent="0">
              <a:lnSpc>
                <a:spcPct val="80000"/>
              </a:lnSpc>
              <a:spcBef>
                <a:spcPts val="100"/>
              </a:spcBef>
              <a:spcAft>
                <a:spcPts val="100"/>
              </a:spcAft>
              <a:buNone/>
              <a:defRPr/>
            </a:pPr>
            <a:r>
              <a:rPr lang="ru-RU" sz="1800" b="1" dirty="0" smtClean="0"/>
              <a:t>Проработка </a:t>
            </a:r>
            <a:r>
              <a:rPr lang="ru-RU" sz="1800" b="1" dirty="0"/>
              <a:t>и согласование </a:t>
            </a:r>
            <a:r>
              <a:rPr lang="ru-RU" sz="1800" b="1" dirty="0" smtClean="0"/>
              <a:t>РД </a:t>
            </a:r>
            <a:r>
              <a:rPr lang="ru-RU" sz="1800" dirty="0" smtClean="0">
                <a:solidFill>
                  <a:srgbClr val="0070C0"/>
                </a:solidFill>
              </a:rPr>
              <a:t>(</a:t>
            </a:r>
            <a:r>
              <a:rPr lang="ru-RU" altLang="ru-RU" sz="1800" dirty="0" smtClean="0">
                <a:solidFill>
                  <a:srgbClr val="0070C0"/>
                </a:solidFill>
                <a:cs typeface="Arial" pitchFamily="34" charset="0"/>
              </a:rPr>
              <a:t>Заказчик </a:t>
            </a:r>
            <a:r>
              <a:rPr lang="ru-RU" altLang="ru-RU" sz="1800" dirty="0">
                <a:solidFill>
                  <a:srgbClr val="0070C0"/>
                </a:solidFill>
                <a:cs typeface="Arial" pitchFamily="34" charset="0"/>
              </a:rPr>
              <a:t>и/или Проектный институт и/или Завод)</a:t>
            </a:r>
            <a:r>
              <a:rPr lang="ru-RU" sz="1800" b="1" dirty="0" smtClean="0"/>
              <a:t>:</a:t>
            </a:r>
            <a:endParaRPr lang="ru-RU" sz="1800" b="1" dirty="0"/>
          </a:p>
          <a:p>
            <a:pPr marL="703262" lvl="1" indent="-285750">
              <a:lnSpc>
                <a:spcPct val="80000"/>
              </a:lnSpc>
              <a:spcBef>
                <a:spcPts val="100"/>
              </a:spcBef>
              <a:spcAft>
                <a:spcPts val="100"/>
              </a:spcAft>
              <a:defRPr/>
            </a:pPr>
            <a:r>
              <a:rPr lang="ru-RU" altLang="ru-RU" sz="1800" dirty="0">
                <a:cs typeface="Arial" pitchFamily="34" charset="0"/>
              </a:rPr>
              <a:t>Выбор наиболее подходящего по программно-аппаратному функционалу варианта </a:t>
            </a:r>
            <a:r>
              <a:rPr lang="ru-RU" altLang="ru-RU" sz="1800" dirty="0" smtClean="0">
                <a:cs typeface="Arial" pitchFamily="34" charset="0"/>
              </a:rPr>
              <a:t>устройств </a:t>
            </a:r>
            <a:r>
              <a:rPr lang="ru-RU" altLang="ru-RU" sz="1800" dirty="0">
                <a:cs typeface="Arial" pitchFamily="34" charset="0"/>
              </a:rPr>
              <a:t>«НПП ЭКРА» и другого оборудования для </a:t>
            </a:r>
            <a:r>
              <a:rPr lang="ru-RU" altLang="ru-RU" sz="1800" dirty="0" smtClean="0">
                <a:cs typeface="Arial" pitchFamily="34" charset="0"/>
              </a:rPr>
              <a:t>замены.</a:t>
            </a:r>
            <a:endParaRPr lang="ru-RU" sz="1800" b="1" dirty="0"/>
          </a:p>
          <a:p>
            <a:pPr marL="703262" lvl="1" indent="-285750">
              <a:lnSpc>
                <a:spcPct val="80000"/>
              </a:lnSpc>
              <a:spcBef>
                <a:spcPts val="100"/>
              </a:spcBef>
              <a:spcAft>
                <a:spcPts val="100"/>
              </a:spcAft>
              <a:defRPr/>
            </a:pPr>
            <a:r>
              <a:rPr lang="ru-RU" sz="1800" dirty="0">
                <a:cs typeface="Arial" pitchFamily="34" charset="0"/>
              </a:rPr>
              <a:t>Разработка/корректировка принципиальных схем и схем привязки </a:t>
            </a:r>
            <a:r>
              <a:rPr lang="ru-RU" sz="1800" dirty="0" smtClean="0">
                <a:cs typeface="Arial" pitchFamily="34" charset="0"/>
              </a:rPr>
              <a:t>устройств РЗА </a:t>
            </a:r>
            <a:r>
              <a:rPr lang="ru-RU" sz="1800" dirty="0">
                <a:cs typeface="Arial" pitchFamily="34" charset="0"/>
              </a:rPr>
              <a:t>к цепям ячейки/шкафа.</a:t>
            </a:r>
          </a:p>
          <a:p>
            <a:pPr marL="703262" lvl="1" indent="-285750">
              <a:lnSpc>
                <a:spcPct val="80000"/>
              </a:lnSpc>
              <a:spcBef>
                <a:spcPts val="100"/>
              </a:spcBef>
              <a:spcAft>
                <a:spcPts val="100"/>
              </a:spcAft>
              <a:defRPr/>
            </a:pPr>
            <a:r>
              <a:rPr lang="ru-RU" sz="1800" dirty="0">
                <a:cs typeface="Arial" pitchFamily="34" charset="0"/>
              </a:rPr>
              <a:t>Подготовка технологической документации – задание заводу, карты заказа и т.п.</a:t>
            </a:r>
          </a:p>
          <a:p>
            <a:pPr marL="703262" lvl="1" indent="-285750">
              <a:lnSpc>
                <a:spcPct val="80000"/>
              </a:lnSpc>
              <a:spcBef>
                <a:spcPts val="100"/>
              </a:spcBef>
              <a:spcAft>
                <a:spcPts val="100"/>
              </a:spcAft>
              <a:defRPr/>
            </a:pPr>
            <a:r>
              <a:rPr lang="ru-RU" sz="1800" dirty="0">
                <a:cs typeface="Arial" pitchFamily="34" charset="0"/>
              </a:rPr>
              <a:t>Расчет/пересчет параметров настроек (уставок) РЗА. </a:t>
            </a:r>
          </a:p>
          <a:p>
            <a:pPr marL="0" lvl="1" indent="0">
              <a:lnSpc>
                <a:spcPct val="80000"/>
              </a:lnSpc>
              <a:spcBef>
                <a:spcPts val="100"/>
              </a:spcBef>
              <a:buNone/>
              <a:defRPr/>
            </a:pPr>
            <a:r>
              <a:rPr lang="ru-RU" sz="1800" b="1" dirty="0"/>
              <a:t>Проработка и согласование КД, изготовление комплекта для </a:t>
            </a:r>
            <a:r>
              <a:rPr lang="ru-RU" sz="1800" b="1" dirty="0" smtClean="0"/>
              <a:t>замены </a:t>
            </a:r>
            <a:r>
              <a:rPr lang="ru-RU" sz="1800" dirty="0">
                <a:solidFill>
                  <a:srgbClr val="0070C0"/>
                </a:solidFill>
              </a:rPr>
              <a:t>(</a:t>
            </a:r>
            <a:r>
              <a:rPr lang="ru-RU" altLang="ru-RU" sz="1800" dirty="0">
                <a:solidFill>
                  <a:srgbClr val="0070C0"/>
                </a:solidFill>
                <a:cs typeface="Arial" pitchFamily="34" charset="0"/>
              </a:rPr>
              <a:t>Заказчик и/или Проектный институт и/или Завод</a:t>
            </a:r>
            <a:r>
              <a:rPr lang="ru-RU" altLang="ru-RU" sz="1800" dirty="0" smtClean="0">
                <a:solidFill>
                  <a:srgbClr val="0070C0"/>
                </a:solidFill>
                <a:cs typeface="Arial" pitchFamily="34" charset="0"/>
              </a:rPr>
              <a:t>)</a:t>
            </a:r>
            <a:r>
              <a:rPr lang="ru-RU" sz="1800" b="1" dirty="0" smtClean="0"/>
              <a:t>:</a:t>
            </a:r>
            <a:endParaRPr lang="ru-RU" sz="1800" b="1" dirty="0"/>
          </a:p>
          <a:p>
            <a:pPr marL="703262" lvl="1" indent="-285750">
              <a:lnSpc>
                <a:spcPct val="80000"/>
              </a:lnSpc>
              <a:spcBef>
                <a:spcPts val="100"/>
              </a:spcBef>
              <a:spcAft>
                <a:spcPts val="100"/>
              </a:spcAft>
              <a:defRPr/>
            </a:pPr>
            <a:r>
              <a:rPr lang="ru-RU" sz="1800" dirty="0">
                <a:cs typeface="Arial" pitchFamily="34" charset="0"/>
              </a:rPr>
              <a:t>Разработка конструктивных решений и монтажных схем по замене РЗА.</a:t>
            </a:r>
          </a:p>
          <a:p>
            <a:pPr marL="703262" lvl="1" indent="-285750">
              <a:lnSpc>
                <a:spcPct val="80000"/>
              </a:lnSpc>
              <a:spcBef>
                <a:spcPts val="100"/>
              </a:spcBef>
              <a:spcAft>
                <a:spcPts val="100"/>
              </a:spcAft>
              <a:defRPr/>
            </a:pPr>
            <a:r>
              <a:rPr lang="ru-RU" sz="1800" dirty="0">
                <a:cs typeface="Arial" pitchFamily="34" charset="0"/>
              </a:rPr>
              <a:t>Разработка ведомости объема монтажных работ.</a:t>
            </a:r>
          </a:p>
          <a:p>
            <a:pPr marL="703262" lvl="1" indent="-285750">
              <a:lnSpc>
                <a:spcPct val="80000"/>
              </a:lnSpc>
              <a:spcBef>
                <a:spcPts val="100"/>
              </a:spcBef>
              <a:spcAft>
                <a:spcPts val="100"/>
              </a:spcAft>
              <a:defRPr/>
            </a:pPr>
            <a:r>
              <a:rPr lang="ru-RU" sz="1800" dirty="0">
                <a:cs typeface="Arial" pitchFamily="34" charset="0"/>
              </a:rPr>
              <a:t>Изготовление комплекта и инструкции для </a:t>
            </a:r>
            <a:r>
              <a:rPr lang="ru-RU" sz="1800" dirty="0" smtClean="0">
                <a:cs typeface="Arial" pitchFamily="34" charset="0"/>
              </a:rPr>
              <a:t>замены </a:t>
            </a:r>
            <a:r>
              <a:rPr lang="ru-RU" sz="1800" dirty="0">
                <a:cs typeface="Arial" pitchFamily="34" charset="0"/>
              </a:rPr>
              <a:t>РЗА.</a:t>
            </a:r>
          </a:p>
          <a:p>
            <a:pPr marL="0" lvl="1" indent="0">
              <a:spcBef>
                <a:spcPts val="100"/>
              </a:spcBef>
              <a:buNone/>
              <a:defRPr/>
            </a:pPr>
            <a:r>
              <a:rPr lang="ru-RU" sz="1800" b="1" dirty="0"/>
              <a:t>Перемонтаж и наладка на </a:t>
            </a:r>
            <a:r>
              <a:rPr lang="ru-RU" sz="1800" b="1" dirty="0" smtClean="0"/>
              <a:t>объекте</a:t>
            </a:r>
            <a:r>
              <a:rPr lang="ru-RU" sz="1800" dirty="0">
                <a:solidFill>
                  <a:srgbClr val="0070C0"/>
                </a:solidFill>
              </a:rPr>
              <a:t>(</a:t>
            </a:r>
            <a:r>
              <a:rPr lang="ru-RU" altLang="ru-RU" sz="1800" dirty="0">
                <a:solidFill>
                  <a:srgbClr val="0070C0"/>
                </a:solidFill>
                <a:cs typeface="Arial" pitchFamily="34" charset="0"/>
              </a:rPr>
              <a:t>Заказчик и/или Проектный институт и/или Завод</a:t>
            </a:r>
            <a:r>
              <a:rPr lang="ru-RU" altLang="ru-RU" sz="1800" dirty="0" smtClean="0">
                <a:solidFill>
                  <a:srgbClr val="0070C0"/>
                </a:solidFill>
                <a:cs typeface="Arial" pitchFamily="34" charset="0"/>
              </a:rPr>
              <a:t>)</a:t>
            </a:r>
            <a:r>
              <a:rPr lang="ru-RU" sz="1800" b="1" dirty="0" smtClean="0"/>
              <a:t>:</a:t>
            </a:r>
            <a:endParaRPr lang="ru-RU" sz="1800" b="1" dirty="0"/>
          </a:p>
          <a:p>
            <a:pPr marL="703262" lvl="1" indent="-285750">
              <a:lnSpc>
                <a:spcPct val="80000"/>
              </a:lnSpc>
              <a:spcBef>
                <a:spcPts val="100"/>
              </a:spcBef>
              <a:spcAft>
                <a:spcPts val="100"/>
              </a:spcAft>
              <a:defRPr/>
            </a:pPr>
            <a:r>
              <a:rPr lang="ru-RU" sz="1800" dirty="0">
                <a:cs typeface="Arial" pitchFamily="34" charset="0"/>
              </a:rPr>
              <a:t>Замена </a:t>
            </a:r>
            <a:r>
              <a:rPr lang="ru-RU" sz="1800" dirty="0" smtClean="0">
                <a:cs typeface="Arial" pitchFamily="34" charset="0"/>
              </a:rPr>
              <a:t>и проверка </a:t>
            </a:r>
            <a:r>
              <a:rPr lang="ru-RU" sz="1800" dirty="0">
                <a:cs typeface="Arial" pitchFamily="34" charset="0"/>
              </a:rPr>
              <a:t>нового оборудования РЗА </a:t>
            </a:r>
            <a:r>
              <a:rPr lang="ru-RU" sz="1800" dirty="0" smtClean="0">
                <a:cs typeface="Arial" pitchFamily="34" charset="0"/>
              </a:rPr>
              <a:t>вторичными токами.</a:t>
            </a:r>
            <a:endParaRPr lang="ru-RU" sz="1800" dirty="0">
              <a:cs typeface="Arial" pitchFamily="34" charset="0"/>
            </a:endParaRPr>
          </a:p>
          <a:p>
            <a:pPr marL="703262" lvl="1" indent="-285750">
              <a:lnSpc>
                <a:spcPct val="80000"/>
              </a:lnSpc>
              <a:spcBef>
                <a:spcPts val="100"/>
              </a:spcBef>
              <a:spcAft>
                <a:spcPts val="100"/>
              </a:spcAft>
              <a:defRPr/>
            </a:pPr>
            <a:r>
              <a:rPr lang="ru-RU" sz="1800" dirty="0">
                <a:cs typeface="Arial" pitchFamily="34" charset="0"/>
              </a:rPr>
              <a:t>Комплексная </a:t>
            </a:r>
            <a:r>
              <a:rPr lang="ru-RU" sz="1800" dirty="0" smtClean="0">
                <a:cs typeface="Arial" pitchFamily="34" charset="0"/>
              </a:rPr>
              <a:t>проверка, проверка </a:t>
            </a:r>
            <a:r>
              <a:rPr lang="ru-RU" sz="1800" dirty="0">
                <a:cs typeface="Arial" pitchFamily="34" charset="0"/>
              </a:rPr>
              <a:t>первичными токами. Ввод в работу.</a:t>
            </a:r>
          </a:p>
          <a:p>
            <a:pPr marL="703262" lvl="1" indent="-285750">
              <a:lnSpc>
                <a:spcPct val="80000"/>
              </a:lnSpc>
              <a:spcBef>
                <a:spcPts val="100"/>
              </a:spcBef>
              <a:spcAft>
                <a:spcPts val="100"/>
              </a:spcAft>
              <a:defRPr/>
            </a:pPr>
            <a:r>
              <a:rPr lang="ru-RU" sz="1800" dirty="0">
                <a:cs typeface="Arial" pitchFamily="34" charset="0"/>
              </a:rPr>
              <a:t>Оформление протокола наладки и исполнительных схем.</a:t>
            </a:r>
          </a:p>
          <a:p>
            <a:pPr marL="417512" lvl="1" indent="0">
              <a:spcBef>
                <a:spcPts val="0"/>
              </a:spcBef>
              <a:buNone/>
              <a:defRPr/>
            </a:pPr>
            <a:endParaRPr lang="ru-RU" sz="1900" dirty="0">
              <a:solidFill>
                <a:schemeClr val="accent1"/>
              </a:solidFill>
              <a:cs typeface="Arial" pitchFamily="34" charset="0"/>
            </a:endParaRPr>
          </a:p>
        </p:txBody>
      </p:sp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xmlns="" id="{57638586-CA76-4174-BC84-3F02C40492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078777"/>
              </p:ext>
            </p:extLst>
          </p:nvPr>
        </p:nvGraphicFramePr>
        <p:xfrm>
          <a:off x="3719736" y="412440"/>
          <a:ext cx="5160573" cy="888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3D69467-996A-465E-8BC6-68E4BCFFB19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9564293" y="130226"/>
            <a:ext cx="719926" cy="11141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983432" y="369420"/>
            <a:ext cx="1238711" cy="74322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617CE875-FB02-40F6-A1C3-BF6C52432B4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37" t="12269" r="19557" b="11999"/>
          <a:stretch/>
        </p:blipFill>
        <p:spPr bwMode="auto">
          <a:xfrm>
            <a:off x="2423592" y="146009"/>
            <a:ext cx="936104" cy="115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97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/>
              <a:t>Предложения по </a:t>
            </a:r>
            <a:r>
              <a:rPr lang="ru-RU" sz="2400" b="1" dirty="0" smtClean="0"/>
              <a:t>замене иностранного оборудования 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РЗА 6-35 кВ</a:t>
            </a:r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9" b="39635"/>
          <a:stretch/>
        </p:blipFill>
        <p:spPr bwMode="auto">
          <a:xfrm>
            <a:off x="0" y="-35859"/>
            <a:ext cx="12192000" cy="299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22125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8C330732-E783-43CE-8632-4C0E40A4D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14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400" b="1" dirty="0" smtClean="0"/>
              <a:t>Устройства «</a:t>
            </a:r>
            <a:r>
              <a:rPr lang="ru-RU" sz="2400" b="1" dirty="0"/>
              <a:t>НПП ЭКРА» для </a:t>
            </a:r>
            <a:r>
              <a:rPr lang="ru-RU" sz="2400" b="1" dirty="0" smtClean="0"/>
              <a:t>замены подстанционного </a:t>
            </a:r>
            <a:r>
              <a:rPr lang="ru-RU" sz="2400" b="1" dirty="0"/>
              <a:t>оборудования РЗА 6 – 35 кВ</a:t>
            </a:r>
          </a:p>
        </p:txBody>
      </p:sp>
      <p:pic>
        <p:nvPicPr>
          <p:cNvPr id="17" name="Рисунок 16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651" t="-2240" r="25737" b="-1"/>
          <a:stretch/>
        </p:blipFill>
        <p:spPr>
          <a:xfrm>
            <a:off x="495461" y="3429000"/>
            <a:ext cx="2144155" cy="2904812"/>
          </a:xfrm>
        </p:spPr>
      </p:pic>
      <p:sp>
        <p:nvSpPr>
          <p:cNvPr id="2" name="Прямоугольник 1"/>
          <p:cNvSpPr/>
          <p:nvPr/>
        </p:nvSpPr>
        <p:spPr>
          <a:xfrm>
            <a:off x="3215680" y="2508420"/>
            <a:ext cx="89763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Серия устройств РЗА СН </a:t>
            </a:r>
            <a:r>
              <a:rPr lang="ru-RU" sz="2000" dirty="0" smtClean="0"/>
              <a:t>типа БЭ2502 </a:t>
            </a:r>
            <a:r>
              <a:rPr lang="ru-RU" sz="2000" dirty="0"/>
              <a:t>А/Б - для замены оборудования РЗА подстанций распределительных сетей. Устройства аттестованы для применения в ПАО «Россети». </a:t>
            </a:r>
          </a:p>
          <a:p>
            <a:pPr algn="just"/>
            <a:r>
              <a:rPr lang="ru-RU" sz="2000" dirty="0"/>
              <a:t>Начало поставок – с 2007 г</a:t>
            </a:r>
            <a:r>
              <a:rPr lang="ru-RU" sz="2000" dirty="0" smtClean="0"/>
              <a:t>. (отгружено более </a:t>
            </a:r>
            <a:r>
              <a:rPr lang="ru-RU" sz="2000" dirty="0"/>
              <a:t>17 тыс. </a:t>
            </a:r>
            <a:r>
              <a:rPr lang="ru-RU" sz="2000" dirty="0" smtClean="0"/>
              <a:t>устройств)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3215680" y="4149080"/>
            <a:ext cx="8976320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just">
              <a:defRPr sz="2000"/>
            </a:lvl1pPr>
          </a:lstStyle>
          <a:p>
            <a:r>
              <a:rPr lang="ru-RU" dirty="0"/>
              <a:t>НПП ЭКРА предлагает </a:t>
            </a:r>
            <a:r>
              <a:rPr lang="ru-RU" dirty="0">
                <a:solidFill>
                  <a:schemeClr val="accent1"/>
                </a:solidFill>
              </a:rPr>
              <a:t>3 варианта </a:t>
            </a:r>
            <a:r>
              <a:rPr lang="ru-RU" dirty="0" smtClean="0"/>
              <a:t>по замене </a:t>
            </a:r>
            <a:r>
              <a:rPr lang="ru-RU" dirty="0"/>
              <a:t>оборудования </a:t>
            </a:r>
            <a:endParaRPr lang="ru-RU" dirty="0" smtClean="0"/>
          </a:p>
          <a:p>
            <a:r>
              <a:rPr lang="ru-RU" dirty="0" smtClean="0"/>
              <a:t>РЗА </a:t>
            </a:r>
            <a:r>
              <a:rPr lang="ru-RU" dirty="0"/>
              <a:t>6 – 35 кВ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027" y="1929680"/>
            <a:ext cx="1590897" cy="12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5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>
          <a:xfrm>
            <a:off x="1487488" y="12454"/>
            <a:ext cx="9173052" cy="119675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400" b="1" dirty="0"/>
              <a:t>З</a:t>
            </a:r>
            <a:r>
              <a:rPr lang="ru-RU" sz="2400" b="1" dirty="0" smtClean="0"/>
              <a:t>амена </a:t>
            </a:r>
            <a:r>
              <a:rPr lang="ru-RU" sz="2400" b="1" dirty="0"/>
              <a:t>релейного отсека в ячейке </a:t>
            </a:r>
            <a:r>
              <a:rPr lang="ru-RU" sz="2400" b="1" dirty="0" smtClean="0"/>
              <a:t>КРУ</a:t>
            </a:r>
            <a:r>
              <a:rPr lang="en-US" sz="2400" b="1" dirty="0" smtClean="0"/>
              <a:t> </a:t>
            </a:r>
            <a:r>
              <a:rPr lang="en-US" sz="2400" b="1" dirty="0"/>
              <a:t>6-35 </a:t>
            </a:r>
            <a:r>
              <a:rPr lang="ru-RU" sz="2400" b="1" dirty="0"/>
              <a:t>кВ</a:t>
            </a:r>
            <a:endParaRPr sz="2400" dirty="0"/>
          </a:p>
        </p:txBody>
      </p:sp>
      <p:sp>
        <p:nvSpPr>
          <p:cNvPr id="9" name="Текст 8"/>
          <p:cNvSpPr>
            <a:spLocks noGrp="1"/>
          </p:cNvSpPr>
          <p:nvPr>
            <p:ph sz="quarter" idx="4294967295"/>
          </p:nvPr>
        </p:nvSpPr>
        <p:spPr bwMode="auto">
          <a:xfrm>
            <a:off x="4079776" y="1484784"/>
            <a:ext cx="8112224" cy="490214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  <a:defRPr/>
            </a:pPr>
            <a:r>
              <a:rPr lang="ru-RU" sz="2000" b="1" dirty="0"/>
              <a:t>Вариант №1:</a:t>
            </a:r>
            <a:r>
              <a:rPr lang="ru-RU" sz="2000" dirty="0">
                <a:solidFill>
                  <a:schemeClr val="accent1"/>
                </a:solidFill>
              </a:rPr>
              <a:t> Релейный отсек в сборе</a:t>
            </a:r>
            <a:endParaRPr sz="2000" dirty="0">
              <a:solidFill>
                <a:schemeClr val="accent1"/>
              </a:solidFill>
            </a:endParaRPr>
          </a:p>
          <a:p>
            <a:pPr marL="266700" indent="0">
              <a:buNone/>
              <a:defRPr/>
            </a:pPr>
            <a:r>
              <a:rPr lang="ru-RU" sz="2000" dirty="0" smtClean="0"/>
              <a:t>замена </a:t>
            </a:r>
            <a:r>
              <a:rPr lang="ru-RU" sz="2000" dirty="0"/>
              <a:t>релейного отсека позволяет выполнить модернизацию и продлить срок службы ячеек КРУ с меньшими затратами, чем при полной замене ячейки. </a:t>
            </a:r>
            <a:endParaRPr lang="ru-RU" sz="2000" dirty="0" smtClean="0"/>
          </a:p>
          <a:p>
            <a:pPr marL="0" indent="0">
              <a:buNone/>
              <a:defRPr/>
            </a:pPr>
            <a:r>
              <a:rPr lang="ru-RU" sz="2000" b="1" dirty="0" smtClean="0"/>
              <a:t>Плюсы</a:t>
            </a:r>
            <a:r>
              <a:rPr lang="ru-RU" sz="2000" b="1" dirty="0"/>
              <a:t>:</a:t>
            </a:r>
          </a:p>
          <a:p>
            <a:pPr>
              <a:defRPr/>
            </a:pPr>
            <a:r>
              <a:rPr lang="ru-RU" sz="2000" dirty="0"/>
              <a:t>Быстрый монтаж на объекте.</a:t>
            </a:r>
          </a:p>
          <a:p>
            <a:pPr>
              <a:defRPr/>
            </a:pPr>
            <a:r>
              <a:rPr lang="ru-RU" sz="2000" dirty="0"/>
              <a:t>Расширение возможностей по защите, диагностике, автоматизации защищаемого оборудования</a:t>
            </a:r>
            <a:r>
              <a:rPr lang="ru-RU" sz="2000" dirty="0" smtClean="0"/>
              <a:t>.</a:t>
            </a:r>
          </a:p>
          <a:p>
            <a:pPr marL="0" indent="0">
              <a:buNone/>
              <a:defRPr/>
            </a:pPr>
            <a:r>
              <a:rPr lang="ru-RU" sz="2000" b="1" dirty="0" smtClean="0"/>
              <a:t>Особенности</a:t>
            </a:r>
            <a:r>
              <a:rPr lang="ru-RU" sz="2000" dirty="0"/>
              <a:t>:</a:t>
            </a:r>
          </a:p>
          <a:p>
            <a:r>
              <a:rPr lang="ru-RU" sz="2000" b="1" dirty="0"/>
              <a:t>Разработка</a:t>
            </a:r>
            <a:r>
              <a:rPr lang="ru-RU" sz="2000" dirty="0"/>
              <a:t> проекта привязки выполняется </a:t>
            </a:r>
            <a:r>
              <a:rPr lang="ru-RU" sz="2000" b="1" dirty="0"/>
              <a:t>индивидуально под конкретный проект</a:t>
            </a:r>
            <a:r>
              <a:rPr lang="ru-RU" sz="2000" dirty="0"/>
              <a:t> (инженерные затраты) на заводе</a:t>
            </a:r>
          </a:p>
          <a:p>
            <a:pPr>
              <a:defRPr/>
            </a:pPr>
            <a:r>
              <a:rPr lang="ru-RU" sz="2000" dirty="0"/>
              <a:t>Изготовление релейного отсека выполняется на заводе.</a:t>
            </a:r>
          </a:p>
          <a:p>
            <a:pPr marL="0" indent="0">
              <a:buNone/>
              <a:defRPr/>
            </a:pPr>
            <a:endParaRPr lang="ru-RU" sz="2000" dirty="0"/>
          </a:p>
          <a:p>
            <a:pPr marL="0" indent="0">
              <a:buNone/>
              <a:defRPr/>
            </a:pPr>
            <a:endParaRPr lang="ru-RU" sz="2000" dirty="0"/>
          </a:p>
        </p:txBody>
      </p:sp>
      <p:pic>
        <p:nvPicPr>
          <p:cNvPr id="6" name="Picture 3" descr="D:\!Рабочая папка\Презентации\Обучение ПЦ (февраль 2018)\Релейный отсек с терминалом БЭ2502А.jpg"/>
          <p:cNvPicPr>
            <a:picLocks noChangeAspect="1" noChangeArrowheads="1"/>
          </p:cNvPicPr>
          <p:nvPr/>
        </p:nvPicPr>
        <p:blipFill rotWithShape="1">
          <a:blip r:embed="rId3"/>
          <a:srcRect l="4649" t="6202" r="7035" b="3799"/>
          <a:stretch/>
        </p:blipFill>
        <p:spPr bwMode="auto">
          <a:xfrm>
            <a:off x="191344" y="1700808"/>
            <a:ext cx="3764324" cy="4038093"/>
          </a:xfrm>
          <a:prstGeom prst="rect">
            <a:avLst/>
          </a:prstGeom>
          <a:noFill/>
        </p:spPr>
      </p:pic>
      <p:sp>
        <p:nvSpPr>
          <p:cNvPr id="7" name="Номер слайда 7"/>
          <p:cNvSpPr>
            <a:spLocks noGrp="1"/>
          </p:cNvSpPr>
          <p:nvPr>
            <p:ph type="sldNum" sz="quarter" idx="12"/>
          </p:nvPr>
        </p:nvSpPr>
        <p:spPr bwMode="auto">
          <a:xfrm>
            <a:off x="10477070" y="6386930"/>
            <a:ext cx="1700808" cy="216025"/>
          </a:xfrm>
        </p:spPr>
        <p:txBody>
          <a:bodyPr/>
          <a:lstStyle/>
          <a:p>
            <a:pPr>
              <a:defRPr/>
            </a:pPr>
            <a:r>
              <a:rPr lang="en-US" dirty="0"/>
              <a:t>15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3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>
          <a:xfrm>
            <a:off x="1675476" y="0"/>
            <a:ext cx="8834186" cy="119675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400" b="1" dirty="0"/>
              <a:t>З</a:t>
            </a:r>
            <a:r>
              <a:rPr lang="ru-RU" sz="2400" b="1" dirty="0" smtClean="0"/>
              <a:t>амена </a:t>
            </a:r>
            <a:r>
              <a:rPr lang="ru-RU" sz="2400" b="1" dirty="0"/>
              <a:t>двери с оборудованием релейного отсека в ячейке </a:t>
            </a:r>
            <a:r>
              <a:rPr lang="ru-RU" sz="2400" b="1" dirty="0" smtClean="0"/>
              <a:t>КРУ</a:t>
            </a:r>
            <a:r>
              <a:rPr lang="en-US" sz="2400" b="1" dirty="0" smtClean="0"/>
              <a:t> </a:t>
            </a:r>
            <a:r>
              <a:rPr lang="en-US" sz="2400" b="1" dirty="0"/>
              <a:t>6-35 </a:t>
            </a:r>
            <a:r>
              <a:rPr lang="ru-RU" sz="2400" b="1" dirty="0"/>
              <a:t>кВ</a:t>
            </a:r>
            <a:endParaRPr sz="2400" b="1" dirty="0"/>
          </a:p>
        </p:txBody>
      </p:sp>
      <p:sp>
        <p:nvSpPr>
          <p:cNvPr id="9" name="Текст 8"/>
          <p:cNvSpPr>
            <a:spLocks noGrp="1"/>
          </p:cNvSpPr>
          <p:nvPr>
            <p:ph sz="quarter" idx="4294967295"/>
          </p:nvPr>
        </p:nvSpPr>
        <p:spPr bwMode="auto">
          <a:xfrm>
            <a:off x="4357663" y="1299074"/>
            <a:ext cx="7824193" cy="529142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  <a:defRPr/>
            </a:pPr>
            <a:r>
              <a:rPr lang="ru-RU" sz="2000" b="1" dirty="0"/>
              <a:t>Вариант №2:</a:t>
            </a:r>
            <a:r>
              <a:rPr lang="ru-RU" sz="2000" dirty="0">
                <a:solidFill>
                  <a:schemeClr val="accent1"/>
                </a:solidFill>
              </a:rPr>
              <a:t> Дверь релейного отсека в сборе</a:t>
            </a:r>
          </a:p>
          <a:p>
            <a:pPr marL="0" indent="0">
              <a:buNone/>
            </a:pPr>
            <a:r>
              <a:rPr lang="ru-RU" sz="2000" dirty="0"/>
              <a:t>З</a:t>
            </a:r>
            <a:r>
              <a:rPr lang="ru-RU" sz="2000" dirty="0" smtClean="0"/>
              <a:t>амена </a:t>
            </a:r>
            <a:r>
              <a:rPr lang="ru-RU" sz="2000" dirty="0"/>
              <a:t>существующей двери с релейным оборудованием на новую без демонтажа самого релейного отсека. </a:t>
            </a:r>
            <a:endParaRPr lang="ru-RU" sz="2000" dirty="0" smtClean="0"/>
          </a:p>
          <a:p>
            <a:pPr marL="0" indent="0">
              <a:buNone/>
              <a:defRPr/>
            </a:pPr>
            <a:r>
              <a:rPr lang="ru-RU" sz="2000" b="1" dirty="0" smtClean="0"/>
              <a:t>Плюсы</a:t>
            </a:r>
            <a:r>
              <a:rPr lang="ru-RU" sz="2000" b="1" dirty="0"/>
              <a:t>:</a:t>
            </a:r>
          </a:p>
          <a:p>
            <a:pPr>
              <a:defRPr/>
            </a:pPr>
            <a:r>
              <a:rPr lang="ru-RU" sz="2000" dirty="0"/>
              <a:t>Быстрый монтаж на объекте.</a:t>
            </a:r>
          </a:p>
          <a:p>
            <a:pPr>
              <a:defRPr/>
            </a:pPr>
            <a:r>
              <a:rPr lang="ru-RU" sz="2000" dirty="0"/>
              <a:t>Расширение возможностей по защите, диагностике, автоматизации защищаемого оборудования.</a:t>
            </a:r>
          </a:p>
          <a:p>
            <a:pPr>
              <a:defRPr/>
            </a:pPr>
            <a:r>
              <a:rPr lang="ru-RU" sz="2000" dirty="0"/>
              <a:t>Подключение к существующему клеммнику ячейки</a:t>
            </a:r>
            <a:r>
              <a:rPr lang="ru-RU" sz="2000" dirty="0" smtClean="0"/>
              <a:t>.</a:t>
            </a:r>
          </a:p>
          <a:p>
            <a:pPr marL="0" indent="0">
              <a:buNone/>
              <a:defRPr/>
            </a:pPr>
            <a:r>
              <a:rPr lang="ru-RU" sz="2000" b="1" dirty="0" smtClean="0"/>
              <a:t>Особенности</a:t>
            </a:r>
            <a:r>
              <a:rPr lang="ru-RU" sz="2000" dirty="0"/>
              <a:t>:</a:t>
            </a:r>
          </a:p>
          <a:p>
            <a:r>
              <a:rPr lang="ru-RU" sz="2000" dirty="0"/>
              <a:t>Дверь выполняется с учетом ранее применяемых петель.</a:t>
            </a:r>
          </a:p>
          <a:p>
            <a:pPr>
              <a:defRPr/>
            </a:pPr>
            <a:r>
              <a:rPr lang="ru-RU" sz="2000" dirty="0" smtClean="0"/>
              <a:t>Изготовление </a:t>
            </a:r>
            <a:r>
              <a:rPr lang="ru-RU" sz="2000" dirty="0"/>
              <a:t>релейного отсека выполняется на заводе.</a:t>
            </a:r>
          </a:p>
          <a:p>
            <a:pPr marL="0" indent="0">
              <a:buNone/>
              <a:defRPr/>
            </a:pPr>
            <a:endParaRPr lang="ru-RU" sz="2000" dirty="0"/>
          </a:p>
        </p:txBody>
      </p:sp>
      <p:sp>
        <p:nvSpPr>
          <p:cNvPr id="7" name="Номер слайда 7"/>
          <p:cNvSpPr>
            <a:spLocks noGrp="1"/>
          </p:cNvSpPr>
          <p:nvPr>
            <p:ph type="sldNum" sz="quarter" idx="12"/>
          </p:nvPr>
        </p:nvSpPr>
        <p:spPr bwMode="auto">
          <a:xfrm>
            <a:off x="10458600" y="6381328"/>
            <a:ext cx="1700808" cy="216025"/>
          </a:xfrm>
        </p:spPr>
        <p:txBody>
          <a:bodyPr/>
          <a:lstStyle/>
          <a:p>
            <a:pPr>
              <a:defRPr/>
            </a:pPr>
            <a:r>
              <a:rPr lang="en-US" dirty="0"/>
              <a:t>16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rcRect l="17590" t="10457" r="28530"/>
          <a:stretch/>
        </p:blipFill>
        <p:spPr bwMode="auto">
          <a:xfrm>
            <a:off x="751279" y="3357563"/>
            <a:ext cx="2952328" cy="275986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51279" y="1299075"/>
            <a:ext cx="2952328" cy="1660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94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>
          <a:xfrm>
            <a:off x="1675476" y="0"/>
            <a:ext cx="9245060" cy="119675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400" b="1" dirty="0"/>
              <a:t>З</a:t>
            </a:r>
            <a:r>
              <a:rPr lang="ru-RU" sz="2400" b="1" dirty="0" smtClean="0"/>
              <a:t>амена устройства РЗА </a:t>
            </a:r>
            <a:r>
              <a:rPr lang="ru-RU" sz="2400" b="1" dirty="0"/>
              <a:t>в </a:t>
            </a:r>
            <a:r>
              <a:rPr lang="ru-RU" sz="2400" b="1" dirty="0" smtClean="0"/>
              <a:t>ячейке/панели/шкафу </a:t>
            </a:r>
            <a:endParaRPr sz="2400" b="1" dirty="0"/>
          </a:p>
        </p:txBody>
      </p:sp>
      <p:sp>
        <p:nvSpPr>
          <p:cNvPr id="9" name="Текст 8"/>
          <p:cNvSpPr>
            <a:spLocks noGrp="1"/>
          </p:cNvSpPr>
          <p:nvPr>
            <p:ph sz="quarter" idx="4294967295"/>
          </p:nvPr>
        </p:nvSpPr>
        <p:spPr bwMode="auto">
          <a:xfrm>
            <a:off x="4655840" y="1340768"/>
            <a:ext cx="7503569" cy="5145751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  <a:defRPr/>
            </a:pPr>
            <a:r>
              <a:rPr lang="ru-RU" sz="2000" b="1" dirty="0"/>
              <a:t>Вариант №3:</a:t>
            </a:r>
            <a:r>
              <a:rPr lang="ru-RU" sz="2000" dirty="0">
                <a:solidFill>
                  <a:schemeClr val="accent1"/>
                </a:solidFill>
              </a:rPr>
              <a:t> </a:t>
            </a:r>
            <a:r>
              <a:rPr lang="ru-RU" sz="2000" dirty="0" smtClean="0">
                <a:solidFill>
                  <a:schemeClr val="accent1"/>
                </a:solidFill>
              </a:rPr>
              <a:t>Замена устройства </a:t>
            </a:r>
            <a:r>
              <a:rPr lang="ru-RU" sz="2000" dirty="0">
                <a:solidFill>
                  <a:schemeClr val="accent1"/>
                </a:solidFill>
              </a:rPr>
              <a:t>РЗА</a:t>
            </a:r>
            <a:r>
              <a:rPr lang="en-US" sz="2000" dirty="0">
                <a:solidFill>
                  <a:schemeClr val="accent1"/>
                </a:solidFill>
              </a:rPr>
              <a:t> c </a:t>
            </a:r>
            <a:r>
              <a:rPr lang="ru-RU" sz="2000" dirty="0">
                <a:solidFill>
                  <a:schemeClr val="accent1"/>
                </a:solidFill>
              </a:rPr>
              <a:t>перемонтажом его внешних цепей</a:t>
            </a:r>
          </a:p>
          <a:p>
            <a:pPr marL="0" indent="0">
              <a:buNone/>
              <a:defRPr/>
            </a:pPr>
            <a:r>
              <a:rPr lang="ru-RU" sz="2000" b="1" dirty="0" smtClean="0"/>
              <a:t>Плюсы</a:t>
            </a:r>
            <a:r>
              <a:rPr lang="ru-RU" sz="2000" b="1" dirty="0"/>
              <a:t>:</a:t>
            </a:r>
          </a:p>
          <a:p>
            <a:pPr>
              <a:defRPr/>
            </a:pPr>
            <a:r>
              <a:rPr lang="ru-RU" sz="2000" dirty="0" smtClean="0"/>
              <a:t>Меньший объем замены оборудования.</a:t>
            </a:r>
            <a:endParaRPr lang="ru-RU" sz="2000" dirty="0"/>
          </a:p>
          <a:p>
            <a:pPr>
              <a:defRPr/>
            </a:pPr>
            <a:r>
              <a:rPr lang="ru-RU" sz="2000" dirty="0"/>
              <a:t>Расширение возможностей по защите, диагностике, автоматизации защищаемого оборудования.</a:t>
            </a:r>
          </a:p>
          <a:p>
            <a:pPr>
              <a:defRPr/>
            </a:pPr>
            <a:r>
              <a:rPr lang="ru-RU" sz="2000" dirty="0"/>
              <a:t>Подключение к существующему клеммнику ячейки, шкафа/панели</a:t>
            </a:r>
            <a:r>
              <a:rPr lang="ru-RU" sz="2000" dirty="0" smtClean="0"/>
              <a:t>.</a:t>
            </a:r>
          </a:p>
          <a:p>
            <a:pPr marL="0" indent="0">
              <a:buNone/>
              <a:defRPr/>
            </a:pPr>
            <a:r>
              <a:rPr lang="ru-RU" sz="2000" b="1" dirty="0" smtClean="0"/>
              <a:t>Особенности</a:t>
            </a:r>
            <a:r>
              <a:rPr lang="ru-RU" sz="2000" dirty="0"/>
              <a:t>:</a:t>
            </a:r>
          </a:p>
          <a:p>
            <a:r>
              <a:rPr lang="ru-RU" sz="2000" b="1" dirty="0"/>
              <a:t>Разработка</a:t>
            </a:r>
            <a:r>
              <a:rPr lang="ru-RU" sz="2000" dirty="0"/>
              <a:t> проекта привязки выполняется </a:t>
            </a:r>
            <a:r>
              <a:rPr lang="ru-RU" sz="2000" b="1" dirty="0"/>
              <a:t>индивидуально под конкретный проект</a:t>
            </a:r>
            <a:r>
              <a:rPr lang="ru-RU" sz="2000" dirty="0"/>
              <a:t> (инженерные затраты) на заводе.</a:t>
            </a:r>
          </a:p>
          <a:p>
            <a:r>
              <a:rPr lang="ru-RU" sz="2000" dirty="0"/>
              <a:t>Увеличение объема и времени монтажа вторичных цепей от нового </a:t>
            </a:r>
            <a:r>
              <a:rPr lang="ru-RU" sz="2000" dirty="0" smtClean="0"/>
              <a:t>устройства </a:t>
            </a:r>
            <a:r>
              <a:rPr lang="ru-RU" sz="2000" dirty="0"/>
              <a:t>к цепям релейного отсека выполняется на объекте.</a:t>
            </a:r>
          </a:p>
          <a:p>
            <a:pPr marL="0" indent="0">
              <a:buNone/>
            </a:pPr>
            <a:r>
              <a:rPr lang="ru-RU" sz="2000" dirty="0"/>
              <a:t>         </a:t>
            </a:r>
          </a:p>
          <a:p>
            <a:pPr marL="0" indent="0">
              <a:buNone/>
              <a:defRPr/>
            </a:pPr>
            <a:endParaRPr lang="ru-RU" sz="2000" dirty="0"/>
          </a:p>
        </p:txBody>
      </p:sp>
      <p:sp>
        <p:nvSpPr>
          <p:cNvPr id="7" name="Номер слайда 7"/>
          <p:cNvSpPr>
            <a:spLocks noGrp="1"/>
          </p:cNvSpPr>
          <p:nvPr>
            <p:ph type="sldNum" sz="quarter" idx="12"/>
          </p:nvPr>
        </p:nvSpPr>
        <p:spPr bwMode="auto">
          <a:xfrm>
            <a:off x="10458600" y="6381328"/>
            <a:ext cx="1700808" cy="216025"/>
          </a:xfrm>
        </p:spPr>
        <p:txBody>
          <a:bodyPr/>
          <a:lstStyle/>
          <a:p>
            <a:pPr>
              <a:defRPr/>
            </a:pPr>
            <a:r>
              <a:rPr lang="en-US" dirty="0"/>
              <a:t>17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4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18888" y="2924944"/>
            <a:ext cx="2592936" cy="2837508"/>
          </a:xfrm>
          <a:prstGeom prst="rect">
            <a:avLst/>
          </a:prstGeom>
        </p:spPr>
      </p:pic>
      <p:pic>
        <p:nvPicPr>
          <p:cNvPr id="11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1344" y="1255303"/>
            <a:ext cx="2592936" cy="283750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5944" y="4293096"/>
            <a:ext cx="1053001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01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>
          <a:xfrm>
            <a:off x="1343472" y="-80026"/>
            <a:ext cx="9533092" cy="114596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400" b="1" dirty="0" smtClean="0"/>
              <a:t>Пример корректировки принципиальной схемы для замены устройств РЗА в ячейке/панели/шкафу  </a:t>
            </a:r>
            <a:endParaRPr sz="2400" b="1" dirty="0"/>
          </a:p>
        </p:txBody>
      </p:sp>
      <p:sp>
        <p:nvSpPr>
          <p:cNvPr id="7" name="Номер слайда 7"/>
          <p:cNvSpPr>
            <a:spLocks noGrp="1"/>
          </p:cNvSpPr>
          <p:nvPr>
            <p:ph type="sldNum" sz="quarter" idx="12"/>
          </p:nvPr>
        </p:nvSpPr>
        <p:spPr bwMode="auto">
          <a:xfrm>
            <a:off x="10464828" y="6362768"/>
            <a:ext cx="1700808" cy="216025"/>
          </a:xfrm>
        </p:spPr>
        <p:txBody>
          <a:bodyPr/>
          <a:lstStyle/>
          <a:p>
            <a:pPr>
              <a:defRPr/>
            </a:pPr>
            <a:r>
              <a:rPr lang="en-US" dirty="0"/>
              <a:t>18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980728"/>
            <a:ext cx="10205036" cy="5272872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3575720" y="1340769"/>
            <a:ext cx="1440160" cy="54006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10307120" y="1746697"/>
            <a:ext cx="1008112" cy="450690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980638" y="993502"/>
            <a:ext cx="71849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Вариант №3:</a:t>
            </a:r>
            <a:r>
              <a:rPr lang="ru-RU" dirty="0"/>
              <a:t> </a:t>
            </a:r>
            <a:r>
              <a:rPr lang="ru-RU" dirty="0" smtClean="0"/>
              <a:t>Подключение терминала </a:t>
            </a:r>
            <a:r>
              <a:rPr lang="ru-RU" b="1" dirty="0" smtClean="0">
                <a:solidFill>
                  <a:schemeClr val="accent1"/>
                </a:solidFill>
              </a:rPr>
              <a:t>БЭ2502А </a:t>
            </a:r>
            <a:r>
              <a:rPr lang="ru-RU" b="1" dirty="0">
                <a:solidFill>
                  <a:schemeClr val="accent1"/>
                </a:solidFill>
              </a:rPr>
              <a:t>0103 </a:t>
            </a:r>
            <a:r>
              <a:rPr lang="ru-RU" dirty="0"/>
              <a:t>(защита отходящей </a:t>
            </a:r>
            <a:r>
              <a:rPr lang="ru-RU" dirty="0" smtClean="0"/>
              <a:t>ВЛ </a:t>
            </a:r>
            <a:r>
              <a:rPr lang="ru-RU" dirty="0"/>
              <a:t>или </a:t>
            </a:r>
            <a:r>
              <a:rPr lang="ru-RU" dirty="0" smtClean="0"/>
              <a:t>КЛ) вместо </a:t>
            </a:r>
            <a:r>
              <a:rPr lang="en-US" b="1" dirty="0" smtClean="0"/>
              <a:t>REF615</a:t>
            </a:r>
            <a:r>
              <a:rPr lang="en-US" dirty="0" smtClean="0"/>
              <a:t> </a:t>
            </a:r>
            <a:r>
              <a:rPr lang="en-US" dirty="0"/>
              <a:t>(ABB)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7">
            <a:extLst>
              <a:ext uri="{FF2B5EF4-FFF2-40B4-BE49-F238E27FC236}">
                <a16:creationId xmlns:a16="http://schemas.microsoft.com/office/drawing/2014/main" xmlns="" id="{60DE44A7-4DA0-488F-98E7-085BDD823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16480" y="6374477"/>
            <a:ext cx="1700808" cy="216025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19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400" b="1" dirty="0" smtClean="0"/>
              <a:t>Адаптация внутренней логики работы. 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dirty="0" smtClean="0"/>
              <a:t>(гибкая </a:t>
            </a:r>
            <a:r>
              <a:rPr lang="ru-RU" sz="2400" dirty="0"/>
              <a:t>логика в </a:t>
            </a:r>
            <a:r>
              <a:rPr lang="ru-RU" sz="2400" dirty="0" smtClean="0"/>
              <a:t>устройствах БЭ2502)</a:t>
            </a:r>
            <a:endParaRPr lang="ru-RU" sz="2400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4"/>
          </p:nvPr>
        </p:nvSpPr>
        <p:spPr>
          <a:xfrm>
            <a:off x="119336" y="4725144"/>
            <a:ext cx="12072664" cy="1649333"/>
          </a:xfrm>
        </p:spPr>
        <p:txBody>
          <a:bodyPr>
            <a:noAutofit/>
          </a:bodyPr>
          <a:lstStyle/>
          <a:p>
            <a:r>
              <a:rPr lang="ru-RU" sz="2200" dirty="0"/>
              <a:t>в качестве входных воздействий могут использоваться </a:t>
            </a:r>
            <a:r>
              <a:rPr lang="ru-RU" sz="2200" dirty="0">
                <a:solidFill>
                  <a:schemeClr val="accent1"/>
                </a:solidFill>
                <a:cs typeface="Calibri"/>
              </a:rPr>
              <a:t>физические дискретные входы или внутренние логические сигналы </a:t>
            </a:r>
            <a:r>
              <a:rPr lang="ru-RU" sz="2200" dirty="0"/>
              <a:t>устройства;</a:t>
            </a:r>
          </a:p>
          <a:p>
            <a:r>
              <a:rPr lang="ru-RU" sz="2200" dirty="0"/>
              <a:t>использование </a:t>
            </a:r>
            <a:r>
              <a:rPr lang="ru-RU" sz="2200" dirty="0">
                <a:solidFill>
                  <a:schemeClr val="accent1"/>
                </a:solidFill>
                <a:cs typeface="Calibri"/>
              </a:rPr>
              <a:t>до 16 </a:t>
            </a:r>
            <a:r>
              <a:rPr lang="ru-RU" sz="2200" dirty="0"/>
              <a:t>выходных сигналов;</a:t>
            </a:r>
          </a:p>
          <a:p>
            <a:r>
              <a:rPr lang="ru-RU" sz="2200" dirty="0"/>
              <a:t>использование </a:t>
            </a:r>
            <a:r>
              <a:rPr lang="ru-RU" sz="2200" dirty="0">
                <a:solidFill>
                  <a:schemeClr val="accent1"/>
                </a:solidFill>
                <a:cs typeface="Calibri"/>
              </a:rPr>
              <a:t>до 50 </a:t>
            </a:r>
            <a:r>
              <a:rPr lang="ru-RU" sz="2200" dirty="0"/>
              <a:t>логических элементов.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" t="3514" b="16765"/>
          <a:stretch/>
        </p:blipFill>
        <p:spPr bwMode="auto">
          <a:xfrm>
            <a:off x="6312023" y="1484783"/>
            <a:ext cx="5796989" cy="3024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1447154"/>
            <a:ext cx="4968552" cy="306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62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/>
        <p:txBody>
          <a:bodyPr vert="horz" lIns="91440" tIns="45720" rIns="91440" bIns="45720" rtlCol="0" anchor="ctr">
            <a:normAutofit/>
          </a:bodyPr>
          <a:lstStyle/>
          <a:p>
            <a:r>
              <a:rPr lang="ru-RU" sz="2400" b="1" dirty="0"/>
              <a:t>Подготовленные предложения по </a:t>
            </a:r>
            <a:r>
              <a:rPr lang="ru-RU" sz="2400" b="1" dirty="0" smtClean="0"/>
              <a:t>замене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>зарубежного подстанционного оборудования РЗА СН</a:t>
            </a:r>
            <a:endParaRPr sz="2400" b="1" dirty="0"/>
          </a:p>
        </p:txBody>
      </p:sp>
      <p:sp>
        <p:nvSpPr>
          <p:cNvPr id="7" name="Номер слайда 7"/>
          <p:cNvSpPr>
            <a:spLocks noGrp="1"/>
          </p:cNvSpPr>
          <p:nvPr>
            <p:ph type="sldNum" sz="quarter" idx="12"/>
          </p:nvPr>
        </p:nvSpPr>
        <p:spPr bwMode="auto">
          <a:xfrm>
            <a:off x="10491192" y="6374476"/>
            <a:ext cx="1700808" cy="216025"/>
          </a:xfrm>
        </p:spPr>
        <p:txBody>
          <a:bodyPr/>
          <a:lstStyle/>
          <a:p>
            <a:pPr>
              <a:defRPr/>
            </a:pPr>
            <a:r>
              <a:rPr lang="en-US" dirty="0"/>
              <a:t>24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226" y="1858983"/>
            <a:ext cx="1334345" cy="1189040"/>
          </a:xfrm>
          <a:prstGeom prst="rect">
            <a:avLst/>
          </a:prstGeom>
        </p:spPr>
      </p:pic>
      <p:pic>
        <p:nvPicPr>
          <p:cNvPr id="16" name="Picture 2" descr="http://www.metaprom.ru/board_foto/1490782272foto1_big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1" r="19292"/>
          <a:stretch/>
        </p:blipFill>
        <p:spPr bwMode="auto">
          <a:xfrm>
            <a:off x="430534" y="3357563"/>
            <a:ext cx="1321947" cy="1577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r="6570"/>
          <a:stretch/>
        </p:blipFill>
        <p:spPr>
          <a:xfrm>
            <a:off x="3800518" y="2158923"/>
            <a:ext cx="7840098" cy="28803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8060" y="1641189"/>
            <a:ext cx="1509740" cy="141538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1544" y="3337764"/>
            <a:ext cx="1343134" cy="154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47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22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054683"/>
              </p:ext>
            </p:extLst>
          </p:nvPr>
        </p:nvGraphicFramePr>
        <p:xfrm>
          <a:off x="2279576" y="1268760"/>
          <a:ext cx="9793087" cy="49496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388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420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1216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394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SPAC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800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MS PGothic"/>
                        <a:cs typeface="MS PGothic"/>
                      </a:endParaRPr>
                    </a:p>
                  </a:txBody>
                  <a:tcPr marL="54737" marR="5473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Назначение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MS PGothic"/>
                        <a:cs typeface="MS PGothic"/>
                      </a:endParaRPr>
                    </a:p>
                  </a:txBody>
                  <a:tcPr marL="54737" marR="5473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БЭ 2502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MS PGothic"/>
                        <a:cs typeface="MS PGothic"/>
                      </a:endParaRPr>
                    </a:p>
                  </a:txBody>
                  <a:tcPr marL="54737" marR="54737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73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SPAC 801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-01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013,101,113)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MS PGothic"/>
                        <a:cs typeface="MS PGothic"/>
                      </a:endParaRPr>
                    </a:p>
                  </a:txBody>
                  <a:tcPr marL="54737" marR="5473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З</a:t>
                      </a:r>
                      <a:r>
                        <a:rPr lang="ru-RU" sz="1800" b="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ащита </a:t>
                      </a:r>
                      <a:r>
                        <a:rPr lang="ru-RU" sz="1800" b="0" baseline="0" dirty="0">
                          <a:effectLst/>
                          <a:latin typeface="+mn-lt"/>
                          <a:ea typeface="+mn-ea"/>
                          <a:cs typeface="+mn-cs"/>
                        </a:rPr>
                        <a:t>и </a:t>
                      </a:r>
                      <a:r>
                        <a:rPr lang="ru-RU" sz="1800" b="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автоматика </a:t>
                      </a:r>
                      <a:r>
                        <a:rPr lang="ru-RU" sz="1800" b="0" baseline="0" dirty="0">
                          <a:effectLst/>
                          <a:latin typeface="+mn-lt"/>
                          <a:ea typeface="+mn-ea"/>
                          <a:cs typeface="+mn-cs"/>
                        </a:rPr>
                        <a:t>линии </a:t>
                      </a:r>
                      <a:r>
                        <a:rPr lang="ru-RU" sz="1800" b="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6-10 </a:t>
                      </a:r>
                      <a:r>
                        <a:rPr lang="ru-RU" sz="1800" b="0" baseline="0" dirty="0" err="1" smtClean="0">
                          <a:effectLst/>
                          <a:latin typeface="+mn-lt"/>
                          <a:ea typeface="+mn-ea"/>
                          <a:cs typeface="+mn-cs"/>
                        </a:rPr>
                        <a:t>кВ</a:t>
                      </a:r>
                      <a:endParaRPr lang="ru-RU" sz="1800" b="0" dirty="0">
                        <a:effectLst/>
                        <a:latin typeface="Calibri"/>
                        <a:ea typeface="MS PGothic"/>
                        <a:cs typeface="MS PGothic"/>
                      </a:endParaRPr>
                    </a:p>
                  </a:txBody>
                  <a:tcPr marL="54737" marR="5473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 0103</a:t>
                      </a:r>
                      <a:r>
                        <a:rPr lang="ru-RU" sz="1800" b="0" baseline="0" dirty="0" smtClean="0">
                          <a:effectLst/>
                        </a:rPr>
                        <a:t> </a:t>
                      </a:r>
                      <a:endParaRPr lang="ru-RU" sz="1800" b="0" dirty="0">
                        <a:effectLst/>
                        <a:latin typeface="Calibri"/>
                        <a:ea typeface="MS PGothic"/>
                        <a:cs typeface="MS PGothic"/>
                      </a:endParaRPr>
                    </a:p>
                  </a:txBody>
                  <a:tcPr marL="54737" marR="54737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8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SPAC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 801-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02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021,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</a:rPr>
                        <a:t> 102, 121)</a:t>
                      </a:r>
                    </a:p>
                  </a:txBody>
                  <a:tcPr marL="54737" marR="5473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З</a:t>
                      </a:r>
                      <a:r>
                        <a:rPr lang="ru-RU" sz="1800" b="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ащита и автоматика секционного </a:t>
                      </a:r>
                      <a:r>
                        <a:rPr lang="ru-RU" sz="1800" b="0" baseline="0" dirty="0">
                          <a:effectLst/>
                          <a:latin typeface="+mn-lt"/>
                          <a:ea typeface="+mn-ea"/>
                          <a:cs typeface="+mn-cs"/>
                        </a:rPr>
                        <a:t>выключателя </a:t>
                      </a:r>
                      <a:r>
                        <a:rPr lang="ru-RU" sz="1800" b="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6-10 </a:t>
                      </a:r>
                      <a:r>
                        <a:rPr lang="ru-RU" sz="1800" b="0" baseline="0" dirty="0" err="1" smtClean="0">
                          <a:effectLst/>
                          <a:latin typeface="+mn-lt"/>
                          <a:ea typeface="+mn-ea"/>
                          <a:cs typeface="+mn-cs"/>
                        </a:rPr>
                        <a:t>кВ</a:t>
                      </a:r>
                      <a:endParaRPr lang="ru-RU" sz="1800" b="0" dirty="0">
                        <a:effectLst/>
                        <a:latin typeface="Calibri"/>
                        <a:ea typeface="MS PGothic"/>
                        <a:cs typeface="MS PGothic"/>
                      </a:endParaRPr>
                    </a:p>
                  </a:txBody>
                  <a:tcPr marL="54737" marR="5473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0201</a:t>
                      </a:r>
                      <a:endParaRPr lang="ru-RU" sz="1800" b="0" dirty="0">
                        <a:effectLst/>
                        <a:latin typeface="Calibri"/>
                        <a:ea typeface="MS PGothic"/>
                        <a:cs typeface="MS PGothic"/>
                      </a:endParaRPr>
                    </a:p>
                  </a:txBody>
                  <a:tcPr marL="54737" marR="54737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13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SPAC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 801-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03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1-</a:t>
                      </a: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033</a:t>
                      </a:r>
                      <a:r>
                        <a:rPr lang="en-US" sz="1800" b="0" baseline="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800" b="0" baseline="0" dirty="0">
                          <a:solidFill>
                            <a:schemeClr val="tx1"/>
                          </a:solidFill>
                          <a:effectLst/>
                        </a:rPr>
                        <a:t>03, 133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</a:txBody>
                  <a:tcPr marL="54737" marR="5473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З</a:t>
                      </a:r>
                      <a:r>
                        <a:rPr lang="ru-RU" sz="1800" b="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ащита и автоматика вводного </a:t>
                      </a:r>
                      <a:r>
                        <a:rPr lang="ru-RU" sz="1800" b="0" baseline="0" dirty="0">
                          <a:effectLst/>
                          <a:latin typeface="+mn-lt"/>
                          <a:ea typeface="+mn-ea"/>
                          <a:cs typeface="+mn-cs"/>
                        </a:rPr>
                        <a:t>выключателя </a:t>
                      </a:r>
                      <a:endParaRPr lang="ru-RU" sz="1800" b="0" baseline="0" dirty="0" smtClean="0"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6-10 </a:t>
                      </a:r>
                      <a:r>
                        <a:rPr lang="ru-RU" sz="1800" b="0" baseline="0" dirty="0" err="1" smtClean="0">
                          <a:effectLst/>
                          <a:latin typeface="+mn-lt"/>
                          <a:ea typeface="+mn-ea"/>
                          <a:cs typeface="+mn-cs"/>
                        </a:rPr>
                        <a:t>кВ</a:t>
                      </a:r>
                      <a:endParaRPr lang="ru-RU" sz="1800" b="0" dirty="0">
                        <a:effectLst/>
                        <a:latin typeface="Calibri"/>
                        <a:ea typeface="MS PGothic"/>
                        <a:cs typeface="MS PGothic"/>
                      </a:endParaRPr>
                    </a:p>
                  </a:txBody>
                  <a:tcPr marL="54737" marR="54737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0301</a:t>
                      </a:r>
                      <a:endParaRPr lang="ru-RU" sz="1800" b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737" marR="54737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7594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SPAC 801- 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011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012,111,114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116</a:t>
                      </a: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8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737" marR="5473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З</a:t>
                      </a:r>
                      <a:r>
                        <a:rPr lang="ru-RU" sz="1800" b="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ащита и автоматика линии </a:t>
                      </a:r>
                      <a:r>
                        <a:rPr lang="ru-RU" sz="1800" b="0" baseline="0" dirty="0">
                          <a:effectLst/>
                          <a:latin typeface="+mn-lt"/>
                          <a:ea typeface="+mn-ea"/>
                          <a:cs typeface="+mn-cs"/>
                        </a:rPr>
                        <a:t>к </a:t>
                      </a:r>
                      <a:r>
                        <a:rPr lang="ru-RU" sz="1800" b="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ТСН 6-10 </a:t>
                      </a:r>
                      <a:r>
                        <a:rPr lang="ru-RU" sz="1800" b="0" baseline="0" dirty="0" err="1" smtClean="0">
                          <a:effectLst/>
                          <a:latin typeface="+mn-lt"/>
                          <a:ea typeface="+mn-ea"/>
                          <a:cs typeface="+mn-cs"/>
                        </a:rPr>
                        <a:t>кВ</a:t>
                      </a:r>
                      <a:endParaRPr lang="ru-RU" sz="1800" b="0" dirty="0">
                        <a:effectLst/>
                        <a:latin typeface="Calibri"/>
                        <a:ea typeface="MS PGothic"/>
                        <a:cs typeface="MS PGothic"/>
                      </a:endParaRPr>
                    </a:p>
                  </a:txBody>
                  <a:tcPr marL="54737" marR="5473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0101</a:t>
                      </a:r>
                      <a:endParaRPr lang="ru-RU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737" marR="54737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7594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SPAC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802-</a:t>
                      </a: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01</a:t>
                      </a:r>
                      <a:endParaRPr lang="en-US" sz="18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02,101,03,103)</a:t>
                      </a:r>
                      <a:endParaRPr lang="en-US" sz="18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SPAC803</a:t>
                      </a: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-02</a:t>
                      </a:r>
                      <a:endParaRPr lang="ru-RU" sz="18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737" marR="5473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Защита</a:t>
                      </a:r>
                      <a:r>
                        <a:rPr lang="ru-RU" sz="1800" b="0" baseline="0" dirty="0">
                          <a:effectLst/>
                        </a:rPr>
                        <a:t> и автоматика д</a:t>
                      </a:r>
                      <a:r>
                        <a:rPr lang="ru-RU" sz="1800" b="0" dirty="0">
                          <a:effectLst/>
                        </a:rPr>
                        <a:t>вигателя (асинхронный, синхронный) мощностью до 5МВт</a:t>
                      </a:r>
                      <a:endParaRPr lang="ru-RU" sz="1800" b="0" dirty="0">
                        <a:effectLst/>
                        <a:latin typeface="Calibri"/>
                        <a:ea typeface="MS PGothic"/>
                        <a:cs typeface="MS PGothic"/>
                      </a:endParaRPr>
                    </a:p>
                  </a:txBody>
                  <a:tcPr marL="54737" marR="5473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0701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737" marR="54737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7594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SPAC 803-01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(101)</a:t>
                      </a:r>
                      <a:endParaRPr lang="ru-RU" sz="18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737" marR="54737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effectLst/>
                        </a:rPr>
                        <a:t>Защита</a:t>
                      </a:r>
                      <a:r>
                        <a:rPr lang="ru-RU" sz="1800" b="0" baseline="0" dirty="0">
                          <a:effectLst/>
                        </a:rPr>
                        <a:t> и автоматика д</a:t>
                      </a:r>
                      <a:r>
                        <a:rPr lang="ru-RU" sz="1800" b="0" dirty="0">
                          <a:effectLst/>
                        </a:rPr>
                        <a:t>вигателя (асинхронный, синхронный) д</a:t>
                      </a:r>
                      <a:r>
                        <a:rPr lang="ru-RU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вигателя мощностью более </a:t>
                      </a: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5МВт</a:t>
                      </a:r>
                      <a:endParaRPr lang="ru-RU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737" marR="5473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0801</a:t>
                      </a:r>
                      <a:endParaRPr lang="ru-RU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737" marR="54737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4243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SPAC 804</a:t>
                      </a:r>
                    </a:p>
                  </a:txBody>
                  <a:tcPr marL="54737" marR="5473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Трансформатор</a:t>
                      </a:r>
                      <a:r>
                        <a:rPr lang="ru-RU" sz="1800" b="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напряжения</a:t>
                      </a:r>
                      <a:endParaRPr lang="ru-RU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737" marR="5473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0402</a:t>
                      </a:r>
                      <a:endParaRPr lang="ru-RU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737" marR="54737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95400" y="158770"/>
            <a:ext cx="111612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+mj-lt"/>
                <a:ea typeface="+mj-ea"/>
                <a:cs typeface="+mj-cs"/>
              </a:rPr>
              <a:t>Варианты по замене устройств РЗА </a:t>
            </a:r>
          </a:p>
          <a:p>
            <a:pPr algn="ctr"/>
            <a:r>
              <a:rPr lang="ru-RU" sz="2400" dirty="0" smtClean="0">
                <a:latin typeface="+mj-lt"/>
                <a:ea typeface="+mj-ea"/>
                <a:cs typeface="+mj-cs"/>
              </a:rPr>
              <a:t>(серия</a:t>
            </a:r>
            <a:r>
              <a:rPr 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2400" dirty="0">
                <a:latin typeface="+mj-lt"/>
                <a:ea typeface="+mj-ea"/>
                <a:cs typeface="+mj-cs"/>
              </a:rPr>
              <a:t>SPAC </a:t>
            </a:r>
            <a:r>
              <a:rPr lang="en-US" sz="2400" dirty="0" smtClean="0">
                <a:latin typeface="+mj-lt"/>
                <a:ea typeface="+mj-ea"/>
                <a:cs typeface="+mj-cs"/>
              </a:rPr>
              <a:t>800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 с типовой конфигурацией </a:t>
            </a:r>
            <a:r>
              <a:rPr lang="ru-RU" sz="2400" dirty="0">
                <a:latin typeface="+mj-lt"/>
                <a:ea typeface="+mj-ea"/>
                <a:cs typeface="+mj-cs"/>
              </a:rPr>
              <a:t>на 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терминалы БЭ2502А)</a:t>
            </a:r>
            <a:r>
              <a:rPr lang="ru-RU" sz="2400" b="1" dirty="0">
                <a:latin typeface="+mj-lt"/>
                <a:ea typeface="+mj-ea"/>
                <a:cs typeface="+mj-cs"/>
              </a:rPr>
              <a:t/>
            </a:r>
            <a:br>
              <a:rPr lang="ru-RU" sz="2400" b="1" dirty="0">
                <a:latin typeface="+mj-lt"/>
                <a:ea typeface="+mj-ea"/>
                <a:cs typeface="+mj-cs"/>
              </a:rPr>
            </a:br>
            <a:endParaRPr lang="ru-RU" sz="2400" b="1" dirty="0">
              <a:latin typeface="+mj-lt"/>
              <a:ea typeface="+mj-ea"/>
              <a:cs typeface="+mj-cs"/>
            </a:endParaRPr>
          </a:p>
        </p:txBody>
      </p:sp>
      <p:pic>
        <p:nvPicPr>
          <p:cNvPr id="8" name="Picture 2" descr="http://www.metaprom.ru/board_foto/1490782272foto1_bi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6" r="19354"/>
          <a:stretch/>
        </p:blipFill>
        <p:spPr bwMode="auto">
          <a:xfrm>
            <a:off x="263352" y="1556792"/>
            <a:ext cx="1872208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4437112"/>
            <a:ext cx="1428473" cy="112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55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" y="4653136"/>
            <a:ext cx="12191999" cy="10509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600" b="1" dirty="0" smtClean="0"/>
              <a:t>Опыт замены подстанционного иностранного </a:t>
            </a:r>
            <a:r>
              <a:rPr lang="ru-RU" sz="2600" b="1" dirty="0"/>
              <a:t>оборудования </a:t>
            </a:r>
            <a:r>
              <a:rPr lang="ru-RU" sz="2600" b="1" dirty="0" smtClean="0"/>
              <a:t>РЗА</a:t>
            </a:r>
            <a:endParaRPr sz="2600" b="1" dirty="0"/>
          </a:p>
        </p:txBody>
      </p:sp>
      <p:sp>
        <p:nvSpPr>
          <p:cNvPr id="4" name="Номер слайда 7"/>
          <p:cNvSpPr>
            <a:spLocks noGrp="1"/>
          </p:cNvSpPr>
          <p:nvPr>
            <p:ph type="sldNum" sz="quarter" idx="12"/>
          </p:nvPr>
        </p:nvSpPr>
        <p:spPr bwMode="auto">
          <a:xfrm>
            <a:off x="10469816" y="6390275"/>
            <a:ext cx="1700808" cy="216025"/>
          </a:xfrm>
        </p:spPr>
        <p:txBody>
          <a:bodyPr/>
          <a:lstStyle/>
          <a:p>
            <a:pPr>
              <a:defRPr/>
            </a:pPr>
            <a:fld id="{1F5F46FA-F05E-4A28-A92F-471DE94FD11D}" type="slidenum">
              <a:rPr lang="ru-RU">
                <a:solidFill>
                  <a:schemeClr val="tx1"/>
                </a:solidFill>
              </a:rPr>
              <a:t>2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8596942" y="2186711"/>
            <a:ext cx="429419" cy="427971"/>
          </a:xfrm>
          <a:prstGeom prst="rightArrow">
            <a:avLst/>
          </a:prstGeom>
          <a:solidFill>
            <a:srgbClr val="7F26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589" r="20589"/>
          <a:stretch>
            <a:fillRect/>
          </a:stretch>
        </p:blipFill>
        <p:spPr>
          <a:xfrm>
            <a:off x="10532460" y="1252553"/>
            <a:ext cx="1131324" cy="12821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896" y="1321875"/>
            <a:ext cx="5851556" cy="10788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896" y="394455"/>
            <a:ext cx="5794217" cy="95028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9575777" y="1365573"/>
            <a:ext cx="937416" cy="245075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6889" y="2916560"/>
            <a:ext cx="1244445" cy="2370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1570" y="283124"/>
            <a:ext cx="942044" cy="207750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342" y="2400697"/>
            <a:ext cx="2080927" cy="166474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1"/>
          <a:srcRect l="-3588" t="20127"/>
          <a:stretch/>
        </p:blipFill>
        <p:spPr bwMode="auto">
          <a:xfrm>
            <a:off x="6358431" y="1580479"/>
            <a:ext cx="917312" cy="23885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10471" y="2729317"/>
            <a:ext cx="953313" cy="7535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973489" y="61806"/>
            <a:ext cx="1708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станет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 bwMode="auto">
          <a:xfrm>
            <a:off x="3417674" y="13991"/>
            <a:ext cx="1708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было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dirty="0"/>
              <a:t>23</a:t>
            </a:r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>
          <a:xfrm>
            <a:off x="1131252" y="0"/>
            <a:ext cx="9943528" cy="114596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 sz="2400" b="1" dirty="0"/>
              <a:t>Опыт  </a:t>
            </a:r>
            <a:r>
              <a:rPr lang="ru-RU" sz="2400" b="1" dirty="0" smtClean="0"/>
              <a:t>по замене иностранных </a:t>
            </a:r>
            <a:r>
              <a:rPr lang="ru-RU" sz="2400" b="1" dirty="0"/>
              <a:t>устройств </a:t>
            </a:r>
            <a:r>
              <a:rPr lang="ru-RU" sz="2400" b="1" dirty="0" smtClean="0"/>
              <a:t>РЗА </a:t>
            </a:r>
            <a:r>
              <a:rPr lang="ru-RU" sz="2400" b="1" dirty="0"/>
              <a:t>6-35 </a:t>
            </a:r>
            <a:r>
              <a:rPr lang="ru-RU" sz="2400" b="1" dirty="0" smtClean="0"/>
              <a:t>кВ подстанционного оборудования</a:t>
            </a:r>
            <a:endParaRPr sz="2400" b="1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39350" y="1043549"/>
            <a:ext cx="246286" cy="5128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lang="ru-RU" sz="255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143272"/>
              </p:ext>
            </p:extLst>
          </p:nvPr>
        </p:nvGraphicFramePr>
        <p:xfrm>
          <a:off x="3935760" y="1556792"/>
          <a:ext cx="8208913" cy="5047455"/>
        </p:xfrm>
        <a:graphic>
          <a:graphicData uri="http://schemas.openxmlformats.org/drawingml/2006/table">
            <a:tbl>
              <a:tblPr firstRow="1" firstCol="1" bandRow="1">
                <a:tableStyleId>{5ED1C03D-444B-C010-E865-A4DDD7DF8E83}</a:tableStyleId>
              </a:tblPr>
              <a:tblGrid>
                <a:gridCol w="32403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920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16838">
                <a:tc>
                  <a:txBody>
                    <a:bodyPr/>
                    <a:lstStyle/>
                    <a:p>
                      <a:pPr marL="0" marR="0" indent="0" algn="just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БЭ2502-</a:t>
                      </a:r>
                      <a:r>
                        <a:rPr lang="en-US" sz="18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SPAC800</a:t>
                      </a:r>
                      <a:endParaRPr lang="ru-RU" sz="180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just" defTabSz="914400" fontAlgn="ctr">
                        <a:spcAft>
                          <a:spcPts val="0"/>
                        </a:spcAft>
                      </a:pPr>
                      <a:endParaRPr lang="ru-RU" sz="180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Объект</a:t>
                      </a:r>
                    </a:p>
                    <a:p>
                      <a:pPr marL="0" algn="ctr" defTabSz="914400" fontAlgn="ctr">
                        <a:spcAft>
                          <a:spcPts val="0"/>
                        </a:spcAft>
                      </a:pPr>
                      <a:endParaRPr lang="ru-RU" sz="180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Год</a:t>
                      </a:r>
                    </a:p>
                    <a:p>
                      <a:pPr marL="0" algn="ctr" defTabSz="914400" fontAlgn="ctr">
                        <a:spcAft>
                          <a:spcPts val="0"/>
                        </a:spcAft>
                      </a:pPr>
                      <a:endParaRPr lang="ru-RU" sz="180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21702">
                <a:tc>
                  <a:txBody>
                    <a:bodyPr/>
                    <a:lstStyle/>
                    <a:p>
                      <a:pPr marL="0" algn="just" defTabSz="914400" fontAlgn="ctr">
                        <a:spcAft>
                          <a:spcPts val="0"/>
                        </a:spcAft>
                      </a:pPr>
                      <a:r>
                        <a:rPr lang="ru-RU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БЭ2502Б0103 (</a:t>
                      </a:r>
                      <a:r>
                        <a:rPr lang="en-US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SPAC</a:t>
                      </a:r>
                      <a:r>
                        <a:rPr lang="ru-RU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801)</a:t>
                      </a:r>
                    </a:p>
                    <a:p>
                      <a:pPr marL="0" algn="just" defTabSz="914400" fontAlgn="ctr">
                        <a:spcAft>
                          <a:spcPts val="0"/>
                        </a:spcAft>
                      </a:pPr>
                      <a:r>
                        <a:rPr lang="ru-RU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БЭ2502Б0201</a:t>
                      </a:r>
                    </a:p>
                    <a:p>
                      <a:pPr marL="0" algn="just" defTabSz="914400" fontAlgn="ctr">
                        <a:spcAft>
                          <a:spcPts val="0"/>
                        </a:spcAft>
                      </a:pPr>
                      <a:r>
                        <a:rPr lang="ru-RU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БЭ2502Б0303</a:t>
                      </a:r>
                    </a:p>
                    <a:p>
                      <a:pPr marL="0" algn="just" defTabSz="914400" fontAlgn="ctr">
                        <a:spcAft>
                          <a:spcPts val="0"/>
                        </a:spcAft>
                      </a:pPr>
                      <a:r>
                        <a:rPr lang="ru-RU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БЭ2502Б0402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spcAft>
                          <a:spcPts val="0"/>
                        </a:spcAft>
                      </a:pPr>
                      <a:r>
                        <a:rPr lang="ru-RU" sz="180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ПС </a:t>
                      </a:r>
                      <a:r>
                        <a:rPr lang="ru-RU" sz="1800" u="none" strike="noStrike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Бажовская</a:t>
                      </a:r>
                      <a:r>
                        <a:rPr lang="ru-RU" sz="180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(ЕЭСК)</a:t>
                      </a:r>
                      <a:endParaRPr lang="ru-RU" sz="180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spcAft>
                          <a:spcPts val="0"/>
                        </a:spcAft>
                      </a:pPr>
                      <a:r>
                        <a:rPr lang="ru-RU" sz="18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851">
                <a:tc>
                  <a:txBody>
                    <a:bodyPr/>
                    <a:lstStyle/>
                    <a:p>
                      <a:pPr marL="0" algn="just" defTabSz="914400" fontAlgn="ctr">
                        <a:spcAft>
                          <a:spcPts val="0"/>
                        </a:spcAft>
                      </a:pPr>
                      <a:r>
                        <a:rPr lang="ru-RU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БЭ2502А0103 (</a:t>
                      </a:r>
                      <a:r>
                        <a:rPr lang="en-US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SPAC 801</a:t>
                      </a:r>
                      <a:r>
                        <a:rPr lang="ru-RU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spcAft>
                          <a:spcPts val="0"/>
                        </a:spcAft>
                      </a:pPr>
                      <a:r>
                        <a:rPr lang="ru-RU" sz="180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ПС 110 </a:t>
                      </a:r>
                      <a:r>
                        <a:rPr lang="ru-RU" sz="1800" u="none" strike="noStrike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кВ</a:t>
                      </a:r>
                      <a:r>
                        <a:rPr lang="ru-RU" sz="180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u="none" strike="noStrike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Калугино</a:t>
                      </a:r>
                      <a:r>
                        <a:rPr lang="ru-RU" sz="180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(МОЭСК)</a:t>
                      </a:r>
                      <a:endParaRPr lang="ru-RU" sz="180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spcAft>
                          <a:spcPts val="0"/>
                        </a:spcAft>
                      </a:pPr>
                      <a:r>
                        <a:rPr lang="ru-RU" sz="18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0851">
                <a:tc>
                  <a:txBody>
                    <a:bodyPr/>
                    <a:lstStyle/>
                    <a:p>
                      <a:pPr marL="0" algn="just" defTabSz="914400" fontAlgn="ctr">
                        <a:spcAft>
                          <a:spcPts val="0"/>
                        </a:spcAft>
                      </a:pPr>
                      <a:r>
                        <a:rPr lang="ru-RU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БЭ2502А0103 (</a:t>
                      </a:r>
                      <a:r>
                        <a:rPr lang="en-US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SPAC 801</a:t>
                      </a:r>
                      <a:r>
                        <a:rPr lang="en-US" sz="1800" b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800" b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spcAft>
                          <a:spcPts val="0"/>
                        </a:spcAft>
                      </a:pPr>
                      <a:r>
                        <a:rPr lang="ru-RU" sz="180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ПС Дворики №</a:t>
                      </a:r>
                      <a:r>
                        <a:rPr lang="ru-RU" sz="18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300 </a:t>
                      </a:r>
                      <a:r>
                        <a:rPr lang="ru-RU" sz="180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 </a:t>
                      </a:r>
                      <a:r>
                        <a:rPr lang="ru-RU" sz="1800" u="none" strike="noStrike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кВ</a:t>
                      </a:r>
                      <a:r>
                        <a:rPr lang="ru-RU" sz="180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80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spcAft>
                          <a:spcPts val="0"/>
                        </a:spcAft>
                      </a:pPr>
                      <a:r>
                        <a:rPr lang="ru-RU" sz="18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0851">
                <a:tc>
                  <a:txBody>
                    <a:bodyPr/>
                    <a:lstStyle/>
                    <a:p>
                      <a:pPr marL="0" algn="just" defTabSz="914400" fontAlgn="ctr">
                        <a:spcAft>
                          <a:spcPts val="0"/>
                        </a:spcAft>
                      </a:pPr>
                      <a:r>
                        <a:rPr lang="ru-RU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БЭ2502А0103 (</a:t>
                      </a:r>
                      <a:r>
                        <a:rPr lang="en-US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SPAC 801</a:t>
                      </a:r>
                      <a:r>
                        <a:rPr lang="en-US" sz="1800" b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800" b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spcAft>
                          <a:spcPts val="0"/>
                        </a:spcAft>
                      </a:pPr>
                      <a:r>
                        <a:rPr lang="ru-RU" sz="180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ПС Пущино №</a:t>
                      </a:r>
                      <a:r>
                        <a:rPr lang="ru-RU" sz="18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447 </a:t>
                      </a:r>
                      <a:r>
                        <a:rPr lang="ru-RU" sz="180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 </a:t>
                      </a:r>
                      <a:r>
                        <a:rPr lang="ru-RU" sz="1800" u="none" strike="noStrike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кВ</a:t>
                      </a:r>
                      <a:r>
                        <a:rPr lang="ru-RU" sz="180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80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spcAft>
                          <a:spcPts val="0"/>
                        </a:spcAft>
                      </a:pPr>
                      <a:r>
                        <a:rPr lang="ru-RU" sz="18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60851">
                <a:tc>
                  <a:txBody>
                    <a:bodyPr/>
                    <a:lstStyle/>
                    <a:p>
                      <a:pPr marL="0" algn="just" defTabSz="914400" fontAlgn="ctr">
                        <a:spcAft>
                          <a:spcPts val="0"/>
                        </a:spcAft>
                      </a:pPr>
                      <a:r>
                        <a:rPr lang="ru-RU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БЭ2502А0103 (</a:t>
                      </a:r>
                      <a:r>
                        <a:rPr lang="en-US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SPAC 801</a:t>
                      </a:r>
                      <a:r>
                        <a:rPr lang="en-US" sz="1800" b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800" b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spcAft>
                          <a:spcPts val="0"/>
                        </a:spcAft>
                      </a:pPr>
                      <a:r>
                        <a:rPr lang="ru-RU" sz="180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ПС Бор №</a:t>
                      </a:r>
                      <a:r>
                        <a:rPr lang="ru-RU" sz="18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266 </a:t>
                      </a:r>
                      <a:r>
                        <a:rPr lang="ru-RU" sz="180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 </a:t>
                      </a:r>
                      <a:r>
                        <a:rPr lang="ru-RU" sz="1800" u="none" strike="noStrike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кВ</a:t>
                      </a:r>
                      <a:r>
                        <a:rPr lang="ru-RU" sz="180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(МОЭСК)</a:t>
                      </a:r>
                      <a:endParaRPr lang="ru-RU" sz="180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0851">
                <a:tc>
                  <a:txBody>
                    <a:bodyPr/>
                    <a:lstStyle/>
                    <a:p>
                      <a:pPr marL="0" algn="just" defTabSz="914400" fontAlgn="ctr">
                        <a:spcAft>
                          <a:spcPts val="0"/>
                        </a:spcAft>
                      </a:pPr>
                      <a:r>
                        <a:rPr lang="ru-RU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БЭ2502А0</a:t>
                      </a:r>
                      <a:r>
                        <a:rPr lang="en-US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501 </a:t>
                      </a:r>
                      <a:r>
                        <a:rPr lang="ru-RU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SPAC 801)</a:t>
                      </a:r>
                      <a:endParaRPr lang="ru-RU" sz="1800" b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spcAft>
                          <a:spcPts val="0"/>
                        </a:spcAft>
                      </a:pPr>
                      <a:r>
                        <a:rPr lang="ru-RU" sz="180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ПС Гжель №</a:t>
                      </a:r>
                      <a:r>
                        <a:rPr lang="ru-RU" sz="18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352 110/35/6 </a:t>
                      </a:r>
                      <a:r>
                        <a:rPr lang="ru-RU" sz="1800" u="none" strike="noStrike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кВ</a:t>
                      </a:r>
                      <a:endParaRPr lang="ru-RU" sz="180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spcAft>
                          <a:spcPts val="0"/>
                        </a:spcAft>
                      </a:pPr>
                      <a:r>
                        <a:rPr lang="ru-RU" sz="18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0851">
                <a:tc>
                  <a:txBody>
                    <a:bodyPr/>
                    <a:lstStyle/>
                    <a:p>
                      <a:pPr marL="0" algn="just" defTabSz="914400" fontAlgn="ctr">
                        <a:spcAft>
                          <a:spcPts val="0"/>
                        </a:spcAft>
                      </a:pPr>
                      <a:r>
                        <a:rPr lang="ru-RU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БЭ2502А0103 (</a:t>
                      </a:r>
                      <a:r>
                        <a:rPr lang="en-US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SPAC 801)</a:t>
                      </a:r>
                      <a:endParaRPr lang="ru-RU" sz="1800" b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just" defTabSz="914400" fontAlgn="ctr">
                        <a:spcAft>
                          <a:spcPts val="0"/>
                        </a:spcAft>
                      </a:pPr>
                      <a:r>
                        <a:rPr lang="ru-RU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БЭ2502А0303 (</a:t>
                      </a:r>
                      <a:r>
                        <a:rPr lang="en-US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SPAC 801)</a:t>
                      </a:r>
                      <a:endParaRPr lang="ru-RU" sz="1800" b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spcAft>
                          <a:spcPts val="0"/>
                        </a:spcAft>
                      </a:pPr>
                      <a:r>
                        <a:rPr lang="ru-RU" sz="180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ПС Юбилейная №</a:t>
                      </a:r>
                      <a:r>
                        <a:rPr lang="ru-RU" sz="18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776 110/10 </a:t>
                      </a:r>
                      <a:r>
                        <a:rPr lang="ru-RU" sz="1800" u="none" strike="noStrik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кВ</a:t>
                      </a:r>
                      <a:r>
                        <a:rPr lang="ru-RU" sz="18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(МОЭСК)</a:t>
                      </a:r>
                      <a:endParaRPr lang="ru-RU" sz="180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spcAft>
                          <a:spcPts val="0"/>
                        </a:spcAft>
                      </a:pPr>
                      <a:r>
                        <a:rPr lang="ru-RU" sz="18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60851">
                <a:tc>
                  <a:txBody>
                    <a:bodyPr/>
                    <a:lstStyle/>
                    <a:p>
                      <a:pPr marL="0" algn="just" defTabSz="914400" fontAlgn="ctr">
                        <a:spcAft>
                          <a:spcPts val="0"/>
                        </a:spcAft>
                      </a:pPr>
                      <a:r>
                        <a:rPr lang="ru-RU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БЭ2502А0103 (</a:t>
                      </a:r>
                      <a:r>
                        <a:rPr lang="en-US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SPAC 801) </a:t>
                      </a:r>
                      <a:endParaRPr lang="ru-RU" sz="1800" b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just" defTabSz="914400" fontAlgn="ctr">
                        <a:spcAft>
                          <a:spcPts val="0"/>
                        </a:spcAft>
                      </a:pPr>
                      <a:r>
                        <a:rPr lang="ru-RU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БЭ2502А0303 (</a:t>
                      </a:r>
                      <a:r>
                        <a:rPr lang="en-US" sz="1800" b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SPAC 801)</a:t>
                      </a:r>
                      <a:endParaRPr lang="ru-RU" sz="1800" b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spcAft>
                          <a:spcPts val="0"/>
                        </a:spcAft>
                      </a:pPr>
                      <a:r>
                        <a:rPr lang="ru-RU" sz="180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ПС Дворики №</a:t>
                      </a:r>
                      <a:r>
                        <a:rPr lang="ru-RU" sz="18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300 110/10 </a:t>
                      </a:r>
                      <a:r>
                        <a:rPr lang="ru-RU" sz="1800" u="none" strike="noStrik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кВ</a:t>
                      </a:r>
                      <a:r>
                        <a:rPr lang="ru-RU" sz="18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(МОЭСК)</a:t>
                      </a:r>
                      <a:endParaRPr lang="ru-RU" sz="180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pic>
        <p:nvPicPr>
          <p:cNvPr id="16" name="Picture 2" descr="http://www.metaprom.ru/board_foto/1490782272foto1_big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2" r="18585"/>
          <a:stretch/>
        </p:blipFill>
        <p:spPr bwMode="auto">
          <a:xfrm>
            <a:off x="2567608" y="2817277"/>
            <a:ext cx="1224136" cy="1458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Выгнутая вверх стрелка 16"/>
          <p:cNvSpPr/>
          <p:nvPr/>
        </p:nvSpPr>
        <p:spPr>
          <a:xfrm>
            <a:off x="1254366" y="2197157"/>
            <a:ext cx="2088232" cy="350912"/>
          </a:xfrm>
          <a:prstGeom prst="curvedDown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1984385" y="4388612"/>
            <a:ext cx="21451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SPAC 800</a:t>
            </a:r>
            <a:r>
              <a:rPr lang="ru-RU" sz="2000" dirty="0"/>
              <a:t>/810</a:t>
            </a:r>
            <a:r>
              <a:rPr lang="de-DE" sz="2000" dirty="0"/>
              <a:t> </a:t>
            </a:r>
            <a:endParaRPr lang="ru-RU" sz="2000" dirty="0"/>
          </a:p>
        </p:txBody>
      </p:sp>
      <p:pic>
        <p:nvPicPr>
          <p:cNvPr id="21" name="Рисунок 20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04" t="6699" r="8011"/>
          <a:stretch/>
        </p:blipFill>
        <p:spPr>
          <a:xfrm>
            <a:off x="-395020" y="2774709"/>
            <a:ext cx="2448272" cy="1707697"/>
          </a:xfrm>
        </p:spPr>
      </p:pic>
      <p:sp>
        <p:nvSpPr>
          <p:cNvPr id="22" name="Прямоугольник 21"/>
          <p:cNvSpPr/>
          <p:nvPr/>
        </p:nvSpPr>
        <p:spPr bwMode="auto">
          <a:xfrm>
            <a:off x="554840" y="4388612"/>
            <a:ext cx="13740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БЭ</a:t>
            </a:r>
            <a:r>
              <a:rPr lang="de-DE" sz="2000" dirty="0"/>
              <a:t> </a:t>
            </a:r>
            <a:r>
              <a:rPr lang="ru-RU" sz="2000" dirty="0"/>
              <a:t>2502</a:t>
            </a:r>
            <a:r>
              <a:rPr lang="de-DE" sz="2000" dirty="0"/>
              <a:t> </a:t>
            </a:r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9956" y="4788722"/>
            <a:ext cx="1295945" cy="13765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2804" y="4944030"/>
            <a:ext cx="1156487" cy="914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74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/>
              <a:t>Информация по </a:t>
            </a:r>
            <a:r>
              <a:rPr lang="ru-RU" sz="2400" b="1" dirty="0" smtClean="0"/>
              <a:t>замене доступна на </a:t>
            </a:r>
            <a:r>
              <a:rPr lang="ru-RU" sz="2400" b="1" dirty="0"/>
              <a:t>сайте</a:t>
            </a:r>
            <a:br>
              <a:rPr lang="ru-RU" sz="2400" b="1" dirty="0"/>
            </a:br>
            <a:r>
              <a:rPr lang="en-US" sz="2200" b="1" dirty="0">
                <a:solidFill>
                  <a:schemeClr val="accent1"/>
                </a:solidFill>
                <a:latin typeface="+mn-lt"/>
                <a:ea typeface="+mn-ea"/>
                <a:cs typeface="Calibri" pitchFamily="34" charset="0"/>
              </a:rPr>
              <a:t>https://ekra.ru</a:t>
            </a:r>
            <a:endParaRPr lang="ru-RU" sz="2200" b="1" dirty="0">
              <a:solidFill>
                <a:schemeClr val="accent1"/>
              </a:solidFill>
              <a:latin typeface="+mn-lt"/>
              <a:ea typeface="+mn-ea"/>
              <a:cs typeface="Calibri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25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57" t="-255" r="1755" b="-1"/>
          <a:stretch/>
        </p:blipFill>
        <p:spPr>
          <a:xfrm>
            <a:off x="1698172" y="1420307"/>
            <a:ext cx="8885020" cy="5137360"/>
          </a:xfrm>
          <a:prstGeom prst="rect">
            <a:avLst/>
          </a:prstGeom>
        </p:spPr>
      </p:pic>
      <p:sp>
        <p:nvSpPr>
          <p:cNvPr id="5" name="Номер слайда 3"/>
          <p:cNvSpPr txBox="1">
            <a:spLocks/>
          </p:cNvSpPr>
          <p:nvPr/>
        </p:nvSpPr>
        <p:spPr bwMode="auto">
          <a:xfrm>
            <a:off x="9924256" y="6374470"/>
            <a:ext cx="2267744" cy="216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240016" y="1340768"/>
            <a:ext cx="3240360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замена</a:t>
            </a:r>
            <a:endParaRPr lang="ru-RU" sz="1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3696" y="1399135"/>
            <a:ext cx="2273432" cy="294595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8058" y="1484784"/>
            <a:ext cx="4934445" cy="1728192"/>
          </a:xfrm>
          <a:prstGeom prst="rect">
            <a:avLst/>
          </a:prstGeom>
        </p:spPr>
      </p:pic>
      <p:pic>
        <p:nvPicPr>
          <p:cNvPr id="1028" name="Picture 4" descr="http://qrcoder.ru/code/?https%3A%2F%2Fekra.ru%2Fproduct%2Frza-ps-6-35%2Ft-rza%2Fbe2502b%2F&amp;4&amp;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6702" y="4212419"/>
            <a:ext cx="1562100" cy="156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749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3392" y="3501008"/>
            <a:ext cx="11749136" cy="72008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/>
              <a:t>Решения по </a:t>
            </a:r>
            <a:r>
              <a:rPr lang="ru-RU" sz="2400" b="1" dirty="0" smtClean="0"/>
              <a:t>замене иностранного</a:t>
            </a:r>
            <a:r>
              <a:rPr lang="en-US" sz="2400" b="1" dirty="0" smtClean="0"/>
              <a:t> </a:t>
            </a:r>
            <a:r>
              <a:rPr lang="ru-RU" sz="2400" b="1" dirty="0" smtClean="0"/>
              <a:t> подстанционного оборудования РЗА 110 </a:t>
            </a:r>
            <a:r>
              <a:rPr lang="ru-RU" sz="2400" b="1" dirty="0"/>
              <a:t>кВ и выше</a:t>
            </a:r>
          </a:p>
        </p:txBody>
      </p:sp>
      <p:pic>
        <p:nvPicPr>
          <p:cNvPr id="5" name="object 3"/>
          <p:cNvPicPr>
            <a:picLocks noGrp="1"/>
          </p:cNvPicPr>
          <p:nvPr>
            <p:ph type="pic" sz="quarter" idx="13"/>
          </p:nvPr>
        </p:nvPicPr>
        <p:blipFill>
          <a:blip r:embed="rId3" cstate="print"/>
          <a:srcRect t="11401" b="11401"/>
          <a:stretch>
            <a:fillRect/>
          </a:stretch>
        </p:blipFill>
        <p:spPr>
          <a:xfrm>
            <a:off x="0" y="44624"/>
            <a:ext cx="12192000" cy="299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82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675476" y="0"/>
            <a:ext cx="9160164" cy="124097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400" b="1" dirty="0" smtClean="0"/>
              <a:t>Версии/поколения устройств РЗА подстанционного </a:t>
            </a:r>
            <a:r>
              <a:rPr lang="ru-RU" sz="2400" b="1" dirty="0"/>
              <a:t>оборудования серии </a:t>
            </a:r>
            <a:r>
              <a:rPr lang="ru-RU" sz="2400" b="1" dirty="0" smtClean="0"/>
              <a:t>БЭ2704</a:t>
            </a:r>
            <a:endParaRPr lang="ru-RU" sz="2400" b="1" dirty="0"/>
          </a:p>
        </p:txBody>
      </p:sp>
      <p:sp>
        <p:nvSpPr>
          <p:cNvPr id="32" name="Объект 11"/>
          <p:cNvSpPr txBox="1">
            <a:spLocks/>
          </p:cNvSpPr>
          <p:nvPr/>
        </p:nvSpPr>
        <p:spPr bwMode="auto">
          <a:xfrm>
            <a:off x="3046143" y="3465160"/>
            <a:ext cx="3095220" cy="2405518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indent="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/>
            </a:lvl1pPr>
            <a:lvl2pPr marL="685751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2918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084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251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420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586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753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5919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 sz="1600" dirty="0"/>
              <a:t>БЭ2704_ </a:t>
            </a:r>
            <a:r>
              <a:rPr lang="en-US" sz="1600" dirty="0" smtClean="0"/>
              <a:t>v200 </a:t>
            </a:r>
            <a:r>
              <a:rPr lang="en-US" sz="1600" dirty="0"/>
              <a:t>– </a:t>
            </a:r>
            <a:r>
              <a:rPr lang="ru-RU" sz="1600" dirty="0">
                <a:solidFill>
                  <a:schemeClr val="accent1"/>
                </a:solidFill>
              </a:rPr>
              <a:t>следующе </a:t>
            </a:r>
            <a:r>
              <a:rPr lang="ru-RU" sz="1600" dirty="0" smtClean="0">
                <a:solidFill>
                  <a:schemeClr val="accent1"/>
                </a:solidFill>
              </a:rPr>
              <a:t>поколение. </a:t>
            </a:r>
            <a:r>
              <a:rPr lang="ru-RU" sz="1600" dirty="0" smtClean="0"/>
              <a:t>Новый блок </a:t>
            </a:r>
            <a:r>
              <a:rPr lang="ru-RU" sz="1600" dirty="0"/>
              <a:t>логики (</a:t>
            </a:r>
            <a:r>
              <a:rPr lang="ru-RU" sz="1600" dirty="0" smtClean="0"/>
              <a:t>процессор) и прошивка. Совместимы с </a:t>
            </a:r>
            <a:r>
              <a:rPr lang="en-US" sz="1600" dirty="0" smtClean="0"/>
              <a:t>v100</a:t>
            </a:r>
            <a:r>
              <a:rPr lang="ru-RU" sz="1600" dirty="0" smtClean="0"/>
              <a:t>. Наличие </a:t>
            </a:r>
            <a:r>
              <a:rPr lang="ru-RU" sz="1600" dirty="0"/>
              <a:t>сетевых интерфейсов связи по МЭК </a:t>
            </a:r>
            <a:r>
              <a:rPr lang="ru-RU" sz="1600" dirty="0" smtClean="0"/>
              <a:t>61850 </a:t>
            </a:r>
            <a:r>
              <a:rPr lang="ru-RU" sz="1600" dirty="0">
                <a:solidFill>
                  <a:schemeClr val="accent1"/>
                </a:solidFill>
              </a:rPr>
              <a:t>(2011 – </a:t>
            </a:r>
            <a:r>
              <a:rPr lang="ru-RU" sz="1600" dirty="0" smtClean="0">
                <a:solidFill>
                  <a:schemeClr val="accent1"/>
                </a:solidFill>
              </a:rPr>
              <a:t>2019 г</a:t>
            </a:r>
            <a:r>
              <a:rPr lang="ru-RU" sz="1600" dirty="0">
                <a:solidFill>
                  <a:schemeClr val="accent1"/>
                </a:solidFill>
              </a:rPr>
              <a:t>.) </a:t>
            </a:r>
            <a:endParaRPr lang="ru-RU" sz="1600" dirty="0"/>
          </a:p>
        </p:txBody>
      </p:sp>
      <p:sp>
        <p:nvSpPr>
          <p:cNvPr id="34" name="Объект 2"/>
          <p:cNvSpPr txBox="1">
            <a:spLocks/>
          </p:cNvSpPr>
          <p:nvPr/>
        </p:nvSpPr>
        <p:spPr bwMode="auto">
          <a:xfrm>
            <a:off x="12800" y="3509793"/>
            <a:ext cx="3058888" cy="211650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indent="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/>
            </a:lvl1pPr>
            <a:lvl2pPr marL="685751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2918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084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251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420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586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753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5919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 sz="1600" dirty="0" smtClean="0"/>
              <a:t>БЭ2704_</a:t>
            </a:r>
            <a:r>
              <a:rPr lang="en-US" sz="1600" dirty="0" smtClean="0"/>
              <a:t>v100</a:t>
            </a:r>
            <a:r>
              <a:rPr lang="ru-RU" sz="1600" dirty="0" smtClean="0"/>
              <a:t> – </a:t>
            </a:r>
            <a:r>
              <a:rPr lang="ru-RU" sz="1600" dirty="0" smtClean="0">
                <a:solidFill>
                  <a:schemeClr val="accent1"/>
                </a:solidFill>
              </a:rPr>
              <a:t>первая версия устройств РЗА. </a:t>
            </a:r>
            <a:r>
              <a:rPr lang="ru-RU" sz="1600" dirty="0" smtClean="0"/>
              <a:t>Развитие велось в </a:t>
            </a:r>
            <a:r>
              <a:rPr lang="ru-RU" sz="1600" dirty="0"/>
              <a:t>части увеличения </a:t>
            </a:r>
            <a:r>
              <a:rPr lang="ru-RU" sz="1600" dirty="0" smtClean="0"/>
              <a:t>коммуникационных портов </a:t>
            </a:r>
            <a:r>
              <a:rPr lang="ru-RU" sz="1600" dirty="0"/>
              <a:t>и удобства управления </a:t>
            </a:r>
            <a:r>
              <a:rPr lang="ru-RU" sz="1600" dirty="0">
                <a:solidFill>
                  <a:schemeClr val="accent1"/>
                </a:solidFill>
              </a:rPr>
              <a:t>(2001-2010 г.)</a:t>
            </a:r>
          </a:p>
        </p:txBody>
      </p:sp>
      <p:sp>
        <p:nvSpPr>
          <p:cNvPr id="37" name="Объект 8"/>
          <p:cNvSpPr txBox="1">
            <a:spLocks/>
          </p:cNvSpPr>
          <p:nvPr/>
        </p:nvSpPr>
        <p:spPr bwMode="auto">
          <a:xfrm>
            <a:off x="9121965" y="3489618"/>
            <a:ext cx="3070035" cy="2371607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indent="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/>
            </a:lvl1pPr>
            <a:lvl2pPr marL="685751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2918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084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251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420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586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753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5919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 sz="1600" dirty="0"/>
              <a:t>БЭ2704_</a:t>
            </a:r>
            <a:r>
              <a:rPr lang="en-US" sz="1600" dirty="0" smtClean="0"/>
              <a:t>v</a:t>
            </a:r>
            <a:r>
              <a:rPr lang="ru-RU" sz="1600" dirty="0" smtClean="0"/>
              <a:t>4</a:t>
            </a:r>
            <a:r>
              <a:rPr lang="en-US" sz="1600" dirty="0" smtClean="0"/>
              <a:t>00</a:t>
            </a:r>
            <a:r>
              <a:rPr lang="ru-RU" sz="1600" dirty="0" smtClean="0">
                <a:solidFill>
                  <a:schemeClr val="accent1"/>
                </a:solidFill>
              </a:rPr>
              <a:t> – актуальная. </a:t>
            </a:r>
            <a:r>
              <a:rPr lang="ru-RU" sz="1600" dirty="0" smtClean="0">
                <a:cs typeface="Calibri" pitchFamily="34" charset="0"/>
              </a:rPr>
              <a:t>Р</a:t>
            </a:r>
            <a:r>
              <a:rPr lang="ru-RU" sz="1600" dirty="0" smtClean="0"/>
              <a:t>асширенный диапазон </a:t>
            </a:r>
            <a:r>
              <a:rPr lang="ru-RU" sz="1600" dirty="0"/>
              <a:t>измерения </a:t>
            </a:r>
            <a:r>
              <a:rPr lang="en-US" sz="1600" dirty="0">
                <a:cs typeface="Calibri" pitchFamily="34" charset="0"/>
              </a:rPr>
              <a:t>I</a:t>
            </a:r>
            <a:r>
              <a:rPr lang="ru-RU" sz="1600" dirty="0" smtClean="0">
                <a:cs typeface="Calibri" pitchFamily="34" charset="0"/>
              </a:rPr>
              <a:t>ном, увеличенное кол-во аналоговых входов, отечественный конструктив. </a:t>
            </a:r>
            <a:r>
              <a:rPr lang="ru-RU" sz="1600" dirty="0" smtClean="0">
                <a:cs typeface="Calibri" pitchFamily="34" charset="0"/>
              </a:rPr>
              <a:t>Г</a:t>
            </a:r>
            <a:r>
              <a:rPr lang="ru-RU" sz="1600" dirty="0" smtClean="0"/>
              <a:t>рафический </a:t>
            </a:r>
            <a:r>
              <a:rPr lang="ru-RU" sz="1600" dirty="0" smtClean="0"/>
              <a:t>дисплей </a:t>
            </a:r>
            <a:r>
              <a:rPr lang="ru-RU" sz="1600" dirty="0">
                <a:solidFill>
                  <a:schemeClr val="accent1"/>
                </a:solidFill>
              </a:rPr>
              <a:t>(с 2019 г</a:t>
            </a:r>
            <a:r>
              <a:rPr lang="ru-RU" sz="1600" dirty="0" smtClean="0">
                <a:solidFill>
                  <a:schemeClr val="accent1"/>
                </a:solidFill>
              </a:rPr>
              <a:t>.)</a:t>
            </a:r>
            <a:endParaRPr lang="ru-RU" sz="1600" dirty="0">
              <a:solidFill>
                <a:schemeClr val="accent1"/>
              </a:solidFill>
            </a:endParaRPr>
          </a:p>
        </p:txBody>
      </p:sp>
      <p:sp>
        <p:nvSpPr>
          <p:cNvPr id="13" name="Объект 12"/>
          <p:cNvSpPr txBox="1">
            <a:spLocks/>
          </p:cNvSpPr>
          <p:nvPr/>
        </p:nvSpPr>
        <p:spPr bwMode="auto">
          <a:xfrm>
            <a:off x="6020251" y="3546401"/>
            <a:ext cx="3165599" cy="234041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indent="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/>
            </a:lvl1pPr>
            <a:lvl2pPr marL="685751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2918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084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251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420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586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753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5919" indent="-22858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 dirty="0"/>
              <a:t>БЭ2704_</a:t>
            </a:r>
            <a:r>
              <a:rPr lang="en-US" dirty="0"/>
              <a:t>v</a:t>
            </a:r>
            <a:r>
              <a:rPr lang="ru-RU" dirty="0"/>
              <a:t>3</a:t>
            </a:r>
            <a:r>
              <a:rPr lang="en-US" dirty="0"/>
              <a:t>00</a:t>
            </a:r>
            <a:r>
              <a:rPr lang="ru-RU" dirty="0"/>
              <a:t> </a:t>
            </a:r>
            <a:r>
              <a:rPr lang="ru-RU" dirty="0" smtClean="0"/>
              <a:t>–</a:t>
            </a:r>
            <a:r>
              <a:rPr lang="ru-RU" dirty="0" smtClean="0">
                <a:solidFill>
                  <a:schemeClr val="accent1"/>
                </a:solidFill>
              </a:rPr>
              <a:t>модернизация </a:t>
            </a:r>
            <a:r>
              <a:rPr lang="ru-RU" dirty="0" smtClean="0">
                <a:solidFill>
                  <a:schemeClr val="accent1"/>
                </a:solidFill>
              </a:rPr>
              <a:t>под  изменившиеся требования. </a:t>
            </a:r>
            <a:r>
              <a:rPr lang="ru-RU" dirty="0" smtClean="0"/>
              <a:t>Универсальные токовые входы на 1</a:t>
            </a:r>
            <a:r>
              <a:rPr lang="en-US" dirty="0" smtClean="0"/>
              <a:t>/</a:t>
            </a:r>
            <a:r>
              <a:rPr lang="ru-RU" dirty="0" smtClean="0"/>
              <a:t>5 А. Наличие электронных ключей управления </a:t>
            </a:r>
            <a:r>
              <a:rPr lang="ru-RU" dirty="0">
                <a:solidFill>
                  <a:schemeClr val="accent1"/>
                </a:solidFill>
              </a:rPr>
              <a:t>(2016 -</a:t>
            </a:r>
            <a:r>
              <a:rPr lang="ru-RU" dirty="0" smtClean="0">
                <a:solidFill>
                  <a:schemeClr val="accent1"/>
                </a:solidFill>
              </a:rPr>
              <a:t>2020 г</a:t>
            </a:r>
            <a:r>
              <a:rPr lang="ru-RU" dirty="0" smtClean="0">
                <a:solidFill>
                  <a:schemeClr val="accent1"/>
                </a:solidFill>
              </a:rPr>
              <a:t>.)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2" y="1322969"/>
            <a:ext cx="2126496" cy="21048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75720" y="1322970"/>
            <a:ext cx="2110662" cy="20997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3077" y="1277605"/>
            <a:ext cx="2023787" cy="21450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D:\!Рабочая папка\Фотографии шкафов\Терминалы\3842 +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03" t="3109" r="3988" b="3455"/>
          <a:stretch/>
        </p:blipFill>
        <p:spPr bwMode="auto">
          <a:xfrm>
            <a:off x="8713174" y="1298822"/>
            <a:ext cx="1892698" cy="21746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10261944" y="6417482"/>
            <a:ext cx="1877428" cy="145194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26</a:t>
            </a:r>
            <a:r>
              <a:rPr lang="ru-RU" dirty="0" smtClean="0"/>
              <a:t>-2</a:t>
            </a:r>
            <a:endParaRPr lang="ru-RU" dirty="0"/>
          </a:p>
        </p:txBody>
      </p:sp>
      <p:sp>
        <p:nvSpPr>
          <p:cNvPr id="14" name="Стрелка: вправо 6">
            <a:extLst>
              <a:ext uri="{FF2B5EF4-FFF2-40B4-BE49-F238E27FC236}">
                <a16:creationId xmlns:a16="http://schemas.microsoft.com/office/drawing/2014/main" xmlns="" id="{0F581EFA-1D13-4165-A66C-A454BF0C7E92}"/>
              </a:ext>
            </a:extLst>
          </p:cNvPr>
          <p:cNvSpPr/>
          <p:nvPr/>
        </p:nvSpPr>
        <p:spPr bwMode="auto">
          <a:xfrm>
            <a:off x="3209471" y="1961046"/>
            <a:ext cx="334603" cy="3190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9" name="Стрелка: вправо 6">
            <a:extLst>
              <a:ext uri="{FF2B5EF4-FFF2-40B4-BE49-F238E27FC236}">
                <a16:creationId xmlns:a16="http://schemas.microsoft.com/office/drawing/2014/main" xmlns="" id="{0F581EFA-1D13-4165-A66C-A454BF0C7E92}"/>
              </a:ext>
            </a:extLst>
          </p:cNvPr>
          <p:cNvSpPr/>
          <p:nvPr/>
        </p:nvSpPr>
        <p:spPr bwMode="auto">
          <a:xfrm>
            <a:off x="5650598" y="1964548"/>
            <a:ext cx="334603" cy="3190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20" name="Стрелка: вправо 6">
            <a:extLst>
              <a:ext uri="{FF2B5EF4-FFF2-40B4-BE49-F238E27FC236}">
                <a16:creationId xmlns:a16="http://schemas.microsoft.com/office/drawing/2014/main" xmlns="" id="{0F581EFA-1D13-4165-A66C-A454BF0C7E92}"/>
              </a:ext>
            </a:extLst>
          </p:cNvPr>
          <p:cNvSpPr/>
          <p:nvPr/>
        </p:nvSpPr>
        <p:spPr bwMode="auto">
          <a:xfrm>
            <a:off x="8190317" y="1971328"/>
            <a:ext cx="334603" cy="3190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21" name="TextBox 20"/>
          <p:cNvSpPr txBox="1"/>
          <p:nvPr/>
        </p:nvSpPr>
        <p:spPr>
          <a:xfrm>
            <a:off x="479376" y="5927461"/>
            <a:ext cx="10801200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just">
              <a:defRPr sz="2000"/>
            </a:lvl1pPr>
          </a:lstStyle>
          <a:p>
            <a:pPr algn="ctr"/>
            <a:r>
              <a:rPr lang="ru-RU" dirty="0"/>
              <a:t>НПП ЭКРА предлагает </a:t>
            </a:r>
            <a:r>
              <a:rPr lang="ru-RU" dirty="0">
                <a:solidFill>
                  <a:schemeClr val="accent1"/>
                </a:solidFill>
              </a:rPr>
              <a:t>3 варианта </a:t>
            </a:r>
            <a:r>
              <a:rPr lang="ru-RU" dirty="0" smtClean="0"/>
              <a:t>по замене </a:t>
            </a:r>
            <a:r>
              <a:rPr lang="ru-RU" dirty="0" smtClean="0"/>
              <a:t>оборудования</a:t>
            </a:r>
            <a:endParaRPr lang="ru-RU" dirty="0" smtClean="0"/>
          </a:p>
          <a:p>
            <a:pPr algn="ctr"/>
            <a:r>
              <a:rPr lang="ru-RU" dirty="0" smtClean="0"/>
              <a:t>РЗА </a:t>
            </a:r>
            <a:r>
              <a:rPr lang="ru-RU" dirty="0" smtClean="0"/>
              <a:t>110</a:t>
            </a:r>
            <a:r>
              <a:rPr lang="ru-RU" dirty="0" smtClean="0"/>
              <a:t> кВ и выше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831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>
          <a:xfrm>
            <a:off x="1199456" y="15240"/>
            <a:ext cx="9310206" cy="114596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400" b="1" dirty="0"/>
              <a:t>Технические решения по замене </a:t>
            </a:r>
            <a:br>
              <a:rPr lang="ru-RU" sz="2400" b="1" dirty="0"/>
            </a:br>
            <a:r>
              <a:rPr lang="ru-RU" sz="2400" b="1" dirty="0"/>
              <a:t>иностранных устройств в шкафах/панелях РЗА подстанционного оборудования 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83366" y="3192473"/>
            <a:ext cx="246286" cy="5128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lang="ru-RU" sz="2550"/>
          </a:p>
        </p:txBody>
      </p:sp>
      <p:sp>
        <p:nvSpPr>
          <p:cNvPr id="10" name="Текст 8"/>
          <p:cNvSpPr txBox="1"/>
          <p:nvPr/>
        </p:nvSpPr>
        <p:spPr bwMode="auto">
          <a:xfrm>
            <a:off x="186493" y="1299356"/>
            <a:ext cx="5810544" cy="202419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1800" dirty="0">
                <a:solidFill>
                  <a:srgbClr val="32A486"/>
                </a:solidFill>
              </a:rPr>
              <a:t>Вариант 1 – Замена шкафа (полное обновление оборудования РЗА)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1800" dirty="0"/>
              <a:t>Замена шкафа  истекшим сроком службы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1800" dirty="0"/>
              <a:t>на новый с возможностью  </a:t>
            </a:r>
            <a:r>
              <a:rPr lang="ru-RU" sz="1800" b="1" dirty="0"/>
              <a:t>100 % сохранения клеммника и всех обозначений.</a:t>
            </a:r>
          </a:p>
        </p:txBody>
      </p:sp>
      <p:sp>
        <p:nvSpPr>
          <p:cNvPr id="11" name="Текст 8"/>
          <p:cNvSpPr txBox="1"/>
          <p:nvPr/>
        </p:nvSpPr>
        <p:spPr bwMode="auto">
          <a:xfrm>
            <a:off x="5801544" y="1299356"/>
            <a:ext cx="5371869" cy="2129003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2100" dirty="0">
                <a:solidFill>
                  <a:srgbClr val="32A486"/>
                </a:solidFill>
              </a:rPr>
              <a:t>Плюсы:</a:t>
            </a:r>
            <a:endParaRPr sz="2100" dirty="0">
              <a:solidFill>
                <a:srgbClr val="32A486"/>
              </a:solidFill>
            </a:endParaRPr>
          </a:p>
          <a:p>
            <a:pPr marL="266700" indent="-266700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2100" dirty="0"/>
              <a:t>полностью новое оборудование;</a:t>
            </a:r>
          </a:p>
          <a:p>
            <a:pPr marL="266700" indent="-266700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2100" dirty="0"/>
              <a:t>полностью обновленная система РЗА и цепи вторичной коммутации;</a:t>
            </a:r>
          </a:p>
          <a:p>
            <a:pPr marL="266700" indent="-266700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2100" dirty="0"/>
              <a:t>гарантия НПП «ЭКРА» на шкафы РЗА на новое оборудование</a:t>
            </a:r>
            <a:r>
              <a:rPr lang="ru-RU" sz="2300" dirty="0"/>
              <a:t>.</a:t>
            </a:r>
            <a:endParaRPr sz="2300" dirty="0"/>
          </a:p>
        </p:txBody>
      </p:sp>
      <p:sp>
        <p:nvSpPr>
          <p:cNvPr id="12" name="Текст 8"/>
          <p:cNvSpPr txBox="1"/>
          <p:nvPr/>
        </p:nvSpPr>
        <p:spPr bwMode="auto">
          <a:xfrm>
            <a:off x="5854559" y="3669177"/>
            <a:ext cx="5256584" cy="249493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1800" dirty="0">
                <a:solidFill>
                  <a:srgbClr val="32A486"/>
                </a:solidFill>
              </a:rPr>
              <a:t>Минусы:</a:t>
            </a:r>
            <a:endParaRPr sz="1800" dirty="0">
              <a:solidFill>
                <a:srgbClr val="32A486"/>
              </a:solidFill>
            </a:endParaRPr>
          </a:p>
          <a:p>
            <a:pPr marL="177800" indent="-177800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1800" dirty="0" smtClean="0"/>
              <a:t>дополнительные </a:t>
            </a:r>
            <a:r>
              <a:rPr lang="ru-RU" sz="1800" dirty="0"/>
              <a:t>расходы на разработку РД и согласования;</a:t>
            </a:r>
            <a:endParaRPr lang="ru-RU" sz="1800" b="1" dirty="0"/>
          </a:p>
          <a:p>
            <a:pPr marL="177800" indent="-177800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1800" dirty="0"/>
              <a:t>необходимость разработки нового </a:t>
            </a:r>
            <a:r>
              <a:rPr lang="ru-RU" sz="1800" dirty="0" smtClean="0"/>
              <a:t>проекта</a:t>
            </a:r>
            <a:r>
              <a:rPr lang="en-US" sz="1800" dirty="0" smtClean="0"/>
              <a:t>;</a:t>
            </a:r>
            <a:endParaRPr lang="ru-RU" sz="1800" dirty="0" smtClean="0"/>
          </a:p>
          <a:p>
            <a:pPr marL="177800" indent="-177800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1800" dirty="0"/>
              <a:t>з</a:t>
            </a:r>
            <a:r>
              <a:rPr lang="ru-RU" sz="1800" dirty="0" smtClean="0"/>
              <a:t>амена по специальной программе. </a:t>
            </a:r>
            <a:endParaRPr lang="en-US" sz="1800" dirty="0" smtClean="0"/>
          </a:p>
          <a:p>
            <a:pPr marL="177800" indent="-177800">
              <a:lnSpc>
                <a:spcPct val="120000"/>
              </a:lnSpc>
              <a:spcBef>
                <a:spcPts val="0"/>
              </a:spcBef>
              <a:defRPr/>
            </a:pPr>
            <a:endParaRPr lang="ru-RU" sz="1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714337" y="3533907"/>
            <a:ext cx="1046422" cy="27357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36392" y="3533907"/>
            <a:ext cx="1510271" cy="2675339"/>
          </a:xfrm>
          <a:prstGeom prst="rect">
            <a:avLst/>
          </a:prstGeom>
        </p:spPr>
      </p:pic>
      <p:sp>
        <p:nvSpPr>
          <p:cNvPr id="13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24256" y="6374471"/>
            <a:ext cx="2267744" cy="2160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27</a:t>
            </a:r>
            <a:endParaRPr lang="ru-RU" dirty="0"/>
          </a:p>
        </p:txBody>
      </p:sp>
      <p:sp>
        <p:nvSpPr>
          <p:cNvPr id="16" name="Стрелка: вправо 6">
            <a:extLst>
              <a:ext uri="{FF2B5EF4-FFF2-40B4-BE49-F238E27FC236}">
                <a16:creationId xmlns:a16="http://schemas.microsoft.com/office/drawing/2014/main" xmlns="" id="{0F581EFA-1D13-4165-A66C-A454BF0C7E92}"/>
              </a:ext>
            </a:extLst>
          </p:cNvPr>
          <p:cNvSpPr/>
          <p:nvPr/>
        </p:nvSpPr>
        <p:spPr bwMode="auto">
          <a:xfrm>
            <a:off x="2924463" y="4365104"/>
            <a:ext cx="334603" cy="3190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</p:spTree>
    <p:extLst>
      <p:ext uri="{BB962C8B-B14F-4D97-AF65-F5344CB8AC3E}">
        <p14:creationId xmlns:p14="http://schemas.microsoft.com/office/powerpoint/2010/main" val="56841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/>
        <p:txBody>
          <a:bodyPr vert="horz" lIns="91440" tIns="45720" rIns="91440" bIns="45720" rtlCol="0" anchor="ctr">
            <a:normAutofit/>
          </a:bodyPr>
          <a:lstStyle/>
          <a:p>
            <a:r>
              <a:rPr lang="ru-RU" sz="2400" b="1" dirty="0"/>
              <a:t>Технические решения по замене </a:t>
            </a:r>
            <a:br>
              <a:rPr lang="ru-RU" sz="2400" b="1" dirty="0"/>
            </a:br>
            <a:r>
              <a:rPr lang="ru-RU" sz="2400" b="1" dirty="0"/>
              <a:t>иностранных устройств в шкафах/панелях РЗА подстанционного оборудования 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39350" y="1043549"/>
            <a:ext cx="246286" cy="5128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lang="ru-RU" sz="2550"/>
          </a:p>
        </p:txBody>
      </p:sp>
      <p:sp>
        <p:nvSpPr>
          <p:cNvPr id="10" name="Текст 8"/>
          <p:cNvSpPr txBox="1"/>
          <p:nvPr/>
        </p:nvSpPr>
        <p:spPr bwMode="auto">
          <a:xfrm>
            <a:off x="239350" y="1357367"/>
            <a:ext cx="6336703" cy="160965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1800" dirty="0">
                <a:solidFill>
                  <a:srgbClr val="32A486"/>
                </a:solidFill>
              </a:rPr>
              <a:t>Вариант 2 </a:t>
            </a:r>
            <a:r>
              <a:rPr lang="ru-RU" sz="1800" dirty="0" smtClean="0">
                <a:solidFill>
                  <a:srgbClr val="32A486"/>
                </a:solidFill>
              </a:rPr>
              <a:t>– Замена внутренней </a:t>
            </a:r>
            <a:r>
              <a:rPr lang="ru-RU" sz="1800" dirty="0">
                <a:solidFill>
                  <a:srgbClr val="32A486"/>
                </a:solidFill>
              </a:rPr>
              <a:t>плиты с оборудованием РЗА.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1800" b="1" dirty="0" smtClean="0"/>
              <a:t>100 </a:t>
            </a:r>
            <a:r>
              <a:rPr lang="ru-RU" sz="1800" b="1" dirty="0"/>
              <a:t>% сохранение клеммника и всех обозначений.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b="1" dirty="0"/>
          </a:p>
        </p:txBody>
      </p:sp>
      <p:sp>
        <p:nvSpPr>
          <p:cNvPr id="11" name="Текст 8"/>
          <p:cNvSpPr txBox="1"/>
          <p:nvPr/>
        </p:nvSpPr>
        <p:spPr bwMode="auto">
          <a:xfrm>
            <a:off x="6576053" y="1342071"/>
            <a:ext cx="5275414" cy="162494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ru-RU" sz="1800" dirty="0">
                <a:solidFill>
                  <a:srgbClr val="32A486"/>
                </a:solidFill>
              </a:rPr>
              <a:t>Плюсы:</a:t>
            </a:r>
            <a:endParaRPr sz="1800" dirty="0"/>
          </a:p>
          <a:p>
            <a:pPr marL="182563" indent="-182563">
              <a:spcBef>
                <a:spcPts val="0"/>
              </a:spcBef>
              <a:defRPr/>
            </a:pPr>
            <a:r>
              <a:rPr lang="ru-RU" sz="1800" dirty="0"/>
              <a:t>модульное обновление только той части шкафа по которой подтверждена невозможность дальнейшей эксплуатации.</a:t>
            </a:r>
          </a:p>
        </p:txBody>
      </p:sp>
      <p:sp>
        <p:nvSpPr>
          <p:cNvPr id="12" name="Текст 8"/>
          <p:cNvSpPr txBox="1"/>
          <p:nvPr/>
        </p:nvSpPr>
        <p:spPr bwMode="auto">
          <a:xfrm>
            <a:off x="6676549" y="3344347"/>
            <a:ext cx="5275413" cy="3197441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7200" dirty="0">
                <a:solidFill>
                  <a:srgbClr val="32A486"/>
                </a:solidFill>
              </a:rPr>
              <a:t>Минусы:</a:t>
            </a:r>
            <a:endParaRPr lang="ru-RU" sz="7200" dirty="0"/>
          </a:p>
          <a:p>
            <a:pPr marL="182563" indent="-182563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7200" dirty="0"/>
              <a:t>требуется высокая квалификация комиссии, принимающей решение о возможности продления срока службы группы элементов шкафа;</a:t>
            </a:r>
          </a:p>
          <a:p>
            <a:pPr marL="182563" indent="-182563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7200" dirty="0"/>
              <a:t>существенные затраты на перемонтаж внутренних цепей </a:t>
            </a:r>
            <a:r>
              <a:rPr lang="ru-RU" sz="7200" dirty="0" smtClean="0"/>
              <a:t>шкафа на объекте.  </a:t>
            </a:r>
            <a:endParaRPr lang="ru-RU" sz="7200" dirty="0"/>
          </a:p>
          <a:p>
            <a:pPr marL="182563" indent="-182563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7200" dirty="0"/>
              <a:t>риски отказа системы РЗА из-за устаревания незатронутого дополнительного оборудования шкафа. </a:t>
            </a:r>
            <a:endParaRPr lang="ru-RU" sz="7200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560269" y="-1010830"/>
            <a:ext cx="7383592" cy="5128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lang="ru-RU" sz="255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211824" y="3478499"/>
            <a:ext cx="1762606" cy="2929136"/>
          </a:xfrm>
          <a:prstGeom prst="rect">
            <a:avLst/>
          </a:prstGeom>
        </p:spPr>
      </p:pic>
      <p:sp>
        <p:nvSpPr>
          <p:cNvPr id="13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24256" y="6374471"/>
            <a:ext cx="2267744" cy="2160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2</a:t>
            </a:r>
            <a:r>
              <a:rPr lang="ru-RU" dirty="0" smtClean="0"/>
              <a:t>9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99048" y="3609811"/>
            <a:ext cx="1069807" cy="2642782"/>
          </a:xfrm>
          <a:prstGeom prst="rect">
            <a:avLst/>
          </a:prstGeom>
        </p:spPr>
      </p:pic>
      <p:sp>
        <p:nvSpPr>
          <p:cNvPr id="15" name="Стрелка: вправо 6">
            <a:extLst>
              <a:ext uri="{FF2B5EF4-FFF2-40B4-BE49-F238E27FC236}">
                <a16:creationId xmlns:a16="http://schemas.microsoft.com/office/drawing/2014/main" xmlns="" id="{0F581EFA-1D13-4165-A66C-A454BF0C7E92}"/>
              </a:ext>
            </a:extLst>
          </p:cNvPr>
          <p:cNvSpPr/>
          <p:nvPr/>
        </p:nvSpPr>
        <p:spPr bwMode="auto">
          <a:xfrm>
            <a:off x="1394234" y="4628021"/>
            <a:ext cx="334603" cy="3190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754216" y="3609811"/>
            <a:ext cx="1980673" cy="2679120"/>
          </a:xfrm>
          <a:prstGeom prst="rect">
            <a:avLst/>
          </a:prstGeom>
        </p:spPr>
      </p:pic>
      <p:sp>
        <p:nvSpPr>
          <p:cNvPr id="16" name="Стрелка: вправо 6">
            <a:extLst>
              <a:ext uri="{FF2B5EF4-FFF2-40B4-BE49-F238E27FC236}">
                <a16:creationId xmlns:a16="http://schemas.microsoft.com/office/drawing/2014/main" xmlns="" id="{0F581EFA-1D13-4165-A66C-A454BF0C7E92}"/>
              </a:ext>
            </a:extLst>
          </p:cNvPr>
          <p:cNvSpPr/>
          <p:nvPr/>
        </p:nvSpPr>
        <p:spPr bwMode="auto">
          <a:xfrm>
            <a:off x="3806055" y="4628022"/>
            <a:ext cx="334603" cy="3190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</p:spTree>
    <p:extLst>
      <p:ext uri="{BB962C8B-B14F-4D97-AF65-F5344CB8AC3E}">
        <p14:creationId xmlns:p14="http://schemas.microsoft.com/office/powerpoint/2010/main" val="1307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5F46FA-F05E-4A28-A92F-471DE94FD11D}" type="slidenum">
              <a:rPr lang="ru-RU" smtClean="0"/>
              <a:t>26</a:t>
            </a:fld>
            <a:endParaRPr lang="ru-RU"/>
          </a:p>
        </p:txBody>
      </p:sp>
      <p:sp>
        <p:nvSpPr>
          <p:cNvPr id="5" name="Номер слайда 3"/>
          <p:cNvSpPr txBox="1">
            <a:spLocks/>
          </p:cNvSpPr>
          <p:nvPr/>
        </p:nvSpPr>
        <p:spPr bwMode="auto">
          <a:xfrm>
            <a:off x="9924256" y="6374471"/>
            <a:ext cx="2267744" cy="216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5F46FA-F05E-4A28-A92F-471DE94FD11D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sp>
        <p:nvSpPr>
          <p:cNvPr id="6" name="Заголовок 7"/>
          <p:cNvSpPr>
            <a:spLocks noGrp="1"/>
          </p:cNvSpPr>
          <p:nvPr>
            <p:ph type="title"/>
          </p:nvPr>
        </p:nvSpPr>
        <p:spPr bwMode="auto">
          <a:xfrm>
            <a:off x="1675476" y="0"/>
            <a:ext cx="8834186" cy="114596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 sz="2400" b="1" dirty="0"/>
              <a:t>Технические решения по замене </a:t>
            </a:r>
            <a:br>
              <a:rPr lang="ru-RU" sz="2400" b="1" dirty="0"/>
            </a:br>
            <a:r>
              <a:rPr lang="ru-RU" sz="2400" b="1" dirty="0"/>
              <a:t>устаревших/иностранных устройств РЗА подстанционного оборудования 110 кВ и выше </a:t>
            </a:r>
            <a:endParaRPr sz="2400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39350" y="1043549"/>
            <a:ext cx="246286" cy="5128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lang="ru-RU" sz="2550"/>
          </a:p>
        </p:txBody>
      </p:sp>
      <p:sp>
        <p:nvSpPr>
          <p:cNvPr id="8" name="Текст 8"/>
          <p:cNvSpPr txBox="1"/>
          <p:nvPr/>
        </p:nvSpPr>
        <p:spPr bwMode="auto">
          <a:xfrm>
            <a:off x="239350" y="1357367"/>
            <a:ext cx="6336703" cy="1495570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3300" dirty="0">
                <a:solidFill>
                  <a:srgbClr val="32A486"/>
                </a:solidFill>
              </a:rPr>
              <a:t>Вариант </a:t>
            </a:r>
            <a:r>
              <a:rPr lang="ru-RU" sz="3300" dirty="0" smtClean="0">
                <a:solidFill>
                  <a:srgbClr val="32A486"/>
                </a:solidFill>
              </a:rPr>
              <a:t>3 – </a:t>
            </a:r>
            <a:r>
              <a:rPr lang="ru-RU" sz="3300" dirty="0">
                <a:solidFill>
                  <a:srgbClr val="32A486"/>
                </a:solidFill>
              </a:rPr>
              <a:t>Замена </a:t>
            </a:r>
            <a:r>
              <a:rPr lang="ru-RU" sz="3300" dirty="0" smtClean="0">
                <a:solidFill>
                  <a:srgbClr val="32A486"/>
                </a:solidFill>
              </a:rPr>
              <a:t>терминала</a:t>
            </a:r>
            <a:r>
              <a:rPr lang="ru-RU" sz="3300" dirty="0">
                <a:solidFill>
                  <a:srgbClr val="32A486"/>
                </a:solidFill>
              </a:rPr>
              <a:t> </a:t>
            </a:r>
            <a:r>
              <a:rPr lang="ru-RU" sz="3300" dirty="0" smtClean="0">
                <a:solidFill>
                  <a:srgbClr val="32A486"/>
                </a:solidFill>
              </a:rPr>
              <a:t>и, возможно, </a:t>
            </a:r>
            <a:r>
              <a:rPr lang="ru-RU" sz="3300" dirty="0">
                <a:solidFill>
                  <a:srgbClr val="32A486"/>
                </a:solidFill>
              </a:rPr>
              <a:t>замена отдельных групп элементов (клеммная группа, группа БИ и т.д.)</a:t>
            </a:r>
            <a:r>
              <a:rPr lang="ru-RU" sz="3300" dirty="0" smtClean="0"/>
              <a:t>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3300" b="1" dirty="0" smtClean="0"/>
              <a:t>100 </a:t>
            </a:r>
            <a:r>
              <a:rPr lang="ru-RU" sz="3300" b="1" dirty="0"/>
              <a:t>% сохранение клеммника и всех обозначений.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b="1" dirty="0"/>
          </a:p>
        </p:txBody>
      </p:sp>
      <p:sp>
        <p:nvSpPr>
          <p:cNvPr id="9" name="Текст 8"/>
          <p:cNvSpPr txBox="1"/>
          <p:nvPr/>
        </p:nvSpPr>
        <p:spPr bwMode="auto">
          <a:xfrm>
            <a:off x="6576053" y="1342071"/>
            <a:ext cx="5275414" cy="162494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ru-RU" sz="1800" dirty="0">
                <a:solidFill>
                  <a:srgbClr val="32A486"/>
                </a:solidFill>
              </a:rPr>
              <a:t>Плюсы:</a:t>
            </a:r>
            <a:endParaRPr sz="1800" dirty="0"/>
          </a:p>
          <a:p>
            <a:pPr marL="182563" indent="-182563">
              <a:spcBef>
                <a:spcPts val="0"/>
              </a:spcBef>
              <a:defRPr/>
            </a:pPr>
            <a:r>
              <a:rPr lang="ru-RU" sz="1800" dirty="0"/>
              <a:t>модульное обновление только той части шкафа по которой подтверждена невозможность дальнейшей эксплуатации.</a:t>
            </a:r>
          </a:p>
        </p:txBody>
      </p:sp>
      <p:sp>
        <p:nvSpPr>
          <p:cNvPr id="10" name="Текст 8"/>
          <p:cNvSpPr txBox="1"/>
          <p:nvPr/>
        </p:nvSpPr>
        <p:spPr bwMode="auto">
          <a:xfrm>
            <a:off x="6676549" y="3344347"/>
            <a:ext cx="5275413" cy="3197441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7200" dirty="0">
                <a:solidFill>
                  <a:srgbClr val="32A486"/>
                </a:solidFill>
              </a:rPr>
              <a:t>Минусы:</a:t>
            </a:r>
            <a:endParaRPr lang="ru-RU" sz="7200" dirty="0"/>
          </a:p>
          <a:p>
            <a:pPr marL="182563" indent="-182563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7200" dirty="0"/>
              <a:t>требуется высокая квалификация комиссии, принимающей решение о возможности продления срока службы группы элементов шкафа;</a:t>
            </a:r>
          </a:p>
          <a:p>
            <a:pPr marL="182563" indent="-182563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7200" dirty="0"/>
              <a:t>существенные затраты на перемонтаж внутренних цепей </a:t>
            </a:r>
            <a:r>
              <a:rPr lang="ru-RU" sz="7200" dirty="0" smtClean="0"/>
              <a:t>шкафа на объекте.  </a:t>
            </a:r>
            <a:endParaRPr lang="ru-RU" sz="7200" dirty="0"/>
          </a:p>
          <a:p>
            <a:pPr marL="182563" indent="-182563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7200" dirty="0"/>
              <a:t>риски отказа системы РЗА из-за устаревания незатронутого дополнительного оборудования шкафа. </a:t>
            </a:r>
            <a:endParaRPr lang="ru-RU" sz="7200" b="1" dirty="0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3560269" y="-1010830"/>
            <a:ext cx="7383592" cy="5128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lang="ru-RU" sz="255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349994" y="2925968"/>
            <a:ext cx="2025926" cy="3366727"/>
          </a:xfrm>
          <a:prstGeom prst="rect">
            <a:avLst/>
          </a:prstGeom>
        </p:spPr>
      </p:pic>
      <p:sp>
        <p:nvSpPr>
          <p:cNvPr id="13" name="Номер слайда 4"/>
          <p:cNvSpPr txBox="1">
            <a:spLocks/>
          </p:cNvSpPr>
          <p:nvPr/>
        </p:nvSpPr>
        <p:spPr bwMode="auto">
          <a:xfrm>
            <a:off x="9924256" y="6374471"/>
            <a:ext cx="2267744" cy="216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 flipH="1">
            <a:off x="435566" y="3102527"/>
            <a:ext cx="1239909" cy="3062991"/>
          </a:xfrm>
          <a:prstGeom prst="rect">
            <a:avLst/>
          </a:prstGeom>
        </p:spPr>
      </p:pic>
      <p:sp>
        <p:nvSpPr>
          <p:cNvPr id="15" name="Стрелка: вправо 6">
            <a:extLst>
              <a:ext uri="{FF2B5EF4-FFF2-40B4-BE49-F238E27FC236}">
                <a16:creationId xmlns:a16="http://schemas.microsoft.com/office/drawing/2014/main" xmlns="" id="{0F581EFA-1D13-4165-A66C-A454BF0C7E92}"/>
              </a:ext>
            </a:extLst>
          </p:cNvPr>
          <p:cNvSpPr/>
          <p:nvPr/>
        </p:nvSpPr>
        <p:spPr bwMode="auto">
          <a:xfrm>
            <a:off x="2279576" y="4293096"/>
            <a:ext cx="334603" cy="3190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</p:spTree>
    <p:extLst>
      <p:ext uri="{BB962C8B-B14F-4D97-AF65-F5344CB8AC3E}">
        <p14:creationId xmlns:p14="http://schemas.microsoft.com/office/powerpoint/2010/main" val="33088051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83366" y="3192473"/>
            <a:ext cx="246286" cy="5128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lang="ru-RU" sz="2550"/>
          </a:p>
        </p:txBody>
      </p:sp>
      <p:sp>
        <p:nvSpPr>
          <p:cNvPr id="13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24256" y="6374471"/>
            <a:ext cx="2267744" cy="2160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40-1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73" y="1900524"/>
            <a:ext cx="2516922" cy="43848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1" t="-919" r="-3301" b="3156"/>
          <a:stretch/>
        </p:blipFill>
        <p:spPr>
          <a:xfrm rot="294224">
            <a:off x="3076568" y="2022384"/>
            <a:ext cx="2330938" cy="43597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2" t="29001" b="20600"/>
          <a:stretch/>
        </p:blipFill>
        <p:spPr>
          <a:xfrm rot="5400000">
            <a:off x="5611623" y="3189566"/>
            <a:ext cx="4384811" cy="180672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5" t="25609" r="7863" b="8242"/>
          <a:stretch/>
        </p:blipFill>
        <p:spPr>
          <a:xfrm rot="5400000">
            <a:off x="8133554" y="2810191"/>
            <a:ext cx="4357238" cy="256547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-8135" y="1168116"/>
            <a:ext cx="122001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</a:lstStyle>
          <a:p>
            <a:pPr algn="ctr"/>
            <a:r>
              <a:rPr lang="ru-RU" sz="2000" dirty="0"/>
              <a:t>ПС 110/35/6 кВ «Анжерская</a:t>
            </a:r>
            <a:r>
              <a:rPr lang="ru-RU" sz="2000" dirty="0" smtClean="0"/>
              <a:t>» Северо-Восточные </a:t>
            </a:r>
            <a:r>
              <a:rPr lang="ru-RU" sz="2000" dirty="0"/>
              <a:t>ЭС </a:t>
            </a:r>
            <a:r>
              <a:rPr lang="ru-RU" sz="2000" dirty="0" smtClean="0"/>
              <a:t>Кузбассэнерго</a:t>
            </a:r>
          </a:p>
          <a:p>
            <a:pPr algn="ctr"/>
            <a:r>
              <a:rPr lang="ru-RU" sz="2000" dirty="0" smtClean="0"/>
              <a:t>(филиал Россети Сибирь), 2024 г.</a:t>
            </a:r>
            <a:endParaRPr lang="ru-RU" sz="2000" dirty="0"/>
          </a:p>
        </p:txBody>
      </p:sp>
      <p:sp>
        <p:nvSpPr>
          <p:cNvPr id="11" name="Стрелка: вправо 6">
            <a:extLst>
              <a:ext uri="{FF2B5EF4-FFF2-40B4-BE49-F238E27FC236}">
                <a16:creationId xmlns:a16="http://schemas.microsoft.com/office/drawing/2014/main" xmlns="" id="{0F581EFA-1D13-4165-A66C-A454BF0C7E92}"/>
              </a:ext>
            </a:extLst>
          </p:cNvPr>
          <p:cNvSpPr/>
          <p:nvPr/>
        </p:nvSpPr>
        <p:spPr bwMode="auto">
          <a:xfrm>
            <a:off x="5897627" y="3448921"/>
            <a:ext cx="334603" cy="3190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2" name="Заголовок 7"/>
          <p:cNvSpPr>
            <a:spLocks noGrp="1"/>
          </p:cNvSpPr>
          <p:nvPr>
            <p:ph type="title"/>
          </p:nvPr>
        </p:nvSpPr>
        <p:spPr bwMode="auto">
          <a:xfrm>
            <a:off x="1631504" y="-27384"/>
            <a:ext cx="8928992" cy="114596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 sz="2400" b="1" dirty="0" smtClean="0"/>
              <a:t>Пример замены шкафа защит ОВ 110 </a:t>
            </a:r>
            <a:r>
              <a:rPr lang="ru-RU" sz="2400" b="1" dirty="0" err="1" smtClean="0"/>
              <a:t>кВ</a:t>
            </a:r>
            <a:r>
              <a:rPr lang="ru-RU" sz="2400" b="1" dirty="0" smtClean="0"/>
              <a:t> </a:t>
            </a:r>
            <a:br>
              <a:rPr lang="ru-RU" sz="2400" b="1" dirty="0" smtClean="0"/>
            </a:br>
            <a:r>
              <a:rPr lang="ru-RU" sz="2400" dirty="0" smtClean="0"/>
              <a:t>(М</a:t>
            </a:r>
            <a:r>
              <a:rPr lang="en-US" sz="2400" dirty="0" err="1" smtClean="0"/>
              <a:t>iCOM</a:t>
            </a:r>
            <a:r>
              <a:rPr lang="en-US" sz="2400" dirty="0" smtClean="0"/>
              <a:t> P145 </a:t>
            </a:r>
            <a:r>
              <a:rPr lang="ru-RU" sz="2400" dirty="0" smtClean="0"/>
              <a:t>кВ на </a:t>
            </a:r>
            <a:r>
              <a:rPr lang="ru-RU" sz="2400" dirty="0"/>
              <a:t>шкаф </a:t>
            </a:r>
            <a:r>
              <a:rPr lang="ru-RU" sz="2400" dirty="0" smtClean="0"/>
              <a:t>типа ШЭ2607 011011)</a:t>
            </a:r>
            <a:r>
              <a:rPr lang="ru-RU" sz="2400" b="1" dirty="0" smtClean="0"/>
              <a:t> </a:t>
            </a:r>
            <a:endParaRPr sz="2400" b="1" dirty="0"/>
          </a:p>
        </p:txBody>
      </p:sp>
    </p:spTree>
    <p:extLst>
      <p:ext uri="{BB962C8B-B14F-4D97-AF65-F5344CB8AC3E}">
        <p14:creationId xmlns:p14="http://schemas.microsoft.com/office/powerpoint/2010/main" val="67981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>
          <a:xfrm>
            <a:off x="1631504" y="-27384"/>
            <a:ext cx="8928992" cy="114596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 sz="2400" b="1" dirty="0" smtClean="0"/>
              <a:t>Пример замены шкафа защит ОВ 110 </a:t>
            </a:r>
            <a:r>
              <a:rPr lang="ru-RU" sz="2400" b="1" dirty="0" err="1" smtClean="0"/>
              <a:t>кВ</a:t>
            </a:r>
            <a:r>
              <a:rPr lang="ru-RU" sz="2400" b="1" dirty="0" smtClean="0"/>
              <a:t> </a:t>
            </a:r>
            <a:br>
              <a:rPr lang="ru-RU" sz="2400" b="1" dirty="0" smtClean="0"/>
            </a:br>
            <a:r>
              <a:rPr lang="ru-RU" sz="2400" dirty="0" smtClean="0"/>
              <a:t>(М</a:t>
            </a:r>
            <a:r>
              <a:rPr lang="en-US" sz="2400" dirty="0" err="1" smtClean="0"/>
              <a:t>iCOM</a:t>
            </a:r>
            <a:r>
              <a:rPr lang="en-US" sz="2400" dirty="0" smtClean="0"/>
              <a:t> P145 </a:t>
            </a:r>
            <a:r>
              <a:rPr lang="ru-RU" sz="2400" dirty="0" smtClean="0"/>
              <a:t>кВ на </a:t>
            </a:r>
            <a:r>
              <a:rPr lang="ru-RU" sz="2400" dirty="0"/>
              <a:t>шкаф </a:t>
            </a:r>
            <a:r>
              <a:rPr lang="ru-RU" sz="2400" dirty="0" smtClean="0"/>
              <a:t>серии ШЭ2607 011011)</a:t>
            </a:r>
            <a:r>
              <a:rPr lang="ru-RU" sz="2400" b="1" dirty="0" smtClean="0"/>
              <a:t> </a:t>
            </a:r>
            <a:endParaRPr sz="2400" b="1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83366" y="3192473"/>
            <a:ext cx="246286" cy="5128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lang="ru-RU" sz="2550"/>
          </a:p>
        </p:txBody>
      </p:sp>
      <p:sp>
        <p:nvSpPr>
          <p:cNvPr id="13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24256" y="6374471"/>
            <a:ext cx="2267744" cy="2160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40-2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-8135" y="1168116"/>
            <a:ext cx="122001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</a:lstStyle>
          <a:p>
            <a:pPr algn="ctr"/>
            <a:r>
              <a:rPr lang="ru-RU" sz="2000" dirty="0"/>
              <a:t>ПС 110/35/6 кВ «Анжерская</a:t>
            </a:r>
            <a:r>
              <a:rPr lang="ru-RU" sz="2000" dirty="0" smtClean="0"/>
              <a:t>» Северо-Восточные </a:t>
            </a:r>
            <a:r>
              <a:rPr lang="ru-RU" sz="2000" dirty="0"/>
              <a:t>ЭС </a:t>
            </a:r>
            <a:r>
              <a:rPr lang="ru-RU" sz="2000" dirty="0" smtClean="0"/>
              <a:t>Кузбассэнерго</a:t>
            </a:r>
          </a:p>
          <a:p>
            <a:pPr algn="ctr"/>
            <a:r>
              <a:rPr lang="ru-RU" sz="2000" dirty="0" smtClean="0"/>
              <a:t>(филиал Россети Сибирь), 2024. Корректировка привязки </a:t>
            </a:r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509" y="1949996"/>
            <a:ext cx="3478795" cy="43509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8799" y="1949996"/>
            <a:ext cx="2974034" cy="43466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0425" y="1954287"/>
            <a:ext cx="2987661" cy="4388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88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78907" y="0"/>
            <a:ext cx="8834186" cy="1145969"/>
          </a:xfrm>
        </p:spPr>
        <p:txBody>
          <a:bodyPr>
            <a:normAutofit/>
          </a:bodyPr>
          <a:lstStyle/>
          <a:p>
            <a:r>
              <a:rPr lang="ru-RU" sz="2400" b="1" dirty="0"/>
              <a:t>Пример </a:t>
            </a:r>
            <a:r>
              <a:rPr lang="ru-RU" sz="2400" b="1" dirty="0" smtClean="0"/>
              <a:t>замены терминала </a:t>
            </a:r>
            <a:r>
              <a:rPr lang="en-US" sz="2400" b="1" dirty="0"/>
              <a:t>REC650 </a:t>
            </a:r>
            <a:r>
              <a:rPr lang="ru-RU" sz="2400" b="1" dirty="0"/>
              <a:t>на БЭ 2704 </a:t>
            </a:r>
            <a:r>
              <a:rPr lang="ru-RU" sz="2400" b="1" dirty="0" smtClean="0"/>
              <a:t>в шкафе </a:t>
            </a:r>
            <a:r>
              <a:rPr lang="ru-RU" sz="2400" b="1" dirty="0"/>
              <a:t>защит </a:t>
            </a:r>
            <a:r>
              <a:rPr lang="ru-RU" sz="2400" b="1" dirty="0" smtClean="0"/>
              <a:t>СВ 220 </a:t>
            </a:r>
            <a:r>
              <a:rPr lang="ru-RU" sz="2400" b="1" dirty="0"/>
              <a:t>кВ </a:t>
            </a:r>
            <a:endParaRPr lang="ru-RU" sz="2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5591" y="1793017"/>
            <a:ext cx="2113434" cy="2366476"/>
          </a:xfrm>
          <a:prstGeom prst="rect">
            <a:avLst/>
          </a:prstGeom>
        </p:spPr>
      </p:pic>
      <p:pic>
        <p:nvPicPr>
          <p:cNvPr id="6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32438" y="1700808"/>
            <a:ext cx="2108597" cy="25508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2443433" y="1757117"/>
            <a:ext cx="2220888" cy="2438277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0246" y="1809528"/>
            <a:ext cx="1930833" cy="2333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07968" y="4211796"/>
            <a:ext cx="38184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Шкаф </a:t>
            </a:r>
            <a:r>
              <a:rPr lang="ru-RU" dirty="0"/>
              <a:t>ШЭСВ </a:t>
            </a:r>
            <a:r>
              <a:rPr lang="ru-RU" dirty="0" smtClean="0"/>
              <a:t>4231 с </a:t>
            </a:r>
            <a:r>
              <a:rPr lang="en-US" dirty="0" smtClean="0"/>
              <a:t>REC650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0003" y="422108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БЭ 2704 серии 400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261239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ООО «УМГК-Сталь», г. Тюмень, шкаф защиты секционного выключателя 220 кВ, 2024 г.</a:t>
            </a:r>
          </a:p>
        </p:txBody>
      </p:sp>
      <p:sp>
        <p:nvSpPr>
          <p:cNvPr id="12" name="TextBox 11"/>
          <p:cNvSpPr txBox="1"/>
          <p:nvPr/>
        </p:nvSpPr>
        <p:spPr bwMode="auto">
          <a:xfrm>
            <a:off x="11784632" y="6332002"/>
            <a:ext cx="407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4</a:t>
            </a:r>
            <a:r>
              <a:rPr lang="ru-RU" sz="1200" dirty="0"/>
              <a:t>1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/>
          <a:srcRect l="-3588" t="20127"/>
          <a:stretch/>
        </p:blipFill>
        <p:spPr>
          <a:xfrm>
            <a:off x="10046020" y="1782252"/>
            <a:ext cx="1738612" cy="4527068"/>
          </a:xfrm>
          <a:prstGeom prst="rect">
            <a:avLst/>
          </a:prstGeom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468572"/>
              </p:ext>
            </p:extLst>
          </p:nvPr>
        </p:nvGraphicFramePr>
        <p:xfrm>
          <a:off x="167632" y="4649942"/>
          <a:ext cx="9668571" cy="1706880"/>
        </p:xfrm>
        <a:graphic>
          <a:graphicData uri="http://schemas.openxmlformats.org/drawingml/2006/table">
            <a:tbl>
              <a:tblPr/>
              <a:tblGrid>
                <a:gridCol w="542765"/>
                <a:gridCol w="4425787"/>
                <a:gridCol w="936104"/>
                <a:gridCol w="1152128"/>
                <a:gridCol w="2611787"/>
              </a:tblGrid>
              <a:tr h="469852"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600" dirty="0">
                          <a:latin typeface="+mn-lt"/>
                        </a:rPr>
                        <a:t>№ п/п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600" dirty="0">
                          <a:latin typeface="+mn-lt"/>
                        </a:rPr>
                        <a:t>Наименование шкафа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600">
                          <a:latin typeface="+mn-lt"/>
                        </a:rPr>
                        <a:t>кол-во шкафов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600" dirty="0">
                          <a:latin typeface="+mn-lt"/>
                        </a:rPr>
                        <a:t>кол-во </a:t>
                      </a:r>
                      <a:r>
                        <a:rPr lang="ru-RU" sz="1600" dirty="0" smtClean="0">
                          <a:latin typeface="+mn-lt"/>
                        </a:rPr>
                        <a:t>устройств</a:t>
                      </a:r>
                      <a:endParaRPr lang="ru" sz="1600" dirty="0"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-RU" sz="1600" dirty="0" smtClean="0">
                          <a:latin typeface="+mn-lt"/>
                        </a:rPr>
                        <a:t>Устройство</a:t>
                      </a:r>
                      <a:r>
                        <a:rPr lang="ru" sz="1600" dirty="0" smtClean="0">
                          <a:latin typeface="+mn-lt"/>
                        </a:rPr>
                        <a:t> </a:t>
                      </a:r>
                      <a:r>
                        <a:rPr lang="ru-RU" sz="1600" dirty="0" smtClean="0">
                          <a:latin typeface="+mn-lt"/>
                        </a:rPr>
                        <a:t>ЭКРА</a:t>
                      </a:r>
                      <a:endParaRPr lang="ru" sz="1600" dirty="0"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  <a:tr h="261276"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600" dirty="0"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/>
                      <a:r>
                        <a:rPr lang="ru" sz="1600" dirty="0">
                          <a:latin typeface="+mn-lt"/>
                        </a:rPr>
                        <a:t>Шкаф защиты </a:t>
                      </a:r>
                      <a:r>
                        <a:rPr lang="ru" sz="1600" dirty="0" smtClean="0">
                          <a:latin typeface="+mn-lt"/>
                        </a:rPr>
                        <a:t>СВ 110(220</a:t>
                      </a:r>
                      <a:r>
                        <a:rPr lang="ru" sz="1600" dirty="0">
                          <a:latin typeface="+mn-lt"/>
                        </a:rPr>
                        <a:t>) кВ типа </a:t>
                      </a:r>
                      <a:r>
                        <a:rPr lang="ru" sz="1600" dirty="0" smtClean="0">
                          <a:latin typeface="+mn-lt"/>
                        </a:rPr>
                        <a:t>ШЭСВ 4231 </a:t>
                      </a:r>
                      <a:r>
                        <a:rPr lang="ru" sz="1600" b="0" dirty="0" smtClean="0">
                          <a:solidFill>
                            <a:schemeClr val="accent1"/>
                          </a:solidFill>
                          <a:latin typeface="+mn-lt"/>
                        </a:rPr>
                        <a:t>(передан Заказчику)</a:t>
                      </a:r>
                      <a:endParaRPr lang="ru" sz="16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600" dirty="0"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600" dirty="0" smtClean="0">
                          <a:latin typeface="+mn-lt"/>
                        </a:rPr>
                        <a:t>1</a:t>
                      </a:r>
                      <a:endParaRPr lang="ru" sz="16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2900" marR="0" indent="0"/>
                      <a:r>
                        <a:rPr lang="ru" sz="1600" dirty="0">
                          <a:latin typeface="+mn-lt"/>
                        </a:rPr>
                        <a:t>БЭ2704 4хх </a:t>
                      </a:r>
                      <a:r>
                        <a:rPr lang="en-US" sz="1600" dirty="0" smtClean="0">
                          <a:latin typeface="+mn-lt"/>
                        </a:rPr>
                        <a:t>(v</a:t>
                      </a:r>
                      <a:r>
                        <a:rPr lang="ru-RU" sz="1600" dirty="0" smtClean="0">
                          <a:latin typeface="+mn-lt"/>
                        </a:rPr>
                        <a:t>015)</a:t>
                      </a:r>
                      <a:endParaRPr lang="ru" sz="1600" dirty="0">
                        <a:latin typeface="+mn-lt"/>
                      </a:endParaRPr>
                    </a:p>
                  </a:txBody>
                  <a:tcPr marL="0" marR="0" marT="0" marB="0" anchor="b"/>
                </a:tc>
              </a:tr>
              <a:tr h="240027"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600" dirty="0"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/>
                      <a:r>
                        <a:rPr lang="ru" sz="1600" dirty="0">
                          <a:latin typeface="+mn-lt"/>
                        </a:rPr>
                        <a:t>Шкаф основной защиты трансформатора 220/10/10 кВ Т1(Т2) </a:t>
                      </a:r>
                      <a:r>
                        <a:rPr lang="ru" sz="1600" dirty="0" smtClean="0">
                          <a:latin typeface="+mn-lt"/>
                        </a:rPr>
                        <a:t>типа ШЭЗТ 5240АН</a:t>
                      </a:r>
                    </a:p>
                    <a:p>
                      <a:pPr marL="0" marR="0" indent="0"/>
                      <a:r>
                        <a:rPr lang="ru" sz="1600" dirty="0" smtClean="0">
                          <a:latin typeface="+mn-lt"/>
                        </a:rPr>
                        <a:t> </a:t>
                      </a:r>
                      <a:r>
                        <a:rPr lang="ru" sz="1600" b="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(в работе)</a:t>
                      </a:r>
                      <a:endParaRPr lang="ru" sz="1600" b="0" dirty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600"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600"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88900"/>
                      <a:r>
                        <a:rPr lang="ru" sz="1600" dirty="0">
                          <a:latin typeface="+mn-lt"/>
                        </a:rPr>
                        <a:t>БЭ2704 </a:t>
                      </a:r>
                      <a:r>
                        <a:rPr lang="ru" sz="1600" dirty="0" smtClean="0">
                          <a:latin typeface="+mn-lt"/>
                        </a:rPr>
                        <a:t>4хх </a:t>
                      </a:r>
                      <a:r>
                        <a:rPr lang="en-US" sz="1600" dirty="0">
                          <a:latin typeface="+mn-lt"/>
                        </a:rPr>
                        <a:t>(v041)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5" name="Стрелка: вправо 6">
            <a:extLst>
              <a:ext uri="{FF2B5EF4-FFF2-40B4-BE49-F238E27FC236}">
                <a16:creationId xmlns:a16="http://schemas.microsoft.com/office/drawing/2014/main" xmlns="" id="{0F581EFA-1D13-4165-A66C-A454BF0C7E92}"/>
              </a:ext>
            </a:extLst>
          </p:cNvPr>
          <p:cNvSpPr/>
          <p:nvPr/>
        </p:nvSpPr>
        <p:spPr bwMode="auto">
          <a:xfrm>
            <a:off x="5019982" y="2833587"/>
            <a:ext cx="334603" cy="3190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</p:spTree>
    <p:extLst>
      <p:ext uri="{BB962C8B-B14F-4D97-AF65-F5344CB8AC3E}">
        <p14:creationId xmlns:p14="http://schemas.microsoft.com/office/powerpoint/2010/main" val="219449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924256" y="6380906"/>
            <a:ext cx="2267744" cy="216025"/>
          </a:xfrm>
        </p:spPr>
        <p:txBody>
          <a:bodyPr/>
          <a:lstStyle/>
          <a:p>
            <a:fld id="{1F5F46FA-F05E-4A28-A92F-471DE94FD11D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87488" y="50785"/>
            <a:ext cx="9217024" cy="1145969"/>
          </a:xfrm>
        </p:spPr>
        <p:txBody>
          <a:bodyPr>
            <a:noAutofit/>
          </a:bodyPr>
          <a:lstStyle/>
          <a:p>
            <a:r>
              <a:rPr lang="ru" sz="2400" b="1" dirty="0">
                <a:solidFill>
                  <a:srgbClr val="003CA0"/>
                </a:solidFill>
                <a:latin typeface="Arial"/>
              </a:rPr>
              <a:t/>
            </a:r>
            <a:br>
              <a:rPr lang="ru" sz="2400" b="1" dirty="0">
                <a:solidFill>
                  <a:srgbClr val="003CA0"/>
                </a:solidFill>
                <a:latin typeface="Arial"/>
              </a:rPr>
            </a:br>
            <a:r>
              <a:rPr lang="ru-RU" sz="2400" b="1" dirty="0"/>
              <a:t>Содержание</a:t>
            </a:r>
            <a:r>
              <a:rPr lang="en-US" sz="2400" b="1" dirty="0"/>
              <a:t/>
            </a:r>
            <a:br>
              <a:rPr lang="en-US" sz="2400" b="1" dirty="0"/>
            </a:br>
            <a:endParaRPr lang="ru-RU" sz="2400" dirty="0"/>
          </a:p>
        </p:txBody>
      </p:sp>
      <p:sp>
        <p:nvSpPr>
          <p:cNvPr id="10" name="Номер слайда 4"/>
          <p:cNvSpPr txBox="1">
            <a:spLocks/>
          </p:cNvSpPr>
          <p:nvPr/>
        </p:nvSpPr>
        <p:spPr bwMode="auto">
          <a:xfrm>
            <a:off x="9924256" y="6381328"/>
            <a:ext cx="2267744" cy="216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5F46FA-F05E-4A28-A92F-471DE94FD11D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207568" y="140833"/>
            <a:ext cx="8352928" cy="70408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endParaRPr lang="ru" sz="2400" b="1" dirty="0">
              <a:latin typeface="+mj-lt"/>
              <a:ea typeface="+mj-ea"/>
              <a:cs typeface="+mj-cs"/>
            </a:endParaRPr>
          </a:p>
          <a:p>
            <a:pPr algn="ctr"/>
            <a:endParaRPr lang="ru" sz="2400" b="1" dirty="0">
              <a:latin typeface="+mj-lt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9376" y="1628800"/>
            <a:ext cx="11449272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endParaRPr lang="en-US" sz="2200" dirty="0"/>
          </a:p>
          <a:p>
            <a:pPr marL="342900" indent="-342900">
              <a:buFont typeface="+mj-lt"/>
              <a:buAutoNum type="arabicPeriod"/>
            </a:pPr>
            <a:r>
              <a:rPr lang="ru-RU" sz="2200" dirty="0"/>
              <a:t>Обзор Российского парка РЗА.</a:t>
            </a:r>
          </a:p>
          <a:p>
            <a:pPr marL="342900" indent="-342900">
              <a:buFont typeface="+mj-lt"/>
              <a:buAutoNum type="arabicPeriod"/>
            </a:pPr>
            <a:endParaRPr lang="ru-RU" sz="2200" dirty="0"/>
          </a:p>
          <a:p>
            <a:pPr marL="342900" indent="-342900">
              <a:buFont typeface="+mj-lt"/>
              <a:buAutoNum type="arabicPeriod"/>
            </a:pPr>
            <a:r>
              <a:rPr lang="ru-RU" sz="2200" dirty="0"/>
              <a:t>Нормативные требования по жизненному циклу РЗА.</a:t>
            </a:r>
          </a:p>
          <a:p>
            <a:pPr marL="342900" indent="-342900">
              <a:buFont typeface="+mj-lt"/>
              <a:buAutoNum type="arabicPeriod"/>
            </a:pPr>
            <a:endParaRPr lang="ru-RU" sz="2200" dirty="0"/>
          </a:p>
          <a:p>
            <a:pPr marL="342900" indent="-342900">
              <a:buFont typeface="+mj-lt"/>
              <a:buAutoNum type="arabicPeriod"/>
            </a:pPr>
            <a:r>
              <a:rPr lang="ru-RU" sz="2200" dirty="0"/>
              <a:t>З</a:t>
            </a:r>
            <a:r>
              <a:rPr lang="ru-RU" sz="2200" dirty="0" smtClean="0"/>
              <a:t>амена подстанционного</a:t>
            </a:r>
            <a:r>
              <a:rPr lang="en-US" sz="2200" dirty="0" smtClean="0"/>
              <a:t> </a:t>
            </a:r>
            <a:r>
              <a:rPr lang="ru-RU" sz="2200" dirty="0" smtClean="0"/>
              <a:t>иностранного оборудования </a:t>
            </a:r>
            <a:r>
              <a:rPr lang="ru-RU" sz="2200" dirty="0"/>
              <a:t>РЗА 6 -35 кВ</a:t>
            </a:r>
          </a:p>
          <a:p>
            <a:pPr marL="342900" indent="-342900">
              <a:buFont typeface="+mj-lt"/>
              <a:buAutoNum type="arabicPeriod"/>
            </a:pPr>
            <a:endParaRPr lang="ru-RU" sz="2200" dirty="0"/>
          </a:p>
          <a:p>
            <a:pPr marL="342900" indent="-342900">
              <a:buFont typeface="+mj-lt"/>
              <a:buAutoNum type="arabicPeriod"/>
            </a:pPr>
            <a:r>
              <a:rPr lang="ru-RU" sz="2200" dirty="0"/>
              <a:t>З</a:t>
            </a:r>
            <a:r>
              <a:rPr lang="ru-RU" sz="2200" dirty="0" smtClean="0"/>
              <a:t>амена подстанционного</a:t>
            </a:r>
            <a:r>
              <a:rPr lang="en-US" sz="2200" dirty="0" smtClean="0"/>
              <a:t> </a:t>
            </a:r>
            <a:r>
              <a:rPr lang="ru-RU" sz="2200" dirty="0" smtClean="0"/>
              <a:t>иностранного оборудования </a:t>
            </a:r>
            <a:r>
              <a:rPr lang="ru-RU" sz="2200" dirty="0"/>
              <a:t>РЗА 110 -750 кВ</a:t>
            </a:r>
          </a:p>
          <a:p>
            <a:pPr marL="342900" indent="-342900">
              <a:buFont typeface="+mj-lt"/>
              <a:buAutoNum type="arabicPeriod"/>
            </a:pPr>
            <a:endParaRPr lang="ru-RU" sz="2200" dirty="0"/>
          </a:p>
          <a:p>
            <a:pPr marL="342900" indent="-342900">
              <a:buFont typeface="+mj-lt"/>
              <a:buAutoNum type="arabicPeriod"/>
            </a:pPr>
            <a:endParaRPr lang="ru-RU" sz="2200" dirty="0"/>
          </a:p>
          <a:p>
            <a:pPr marL="342900" indent="-342900">
              <a:buFont typeface="+mj-lt"/>
              <a:buAutoNum type="arabicPeriod"/>
            </a:pPr>
            <a:endParaRPr lang="ru-RU" sz="2200" dirty="0"/>
          </a:p>
          <a:p>
            <a:endParaRPr lang="ru-RU" sz="2200" dirty="0"/>
          </a:p>
          <a:p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1275197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1834407"/>
            <a:ext cx="5431837" cy="449759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27448" y="15032"/>
            <a:ext cx="10409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Пример замены терминала </a:t>
            </a:r>
            <a:r>
              <a:rPr lang="en-US" sz="2400" b="1" dirty="0"/>
              <a:t>REC650 </a:t>
            </a:r>
            <a:r>
              <a:rPr lang="ru-RU" sz="2400" b="1" dirty="0"/>
              <a:t>на БЭ 2704 в шкафе защит СВ 220 кВ </a:t>
            </a:r>
            <a:endParaRPr lang="ru-RU" sz="2400" b="1" dirty="0"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7050" y="1412776"/>
            <a:ext cx="5184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Привязка РЗА к СВ 220 кВ, состав защит</a:t>
            </a:r>
          </a:p>
        </p:txBody>
      </p:sp>
      <p:sp>
        <p:nvSpPr>
          <p:cNvPr id="7" name="TextBox 6"/>
          <p:cNvSpPr txBox="1"/>
          <p:nvPr/>
        </p:nvSpPr>
        <p:spPr bwMode="auto">
          <a:xfrm>
            <a:off x="5955973" y="1191061"/>
            <a:ext cx="5787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Корректировка принципиальной схемы шкафа с </a:t>
            </a:r>
            <a:r>
              <a:rPr lang="ru-RU" dirty="0" smtClean="0"/>
              <a:t>заменой </a:t>
            </a:r>
            <a:r>
              <a:rPr lang="en-US" dirty="0"/>
              <a:t>REC650 </a:t>
            </a:r>
            <a:r>
              <a:rPr lang="ru-RU" dirty="0" smtClean="0"/>
              <a:t>на </a:t>
            </a:r>
            <a:r>
              <a:rPr lang="ru-RU" dirty="0"/>
              <a:t>БЭ </a:t>
            </a:r>
            <a:r>
              <a:rPr lang="ru-RU" dirty="0" smtClean="0"/>
              <a:t>2704</a:t>
            </a:r>
            <a:r>
              <a:rPr lang="en-US" dirty="0" smtClean="0"/>
              <a:t> (</a:t>
            </a:r>
            <a:r>
              <a:rPr lang="ru-RU" dirty="0" smtClean="0"/>
              <a:t>аналоговые и выходные цепи)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 bwMode="auto">
          <a:xfrm>
            <a:off x="11784632" y="6332002"/>
            <a:ext cx="407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4</a:t>
            </a:r>
            <a:r>
              <a:rPr lang="ru-RU" sz="1200" dirty="0"/>
              <a:t>2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2114391"/>
            <a:ext cx="6515378" cy="3978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90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5F46FA-F05E-4A28-A92F-471DE94FD11D}" type="slidenum">
              <a:rPr lang="ru-RU" smtClean="0"/>
              <a:t>31</a:t>
            </a:fld>
            <a:endParaRPr lang="ru-RU"/>
          </a:p>
        </p:txBody>
      </p:sp>
      <p:sp>
        <p:nvSpPr>
          <p:cNvPr id="6" name="Номер слайда 3"/>
          <p:cNvSpPr txBox="1">
            <a:spLocks/>
          </p:cNvSpPr>
          <p:nvPr/>
        </p:nvSpPr>
        <p:spPr bwMode="auto">
          <a:xfrm>
            <a:off x="9924256" y="6374471"/>
            <a:ext cx="2267744" cy="216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5F46FA-F05E-4A28-A92F-471DE94FD11D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sp>
        <p:nvSpPr>
          <p:cNvPr id="7" name="Номер слайда 4"/>
          <p:cNvSpPr txBox="1">
            <a:spLocks/>
          </p:cNvSpPr>
          <p:nvPr/>
        </p:nvSpPr>
        <p:spPr bwMode="auto">
          <a:xfrm>
            <a:off x="9924256" y="6374473"/>
            <a:ext cx="2267744" cy="216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5F46FA-F05E-4A28-A92F-471DE94FD11D}" type="slidenum">
              <a:rPr lang="ru-RU" smtClean="0"/>
              <a:pPr/>
              <a:t>31</a:t>
            </a:fld>
            <a:endParaRPr lang="ru-RU" dirty="0"/>
          </a:p>
        </p:txBody>
      </p:sp>
      <p:sp>
        <p:nvSpPr>
          <p:cNvPr id="8" name="Заголовок 5"/>
          <p:cNvSpPr>
            <a:spLocks noGrp="1"/>
          </p:cNvSpPr>
          <p:nvPr>
            <p:ph type="title"/>
          </p:nvPr>
        </p:nvSpPr>
        <p:spPr>
          <a:xfrm>
            <a:off x="1559496" y="50785"/>
            <a:ext cx="9145016" cy="1145969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Пример ретрофита оборудования КП </a:t>
            </a:r>
            <a:r>
              <a:rPr lang="en-US" sz="2400" b="1" dirty="0" smtClean="0"/>
              <a:t>RTU211 (ABB) </a:t>
            </a:r>
            <a:r>
              <a:rPr lang="ru-RU" sz="2400" b="1" dirty="0" smtClean="0"/>
              <a:t>на ЭКРА 24х </a:t>
            </a:r>
            <a:endParaRPr lang="ru-RU" sz="24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4" t="6983"/>
          <a:stretch/>
        </p:blipFill>
        <p:spPr>
          <a:xfrm>
            <a:off x="6327871" y="2043286"/>
            <a:ext cx="2831353" cy="360652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5091" y="2043286"/>
            <a:ext cx="2698839" cy="359845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64" y="2023319"/>
            <a:ext cx="2711228" cy="36149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405" y="2023319"/>
            <a:ext cx="2408510" cy="3618418"/>
          </a:xfrm>
          <a:prstGeom prst="rect">
            <a:avLst/>
          </a:prstGeom>
        </p:spPr>
      </p:pic>
      <p:sp>
        <p:nvSpPr>
          <p:cNvPr id="15" name="Стрелка: вправо 6">
            <a:extLst>
              <a:ext uri="{FF2B5EF4-FFF2-40B4-BE49-F238E27FC236}">
                <a16:creationId xmlns:a16="http://schemas.microsoft.com/office/drawing/2014/main" xmlns="" id="{0F581EFA-1D13-4165-A66C-A454BF0C7E92}"/>
              </a:ext>
            </a:extLst>
          </p:cNvPr>
          <p:cNvSpPr/>
          <p:nvPr/>
        </p:nvSpPr>
        <p:spPr bwMode="auto">
          <a:xfrm>
            <a:off x="5797401" y="3687043"/>
            <a:ext cx="334603" cy="3190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2" name="Прямоугольник 1"/>
          <p:cNvSpPr/>
          <p:nvPr/>
        </p:nvSpPr>
        <p:spPr>
          <a:xfrm>
            <a:off x="1343472" y="1273615"/>
            <a:ext cx="99371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ПС </a:t>
            </a:r>
            <a:r>
              <a:rPr lang="ru-RU" sz="2000" dirty="0" smtClean="0"/>
              <a:t>220 кВ «Барсово</a:t>
            </a:r>
            <a:r>
              <a:rPr lang="ru-RU" sz="2000" dirty="0"/>
              <a:t>» ПАО Россети МЭС Урала, 2020 г.</a:t>
            </a:r>
          </a:p>
        </p:txBody>
      </p:sp>
    </p:spTree>
    <p:extLst>
      <p:ext uri="{BB962C8B-B14F-4D97-AF65-F5344CB8AC3E}">
        <p14:creationId xmlns:p14="http://schemas.microsoft.com/office/powerpoint/2010/main" val="41966520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5F46FA-F05E-4A28-A92F-471DE94FD11D}" type="slidenum">
              <a:rPr lang="ru-RU" smtClean="0"/>
              <a:t>32</a:t>
            </a:fld>
            <a:endParaRPr lang="ru-RU"/>
          </a:p>
        </p:txBody>
      </p:sp>
      <p:sp>
        <p:nvSpPr>
          <p:cNvPr id="5" name="Номер слайда 3"/>
          <p:cNvSpPr txBox="1">
            <a:spLocks/>
          </p:cNvSpPr>
          <p:nvPr/>
        </p:nvSpPr>
        <p:spPr bwMode="auto">
          <a:xfrm>
            <a:off x="9924256" y="6374471"/>
            <a:ext cx="2267744" cy="216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5F46FA-F05E-4A28-A92F-471DE94FD11D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sp>
        <p:nvSpPr>
          <p:cNvPr id="6" name="Номер слайда 4"/>
          <p:cNvSpPr txBox="1">
            <a:spLocks/>
          </p:cNvSpPr>
          <p:nvPr/>
        </p:nvSpPr>
        <p:spPr bwMode="auto">
          <a:xfrm>
            <a:off x="9924256" y="6374473"/>
            <a:ext cx="2267744" cy="216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5F46FA-F05E-4A28-A92F-471DE94FD11D}" type="slidenum">
              <a:rPr lang="ru-RU" smtClean="0"/>
              <a:pPr/>
              <a:t>32</a:t>
            </a:fld>
            <a:endParaRPr lang="ru-RU" dirty="0"/>
          </a:p>
        </p:txBody>
      </p:sp>
      <p:sp>
        <p:nvSpPr>
          <p:cNvPr id="7" name="Заголовок 5"/>
          <p:cNvSpPr>
            <a:spLocks noGrp="1"/>
          </p:cNvSpPr>
          <p:nvPr>
            <p:ph type="title"/>
          </p:nvPr>
        </p:nvSpPr>
        <p:spPr>
          <a:xfrm>
            <a:off x="1559496" y="50785"/>
            <a:ext cx="9145016" cy="1145969"/>
          </a:xfrm>
        </p:spPr>
        <p:txBody>
          <a:bodyPr>
            <a:noAutofit/>
          </a:bodyPr>
          <a:lstStyle/>
          <a:p>
            <a:r>
              <a:rPr lang="ru-RU" sz="2400" b="1" dirty="0"/>
              <a:t>Предложение по ретрофиту шкафов местного управления на шкаф с КП ЭКРА 243 </a:t>
            </a:r>
            <a:endParaRPr lang="ru-RU" sz="2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88840"/>
            <a:ext cx="4320480" cy="40007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7" y="1943260"/>
            <a:ext cx="1819907" cy="429350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9264352" y="2031534"/>
            <a:ext cx="241963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Экономия за счет совмещения функций АУВ, АПВ, УРОВ, </a:t>
            </a:r>
            <a:r>
              <a:rPr lang="ru-RU" sz="2000" dirty="0" smtClean="0"/>
              <a:t>ОБ, измерений </a:t>
            </a:r>
            <a:r>
              <a:rPr lang="ru-RU" sz="2000" dirty="0"/>
              <a:t>и местного управления КРУЭ в одном шкафу </a:t>
            </a:r>
          </a:p>
        </p:txBody>
      </p:sp>
      <p:sp>
        <p:nvSpPr>
          <p:cNvPr id="11" name="Стрелка: вправо 6">
            <a:extLst>
              <a:ext uri="{FF2B5EF4-FFF2-40B4-BE49-F238E27FC236}">
                <a16:creationId xmlns:a16="http://schemas.microsoft.com/office/drawing/2014/main" xmlns="" id="{0F581EFA-1D13-4165-A66C-A454BF0C7E92}"/>
              </a:ext>
            </a:extLst>
          </p:cNvPr>
          <p:cNvSpPr/>
          <p:nvPr/>
        </p:nvSpPr>
        <p:spPr bwMode="auto">
          <a:xfrm>
            <a:off x="5964702" y="3297577"/>
            <a:ext cx="334603" cy="3190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2" name="Прямоугольник 11"/>
          <p:cNvSpPr/>
          <p:nvPr/>
        </p:nvSpPr>
        <p:spPr>
          <a:xfrm>
            <a:off x="839416" y="1273615"/>
            <a:ext cx="11161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ВАПС 3-ей архитектуры 220/20 кВ «Саларьево» ОЭК Москва, проект 202</a:t>
            </a:r>
            <a:r>
              <a:rPr lang="en-US" sz="2000" dirty="0" smtClean="0"/>
              <a:t>4</a:t>
            </a:r>
            <a:r>
              <a:rPr lang="ru-RU" sz="2000" dirty="0" smtClean="0"/>
              <a:t> </a:t>
            </a:r>
            <a:r>
              <a:rPr lang="ru-RU" sz="2000" dirty="0"/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24496445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45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296197"/>
            <a:ext cx="12192000" cy="413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Соответствие системы РЗА актуальным </a:t>
            </a:r>
            <a:r>
              <a:rPr lang="ru-RU" sz="2000" dirty="0" smtClean="0"/>
              <a:t>техническим требованиям: </a:t>
            </a:r>
            <a:r>
              <a:rPr lang="ru-RU" sz="2000" dirty="0"/>
              <a:t>к дискретным </a:t>
            </a:r>
            <a:r>
              <a:rPr lang="ru-RU" sz="2000" dirty="0" smtClean="0"/>
              <a:t>входам</a:t>
            </a:r>
            <a:r>
              <a:rPr lang="ru-RU" sz="2000" dirty="0"/>
              <a:t>, номинальному частотному диапазону работы 45-55 Гц, корректной работе быстродействующих защит в переходных режимах насыщения ТТ, коммуникационным требованиям и др.).</a:t>
            </a:r>
          </a:p>
          <a:p>
            <a:pPr marL="285750" indent="-285750" algn="just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Увеличение срока службы </a:t>
            </a:r>
            <a:r>
              <a:rPr lang="ru-RU" sz="2000" dirty="0" smtClean="0"/>
              <a:t>устройств РЗА </a:t>
            </a:r>
            <a:r>
              <a:rPr lang="ru-RU" sz="2000" dirty="0"/>
              <a:t>на 25 лет и заводская гарантия – 5 лет.</a:t>
            </a:r>
          </a:p>
          <a:p>
            <a:pPr marL="285750" indent="-285750" algn="just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1"/>
                </a:solidFill>
              </a:rPr>
              <a:t>Увеличение гарантии </a:t>
            </a:r>
            <a:r>
              <a:rPr lang="ru-RU" sz="2000" dirty="0"/>
              <a:t>на вновь установленный </a:t>
            </a:r>
            <a:r>
              <a:rPr lang="ru-RU" sz="2000" dirty="0" smtClean="0"/>
              <a:t>устройство </a:t>
            </a:r>
            <a:r>
              <a:rPr lang="ru-RU" sz="2000" dirty="0">
                <a:solidFill>
                  <a:schemeClr val="accent1"/>
                </a:solidFill>
              </a:rPr>
              <a:t>до 20 лет при условии выполнения </a:t>
            </a:r>
            <a:r>
              <a:rPr lang="ru-RU" sz="2000" dirty="0" smtClean="0">
                <a:solidFill>
                  <a:schemeClr val="accent1"/>
                </a:solidFill>
              </a:rPr>
              <a:t>регламентных работ </a:t>
            </a:r>
            <a:r>
              <a:rPr lang="ru-RU" sz="2000" dirty="0">
                <a:solidFill>
                  <a:schemeClr val="accent1"/>
                </a:solidFill>
              </a:rPr>
              <a:t>специалистами предприятия-изготовителя, сервисными центрами предприятия-изготовителя или предприятиями, </a:t>
            </a:r>
            <a:r>
              <a:rPr lang="ru-RU" sz="2000" dirty="0" smtClean="0">
                <a:solidFill>
                  <a:schemeClr val="accent1"/>
                </a:solidFill>
              </a:rPr>
              <a:t>лицами уполномоченными </a:t>
            </a:r>
            <a:r>
              <a:rPr lang="ru-RU" sz="2000" dirty="0">
                <a:solidFill>
                  <a:schemeClr val="accent1"/>
                </a:solidFill>
              </a:rPr>
              <a:t>предприятием-изготовителем.</a:t>
            </a:r>
          </a:p>
          <a:p>
            <a:pPr marL="285750" indent="-285750" algn="just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ru-RU" sz="2000" dirty="0" smtClean="0"/>
              <a:t>Поддержка </a:t>
            </a:r>
            <a:r>
              <a:rPr lang="ru-RU" sz="2000" dirty="0"/>
              <a:t>устаревших и современных коммуникационных протоколов связи: </a:t>
            </a:r>
            <a:r>
              <a:rPr lang="ru-RU" sz="2000" dirty="0" err="1"/>
              <a:t>Modbus</a:t>
            </a:r>
            <a:r>
              <a:rPr lang="ru-RU" sz="2000" dirty="0"/>
              <a:t>/RTU, </a:t>
            </a:r>
            <a:r>
              <a:rPr lang="ru-RU" sz="2000" dirty="0" err="1"/>
              <a:t>Modbus</a:t>
            </a:r>
            <a:r>
              <a:rPr lang="ru-RU" sz="2000" dirty="0"/>
              <a:t> TCP/IP, МЭК 60870-5-103-2005, МЭК 60870-5-104-2004, </a:t>
            </a:r>
            <a:r>
              <a:rPr lang="ru-RU" sz="2000" dirty="0" smtClean="0"/>
              <a:t>МЭК </a:t>
            </a:r>
            <a:r>
              <a:rPr lang="ru-RU" sz="2000" dirty="0"/>
              <a:t>61850.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1344" y="5424230"/>
            <a:ext cx="11521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000" dirty="0" smtClean="0"/>
              <a:t>НПП </a:t>
            </a:r>
            <a:r>
              <a:rPr lang="ru-RU" sz="2000" dirty="0"/>
              <a:t>«ЭКРА» предоставляет широкий набор решений по </a:t>
            </a:r>
            <a:r>
              <a:rPr lang="ru-RU" sz="2000" dirty="0" smtClean="0"/>
              <a:t>замене зарубежных устройств </a:t>
            </a:r>
            <a:r>
              <a:rPr lang="ru-RU" sz="2000" dirty="0"/>
              <a:t>РЗА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39516" y="188640"/>
            <a:ext cx="91450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Основные преимущества предложений НПП ЭКРА</a:t>
            </a:r>
          </a:p>
          <a:p>
            <a:pPr algn="ctr"/>
            <a:r>
              <a:rPr lang="ru-RU" sz="2400" b="1" dirty="0"/>
              <a:t>по замене зарубежного оборудования РЗА</a:t>
            </a:r>
          </a:p>
        </p:txBody>
      </p:sp>
    </p:spTree>
    <p:extLst>
      <p:ext uri="{BB962C8B-B14F-4D97-AF65-F5344CB8AC3E}">
        <p14:creationId xmlns:p14="http://schemas.microsoft.com/office/powerpoint/2010/main" val="327695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5F46FA-F05E-4A28-A92F-471DE94FD11D}" type="slidenum">
              <a:rPr lang="ru-RU" smtClean="0"/>
              <a:t>34</a:t>
            </a:fld>
            <a:endParaRPr lang="ru-RU"/>
          </a:p>
        </p:txBody>
      </p:sp>
      <p:sp>
        <p:nvSpPr>
          <p:cNvPr id="5" name="Номер слайда 3"/>
          <p:cNvSpPr txBox="1">
            <a:spLocks/>
          </p:cNvSpPr>
          <p:nvPr/>
        </p:nvSpPr>
        <p:spPr bwMode="auto">
          <a:xfrm>
            <a:off x="9924256" y="6374471"/>
            <a:ext cx="2267744" cy="216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5F46FA-F05E-4A28-A92F-471DE94FD11D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1675476" y="2"/>
            <a:ext cx="8834187" cy="1145969"/>
          </a:xfrm>
        </p:spPr>
        <p:txBody>
          <a:bodyPr>
            <a:normAutofit/>
          </a:bodyPr>
          <a:lstStyle/>
          <a:p>
            <a:r>
              <a:rPr lang="ru-RU" sz="2400" b="1" dirty="0"/>
              <a:t>Техподдержка и консультация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3392" y="1119634"/>
            <a:ext cx="11417292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ea typeface="Verdana" panose="020B0604030504040204" pitchFamily="34" charset="0"/>
                <a:cs typeface="Verdana" panose="020B0604030504040204" pitchFamily="34" charset="0"/>
              </a:rPr>
              <a:t>Запросы ТКП </a:t>
            </a:r>
            <a:r>
              <a:rPr lang="ru-RU" dirty="0"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r>
              <a:rPr lang="en-US" dirty="0">
                <a:ea typeface="Verdana" panose="020B0604030504040204" pitchFamily="34" charset="0"/>
                <a:cs typeface="Verdana" panose="020B0604030504040204" pitchFamily="34" charset="0"/>
              </a:rPr>
              <a:t>e-mail: </a:t>
            </a:r>
            <a:r>
              <a:rPr lang="en-US" dirty="0">
                <a:solidFill>
                  <a:srgbClr val="0070C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otm@ekra.ru</a:t>
            </a:r>
            <a:r>
              <a:rPr lang="en-US" dirty="0"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dirty="0">
                <a:ea typeface="Verdana" panose="020B0604030504040204" pitchFamily="34" charset="0"/>
                <a:cs typeface="Verdana" panose="020B0604030504040204" pitchFamily="34" charset="0"/>
              </a:rPr>
              <a:t>(отдел маркетинга)</a:t>
            </a:r>
            <a:r>
              <a:rPr lang="en-US" dirty="0"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dirty="0">
                <a:ea typeface="Verdana" panose="020B0604030504040204" pitchFamily="34" charset="0"/>
                <a:cs typeface="Verdana" panose="020B0604030504040204" pitchFamily="34" charset="0"/>
              </a:rPr>
              <a:t>тел./факс: (8352) 220-110, 220-130</a:t>
            </a:r>
          </a:p>
          <a:p>
            <a:r>
              <a:rPr lang="ru-RU" kern="1200" dirty="0" smtClean="0">
                <a:solidFill>
                  <a:srgbClr val="C0504D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Кугушев </a:t>
            </a:r>
            <a:r>
              <a:rPr lang="ru-RU" kern="1200" dirty="0">
                <a:solidFill>
                  <a:srgbClr val="C0504D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Дмитрий </a:t>
            </a:r>
            <a:r>
              <a:rPr lang="ru-RU" kern="1200" dirty="0" smtClean="0">
                <a:solidFill>
                  <a:srgbClr val="C0504D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Вячеславович – </a:t>
            </a:r>
            <a:r>
              <a:rPr lang="ru-RU" dirty="0" smtClean="0"/>
              <a:t>руководитель группы РЗА</a:t>
            </a:r>
            <a:r>
              <a:rPr lang="en-US" dirty="0"/>
              <a:t>,</a:t>
            </a:r>
            <a:endParaRPr lang="ru-RU" dirty="0" smtClean="0"/>
          </a:p>
          <a:p>
            <a:r>
              <a:rPr lang="en-US" dirty="0"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ru-RU" dirty="0" smtClean="0"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ru-RU" dirty="0" err="1" smtClean="0">
                <a:ea typeface="Verdana" panose="020B0604030504040204" pitchFamily="34" charset="0"/>
                <a:cs typeface="Verdana" panose="020B0604030504040204" pitchFamily="34" charset="0"/>
              </a:rPr>
              <a:t>mail</a:t>
            </a:r>
            <a:r>
              <a:rPr lang="ru-RU" dirty="0" smtClean="0"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US" dirty="0" smtClean="0">
                <a:solidFill>
                  <a:srgbClr val="0070C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kugushev</a:t>
            </a:r>
            <a:r>
              <a:rPr lang="en-US" altLang="ru-RU" dirty="0" smtClean="0">
                <a:solidFill>
                  <a:srgbClr val="0070C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_dv@ekra.ru</a:t>
            </a:r>
            <a:r>
              <a:rPr lang="ru-RU" altLang="ru-RU"/>
              <a:t>, </a:t>
            </a:r>
            <a:r>
              <a:rPr lang="ru-RU" smtClean="0">
                <a:ea typeface="Verdana" panose="020B0604030504040204" pitchFamily="34" charset="0"/>
                <a:cs typeface="Verdana" panose="020B0604030504040204" pitchFamily="34" charset="0"/>
              </a:rPr>
              <a:t>(8352</a:t>
            </a:r>
            <a:r>
              <a:rPr lang="ru-RU" dirty="0">
                <a:ea typeface="Verdana" panose="020B0604030504040204" pitchFamily="34" charset="0"/>
                <a:cs typeface="Verdana" panose="020B0604030504040204" pitchFamily="34" charset="0"/>
              </a:rPr>
              <a:t>) 220-130 доб. </a:t>
            </a:r>
            <a:r>
              <a:rPr lang="ru-RU" dirty="0" smtClean="0"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r>
              <a:rPr lang="en-US" dirty="0" smtClean="0">
                <a:ea typeface="Verdana" panose="020B0604030504040204" pitchFamily="34" charset="0"/>
                <a:cs typeface="Verdana" panose="020B0604030504040204" pitchFamily="34" charset="0"/>
              </a:rPr>
              <a:t>132</a:t>
            </a:r>
            <a:endParaRPr lang="ru-RU" dirty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kern="1200" dirty="0">
              <a:solidFill>
                <a:srgbClr val="C0504D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b="1" dirty="0">
                <a:ea typeface="Verdana" panose="020B0604030504040204" pitchFamily="34" charset="0"/>
                <a:cs typeface="Verdana" panose="020B0604030504040204" pitchFamily="34" charset="0"/>
              </a:rPr>
              <a:t>Технические консультации, сопровождение</a:t>
            </a:r>
            <a:r>
              <a:rPr lang="en-US" b="1" dirty="0"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b="1" dirty="0">
                <a:ea typeface="Verdana" panose="020B0604030504040204" pitchFamily="34" charset="0"/>
                <a:cs typeface="Verdana" panose="020B0604030504040204" pitchFamily="34" charset="0"/>
              </a:rPr>
              <a:t>и </a:t>
            </a:r>
            <a:r>
              <a:rPr lang="ru-RU" b="1" dirty="0" smtClean="0">
                <a:ea typeface="Verdana" panose="020B0604030504040204" pitchFamily="34" charset="0"/>
                <a:cs typeface="Verdana" panose="020B0604030504040204" pitchFamily="34" charset="0"/>
              </a:rPr>
              <a:t>поддержка РЗА СН:</a:t>
            </a:r>
            <a:endParaRPr lang="en-US" b="1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altLang="ru-RU" kern="1200" dirty="0">
                <a:solidFill>
                  <a:srgbClr val="C0504D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Пашковский Сергей Николаевич</a:t>
            </a:r>
            <a:r>
              <a:rPr lang="ru-RU" altLang="ru-RU" dirty="0" smtClean="0"/>
              <a:t>- заведующий отделом </a:t>
            </a:r>
            <a:r>
              <a:rPr lang="ru-RU" altLang="ru-RU" dirty="0"/>
              <a:t>защит </a:t>
            </a:r>
            <a:r>
              <a:rPr lang="ru-RU" altLang="ru-RU" dirty="0" smtClean="0"/>
              <a:t> 6-35 кВ</a:t>
            </a:r>
            <a:r>
              <a:rPr lang="en-US" altLang="ru-RU" dirty="0" smtClean="0"/>
              <a:t>,</a:t>
            </a:r>
            <a:r>
              <a:rPr lang="ru-RU" altLang="ru-RU" dirty="0" smtClean="0"/>
              <a:t>  </a:t>
            </a:r>
          </a:p>
          <a:p>
            <a:r>
              <a:rPr lang="en-US" dirty="0" smtClean="0"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ru-RU" dirty="0"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ru-RU" dirty="0" err="1">
                <a:ea typeface="Verdana" panose="020B0604030504040204" pitchFamily="34" charset="0"/>
                <a:cs typeface="Verdana" panose="020B0604030504040204" pitchFamily="34" charset="0"/>
              </a:rPr>
              <a:t>mail</a:t>
            </a:r>
            <a:r>
              <a:rPr lang="ru-RU" dirty="0" smtClean="0"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US" altLang="ru-RU" dirty="0">
                <a:solidFill>
                  <a:srgbClr val="0070C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pashkovsky_sn@ekra.r</a:t>
            </a:r>
            <a:r>
              <a:rPr lang="en-US" altLang="ru-RU" dirty="0" smtClean="0">
                <a:solidFill>
                  <a:srgbClr val="0070C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u</a:t>
            </a:r>
            <a:r>
              <a:rPr lang="ru-RU" altLang="ru-RU" dirty="0" smtClean="0"/>
              <a:t>, </a:t>
            </a:r>
            <a:r>
              <a:rPr lang="ru-RU" dirty="0" smtClean="0">
                <a:ea typeface="Verdana" panose="020B0604030504040204" pitchFamily="34" charset="0"/>
                <a:cs typeface="Verdana" panose="020B0604030504040204" pitchFamily="34" charset="0"/>
              </a:rPr>
              <a:t>(8352</a:t>
            </a:r>
            <a:r>
              <a:rPr lang="ru-RU" dirty="0">
                <a:ea typeface="Verdana" panose="020B0604030504040204" pitchFamily="34" charset="0"/>
                <a:cs typeface="Verdana" panose="020B0604030504040204" pitchFamily="34" charset="0"/>
              </a:rPr>
              <a:t>) 220-130 </a:t>
            </a:r>
            <a:r>
              <a:rPr lang="ru-RU" dirty="0" smtClean="0">
                <a:ea typeface="Verdana" panose="020B0604030504040204" pitchFamily="34" charset="0"/>
                <a:cs typeface="Verdana" panose="020B0604030504040204" pitchFamily="34" charset="0"/>
              </a:rPr>
              <a:t>доб. 1</a:t>
            </a:r>
            <a:r>
              <a:rPr lang="en-US" dirty="0" smtClean="0">
                <a:ea typeface="Verdana" panose="020B0604030504040204" pitchFamily="34" charset="0"/>
                <a:cs typeface="Verdana" panose="020B0604030504040204" pitchFamily="34" charset="0"/>
              </a:rPr>
              <a:t>601</a:t>
            </a:r>
            <a:endParaRPr lang="ru-RU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b="1" dirty="0">
                <a:ea typeface="Verdana" panose="020B0604030504040204" pitchFamily="34" charset="0"/>
                <a:cs typeface="Verdana" panose="020B0604030504040204" pitchFamily="34" charset="0"/>
              </a:rPr>
              <a:t>Технические консультации, сопровождение</a:t>
            </a:r>
            <a:r>
              <a:rPr lang="en-US" b="1" dirty="0"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b="1" dirty="0">
                <a:ea typeface="Verdana" panose="020B0604030504040204" pitchFamily="34" charset="0"/>
                <a:cs typeface="Verdana" panose="020B0604030504040204" pitchFamily="34" charset="0"/>
              </a:rPr>
              <a:t>и поддержка РЗА </a:t>
            </a:r>
            <a:r>
              <a:rPr lang="ru-RU" b="1" dirty="0" smtClean="0">
                <a:ea typeface="Verdana" panose="020B0604030504040204" pitchFamily="34" charset="0"/>
                <a:cs typeface="Verdana" panose="020B0604030504040204" pitchFamily="34" charset="0"/>
              </a:rPr>
              <a:t> 110-750 кВ подстанционного оборудования:</a:t>
            </a:r>
          </a:p>
          <a:p>
            <a:r>
              <a:rPr lang="ru-RU" altLang="ru-RU" kern="1200" dirty="0" smtClean="0">
                <a:solidFill>
                  <a:srgbClr val="C0504D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Щукин </a:t>
            </a:r>
            <a:r>
              <a:rPr lang="ru-RU" altLang="ru-RU" kern="1200" dirty="0">
                <a:solidFill>
                  <a:srgbClr val="C0504D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Андрей Николаевич</a:t>
            </a:r>
            <a:r>
              <a:rPr lang="en-US" altLang="ru-RU" dirty="0" smtClean="0"/>
              <a:t>-</a:t>
            </a:r>
            <a:r>
              <a:rPr lang="ru-RU" altLang="ru-RU" dirty="0" smtClean="0"/>
              <a:t> заместитель зав. отделом систем релейной защиты и автоматики, </a:t>
            </a:r>
            <a:r>
              <a:rPr lang="en-US" dirty="0"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ru-RU" dirty="0" smtClean="0"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ru-RU" dirty="0" err="1" smtClean="0">
                <a:ea typeface="Verdana" panose="020B0604030504040204" pitchFamily="34" charset="0"/>
                <a:cs typeface="Verdana" panose="020B0604030504040204" pitchFamily="34" charset="0"/>
              </a:rPr>
              <a:t>mail</a:t>
            </a:r>
            <a:r>
              <a:rPr lang="ru-RU" dirty="0" smtClean="0"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US" dirty="0" smtClean="0">
                <a:solidFill>
                  <a:srgbClr val="0070C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schukin</a:t>
            </a:r>
            <a:r>
              <a:rPr lang="en-US" altLang="ru-RU" dirty="0" smtClean="0">
                <a:solidFill>
                  <a:srgbClr val="0070C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_an@ekra.ru</a:t>
            </a:r>
            <a:r>
              <a:rPr lang="ru-RU" altLang="ru-RU" dirty="0">
                <a:solidFill>
                  <a:srgbClr val="0070C0"/>
                </a:solidFill>
                <a:ea typeface="Verdana" panose="020B0604030504040204" pitchFamily="34" charset="0"/>
                <a:cs typeface="Verdana" panose="020B0604030504040204" pitchFamily="34" charset="0"/>
                <a:hlinkClick r:id="rId2"/>
              </a:rPr>
              <a:t>,</a:t>
            </a:r>
            <a:r>
              <a:rPr lang="ru-RU" altLang="ru-RU" dirty="0">
                <a:solidFill>
                  <a:srgbClr val="0070C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dirty="0" smtClean="0"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ru-RU" dirty="0">
                <a:ea typeface="Verdana" panose="020B0604030504040204" pitchFamily="34" charset="0"/>
                <a:cs typeface="Verdana" panose="020B0604030504040204" pitchFamily="34" charset="0"/>
              </a:rPr>
              <a:t>8352) 220-130 доб. </a:t>
            </a:r>
            <a:r>
              <a:rPr lang="ru-RU" dirty="0" smtClean="0">
                <a:ea typeface="Verdana" panose="020B0604030504040204" pitchFamily="34" charset="0"/>
                <a:cs typeface="Verdana" panose="020B0604030504040204" pitchFamily="34" charset="0"/>
              </a:rPr>
              <a:t>1064</a:t>
            </a:r>
            <a:endParaRPr lang="ru-RU" dirty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altLang="ru-RU" dirty="0" smtClean="0"/>
              <a:t> </a:t>
            </a:r>
          </a:p>
          <a:p>
            <a:r>
              <a:rPr lang="ru-RU" b="1" dirty="0" smtClean="0">
                <a:ea typeface="Verdana" panose="020B0604030504040204" pitchFamily="34" charset="0"/>
                <a:cs typeface="Verdana" panose="020B0604030504040204" pitchFamily="34" charset="0"/>
              </a:rPr>
              <a:t>Технические </a:t>
            </a:r>
            <a:r>
              <a:rPr lang="ru-RU" b="1" dirty="0">
                <a:ea typeface="Verdana" panose="020B0604030504040204" pitchFamily="34" charset="0"/>
                <a:cs typeface="Verdana" panose="020B0604030504040204" pitchFamily="34" charset="0"/>
              </a:rPr>
              <a:t>консультации </a:t>
            </a:r>
            <a:r>
              <a:rPr lang="ru-RU" altLang="ru-RU" b="1" dirty="0">
                <a:ea typeface="Verdana" panose="020B0604030504040204" pitchFamily="34" charset="0"/>
                <a:cs typeface="Verdana" panose="020B0604030504040204" pitchFamily="34" charset="0"/>
              </a:rPr>
              <a:t>отдела наладки и сервиса</a:t>
            </a:r>
            <a:r>
              <a:rPr lang="en-US" altLang="ru-RU" b="1" dirty="0"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endParaRPr lang="ru-RU" altLang="ru-RU" b="1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dirty="0">
                <a:ea typeface="Verdana" panose="020B0604030504040204" pitchFamily="34" charset="0"/>
                <a:cs typeface="Verdana" panose="020B0604030504040204" pitchFamily="34" charset="0"/>
              </a:rPr>
              <a:t>тел. 8-800-250-8352 (служба сервиса – круглосуточно</a:t>
            </a:r>
            <a:r>
              <a:rPr lang="ru-RU" dirty="0" smtClean="0"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r>
              <a:rPr lang="en-US" dirty="0"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endParaRPr lang="ru-RU" dirty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altLang="ru-RU" kern="1200" dirty="0" smtClean="0">
                <a:solidFill>
                  <a:srgbClr val="C0504D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Алексеев </a:t>
            </a:r>
            <a:r>
              <a:rPr lang="ru-RU" altLang="ru-RU" kern="1200" dirty="0">
                <a:solidFill>
                  <a:srgbClr val="C0504D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Михаил Геннадьевич </a:t>
            </a:r>
            <a:r>
              <a:rPr lang="ru-RU" altLang="ru-RU" dirty="0"/>
              <a:t>– </a:t>
            </a:r>
            <a:r>
              <a:rPr lang="ru-RU" altLang="ru-RU" dirty="0" smtClean="0"/>
              <a:t>руководитель</a:t>
            </a:r>
            <a:r>
              <a:rPr lang="en-US" altLang="ru-RU" dirty="0"/>
              <a:t> </a:t>
            </a:r>
            <a:r>
              <a:rPr lang="ru-RU" altLang="ru-RU" dirty="0" err="1" smtClean="0"/>
              <a:t>отд</a:t>
            </a:r>
            <a:r>
              <a:rPr lang="en-US" dirty="0" smtClean="0"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ru-RU" dirty="0" smtClean="0">
                <a:ea typeface="Verdana" panose="020B0604030504040204" pitchFamily="34" charset="0"/>
                <a:cs typeface="Verdana" panose="020B0604030504040204" pitchFamily="34" charset="0"/>
              </a:rPr>
              <a:t>ла</a:t>
            </a:r>
            <a:r>
              <a:rPr lang="en-US" dirty="0" smtClean="0">
                <a:ea typeface="Verdana" panose="020B0604030504040204" pitchFamily="34" charset="0"/>
                <a:cs typeface="Verdana" panose="020B0604030504040204" pitchFamily="34" charset="0"/>
              </a:rPr>
              <a:t>, e-</a:t>
            </a:r>
            <a:r>
              <a:rPr lang="ru-RU" dirty="0" err="1" smtClean="0">
                <a:ea typeface="Verdana" panose="020B0604030504040204" pitchFamily="34" charset="0"/>
                <a:cs typeface="Verdana" panose="020B0604030504040204" pitchFamily="34" charset="0"/>
              </a:rPr>
              <a:t>mail</a:t>
            </a:r>
            <a:r>
              <a:rPr lang="ru-RU" dirty="0"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  <a:r>
              <a:rPr lang="ru-RU" dirty="0">
                <a:solidFill>
                  <a:srgbClr val="0070C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dirty="0" smtClean="0">
                <a:solidFill>
                  <a:srgbClr val="0070C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alekseev_mg@ekra.ru</a:t>
            </a:r>
            <a:r>
              <a:rPr lang="ru-RU" altLang="ru-RU" dirty="0" smtClean="0"/>
              <a:t>, </a:t>
            </a:r>
            <a:r>
              <a:rPr lang="ru-RU" altLang="ru-RU" dirty="0"/>
              <a:t>(8352) 220 110 </a:t>
            </a:r>
            <a:r>
              <a:rPr lang="ru-RU" altLang="ru-RU" dirty="0" smtClean="0"/>
              <a:t>доб.1373</a:t>
            </a:r>
            <a:endParaRPr lang="ru-RU" sz="2000" dirty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sz="2000" dirty="0"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4" descr="http://qrcoder.ru/code/?https%3A%2F%2Fekra.ru%2F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2988" y="1340768"/>
            <a:ext cx="1654509" cy="1654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715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1907" r="19082" b="4384"/>
          <a:stretch/>
        </p:blipFill>
        <p:spPr>
          <a:xfrm>
            <a:off x="133018" y="1993259"/>
            <a:ext cx="6630505" cy="343715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39416" y="321829"/>
            <a:ext cx="10450217" cy="70408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lang="ru-RU" sz="2400" b="1" dirty="0"/>
              <a:t>Обзор Российского парка </a:t>
            </a:r>
            <a:r>
              <a:rPr lang="ru-RU" sz="2400" b="1" dirty="0" smtClean="0"/>
              <a:t>РЗА </a:t>
            </a:r>
          </a:p>
          <a:p>
            <a:pPr algn="ctr"/>
            <a:r>
              <a:rPr lang="ru-RU" sz="2400" b="1" dirty="0" smtClean="0"/>
              <a:t>(зона ответственности и данные СО ЕЭС на 01.01.2020)</a:t>
            </a:r>
            <a:endParaRPr lang="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1906909" y="6381328"/>
            <a:ext cx="3280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200" dirty="0"/>
              <a:t>4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3352" y="1348411"/>
            <a:ext cx="2808312" cy="56644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 algn="ctr"/>
            <a:r>
              <a:rPr lang="ru" dirty="0">
                <a:solidFill>
                  <a:schemeClr val="accent1"/>
                </a:solidFill>
              </a:rPr>
              <a:t>Элементная база устройств </a:t>
            </a:r>
            <a:r>
              <a:rPr lang="ru" dirty="0" smtClean="0">
                <a:solidFill>
                  <a:schemeClr val="accent1"/>
                </a:solidFill>
              </a:rPr>
              <a:t>РЗА</a:t>
            </a:r>
            <a:endParaRPr lang="ru" dirty="0">
              <a:solidFill>
                <a:schemeClr val="accent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19708" y="1322902"/>
            <a:ext cx="3312368" cy="489973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 algn="ctr"/>
            <a:r>
              <a:rPr lang="ru" dirty="0">
                <a:solidFill>
                  <a:schemeClr val="accent1"/>
                </a:solidFill>
              </a:rPr>
              <a:t> МП устройства РЗА по Производителям 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407368" y="5272813"/>
            <a:ext cx="3542239" cy="1026392"/>
            <a:chOff x="450295" y="5059924"/>
            <a:chExt cx="3542239" cy="1026392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450295" y="5392290"/>
              <a:ext cx="3312368" cy="369451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defTabSz="97536">
                <a:tabLst>
                  <a:tab pos="97536" algn="l"/>
                </a:tabLst>
              </a:pPr>
              <a:r>
                <a:rPr lang="ru" dirty="0">
                  <a:solidFill>
                    <a:srgbClr val="4F81BC"/>
                  </a:solidFill>
                </a:rPr>
                <a:t>■</a:t>
              </a:r>
              <a:r>
                <a:rPr lang="ru" dirty="0"/>
                <a:t>	Электромеханические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50295" y="5665866"/>
              <a:ext cx="3542239" cy="420450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defTabSz="97536">
                <a:tabLst>
                  <a:tab pos="97536" algn="l"/>
                </a:tabLst>
              </a:pPr>
              <a:r>
                <a:rPr lang="ru" sz="2000" dirty="0">
                  <a:solidFill>
                    <a:srgbClr val="B54B49"/>
                  </a:solidFill>
                </a:rPr>
                <a:t>■</a:t>
              </a:r>
              <a:r>
                <a:rPr lang="ru" sz="2000" dirty="0"/>
                <a:t>	</a:t>
              </a:r>
              <a:r>
                <a:rPr lang="ru" dirty="0"/>
                <a:t>Микроэлектронные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450295" y="5059924"/>
              <a:ext cx="2736304" cy="383870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defTabSz="97536">
                <a:tabLst>
                  <a:tab pos="97536" algn="l"/>
                </a:tabLst>
              </a:pPr>
              <a:r>
                <a:rPr lang="ru" dirty="0">
                  <a:solidFill>
                    <a:srgbClr val="9BBB58"/>
                  </a:solidFill>
                </a:rPr>
                <a:t>■</a:t>
              </a:r>
              <a:r>
                <a:rPr lang="ru" dirty="0"/>
                <a:t>	</a:t>
              </a:r>
              <a:r>
                <a:rPr lang="ru" dirty="0" smtClean="0"/>
                <a:t>Микропроцессорные</a:t>
              </a:r>
            </a:p>
            <a:p>
              <a:pPr defTabSz="97536">
                <a:tabLst>
                  <a:tab pos="97536" algn="l"/>
                </a:tabLst>
              </a:pPr>
              <a:endParaRPr lang="ru" dirty="0" smtClean="0"/>
            </a:p>
            <a:p>
              <a:pPr defTabSz="97536">
                <a:tabLst>
                  <a:tab pos="97536" algn="l"/>
                </a:tabLst>
              </a:pPr>
              <a:endParaRPr lang="ru" dirty="0"/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6601981" y="2012612"/>
            <a:ext cx="2612190" cy="3863479"/>
            <a:chOff x="7698738" y="2004292"/>
            <a:chExt cx="2612190" cy="3863479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3"/>
            <a:srcRect l="83197" t="4945" r="8861" b="88875"/>
            <a:stretch/>
          </p:blipFill>
          <p:spPr>
            <a:xfrm>
              <a:off x="7698738" y="2004292"/>
              <a:ext cx="1728194" cy="576063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3"/>
            <a:srcRect l="84783" t="9888" r="8674" b="85185"/>
            <a:stretch/>
          </p:blipFill>
          <p:spPr>
            <a:xfrm>
              <a:off x="8040216" y="2365060"/>
              <a:ext cx="1334608" cy="430589"/>
            </a:xfrm>
            <a:prstGeom prst="rect">
              <a:avLst/>
            </a:prstGeom>
          </p:spPr>
        </p:pic>
        <p:pic>
          <p:nvPicPr>
            <p:cNvPr id="17" name="Рисунок 16"/>
            <p:cNvPicPr>
              <a:picLocks noChangeAspect="1"/>
            </p:cNvPicPr>
            <p:nvPr/>
          </p:nvPicPr>
          <p:blipFill rotWithShape="1">
            <a:blip r:embed="rId3"/>
            <a:srcRect l="84442" t="16069" r="6556" b="78986"/>
            <a:stretch/>
          </p:blipFill>
          <p:spPr>
            <a:xfrm>
              <a:off x="7968208" y="2778073"/>
              <a:ext cx="2016224" cy="474406"/>
            </a:xfrm>
            <a:prstGeom prst="rect">
              <a:avLst/>
            </a:prstGeom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 rotWithShape="1">
            <a:blip r:embed="rId3"/>
            <a:srcRect l="84326" t="22250" r="4025" b="45942"/>
            <a:stretch/>
          </p:blipFill>
          <p:spPr>
            <a:xfrm>
              <a:off x="7968208" y="3127599"/>
              <a:ext cx="2342720" cy="2740172"/>
            </a:xfrm>
            <a:prstGeom prst="rect">
              <a:avLst/>
            </a:prstGeom>
          </p:spPr>
        </p:pic>
      </p:grpSp>
      <p:sp>
        <p:nvSpPr>
          <p:cNvPr id="2" name="Прямоугольник 1"/>
          <p:cNvSpPr/>
          <p:nvPr/>
        </p:nvSpPr>
        <p:spPr>
          <a:xfrm>
            <a:off x="9246715" y="1968137"/>
            <a:ext cx="294528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" dirty="0">
                <a:latin typeface="Arial"/>
              </a:rPr>
              <a:t>К</a:t>
            </a:r>
            <a:r>
              <a:rPr lang="ru" dirty="0" smtClean="0">
                <a:latin typeface="Arial"/>
              </a:rPr>
              <a:t>оличество </a:t>
            </a:r>
            <a:r>
              <a:rPr lang="ru" dirty="0">
                <a:latin typeface="Arial"/>
              </a:rPr>
              <a:t>устройств РЗА, расчет и выбор параметров настройки (уставок) и алгоритмов функционирования которых осуществляет Системный оператор превышает 130000 </a:t>
            </a:r>
            <a:r>
              <a:rPr lang="ru" dirty="0" smtClean="0">
                <a:latin typeface="Arial"/>
              </a:rPr>
              <a:t>устройств, более 15 000 ПС 35-220 кВ, около 120 ПС 330 – 750 кВ.</a:t>
            </a:r>
            <a:endParaRPr lang="ru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1211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5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/>
              <a:t>Российские нормативные требования к сроку службы и </a:t>
            </a:r>
            <a:r>
              <a:rPr lang="ru-RU" sz="2400" b="1" dirty="0" smtClean="0"/>
              <a:t>замене </a:t>
            </a:r>
            <a:r>
              <a:rPr lang="ru-RU" sz="2400" b="1" dirty="0"/>
              <a:t>РЗА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318404"/>
            <a:ext cx="12191999" cy="506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900" i="1" dirty="0" smtClean="0">
                <a:solidFill>
                  <a:srgbClr val="0070C0"/>
                </a:solidFill>
              </a:rPr>
              <a:t>СТО </a:t>
            </a:r>
            <a:r>
              <a:rPr lang="ru-RU" sz="1900" i="1" dirty="0">
                <a:solidFill>
                  <a:srgbClr val="0070C0"/>
                </a:solidFill>
              </a:rPr>
              <a:t>ПАО «ФСК ЕЭС» 56947007-29.120.70.241-2017. Технические требования к МП РЗА</a:t>
            </a:r>
          </a:p>
          <a:p>
            <a:pPr marL="357188" indent="-357188" algn="just"/>
            <a:r>
              <a:rPr lang="ru-RU" sz="1900" b="1" dirty="0" smtClean="0"/>
              <a:t>п</a:t>
            </a:r>
            <a:r>
              <a:rPr lang="ru-RU" sz="1900" b="1" dirty="0"/>
              <a:t>. 6.1.15 </a:t>
            </a:r>
            <a:r>
              <a:rPr lang="ru-RU" sz="1900" b="1" u="sng" dirty="0"/>
              <a:t>Срок службы устройств МП РЗА</a:t>
            </a:r>
            <a:r>
              <a:rPr lang="ru-RU" sz="1900" dirty="0"/>
              <a:t> - </a:t>
            </a:r>
            <a:r>
              <a:rPr lang="ru-RU" sz="1900" b="1" dirty="0"/>
              <a:t>25 лет</a:t>
            </a:r>
            <a:r>
              <a:rPr lang="ru-RU" sz="1900" dirty="0"/>
              <a:t>. Заявленный заводом срок эксплуатации устройства РЗА от его ввода в работу до перехода в предельное состояние. В течение этого срока должен осуществляться ремонт и поставка запчастей к устройству. </a:t>
            </a:r>
            <a:r>
              <a:rPr lang="en-US" sz="1900" dirty="0"/>
              <a:t>	</a:t>
            </a:r>
            <a:r>
              <a:rPr lang="ru-RU" sz="1900" dirty="0"/>
              <a:t>В случае снятия с производства </a:t>
            </a:r>
            <a:r>
              <a:rPr lang="ru-RU" sz="1900" dirty="0" smtClean="0"/>
              <a:t>ЭКБ </a:t>
            </a:r>
            <a:r>
              <a:rPr lang="ru-RU" sz="1900" dirty="0"/>
              <a:t>сторонних (</a:t>
            </a:r>
            <a:r>
              <a:rPr lang="ru-RU" sz="1900" dirty="0" smtClean="0"/>
              <a:t>иностранных</a:t>
            </a:r>
            <a:r>
              <a:rPr lang="ru-RU" sz="1900" dirty="0"/>
              <a:t>) производителей, Производителю устройства РЗА  допускается   заменять </a:t>
            </a:r>
            <a:r>
              <a:rPr lang="ru-RU" sz="1900" dirty="0" smtClean="0"/>
              <a:t>модульно </a:t>
            </a:r>
            <a:r>
              <a:rPr lang="ru-RU" sz="1900" dirty="0"/>
              <a:t>неисправные части, с обязательным сохранением внутренней логики, функциональных возможностей, а так же привязки вторичных цепей. </a:t>
            </a:r>
            <a:endParaRPr lang="ru-RU" sz="19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900" i="1" dirty="0">
                <a:solidFill>
                  <a:srgbClr val="0070C0"/>
                </a:solidFill>
              </a:rPr>
              <a:t>СТО ПАО «Россети» 34.01.-4.1-011-2020. Рекомендации по модернизации, реконструкции и замене длительно эксплуатирующихся устройств РЗА энергосистем</a:t>
            </a:r>
            <a:r>
              <a:rPr lang="en-US" sz="1900" i="1" dirty="0">
                <a:solidFill>
                  <a:srgbClr val="0070C0"/>
                </a:solidFill>
              </a:rPr>
              <a:t>.</a:t>
            </a:r>
          </a:p>
          <a:p>
            <a:pPr marL="269875" indent="85725"/>
            <a:r>
              <a:rPr lang="ru-RU" sz="1900" b="1" dirty="0"/>
              <a:t>п.6 </a:t>
            </a:r>
            <a:r>
              <a:rPr lang="ru-RU" sz="1900" b="1" u="sng" dirty="0"/>
              <a:t>Критерии, для замены</a:t>
            </a:r>
            <a:r>
              <a:rPr lang="ru-RU" sz="1900" u="sng" dirty="0"/>
              <a:t>,</a:t>
            </a:r>
            <a:r>
              <a:rPr lang="en-US" sz="1900" u="sng" dirty="0"/>
              <a:t> </a:t>
            </a:r>
            <a:r>
              <a:rPr lang="ru-RU" sz="1900" b="1" u="sng" dirty="0"/>
              <a:t>модернизации и реконструкции устройств РЗА:</a:t>
            </a:r>
          </a:p>
          <a:p>
            <a:pPr marL="555625" indent="-285750">
              <a:buFont typeface="Arial" panose="020B0604020202020204" pitchFamily="34" charset="0"/>
              <a:buChar char="•"/>
            </a:pPr>
            <a:r>
              <a:rPr lang="ru-RU" sz="1900" i="1" dirty="0"/>
              <a:t> </a:t>
            </a:r>
            <a:r>
              <a:rPr lang="ru-RU" sz="1900" dirty="0"/>
              <a:t>эксплуатация электромеханического устройства более 25 лет;</a:t>
            </a:r>
          </a:p>
          <a:p>
            <a:pPr marL="555625" indent="-285750">
              <a:buFont typeface="Arial" panose="020B0604020202020204" pitchFamily="34" charset="0"/>
              <a:buChar char="•"/>
            </a:pPr>
            <a:r>
              <a:rPr lang="ru-RU" sz="1900" dirty="0"/>
              <a:t> эксплуатация микроэлектронного устройства - более 12 лет;</a:t>
            </a:r>
          </a:p>
          <a:p>
            <a:pPr marL="555625" indent="-285750">
              <a:buFont typeface="Arial" panose="020B0604020202020204" pitchFamily="34" charset="0"/>
              <a:buChar char="•"/>
            </a:pPr>
            <a:r>
              <a:rPr lang="ru-RU" sz="1900" dirty="0"/>
              <a:t> эксплуатация микропроцессорного устройства - более 25 лет;</a:t>
            </a:r>
          </a:p>
          <a:p>
            <a:pPr marL="627063" indent="-357188">
              <a:buFont typeface="Arial" panose="020B0604020202020204" pitchFamily="34" charset="0"/>
              <a:buChar char="•"/>
            </a:pPr>
            <a:r>
              <a:rPr lang="ru-RU" sz="1900" i="1" dirty="0" smtClean="0">
                <a:solidFill>
                  <a:srgbClr val="0070C0"/>
                </a:solidFill>
              </a:rPr>
              <a:t>замена </a:t>
            </a:r>
            <a:r>
              <a:rPr lang="ru-RU" sz="1900" i="1" dirty="0">
                <a:solidFill>
                  <a:srgbClr val="0070C0"/>
                </a:solidFill>
              </a:rPr>
              <a:t>на смежном объекте, функционально связанного с УРЗА </a:t>
            </a:r>
            <a:r>
              <a:rPr lang="ru-RU" sz="1900" i="1" dirty="0" smtClean="0">
                <a:solidFill>
                  <a:srgbClr val="0070C0"/>
                </a:solidFill>
              </a:rPr>
              <a:t>(пример, цифровой ДЗЛ</a:t>
            </a:r>
            <a:r>
              <a:rPr lang="ru-RU" sz="1900" i="1" dirty="0">
                <a:solidFill>
                  <a:srgbClr val="0070C0"/>
                </a:solidFill>
              </a:rPr>
              <a:t>)</a:t>
            </a:r>
          </a:p>
          <a:p>
            <a:pPr marL="555625" indent="-285750">
              <a:buFont typeface="Arial" panose="020B0604020202020204" pitchFamily="34" charset="0"/>
              <a:buChar char="•"/>
            </a:pPr>
            <a:r>
              <a:rPr lang="ru-RU" sz="1900" i="1" dirty="0"/>
              <a:t> </a:t>
            </a:r>
            <a:r>
              <a:rPr lang="ru-RU" sz="1900" dirty="0"/>
              <a:t>рост числа неправильной работы (процента отказов, излишней и ложной работы);</a:t>
            </a:r>
          </a:p>
          <a:p>
            <a:pPr marL="555625" indent="-285750">
              <a:buFont typeface="Arial" panose="020B0604020202020204" pitchFamily="34" charset="0"/>
              <a:buChar char="•"/>
            </a:pPr>
            <a:r>
              <a:rPr lang="ru-RU" sz="1900" i="1" dirty="0">
                <a:solidFill>
                  <a:srgbClr val="0070C0"/>
                </a:solidFill>
              </a:rPr>
              <a:t>прекращение выпуска/поставок устройств РЗА и отсутствие запасных частей к ним</a:t>
            </a:r>
            <a:r>
              <a:rPr lang="ru-RU" sz="1900" i="1" dirty="0" smtClean="0">
                <a:solidFill>
                  <a:srgbClr val="0070C0"/>
                </a:solidFill>
              </a:rPr>
              <a:t>.</a:t>
            </a:r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19251252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8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/>
              <a:t>Причины </a:t>
            </a:r>
            <a:r>
              <a:rPr lang="ru-RU" sz="2400" b="1" dirty="0" smtClean="0"/>
              <a:t>замены </a:t>
            </a:r>
            <a:r>
              <a:rPr lang="ru-RU" sz="2400" b="1" dirty="0"/>
              <a:t>зарубежного оборудования РЗА в России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 bwMode="auto">
          <a:xfrm>
            <a:off x="47328" y="1268760"/>
            <a:ext cx="12144672" cy="269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2000" dirty="0"/>
              <a:t>Курс на импортозамещение в России </a:t>
            </a:r>
            <a:r>
              <a:rPr lang="ru-RU" altLang="ru-RU" sz="2000" dirty="0">
                <a:solidFill>
                  <a:schemeClr val="accent1"/>
                </a:solidFill>
              </a:rPr>
              <a:t>(</a:t>
            </a:r>
            <a:r>
              <a:rPr lang="en-US" altLang="ru-RU" sz="2000" dirty="0">
                <a:solidFill>
                  <a:schemeClr val="accent1"/>
                </a:solidFill>
              </a:rPr>
              <a:t>c </a:t>
            </a:r>
            <a:r>
              <a:rPr lang="ru-RU" altLang="ru-RU" sz="2000" dirty="0">
                <a:solidFill>
                  <a:schemeClr val="accent1"/>
                </a:solidFill>
              </a:rPr>
              <a:t>2014 г.)</a:t>
            </a:r>
          </a:p>
          <a:p>
            <a:pPr algn="just"/>
            <a:r>
              <a:rPr lang="ru-RU" sz="2000" dirty="0"/>
              <a:t>Федеральный закон №187-ФЗ </a:t>
            </a:r>
            <a:r>
              <a:rPr lang="ru-RU" sz="2000" dirty="0">
                <a:solidFill>
                  <a:schemeClr val="accent1"/>
                </a:solidFill>
              </a:rPr>
              <a:t>(с янв. 2018 г.)</a:t>
            </a:r>
            <a:r>
              <a:rPr lang="ru-RU" sz="2000" dirty="0"/>
              <a:t> «О безопасности критической инфраструктуры Российской Федерации»</a:t>
            </a:r>
          </a:p>
          <a:p>
            <a:pPr algn="just"/>
            <a:r>
              <a:rPr lang="ru-RU" sz="2000" dirty="0"/>
              <a:t>Введение санкций по запрету продаж западных иностранных микроэлектронных компонентов МЭКБ и ПО </a:t>
            </a:r>
            <a:r>
              <a:rPr lang="ru-RU" sz="2000" dirty="0">
                <a:solidFill>
                  <a:schemeClr val="accent1"/>
                </a:solidFill>
              </a:rPr>
              <a:t>(</a:t>
            </a:r>
            <a:r>
              <a:rPr lang="en-US" sz="2000" dirty="0">
                <a:solidFill>
                  <a:schemeClr val="accent1"/>
                </a:solidFill>
              </a:rPr>
              <a:t>c </a:t>
            </a:r>
            <a:r>
              <a:rPr lang="ru-RU" sz="2000" dirty="0">
                <a:solidFill>
                  <a:schemeClr val="accent1"/>
                </a:solidFill>
              </a:rPr>
              <a:t>2022 г.)</a:t>
            </a:r>
          </a:p>
          <a:p>
            <a:pPr algn="just"/>
            <a:r>
              <a:rPr lang="ru-RU" sz="2000" dirty="0"/>
              <a:t>Уход с российского рынка основных зарубежных производителей оборудования РЗА (</a:t>
            </a:r>
            <a:r>
              <a:rPr lang="en-US" sz="2000" b="1" dirty="0"/>
              <a:t>ABB, SIEMENS</a:t>
            </a:r>
            <a:r>
              <a:rPr lang="ru-RU" sz="2000" b="1" dirty="0"/>
              <a:t>, </a:t>
            </a:r>
            <a:r>
              <a:rPr lang="en-US" sz="2000" b="1" dirty="0"/>
              <a:t>GE, AREVA, Schneider</a:t>
            </a:r>
            <a:r>
              <a:rPr lang="ru-RU" sz="2000" b="1" dirty="0"/>
              <a:t> </a:t>
            </a:r>
            <a:r>
              <a:rPr lang="en-US" sz="2000" b="1" dirty="0"/>
              <a:t>Electric</a:t>
            </a:r>
            <a:r>
              <a:rPr lang="ru-RU" sz="2000" b="1" dirty="0"/>
              <a:t>, </a:t>
            </a:r>
            <a:r>
              <a:rPr lang="en-US" sz="2000" b="1" dirty="0"/>
              <a:t>SEL </a:t>
            </a:r>
            <a:r>
              <a:rPr lang="ru-RU" sz="2000" b="1" dirty="0"/>
              <a:t>и др</a:t>
            </a:r>
            <a:r>
              <a:rPr lang="ru-RU" sz="2000" dirty="0"/>
              <a:t>.) и </a:t>
            </a:r>
            <a:r>
              <a:rPr lang="ru-RU" sz="2000" b="1" dirty="0"/>
              <a:t>прекращение сопровождения </a:t>
            </a:r>
            <a:r>
              <a:rPr lang="ru-RU" sz="2000" dirty="0"/>
              <a:t>ранее поставленной ими продукции МП РЗА и АСУ</a:t>
            </a:r>
            <a:r>
              <a:rPr lang="ru-RU" sz="2000" b="1" dirty="0"/>
              <a:t>  </a:t>
            </a:r>
            <a:r>
              <a:rPr lang="ru-RU" sz="2000" dirty="0">
                <a:solidFill>
                  <a:schemeClr val="accent1"/>
                </a:solidFill>
              </a:rPr>
              <a:t>(</a:t>
            </a:r>
            <a:r>
              <a:rPr lang="en-US" sz="2000" dirty="0">
                <a:solidFill>
                  <a:schemeClr val="accent1"/>
                </a:solidFill>
              </a:rPr>
              <a:t>c </a:t>
            </a:r>
            <a:r>
              <a:rPr lang="ru-RU" sz="2000" dirty="0">
                <a:solidFill>
                  <a:schemeClr val="accent1"/>
                </a:solidFill>
              </a:rPr>
              <a:t>2022 г.)</a:t>
            </a:r>
          </a:p>
        </p:txBody>
      </p:sp>
      <p:pic>
        <p:nvPicPr>
          <p:cNvPr id="6" name="Picture 190"/>
          <p:cNvPicPr/>
          <p:nvPr/>
        </p:nvPicPr>
        <p:blipFill>
          <a:blip r:embed="rId3"/>
          <a:stretch>
            <a:fillRect/>
          </a:stretch>
        </p:blipFill>
        <p:spPr>
          <a:xfrm>
            <a:off x="767409" y="3973546"/>
            <a:ext cx="2088231" cy="2400925"/>
          </a:xfrm>
          <a:prstGeom prst="rect">
            <a:avLst/>
          </a:prstGeom>
        </p:spPr>
      </p:pic>
      <p:pic>
        <p:nvPicPr>
          <p:cNvPr id="8" name="Picture 203"/>
          <p:cNvPicPr/>
          <p:nvPr/>
        </p:nvPicPr>
        <p:blipFill>
          <a:blip r:embed="rId4"/>
          <a:stretch>
            <a:fillRect/>
          </a:stretch>
        </p:blipFill>
        <p:spPr>
          <a:xfrm rot="16200001">
            <a:off x="94571" y="4716229"/>
            <a:ext cx="783858" cy="360039"/>
          </a:xfrm>
          <a:prstGeom prst="rect">
            <a:avLst/>
          </a:prstGeom>
        </p:spPr>
      </p:pic>
      <p:pic>
        <p:nvPicPr>
          <p:cNvPr id="9" name="Picture 192"/>
          <p:cNvPicPr/>
          <p:nvPr/>
        </p:nvPicPr>
        <p:blipFill>
          <a:blip r:embed="rId5"/>
          <a:stretch>
            <a:fillRect/>
          </a:stretch>
        </p:blipFill>
        <p:spPr>
          <a:xfrm>
            <a:off x="7640252" y="4098700"/>
            <a:ext cx="2238164" cy="2378955"/>
          </a:xfrm>
          <a:prstGeom prst="rect">
            <a:avLst/>
          </a:prstGeom>
        </p:spPr>
      </p:pic>
      <p:pic>
        <p:nvPicPr>
          <p:cNvPr id="10" name="Picture 205"/>
          <p:cNvPicPr/>
          <p:nvPr/>
        </p:nvPicPr>
        <p:blipFill>
          <a:blip r:embed="rId6"/>
          <a:stretch>
            <a:fillRect/>
          </a:stretch>
        </p:blipFill>
        <p:spPr>
          <a:xfrm rot="16200000">
            <a:off x="6607588" y="4659372"/>
            <a:ext cx="1350322" cy="57962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/>
          <a:srcRect b="20217"/>
          <a:stretch/>
        </p:blipFill>
        <p:spPr>
          <a:xfrm>
            <a:off x="4391472" y="3977758"/>
            <a:ext cx="1728192" cy="222643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 bwMode="auto">
          <a:xfrm rot="16200000">
            <a:off x="3527414" y="4830668"/>
            <a:ext cx="1244445" cy="237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736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6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55440" y="34584"/>
            <a:ext cx="10441160" cy="1272405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Рекомендации ПАО «Россети»</a:t>
            </a:r>
            <a:r>
              <a:rPr lang="ru-RU" sz="2400" b="1" dirty="0"/>
              <a:t> </a:t>
            </a:r>
            <a:r>
              <a:rPr lang="ru-RU" sz="2400" i="1" dirty="0" smtClean="0">
                <a:solidFill>
                  <a:srgbClr val="0070C0"/>
                </a:solidFill>
              </a:rPr>
              <a:t>СТО </a:t>
            </a:r>
            <a:r>
              <a:rPr lang="ru-RU" sz="2400" i="1" dirty="0">
                <a:solidFill>
                  <a:srgbClr val="0070C0"/>
                </a:solidFill>
              </a:rPr>
              <a:t>34.01.-4.1-011-2020. Рекомендации по модернизации, реконструкции и замене </a:t>
            </a:r>
            <a:r>
              <a:rPr lang="ru-RU" sz="2400" i="1" dirty="0" smtClean="0">
                <a:solidFill>
                  <a:srgbClr val="0070C0"/>
                </a:solidFill>
              </a:rPr>
              <a:t>устройств </a:t>
            </a:r>
            <a:r>
              <a:rPr lang="ru-RU" sz="2400" i="1" dirty="0">
                <a:solidFill>
                  <a:srgbClr val="0070C0"/>
                </a:solidFill>
              </a:rPr>
              <a:t>РЗА энергосистем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79376" y="4293096"/>
            <a:ext cx="1200065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Варианты выполнения </a:t>
            </a:r>
            <a:r>
              <a:rPr lang="ru-RU" sz="2000" b="1" dirty="0" smtClean="0"/>
              <a:t>замены РЗА</a:t>
            </a:r>
            <a:endParaRPr lang="en-US" sz="2000" b="1" dirty="0" smtClean="0"/>
          </a:p>
          <a:p>
            <a:endParaRPr lang="ru-RU" sz="2000" b="1" dirty="0"/>
          </a:p>
          <a:p>
            <a:pPr marL="342900" lvl="1" indent="-342900">
              <a:lnSpc>
                <a:spcPct val="90000"/>
              </a:lnSpc>
              <a:spcAft>
                <a:spcPct val="20000"/>
              </a:spcAft>
              <a:buFont typeface="+mj-lt"/>
              <a:buAutoNum type="arabicPeriod"/>
              <a:defRPr/>
            </a:pPr>
            <a:r>
              <a:rPr lang="ru-RU" sz="2000" dirty="0" smtClean="0"/>
              <a:t>Замена иностранного оборудования </a:t>
            </a:r>
            <a:r>
              <a:rPr lang="ru-RU" sz="2000" dirty="0"/>
              <a:t>РЗА во время планового обслуживания/ремонта (</a:t>
            </a:r>
            <a:r>
              <a:rPr lang="ru-RU" sz="2000" b="1" dirty="0"/>
              <a:t>ремонтная программа РЗА</a:t>
            </a:r>
            <a:r>
              <a:rPr lang="ru-RU" sz="2000" dirty="0"/>
              <a:t>). </a:t>
            </a:r>
          </a:p>
          <a:p>
            <a:pPr marL="342900" lvl="1" indent="-342900">
              <a:lnSpc>
                <a:spcPct val="90000"/>
              </a:lnSpc>
              <a:spcAft>
                <a:spcPct val="20000"/>
              </a:spcAft>
              <a:buFont typeface="+mj-lt"/>
              <a:buAutoNum type="arabicPeriod"/>
              <a:defRPr/>
            </a:pPr>
            <a:r>
              <a:rPr lang="ru-RU" sz="2000" dirty="0"/>
              <a:t>Замена </a:t>
            </a:r>
            <a:r>
              <a:rPr lang="ru-RU" sz="2000" dirty="0" smtClean="0"/>
              <a:t>иностранного оборудования </a:t>
            </a:r>
            <a:r>
              <a:rPr lang="ru-RU" sz="2000" dirty="0"/>
              <a:t>РЗА – </a:t>
            </a:r>
            <a:r>
              <a:rPr lang="ru-RU" sz="2000" dirty="0" smtClean="0"/>
              <a:t> </a:t>
            </a:r>
            <a:r>
              <a:rPr lang="ru-RU" sz="2000" b="1" dirty="0" smtClean="0"/>
              <a:t>специальная программа по замене РЗА</a:t>
            </a:r>
            <a:r>
              <a:rPr lang="ru-RU" sz="2000" dirty="0"/>
              <a:t>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91344" y="1317028"/>
            <a:ext cx="1188132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/>
              <a:t>п.7.1. </a:t>
            </a:r>
            <a:r>
              <a:rPr lang="ru-RU" sz="2000" dirty="0" smtClean="0"/>
              <a:t>При модернизации (реконструкции) электросетевых объектов необходимо </a:t>
            </a:r>
            <a:r>
              <a:rPr lang="ru-RU" sz="2000" b="1" dirty="0" smtClean="0"/>
              <a:t>применять устройства РЗА</a:t>
            </a:r>
            <a:r>
              <a:rPr lang="ru-RU" sz="2000" dirty="0" smtClean="0"/>
              <a:t>, выполненные, как правило, </a:t>
            </a:r>
            <a:r>
              <a:rPr lang="ru-RU" sz="2000" b="1" dirty="0" smtClean="0">
                <a:solidFill>
                  <a:srgbClr val="0070C0"/>
                </a:solidFill>
              </a:rPr>
              <a:t>на микропроцессорной элементной базе</a:t>
            </a:r>
            <a:r>
              <a:rPr lang="ru-RU" sz="2000" dirty="0" smtClean="0">
                <a:solidFill>
                  <a:srgbClr val="0070C0"/>
                </a:solidFill>
              </a:rPr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/>
              <a:t>п</a:t>
            </a:r>
            <a:r>
              <a:rPr lang="ru-RU" sz="2000" b="1" dirty="0" smtClean="0"/>
              <a:t>. 8.2 </a:t>
            </a:r>
            <a:r>
              <a:rPr lang="ru-RU" sz="2000" dirty="0" smtClean="0"/>
              <a:t>При </a:t>
            </a:r>
            <a:r>
              <a:rPr lang="ru-RU" sz="2000" dirty="0"/>
              <a:t>техническом перевооружении объектов с высшим напряжением</a:t>
            </a:r>
            <a:br>
              <a:rPr lang="ru-RU" sz="2000" dirty="0"/>
            </a:br>
            <a:r>
              <a:rPr lang="ru-RU" sz="2000" b="1" dirty="0"/>
              <a:t>110 кВ и выше </a:t>
            </a:r>
            <a:r>
              <a:rPr lang="ru-RU" sz="2000" dirty="0"/>
              <a:t>следует, как правило, </a:t>
            </a:r>
            <a:r>
              <a:rPr lang="ru-RU" sz="2000" b="1" dirty="0">
                <a:solidFill>
                  <a:srgbClr val="0070C0"/>
                </a:solidFill>
              </a:rPr>
              <a:t>применять микропроцессорные</a:t>
            </a:r>
            <a:br>
              <a:rPr lang="ru-RU" sz="2000" b="1" dirty="0">
                <a:solidFill>
                  <a:srgbClr val="0070C0"/>
                </a:solidFill>
              </a:rPr>
            </a:br>
            <a:r>
              <a:rPr lang="ru-RU" sz="2000" b="1" dirty="0">
                <a:solidFill>
                  <a:srgbClr val="0070C0"/>
                </a:solidFill>
              </a:rPr>
              <a:t>устройства РЗА отечественного производства</a:t>
            </a:r>
            <a:r>
              <a:rPr lang="ru-RU" sz="2000" b="1" dirty="0">
                <a:solidFill>
                  <a:srgbClr val="0070C0"/>
                </a:solidFill>
              </a:rPr>
              <a:t>, аттестованные в </a:t>
            </a:r>
            <a:r>
              <a:rPr lang="ru-RU" sz="2000" b="1" dirty="0">
                <a:solidFill>
                  <a:srgbClr val="0070C0"/>
                </a:solidFill>
              </a:rPr>
              <a:t>установленном порядке </a:t>
            </a:r>
            <a:r>
              <a:rPr lang="ru-RU" sz="2000" b="1" dirty="0">
                <a:solidFill>
                  <a:srgbClr val="0070C0"/>
                </a:solidFill>
              </a:rPr>
              <a:t>для применения в ПАО «Россети» 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 smtClean="0"/>
          </a:p>
          <a:p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769961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7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03512" y="-68122"/>
            <a:ext cx="9361040" cy="1145969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Особенности замены иностранного </a:t>
            </a:r>
            <a:br>
              <a:rPr lang="ru-RU" sz="2400" b="1" dirty="0" smtClean="0"/>
            </a:br>
            <a:r>
              <a:rPr lang="ru-RU" sz="2400" b="1" dirty="0" smtClean="0"/>
              <a:t>оборудования РЗА 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31704" y="1244200"/>
            <a:ext cx="87602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dirty="0"/>
              <a:t>М</a:t>
            </a:r>
            <a:r>
              <a:rPr lang="ru-RU" sz="2000" dirty="0" smtClean="0"/>
              <a:t>ногообразие </a:t>
            </a:r>
            <a:r>
              <a:rPr lang="ru-RU" sz="2000" dirty="0"/>
              <a:t>исполнений </a:t>
            </a:r>
            <a:r>
              <a:rPr lang="ru-RU" sz="2000" dirty="0" smtClean="0"/>
              <a:t>серий</a:t>
            </a:r>
            <a:r>
              <a:rPr lang="en-US" sz="2000" dirty="0"/>
              <a:t>/</a:t>
            </a:r>
            <a:r>
              <a:rPr lang="ru-RU" sz="2000" dirty="0" smtClean="0"/>
              <a:t>поколений </a:t>
            </a:r>
            <a:r>
              <a:rPr lang="ru-RU" sz="2000" dirty="0"/>
              <a:t>и иностранных </a:t>
            </a:r>
            <a:r>
              <a:rPr lang="ru-RU" sz="2000" dirty="0" smtClean="0"/>
              <a:t>Производителей цифровых РЗА.</a:t>
            </a:r>
            <a:endParaRPr lang="ru-RU" sz="2000" dirty="0"/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dirty="0" smtClean="0"/>
              <a:t>Отличные от отечественных в ряде применений принципы </a:t>
            </a:r>
            <a:r>
              <a:rPr lang="ru-RU" sz="2000" dirty="0"/>
              <a:t>построения и расчетов систем </a:t>
            </a:r>
            <a:r>
              <a:rPr lang="ru-RU" sz="2000" dirty="0" smtClean="0"/>
              <a:t>РЗА.</a:t>
            </a:r>
            <a:endParaRPr lang="ru-RU" sz="2000" dirty="0"/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dirty="0"/>
              <a:t>А</a:t>
            </a:r>
            <a:r>
              <a:rPr lang="ru-RU" sz="2000" dirty="0" smtClean="0"/>
              <a:t>ппаратная </a:t>
            </a:r>
            <a:r>
              <a:rPr lang="ru-RU" sz="2000" dirty="0"/>
              <a:t>несовместимость </a:t>
            </a:r>
            <a:r>
              <a:rPr lang="ru-RU" sz="2000" dirty="0" smtClean="0"/>
              <a:t>между собой и </a:t>
            </a:r>
            <a:r>
              <a:rPr lang="ru-RU" sz="2000" dirty="0"/>
              <a:t>российскими </a:t>
            </a:r>
            <a:r>
              <a:rPr lang="ru-RU" sz="2000" dirty="0" smtClean="0"/>
              <a:t>МП устройствами </a:t>
            </a:r>
            <a:r>
              <a:rPr lang="ru-RU" sz="2000" dirty="0"/>
              <a:t>РЗА по габаритным размерам, по количеству и расположению клемм подключения аналоговых входов, дискретных входов/выходов, оперативного питания, портов связи и др</a:t>
            </a:r>
            <a:r>
              <a:rPr lang="ru-RU" sz="2000" dirty="0" smtClean="0"/>
              <a:t>.</a:t>
            </a:r>
            <a:endParaRPr lang="ru-RU" sz="2000" dirty="0"/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dirty="0"/>
              <a:t>П</a:t>
            </a:r>
            <a:r>
              <a:rPr lang="ru-RU" sz="2000" dirty="0" smtClean="0"/>
              <a:t>реимущественное </a:t>
            </a:r>
            <a:r>
              <a:rPr lang="ru-RU" sz="2000" dirty="0"/>
              <a:t>использование в иностранных устройствах РЗА так называемой «свободно конфигурируемой» </a:t>
            </a:r>
            <a:r>
              <a:rPr lang="ru-RU" sz="2000" dirty="0" smtClean="0"/>
              <a:t>внутренней </a:t>
            </a:r>
            <a:r>
              <a:rPr lang="ru-RU" sz="2000" dirty="0"/>
              <a:t>логики работы, </a:t>
            </a:r>
            <a:r>
              <a:rPr lang="ru-RU" sz="2000" dirty="0" smtClean="0"/>
              <a:t>и </a:t>
            </a:r>
            <a:r>
              <a:rPr lang="ru-RU" sz="2000" i="1" dirty="0" smtClean="0">
                <a:solidFill>
                  <a:srgbClr val="0070C0"/>
                </a:solidFill>
              </a:rPr>
              <a:t>отсутствие </a:t>
            </a:r>
            <a:r>
              <a:rPr lang="ru-RU" sz="2000" i="1" dirty="0">
                <a:solidFill>
                  <a:srgbClr val="0070C0"/>
                </a:solidFill>
              </a:rPr>
              <a:t>типизированных </a:t>
            </a:r>
            <a:r>
              <a:rPr lang="ru-RU" sz="2000" i="1" dirty="0" smtClean="0">
                <a:solidFill>
                  <a:srgbClr val="0070C0"/>
                </a:solidFill>
              </a:rPr>
              <a:t>решений для РЗА 110 кВ и выше</a:t>
            </a:r>
            <a:r>
              <a:rPr lang="ru-RU" sz="2000" dirty="0" smtClean="0"/>
              <a:t>.</a:t>
            </a:r>
            <a:endParaRPr lang="ru-RU" sz="2000" dirty="0"/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dirty="0"/>
              <a:t>П</a:t>
            </a:r>
            <a:r>
              <a:rPr lang="ru-RU" sz="2000" dirty="0" smtClean="0"/>
              <a:t>одключение </a:t>
            </a:r>
            <a:r>
              <a:rPr lang="ru-RU" sz="2000" dirty="0"/>
              <a:t>иностранных устройств РЗА к АСУ по нестандартным и устаревшим протоколам связи (SPA-</a:t>
            </a:r>
            <a:r>
              <a:rPr lang="ru-RU" sz="2000" dirty="0" err="1"/>
              <a:t>bus</a:t>
            </a:r>
            <a:r>
              <a:rPr lang="ru-RU" sz="2000" dirty="0"/>
              <a:t>, </a:t>
            </a:r>
            <a:r>
              <a:rPr lang="en-US" sz="2000" dirty="0" err="1"/>
              <a:t>ProfiBus</a:t>
            </a:r>
            <a:r>
              <a:rPr lang="ru-RU" sz="2000" dirty="0"/>
              <a:t>, LON-</a:t>
            </a:r>
            <a:r>
              <a:rPr lang="ru-RU" sz="2000" dirty="0" err="1"/>
              <a:t>bus</a:t>
            </a:r>
            <a:r>
              <a:rPr lang="ru-RU" sz="2000" dirty="0"/>
              <a:t>, </a:t>
            </a:r>
            <a:r>
              <a:rPr lang="en-US" sz="2000" dirty="0"/>
              <a:t>DNP</a:t>
            </a:r>
            <a:r>
              <a:rPr lang="ru-RU" sz="2000" dirty="0"/>
              <a:t>, МЭК 61850 редакция 1 и др.).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772816"/>
            <a:ext cx="3082373" cy="326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478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5F46FA-F05E-4A28-A92F-471DE94FD11D}" type="slidenum">
              <a:rPr lang="ru-RU" smtClean="0"/>
              <a:t>9</a:t>
            </a:fld>
            <a:endParaRPr lang="ru-RU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 bwMode="auto">
          <a:xfrm>
            <a:off x="9924256" y="6374471"/>
            <a:ext cx="2267744" cy="216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5F46FA-F05E-4A28-A92F-471DE94FD11D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1675476" y="0"/>
            <a:ext cx="8834186" cy="1145969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Технические возможности по ретрофиту </a:t>
            </a:r>
            <a:r>
              <a:rPr lang="ru-RU" sz="2400" b="1" dirty="0"/>
              <a:t>зарубежного </a:t>
            </a:r>
            <a:r>
              <a:rPr lang="ru-RU" sz="2400" b="1" dirty="0" smtClean="0"/>
              <a:t>на российское оборудование РЗА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9157" y="3329027"/>
            <a:ext cx="113868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 algn="just"/>
            <a:r>
              <a:rPr lang="ru-RU" b="1" dirty="0" smtClean="0">
                <a:solidFill>
                  <a:srgbClr val="0070C0"/>
                </a:solidFill>
              </a:rPr>
              <a:t>! </a:t>
            </a:r>
            <a:r>
              <a:rPr lang="ru-RU" dirty="0" smtClean="0">
                <a:solidFill>
                  <a:srgbClr val="0070C0"/>
                </a:solidFill>
              </a:rPr>
              <a:t>Выбор аппаратного обеспечения, </a:t>
            </a:r>
            <a:r>
              <a:rPr lang="ru-RU" dirty="0">
                <a:solidFill>
                  <a:srgbClr val="0070C0"/>
                </a:solidFill>
              </a:rPr>
              <a:t>программных защитных, сервисных, контрольных и управляющих функций, а также проект привязки к существующему клеммнику ячейки/панели/шкафа РЗА выполняется на заводе </a:t>
            </a:r>
            <a:r>
              <a:rPr lang="ru-RU" b="1" dirty="0">
                <a:solidFill>
                  <a:srgbClr val="0070C0"/>
                </a:solidFill>
              </a:rPr>
              <a:t>индивидуально под конкретный </a:t>
            </a:r>
            <a:r>
              <a:rPr lang="ru-RU" b="1" dirty="0" smtClean="0">
                <a:solidFill>
                  <a:srgbClr val="0070C0"/>
                </a:solidFill>
              </a:rPr>
              <a:t>проект.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63352" y="1264763"/>
            <a:ext cx="116652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algn="just"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0070C0"/>
                </a:solidFill>
              </a:rPr>
              <a:t>Терминалы </a:t>
            </a:r>
            <a:r>
              <a:rPr lang="ru-RU" b="1" dirty="0" smtClean="0">
                <a:solidFill>
                  <a:srgbClr val="0070C0"/>
                </a:solidFill>
              </a:rPr>
              <a:t>РЗА серий </a:t>
            </a:r>
            <a:r>
              <a:rPr lang="ru-RU" b="1" dirty="0">
                <a:solidFill>
                  <a:srgbClr val="0070C0"/>
                </a:solidFill>
              </a:rPr>
              <a:t>БЭ </a:t>
            </a:r>
            <a:r>
              <a:rPr lang="ru-RU" b="1" dirty="0" smtClean="0">
                <a:solidFill>
                  <a:srgbClr val="0070C0"/>
                </a:solidFill>
              </a:rPr>
              <a:t>2502А/Б и БЭ </a:t>
            </a:r>
            <a:r>
              <a:rPr lang="ru-RU" b="1" dirty="0">
                <a:solidFill>
                  <a:srgbClr val="0070C0"/>
                </a:solidFill>
              </a:rPr>
              <a:t>2704, управления и мониторинга НПП </a:t>
            </a:r>
            <a:r>
              <a:rPr lang="ru-RU" b="1" dirty="0" smtClean="0">
                <a:solidFill>
                  <a:srgbClr val="0070C0"/>
                </a:solidFill>
              </a:rPr>
              <a:t>ЭКРА 24х (Контроллеры </a:t>
            </a:r>
            <a:r>
              <a:rPr lang="ru-RU" b="1" dirty="0">
                <a:solidFill>
                  <a:srgbClr val="0070C0"/>
                </a:solidFill>
              </a:rPr>
              <a:t>Присоединений</a:t>
            </a:r>
            <a:r>
              <a:rPr lang="ru-RU" b="1" dirty="0" smtClean="0">
                <a:solidFill>
                  <a:srgbClr val="0070C0"/>
                </a:solidFill>
              </a:rPr>
              <a:t>) и ЭКРА 23х (автономные </a:t>
            </a:r>
            <a:r>
              <a:rPr lang="ru-RU" b="1" dirty="0">
                <a:solidFill>
                  <a:srgbClr val="0070C0"/>
                </a:solidFill>
              </a:rPr>
              <a:t>Р</a:t>
            </a:r>
            <a:r>
              <a:rPr lang="ru-RU" b="1" dirty="0" smtClean="0">
                <a:solidFill>
                  <a:srgbClr val="0070C0"/>
                </a:solidFill>
              </a:rPr>
              <a:t>егистраторы </a:t>
            </a:r>
            <a:r>
              <a:rPr lang="ru-RU" b="1" dirty="0">
                <a:solidFill>
                  <a:srgbClr val="0070C0"/>
                </a:solidFill>
              </a:rPr>
              <a:t>А</a:t>
            </a:r>
            <a:r>
              <a:rPr lang="ru-RU" b="1" dirty="0" smtClean="0">
                <a:solidFill>
                  <a:srgbClr val="0070C0"/>
                </a:solidFill>
              </a:rPr>
              <a:t>варийных Событий НПП ЭКРА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b="1" dirty="0">
                <a:solidFill>
                  <a:srgbClr val="0070C0"/>
                </a:solidFill>
              </a:rPr>
              <a:t>аттестованы в ПАО «Россети», </a:t>
            </a:r>
            <a:r>
              <a:rPr lang="ru-RU" dirty="0" smtClean="0"/>
              <a:t>обладают </a:t>
            </a:r>
            <a:r>
              <a:rPr lang="ru-RU" dirty="0"/>
              <a:t>запасом вычислительной мощности и аппаратного обеспечения по отношению к заменяемым иностранным терминалам РЗА</a:t>
            </a:r>
            <a:r>
              <a:rPr lang="ru-RU" dirty="0" smtClean="0"/>
              <a:t>.</a:t>
            </a:r>
            <a:endParaRPr lang="ru-RU" dirty="0"/>
          </a:p>
          <a:p>
            <a:pPr marL="342900" lvl="1" indent="-342900" algn="just"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Свободно ранжируемые дискретные входы/выходы и </a:t>
            </a:r>
            <a:r>
              <a:rPr lang="ru-RU" dirty="0"/>
              <a:t>п</a:t>
            </a:r>
            <a:r>
              <a:rPr lang="ru-RU" dirty="0" smtClean="0"/>
              <a:t>рограммируемая логика,  позволяют  реализовать </a:t>
            </a:r>
            <a:r>
              <a:rPr lang="ru-RU" dirty="0"/>
              <a:t>внутреннюю конфигурацию работы иностранных терминалов РЗА.</a:t>
            </a:r>
            <a:endParaRPr lang="en-US" dirty="0"/>
          </a:p>
        </p:txBody>
      </p:sp>
      <p:sp>
        <p:nvSpPr>
          <p:cNvPr id="12" name="Стрелка: вправо 6">
            <a:extLst>
              <a:ext uri="{FF2B5EF4-FFF2-40B4-BE49-F238E27FC236}">
                <a16:creationId xmlns:a16="http://schemas.microsoft.com/office/drawing/2014/main" xmlns="" id="{0F581EFA-1D13-4165-A66C-A454BF0C7E92}"/>
              </a:ext>
            </a:extLst>
          </p:cNvPr>
          <p:cNvSpPr/>
          <p:nvPr/>
        </p:nvSpPr>
        <p:spPr bwMode="auto">
          <a:xfrm>
            <a:off x="7013360" y="5399582"/>
            <a:ext cx="334603" cy="3190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0139" y="4866380"/>
            <a:ext cx="1792865" cy="1393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3435" y="5231445"/>
            <a:ext cx="1181094" cy="13653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00611" y="4866380"/>
            <a:ext cx="1276347" cy="13405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9144" y="4266087"/>
            <a:ext cx="1083388" cy="8563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95018" y="4452129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было</a:t>
            </a:r>
          </a:p>
        </p:txBody>
      </p:sp>
      <p:pic>
        <p:nvPicPr>
          <p:cNvPr id="16" name="Picture 19" descr="relion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5" t="5784" b="22278"/>
          <a:stretch/>
        </p:blipFill>
        <p:spPr bwMode="auto">
          <a:xfrm>
            <a:off x="263352" y="4622975"/>
            <a:ext cx="3450727" cy="163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7"/>
          <p:cNvPicPr>
            <a:picLocks noChangeAspect="1"/>
          </p:cNvPicPr>
          <p:nvPr/>
        </p:nvPicPr>
        <p:blipFill rotWithShape="1">
          <a:blip r:embed="rId7"/>
          <a:srcRect l="3393" t="10026" b="9038"/>
          <a:stretch/>
        </p:blipFill>
        <p:spPr>
          <a:xfrm>
            <a:off x="5596918" y="4595379"/>
            <a:ext cx="994374" cy="921792"/>
          </a:xfrm>
          <a:prstGeom prst="rect">
            <a:avLst/>
          </a:prstGeom>
        </p:spPr>
      </p:pic>
      <p:pic>
        <p:nvPicPr>
          <p:cNvPr id="18" name="Picture 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82252" y="5672871"/>
            <a:ext cx="1020633" cy="917625"/>
          </a:xfrm>
          <a:prstGeom prst="rect">
            <a:avLst/>
          </a:prstGeom>
        </p:spPr>
      </p:pic>
      <p:pic>
        <p:nvPicPr>
          <p:cNvPr id="19" name="Picture 2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41074" y="5080759"/>
            <a:ext cx="1523514" cy="956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4514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A486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rand_EKRA_2021">
      <a:majorFont>
        <a:latin typeface="Verdana"/>
        <a:ea typeface="Arial"/>
        <a:cs typeface="Arial"/>
      </a:majorFont>
      <a:minorFont>
        <a:latin typeface="Verdana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9747</TotalTime>
  <Words>3187</Words>
  <Application>Microsoft Office PowerPoint</Application>
  <DocSecurity>0</DocSecurity>
  <PresentationFormat>Широкоэкранный</PresentationFormat>
  <Paragraphs>400</Paragraphs>
  <Slides>35</Slides>
  <Notes>28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3" baseType="lpstr">
      <vt:lpstr>Arial Unicode MS</vt:lpstr>
      <vt:lpstr>MS PGothic</vt:lpstr>
      <vt:lpstr>Arial</vt:lpstr>
      <vt:lpstr>Calibri</vt:lpstr>
      <vt:lpstr>Clear Sans</vt:lpstr>
      <vt:lpstr>Symbol</vt:lpstr>
      <vt:lpstr>Verdana</vt:lpstr>
      <vt:lpstr>Тема Office</vt:lpstr>
      <vt:lpstr>Презентация PowerPoint</vt:lpstr>
      <vt:lpstr>Опыт замены подстанционного иностранного оборудования РЗА</vt:lpstr>
      <vt:lpstr> Содержание </vt:lpstr>
      <vt:lpstr>Презентация PowerPoint</vt:lpstr>
      <vt:lpstr>Российские нормативные требования к сроку службы и замене РЗА</vt:lpstr>
      <vt:lpstr>Причины замены зарубежного оборудования РЗА в России</vt:lpstr>
      <vt:lpstr>Рекомендации ПАО «Россети» СТО 34.01.-4.1-011-2020. Рекомендации по модернизации, реконструкции и замене устройств РЗА энергосистем</vt:lpstr>
      <vt:lpstr>Особенности замены иностранного  оборудования РЗА </vt:lpstr>
      <vt:lpstr>Технические возможности по ретрофиту зарубежного на российское оборудование РЗА</vt:lpstr>
      <vt:lpstr>Этапы замены РЗА  </vt:lpstr>
      <vt:lpstr>Предложения по замене иностранного оборудования  РЗА 6-35 кВ</vt:lpstr>
      <vt:lpstr>Устройства «НПП ЭКРА» для замены подстанционного оборудования РЗА 6 – 35 кВ</vt:lpstr>
      <vt:lpstr>Замена релейного отсека в ячейке КРУ 6-35 кВ</vt:lpstr>
      <vt:lpstr>Замена двери с оборудованием релейного отсека в ячейке КРУ 6-35 кВ</vt:lpstr>
      <vt:lpstr>Замена устройства РЗА в ячейке/панели/шкафу </vt:lpstr>
      <vt:lpstr>Пример корректировки принципиальной схемы для замены устройств РЗА в ячейке/панели/шкафу  </vt:lpstr>
      <vt:lpstr>Адаптация внутренней логики работы.  (гибкая логика в устройствах БЭ2502)</vt:lpstr>
      <vt:lpstr>Подготовленные предложения по замене зарубежного подстанционного оборудования РЗА СН</vt:lpstr>
      <vt:lpstr>Презентация PowerPoint</vt:lpstr>
      <vt:lpstr>Опыт  по замене иностранных устройств РЗА 6-35 кВ подстанционного оборудования</vt:lpstr>
      <vt:lpstr>Информация по замене доступна на сайте https://ekra.ru</vt:lpstr>
      <vt:lpstr>Решения по замене иностранного  подстанционного оборудования РЗА 110 кВ и выше</vt:lpstr>
      <vt:lpstr>Версии/поколения устройств РЗА подстанционного оборудования серии БЭ2704</vt:lpstr>
      <vt:lpstr>Технические решения по замене  иностранных устройств в шкафах/панелях РЗА подстанционного оборудования </vt:lpstr>
      <vt:lpstr>Технические решения по замене  иностранных устройств в шкафах/панелях РЗА подстанционного оборудования </vt:lpstr>
      <vt:lpstr>Технические решения по замене  устаревших/иностранных устройств РЗА подстанционного оборудования 110 кВ и выше </vt:lpstr>
      <vt:lpstr>Пример замены шкафа защит ОВ 110 кВ  (МiCOM P145 кВ на шкаф типа ШЭ2607 011011) </vt:lpstr>
      <vt:lpstr>Пример замены шкафа защит ОВ 110 кВ  (МiCOM P145 кВ на шкаф серии ШЭ2607 011011) </vt:lpstr>
      <vt:lpstr>Пример замены терминала REC650 на БЭ 2704 в шкафе защит СВ 220 кВ </vt:lpstr>
      <vt:lpstr>Презентация PowerPoint</vt:lpstr>
      <vt:lpstr>Пример ретрофита оборудования КП RTU211 (ABB) на ЭКРА 24х </vt:lpstr>
      <vt:lpstr>Предложение по ретрофиту шкафов местного управления на шкаф с КП ЭКРА 243 </vt:lpstr>
      <vt:lpstr>Презентация PowerPoint</vt:lpstr>
      <vt:lpstr>Техподдержка и консультация</vt:lpstr>
      <vt:lpstr>Презентация PowerPoint</vt:lpstr>
    </vt:vector>
  </TitlesOfParts>
  <Manager/>
  <Company>Экра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Макаров Павел Евгеньевич</dc:creator>
  <cp:keywords/>
  <dc:description/>
  <cp:lastModifiedBy>Арсентьев Андрей Пантелеймонович</cp:lastModifiedBy>
  <cp:revision>799</cp:revision>
  <cp:lastPrinted>2024-01-24T06:12:47Z</cp:lastPrinted>
  <dcterms:created xsi:type="dcterms:W3CDTF">2021-09-13T12:08:20Z</dcterms:created>
  <dcterms:modified xsi:type="dcterms:W3CDTF">2024-04-23T06:13:36Z</dcterms:modified>
  <cp:category/>
  <dc:identifier/>
  <cp:contentStatus/>
  <dc:language/>
  <cp:version/>
</cp:coreProperties>
</file>