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4" r:id="rId3"/>
    <p:sldMasterId id="2147483652" r:id="rId4"/>
  </p:sldMasterIdLst>
  <p:notesMasterIdLst>
    <p:notesMasterId r:id="rId24"/>
  </p:notesMasterIdLst>
  <p:sldIdLst>
    <p:sldId id="293" r:id="rId5"/>
    <p:sldId id="340" r:id="rId6"/>
    <p:sldId id="341" r:id="rId7"/>
    <p:sldId id="343" r:id="rId8"/>
    <p:sldId id="349" r:id="rId9"/>
    <p:sldId id="4233" r:id="rId10"/>
    <p:sldId id="350" r:id="rId11"/>
    <p:sldId id="352" r:id="rId12"/>
    <p:sldId id="4230" r:id="rId13"/>
    <p:sldId id="355" r:id="rId14"/>
    <p:sldId id="353" r:id="rId15"/>
    <p:sldId id="365" r:id="rId16"/>
    <p:sldId id="356" r:id="rId17"/>
    <p:sldId id="359" r:id="rId18"/>
    <p:sldId id="4231" r:id="rId19"/>
    <p:sldId id="367" r:id="rId20"/>
    <p:sldId id="368" r:id="rId21"/>
    <p:sldId id="360" r:id="rId22"/>
    <p:sldId id="292" r:id="rId2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7E7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EB344D84-9AFB-497E-A393-DC336BA19D2E}" styleName="Средний стиль 3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Средний стиль 1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34" autoAdjust="0"/>
    <p:restoredTop sz="82807" autoAdjust="0"/>
  </p:normalViewPr>
  <p:slideViewPr>
    <p:cSldViewPr snapToGrid="0">
      <p:cViewPr varScale="1">
        <p:scale>
          <a:sx n="73" d="100"/>
          <a:sy n="73" d="100"/>
        </p:scale>
        <p:origin x="-816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FAAA9F-6669-4A14-B1C4-D77AF94C148C}" type="datetimeFigureOut">
              <a:rPr lang="ru-RU" smtClean="0"/>
              <a:pPr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4D0CC6-E1FD-4D25-8569-39786E97211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47990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4D0CC6-E1FD-4D25-8569-39786E97211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04841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indent="236923" algn="just" defTabSz="802752" fontAlgn="base">
              <a:spcBef>
                <a:spcPct val="0"/>
              </a:spcBef>
              <a:spcAft>
                <a:spcPct val="0"/>
              </a:spcAft>
            </a:pPr>
            <a:r>
              <a:rPr lang="fr-FR" sz="2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Внедрение ВЭС в энергетику предполагает решение не только значительного количества технических и технологических задач, но и выявляет ряд сложностей, связанных с подключением ВЭС к энергосистемам и организацией релейной защиты и автоматики новых объектов.</a:t>
            </a:r>
            <a:endParaRPr lang="ru-RU" sz="2100" dirty="0">
              <a:latin typeface="Arial" pitchFamily="34" charset="0"/>
              <a:cs typeface="Arial" pitchFamily="34" charset="0"/>
            </a:endParaRPr>
          </a:p>
          <a:p>
            <a:pPr indent="236923" algn="just" defTabSz="80275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2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В отличие от электростанций традиционной энергетики, ВЭС представляет собой источник тока с незначительным диапазоном изменения рабочих и аварийных токов с максимальным значением, согласно каталожным данным, до </a:t>
            </a:r>
            <a:r>
              <a:rPr lang="fr-FR" sz="2100" i="1" dirty="0">
                <a:latin typeface="Arial" pitchFamily="34" charset="0"/>
                <a:ea typeface="Times New Roman" pitchFamily="18" charset="0"/>
                <a:cs typeface="Arial" pitchFamily="34" charset="0"/>
              </a:rPr>
              <a:t>1.1I</a:t>
            </a:r>
            <a:r>
              <a:rPr lang="fr-FR" sz="2100" i="1" baseline="-300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ном</a:t>
            </a:r>
            <a:r>
              <a:rPr lang="fr-FR" sz="2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 Следует иметь в виду, что величина тока, получаемая с инвертора ВЭС, зависит от уровня напряжения фаз сети. </a:t>
            </a:r>
            <a:endParaRPr lang="fr-FR" sz="21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D6F443-418B-4550-B4BE-F05B12935AF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538163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Согласно информационному обзору рынка ВИЭ по итогам 4-го квартала 2023 года, выполненному ассоциацией развития возобновляемой энергетики России, объём мощностей ВИЭ, введённых в эксплуатацию в ЕЭС, составил 340,3 МВт, а суммарный объем достиг 6,12 ГВт. К 2030 году запланировано удвоить объем ВИЭ-генерации. При этом необходимо отметить, что основной прирост мощностей ВИЭ приходится на ветровые (ВЭС) и солнечные (СЭС) электростанции. </a:t>
            </a:r>
          </a:p>
          <a:p>
            <a:pPr indent="538163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На текущем этапе в работу вводятся ВЭС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типа и СЭС, которые подключаются к электрической сети переменного тока напрямую через полупроводниковый инверторный преобразователь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4D0CC6-E1FD-4D25-8569-39786E972113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390515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indent="236923" algn="just" defTabSz="802752" fontAlgn="base">
              <a:spcBef>
                <a:spcPct val="0"/>
              </a:spcBef>
              <a:spcAft>
                <a:spcPct val="0"/>
              </a:spcAft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текущем этапе в работу вводятся ВЭС IV типа и СЭС, которые подключаются к электрической сети переменного тока напрямую через полупроводниковый инверторный преобразователь. Для инверторных преобразователей характерным свойством является неизменность величины тока на выходе при изменении величины внешнего сопротивления в широком диапазоне. Внутреннее сопротивление инверторного преобразователя значительно превосходит сопротивление внешней сети, то есть для внешней сети инверторные преобразователи являются источниками тока. Согласно, величина тока подпитки от ВЭС и СЭС, подключённых к сети через инверторный преобразователь, в установившемся режиме короткого замыкания (КЗ) может находиться в диапазоне от номинального тока Iном до 1,5Iном</a:t>
            </a:r>
            <a:r>
              <a:rPr lang="fr-FR" sz="1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fr-FR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В отличие от электростанций традиционной энергетики, ВИЭ с инверторами представляют собой источник тока с незначительным диапазоном изменения рабочих и аварийных токов, т.е. </a:t>
            </a:r>
            <a:r>
              <a:rPr lang="ru-RU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в</a:t>
            </a:r>
            <a:r>
              <a:rPr lang="fr-FR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еличины токов </a:t>
            </a:r>
            <a:r>
              <a:rPr lang="ru-RU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симметричных составляющих в </a:t>
            </a:r>
            <a:r>
              <a:rPr lang="fr-FR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режиме </a:t>
            </a:r>
            <a:r>
              <a:rPr lang="ru-RU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короткого замыкании</a:t>
            </a:r>
            <a:r>
              <a:rPr lang="fr-FR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в зоне защиты </a:t>
            </a:r>
            <a:r>
              <a:rPr lang="ru-RU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со стороны ВЭС </a:t>
            </a:r>
            <a:r>
              <a:rPr lang="fr-FR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и на обеих </a:t>
            </a:r>
            <a:r>
              <a:rPr lang="ru-RU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подстанциях линии</a:t>
            </a:r>
            <a:r>
              <a:rPr lang="fr-FR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при КЗ «за спиной» </a:t>
            </a:r>
            <a:r>
              <a:rPr lang="ru-RU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питающей ПС</a:t>
            </a:r>
            <a:r>
              <a:rPr lang="fr-FR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fr-FR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не информативны и не могут быть использованы в качестве информа</a:t>
            </a:r>
            <a:r>
              <a:rPr lang="ru-RU" sz="1100" dirty="0" err="1">
                <a:latin typeface="Arial" pitchFamily="34" charset="0"/>
                <a:ea typeface="Times New Roman" pitchFamily="18" charset="0"/>
                <a:cs typeface="Arial" pitchFamily="34" charset="0"/>
              </a:rPr>
              <a:t>ционных</a:t>
            </a:r>
            <a:r>
              <a:rPr lang="fr-FR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параметров для целей РЗА</a:t>
            </a:r>
            <a:r>
              <a:rPr lang="ru-RU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fr-FR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ru-RU" sz="1100" dirty="0">
              <a:latin typeface="Arial" pitchFamily="34" charset="0"/>
              <a:cs typeface="Arial" pitchFamily="34" charset="0"/>
            </a:endParaRPr>
          </a:p>
          <a:p>
            <a:pPr indent="236923" algn="just" defTabSz="80275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Таким образом, </a:t>
            </a:r>
            <a:r>
              <a:rPr lang="ru-RU" sz="1100" dirty="0" err="1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д</a:t>
            </a:r>
            <a:r>
              <a:rPr lang="fr-FR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ля </a:t>
            </a:r>
            <a:r>
              <a:rPr lang="ru-RU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ЛЭП</a:t>
            </a:r>
            <a:r>
              <a:rPr lang="fr-FR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с ВЭС </a:t>
            </a:r>
            <a:r>
              <a:rPr lang="ru-RU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ни одна из применяемых защит с абсолютной селективностью применима быть не может. </a:t>
            </a:r>
          </a:p>
          <a:p>
            <a:pPr indent="236923" algn="just" defTabSz="802752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ООО «Релематика» были разработаны и предложены специальные алгоритмы работы защит</a:t>
            </a:r>
            <a:r>
              <a:rPr lang="ru-RU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lang="fr-FR" sz="1100" dirty="0"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fr-FR" sz="1100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D6F443-418B-4550-B4BE-F05B12935AF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4D0CC6-E1FD-4D25-8569-39786E97211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4560AD-73E3-4B72-BB24-F383A2C681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1837113"/>
            <a:ext cx="9144000" cy="716886"/>
          </a:xfrm>
          <a:prstGeom prst="rect">
            <a:avLst/>
          </a:prstGeom>
        </p:spPr>
        <p:txBody>
          <a:bodyPr anchor="b"/>
          <a:lstStyle>
            <a:lvl1pPr algn="r">
              <a:defRPr sz="480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1997157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4560AD-73E3-4B72-BB24-F383A2C681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236" y="1695796"/>
            <a:ext cx="9144000" cy="716886"/>
          </a:xfrm>
          <a:prstGeom prst="rect">
            <a:avLst/>
          </a:prstGeom>
        </p:spPr>
        <p:txBody>
          <a:bodyPr anchor="b"/>
          <a:lstStyle>
            <a:lvl1pPr algn="l">
              <a:defRPr sz="480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2412000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E4560AD-73E3-4B72-BB24-F383A2C681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15244" y="1862050"/>
            <a:ext cx="9144000" cy="716886"/>
          </a:xfrm>
          <a:prstGeom prst="rect">
            <a:avLst/>
          </a:prstGeo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7275365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xmlns="" id="{19FD2CBD-0B96-469A-BD75-6640D5B2EDF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8727" y="129512"/>
            <a:ext cx="10515600" cy="490537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accent1">
                    <a:lumMod val="50000"/>
                  </a:schemeClr>
                </a:solidFill>
                <a:latin typeface="Clear Sans" panose="020B0503030202020304" pitchFamily="34" charset="0"/>
                <a:cs typeface="Clear Sans" panose="020B0503030202020304" pitchFamily="34" charset="0"/>
              </a:defRPr>
            </a:lvl1pPr>
          </a:lstStyle>
          <a:p>
            <a:r>
              <a:rPr lang="ru-RU" altLang="ru-RU" dirty="0"/>
              <a:t>Название</a:t>
            </a:r>
            <a:r>
              <a:rPr lang="ru-RU" dirty="0"/>
              <a:t>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3404610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аблицы, диаграммы, рису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Рисунок 2"/>
          <p:cNvSpPr>
            <a:spLocks noGrp="1"/>
          </p:cNvSpPr>
          <p:nvPr>
            <p:ph type="pic" sz="quarter" idx="13"/>
          </p:nvPr>
        </p:nvSpPr>
        <p:spPr>
          <a:xfrm>
            <a:off x="754844" y="1299298"/>
            <a:ext cx="3435349" cy="2120900"/>
          </a:xfrm>
          <a:prstGeom prst="rect">
            <a:avLst/>
          </a:prstGeom>
        </p:spPr>
      </p:sp>
      <p:sp>
        <p:nvSpPr>
          <p:cNvPr id="11" name="Текст 3"/>
          <p:cNvSpPr>
            <a:spLocks noGrp="1"/>
          </p:cNvSpPr>
          <p:nvPr>
            <p:ph type="body" sz="quarter" idx="14"/>
          </p:nvPr>
        </p:nvSpPr>
        <p:spPr>
          <a:xfrm>
            <a:off x="4566460" y="1308099"/>
            <a:ext cx="7246965" cy="2120900"/>
          </a:xfrm>
          <a:prstGeom prst="rect">
            <a:avLst/>
          </a:prstGeom>
        </p:spPr>
        <p:txBody>
          <a:bodyPr/>
          <a:lstStyle>
            <a:lvl1pPr>
              <a:defRPr>
                <a:latin typeface="Clear Sans" panose="020B0503030202020304" pitchFamily="34" charset="0"/>
                <a:cs typeface="Clear Sans" panose="020B0503030202020304" pitchFamily="34" charset="0"/>
              </a:defRPr>
            </a:lvl1pPr>
          </a:lstStyle>
          <a:p>
            <a:endParaRPr lang="ru-RU" dirty="0"/>
          </a:p>
        </p:txBody>
      </p:sp>
      <p:sp>
        <p:nvSpPr>
          <p:cNvPr id="12" name="Диаграмма 4"/>
          <p:cNvSpPr>
            <a:spLocks noGrp="1"/>
          </p:cNvSpPr>
          <p:nvPr>
            <p:ph type="chart" sz="quarter" idx="15"/>
          </p:nvPr>
        </p:nvSpPr>
        <p:spPr>
          <a:xfrm>
            <a:off x="8389159" y="3617986"/>
            <a:ext cx="3435349" cy="2120900"/>
          </a:xfrm>
          <a:prstGeom prst="rect">
            <a:avLst/>
          </a:prstGeom>
        </p:spPr>
      </p:sp>
      <p:sp>
        <p:nvSpPr>
          <p:cNvPr id="13" name="Таблица 5"/>
          <p:cNvSpPr>
            <a:spLocks noGrp="1"/>
          </p:cNvSpPr>
          <p:nvPr>
            <p:ph type="tbl" sz="quarter" idx="16"/>
          </p:nvPr>
        </p:nvSpPr>
        <p:spPr>
          <a:xfrm>
            <a:off x="4566460" y="3668441"/>
            <a:ext cx="3435349" cy="2120900"/>
          </a:xfrm>
          <a:prstGeom prst="rect">
            <a:avLst/>
          </a:prstGeom>
        </p:spPr>
      </p:sp>
      <p:sp>
        <p:nvSpPr>
          <p:cNvPr id="14" name="Рисунок SmartArt 6"/>
          <p:cNvSpPr>
            <a:spLocks noGrp="1"/>
          </p:cNvSpPr>
          <p:nvPr>
            <p:ph type="dgm" sz="quarter" idx="17"/>
          </p:nvPr>
        </p:nvSpPr>
        <p:spPr>
          <a:xfrm>
            <a:off x="743762" y="3668441"/>
            <a:ext cx="3435349" cy="2120900"/>
          </a:xfrm>
          <a:prstGeom prst="rect">
            <a:avLst/>
          </a:prstGeom>
        </p:spPr>
      </p:sp>
      <p:sp>
        <p:nvSpPr>
          <p:cNvPr id="1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06185" y="178853"/>
            <a:ext cx="10515600" cy="491086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ru-RU" altLang="ru-RU" dirty="0"/>
              <a:t>Название</a:t>
            </a:r>
            <a:r>
              <a:rPr lang="ru-RU" dirty="0"/>
              <a:t>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24656165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ая стран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06917" y="179389"/>
            <a:ext cx="10515600" cy="490537"/>
          </a:xfrm>
          <a:prstGeom prst="rect">
            <a:avLst/>
          </a:prstGeom>
        </p:spPr>
        <p:txBody>
          <a:bodyPr/>
          <a:lstStyle/>
          <a:p>
            <a:r>
              <a:rPr lang="ru-RU" altLang="ru-RU" dirty="0"/>
              <a:t>Название</a:t>
            </a:r>
            <a:r>
              <a:rPr lang="ru-RU" dirty="0"/>
              <a:t> заголовка</a:t>
            </a:r>
          </a:p>
        </p:txBody>
      </p:sp>
    </p:spTree>
    <p:extLst>
      <p:ext uri="{BB962C8B-B14F-4D97-AF65-F5344CB8AC3E}">
        <p14:creationId xmlns:p14="http://schemas.microsoft.com/office/powerpoint/2010/main" xmlns="" val="35570427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F6D4584B-BF22-45D5-966E-6104E414EFD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957" y="0"/>
            <a:ext cx="121640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4978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-24322" y="11430"/>
            <a:ext cx="12227751" cy="683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89386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203CE7E-3ED2-4DD4-91AA-43397BFF266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57" y="0"/>
            <a:ext cx="121856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8745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BF87CD0-DFB5-4698-8555-DA8D459CAF3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4530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D98BBEF-D24A-44A7-883C-48AE78BF0133}"/>
              </a:ext>
            </a:extLst>
          </p:cNvPr>
          <p:cNvSpPr txBox="1"/>
          <p:nvPr userDrawn="1"/>
        </p:nvSpPr>
        <p:spPr>
          <a:xfrm>
            <a:off x="395926" y="6297192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B5607736-9977-411D-B69F-A96ADB0757E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xmlns="" id="{31A20C2B-FE91-4D09-9E66-AD6903ECD45D}"/>
              </a:ext>
            </a:extLst>
          </p:cNvPr>
          <p:cNvSpPr/>
          <p:nvPr userDrawn="1"/>
        </p:nvSpPr>
        <p:spPr>
          <a:xfrm rot="10800000">
            <a:off x="153506" y="6297192"/>
            <a:ext cx="815975" cy="660400"/>
          </a:xfrm>
          <a:prstGeom prst="triangle">
            <a:avLst/>
          </a:prstGeom>
          <a:gradFill flip="none" rotWithShape="1">
            <a:gsLst>
              <a:gs pos="100000">
                <a:srgbClr val="7F2622">
                  <a:alpha val="20000"/>
                  <a:lumMod val="100000"/>
                </a:srgbClr>
              </a:gs>
              <a:gs pos="0">
                <a:srgbClr val="054564">
                  <a:alpha val="2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7821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8" r:id="rId2"/>
    <p:sldLayoutId id="2147483660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B60F355-40BE-4D2A-9C49-390B96599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8000" y="2163685"/>
            <a:ext cx="9144000" cy="716886"/>
          </a:xfrm>
        </p:spPr>
        <p:txBody>
          <a:bodyPr/>
          <a:lstStyle/>
          <a:p>
            <a:pPr algn="ctr"/>
            <a:r>
              <a:rPr lang="ru-RU" sz="3600" b="1" dirty="0"/>
              <a:t>Релейная защита на объектах с возобновляемыми источниками энергии. Текущее состояние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59849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8" name="Рисунок 4" descr="139333332.jpg"/>
          <p:cNvPicPr>
            <a:picLocks noChangeAspect="1"/>
          </p:cNvPicPr>
          <p:nvPr/>
        </p:nvPicPr>
        <p:blipFill>
          <a:blip r:embed="rId3" cstate="print"/>
          <a:srcRect l="25391" r="19749"/>
          <a:stretch>
            <a:fillRect/>
          </a:stretch>
        </p:blipFill>
        <p:spPr bwMode="auto">
          <a:xfrm>
            <a:off x="9384752" y="2860396"/>
            <a:ext cx="3175688" cy="3254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16516162-1BBC-FF59-D7FD-FC055AFC5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Рекомендации для защит линий</a:t>
            </a:r>
            <a:r>
              <a:rPr lang="en-US" dirty="0"/>
              <a:t>, </a:t>
            </a:r>
            <a:r>
              <a:rPr lang="ru-RU" dirty="0"/>
              <a:t>отходящих от ВЭС/СЭС</a:t>
            </a:r>
            <a:br>
              <a:rPr lang="ru-RU" dirty="0"/>
            </a:b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18A4B01-F943-2240-E22E-117F698B918F}"/>
              </a:ext>
            </a:extLst>
          </p:cNvPr>
          <p:cNvSpPr txBox="1"/>
          <p:nvPr/>
        </p:nvSpPr>
        <p:spPr>
          <a:xfrm>
            <a:off x="2419556" y="5302404"/>
            <a:ext cx="74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>
                <a:solidFill>
                  <a:srgbClr val="054564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endParaRPr lang="ru-RU" dirty="0">
              <a:solidFill>
                <a:srgbClr val="054564"/>
              </a:solidFill>
              <a:latin typeface="+mn-lt"/>
            </a:endParaRPr>
          </a:p>
        </p:txBody>
      </p:sp>
      <p:sp>
        <p:nvSpPr>
          <p:cNvPr id="4" name="TextBox 5">
            <a:extLst>
              <a:ext uri="{FF2B5EF4-FFF2-40B4-BE49-F238E27FC236}">
                <a16:creationId xmlns:a16="http://schemas.microsoft.com/office/drawing/2014/main" xmlns="" id="{24B63826-FF2E-BB03-46B6-3DDB42B5C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8727" y="750654"/>
            <a:ext cx="10965559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200" dirty="0">
                <a:latin typeface="+mn-lt"/>
              </a:rPr>
              <a:t>Технические решения по применению РЗА зависят от:</a:t>
            </a:r>
          </a:p>
          <a:p>
            <a:pPr marL="457200" indent="-457200">
              <a:buAutoNum type="arabicPeriod"/>
            </a:pPr>
            <a:r>
              <a:rPr lang="ru-RU" altLang="ru-RU" sz="2200" dirty="0">
                <a:latin typeface="+mn-lt"/>
              </a:rPr>
              <a:t>Конфигурации сети;</a:t>
            </a:r>
          </a:p>
          <a:p>
            <a:pPr marL="457200" indent="-457200">
              <a:buAutoNum type="arabicPeriod"/>
            </a:pPr>
            <a:r>
              <a:rPr lang="ru-RU" altLang="ru-RU" sz="2200" dirty="0">
                <a:latin typeface="+mn-lt"/>
              </a:rPr>
              <a:t>Типа линии;</a:t>
            </a:r>
          </a:p>
          <a:p>
            <a:pPr marL="457200" indent="-457200">
              <a:buAutoNum type="arabicPeriod"/>
            </a:pPr>
            <a:r>
              <a:rPr lang="ru-RU" altLang="ru-RU" sz="2200" dirty="0">
                <a:latin typeface="+mn-lt"/>
              </a:rPr>
              <a:t>Состояния нейтральных выводов силовых трансформаторов на ПС с ВИЭ.</a:t>
            </a:r>
          </a:p>
        </p:txBody>
      </p:sp>
      <p:sp>
        <p:nvSpPr>
          <p:cNvPr id="10" name="TextBox 5">
            <a:extLst>
              <a:ext uri="{FF2B5EF4-FFF2-40B4-BE49-F238E27FC236}">
                <a16:creationId xmlns:a16="http://schemas.microsoft.com/office/drawing/2014/main" xmlns="" id="{FD1B0042-C379-A9B1-C0D0-A238AB662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165" y="2217300"/>
            <a:ext cx="9523718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200" dirty="0">
                <a:latin typeface="+mn-lt"/>
              </a:rPr>
              <a:t>Рекомендации:</a:t>
            </a:r>
          </a:p>
          <a:p>
            <a:pPr marL="457200" indent="-457200">
              <a:buFont typeface="+mj-lt"/>
              <a:buAutoNum type="arabicPeriod"/>
            </a:pPr>
            <a:r>
              <a:rPr lang="ru-RU" altLang="ru-RU" sz="2200" dirty="0">
                <a:latin typeface="+mn-lt"/>
              </a:rPr>
              <a:t>При внешних повреждениях можно применять классические защиты.</a:t>
            </a:r>
          </a:p>
          <a:p>
            <a:pPr marL="457200" indent="-457200">
              <a:buFont typeface="+mj-lt"/>
              <a:buAutoNum type="arabicPeriod"/>
            </a:pPr>
            <a:r>
              <a:rPr lang="ru-RU" altLang="ru-RU" sz="2200" dirty="0">
                <a:latin typeface="+mn-lt"/>
              </a:rPr>
              <a:t>При внутренних повреждениях необходимо использовать ТОЛЬКО симметричные составляющие напряжения. Реле, использующие ток, НЕ ПРИМЕНИМЫ.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dirty="0">
                <a:latin typeface="+mn-lt"/>
              </a:rPr>
              <a:t>При заземлённом нейтральном выводе силового трансформатора на подстанции с ВИЭ в случае КЗ на землю наиболее очевидным является применение ТЗНП.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200" dirty="0">
                <a:latin typeface="+mn-lt"/>
              </a:rPr>
              <a:t>Облегчающим применение защит на объектах с ВИЭ, является транзитный режим работы линии с ВИЭ. В транзите выявление вида КЗ и зоны значительно упрощается, т. к. ток КЗ от ВИЭ оказывается почти не ощутим.</a:t>
            </a:r>
            <a:endParaRPr lang="ru-RU" altLang="ru-RU" sz="2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48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8296" t="20916" r="42105" b="48877"/>
          <a:stretch>
            <a:fillRect/>
          </a:stretch>
        </p:blipFill>
        <p:spPr bwMode="auto">
          <a:xfrm>
            <a:off x="6095999" y="3424428"/>
            <a:ext cx="5807968" cy="244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A9D5CAB0-9B90-A8B2-60AD-D8CA4328C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Расчет параметров срабатывания для защит линий с ВИЭ</a:t>
            </a:r>
            <a:br>
              <a:rPr lang="ru-RU" dirty="0"/>
            </a:br>
            <a:endParaRPr lang="ru-RU" dirty="0"/>
          </a:p>
        </p:txBody>
      </p:sp>
      <p:sp>
        <p:nvSpPr>
          <p:cNvPr id="2" name="TextBox 5">
            <a:extLst>
              <a:ext uri="{FF2B5EF4-FFF2-40B4-BE49-F238E27FC236}">
                <a16:creationId xmlns:a16="http://schemas.microsoft.com/office/drawing/2014/main" xmlns="" id="{A8F66236-D4A2-B943-F57D-B03F41BC0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341" y="1142237"/>
            <a:ext cx="608643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514350" indent="-514350">
              <a:buAutoNum type="arabicPeriod"/>
            </a:pPr>
            <a:r>
              <a:rPr lang="ru-RU" altLang="ru-RU" sz="2400" dirty="0">
                <a:latin typeface="+mn-lt"/>
              </a:rPr>
              <a:t>ВИЭ установлены на тупиковых ЛЭП</a:t>
            </a:r>
          </a:p>
          <a:p>
            <a:pPr marL="1200150" lvl="1" indent="-457200">
              <a:buFont typeface="Wingdings" panose="05000000000000000000" pitchFamily="2" charset="2"/>
              <a:buChar char="§"/>
            </a:pPr>
            <a:r>
              <a:rPr lang="ru-RU" altLang="ru-RU" sz="2400" dirty="0">
                <a:latin typeface="+mn-lt"/>
              </a:rPr>
              <a:t>Классические защиты не  применимы </a:t>
            </a:r>
          </a:p>
          <a:p>
            <a:pPr marL="1200150" lvl="1" indent="-457200">
              <a:buFont typeface="Wingdings" panose="05000000000000000000" pitchFamily="2" charset="2"/>
              <a:buChar char="§"/>
            </a:pPr>
            <a:r>
              <a:rPr lang="ru-RU" altLang="ru-RU" sz="2400" dirty="0">
                <a:latin typeface="+mn-lt"/>
              </a:rPr>
              <a:t>Чувствительность защит не обеспечивается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18A4B01-F943-2240-E22E-117F698B918F}"/>
              </a:ext>
            </a:extLst>
          </p:cNvPr>
          <p:cNvSpPr txBox="1"/>
          <p:nvPr/>
        </p:nvSpPr>
        <p:spPr>
          <a:xfrm>
            <a:off x="2355388" y="5190110"/>
            <a:ext cx="74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>
                <a:solidFill>
                  <a:srgbClr val="054564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endParaRPr lang="ru-RU" dirty="0">
              <a:solidFill>
                <a:srgbClr val="054564"/>
              </a:solidFill>
              <a:latin typeface="+mn-lt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437A11A-EED3-6770-B58C-EF7CBC719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7443" y="1083004"/>
            <a:ext cx="5688632" cy="1801764"/>
          </a:xfrm>
          <a:prstGeom prst="rect">
            <a:avLst/>
          </a:prstGeom>
        </p:spPr>
      </p:pic>
      <p:sp>
        <p:nvSpPr>
          <p:cNvPr id="9" name="TextBox 5">
            <a:extLst>
              <a:ext uri="{FF2B5EF4-FFF2-40B4-BE49-F238E27FC236}">
                <a16:creationId xmlns:a16="http://schemas.microsoft.com/office/drawing/2014/main" xmlns="" id="{A8F66236-D4A2-B943-F57D-B03F41BC0C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8032" y="3668213"/>
            <a:ext cx="552635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 marL="514350" indent="-514350">
              <a:buAutoNum type="arabicPeriod"/>
              <a:defRPr sz="2400"/>
            </a:lvl1pPr>
            <a:lvl2pPr marL="1200150" lvl="1" indent="-457200">
              <a:buFont typeface="Wingdings" panose="05000000000000000000" pitchFamily="2" charset="2"/>
              <a:buChar char="§"/>
              <a:defRPr sz="2400"/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>
              <a:buFont typeface="+mj-lt"/>
              <a:buAutoNum type="arabicPeriod" startAt="2"/>
            </a:pPr>
            <a:r>
              <a:rPr lang="ru-RU" altLang="ru-RU" dirty="0"/>
              <a:t>ВИЭ установлены на  транзите</a:t>
            </a:r>
          </a:p>
          <a:p>
            <a:pPr marL="1028700" lvl="1" indent="-342900"/>
            <a:r>
              <a:rPr lang="ru-RU" altLang="ru-RU" dirty="0"/>
              <a:t>Применение классических защит за счет двух питающих систем.</a:t>
            </a:r>
          </a:p>
          <a:p>
            <a:pPr marL="1028700" lvl="1" indent="-342900"/>
            <a:r>
              <a:rPr lang="ru-RU" altLang="ru-RU" dirty="0"/>
              <a:t>Влияния ВИЭ при КЗ на линии практически нет.</a:t>
            </a:r>
          </a:p>
          <a:p>
            <a:endParaRPr lang="ru-RU" altLang="ru-RU" dirty="0"/>
          </a:p>
        </p:txBody>
      </p:sp>
      <p:pic>
        <p:nvPicPr>
          <p:cNvPr id="14" name="Рисунок 13"/>
          <p:cNvPicPr/>
          <p:nvPr/>
        </p:nvPicPr>
        <p:blipFill>
          <a:blip r:embed="rId4" cstate="print"/>
          <a:srcRect l="3594" t="73364" r="73522" b="13903"/>
          <a:stretch>
            <a:fillRect/>
          </a:stretch>
        </p:blipFill>
        <p:spPr bwMode="auto">
          <a:xfrm>
            <a:off x="767408" y="6093296"/>
            <a:ext cx="720080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23FF0A3-3AD5-A284-13A5-3C44CB06025C}"/>
              </a:ext>
            </a:extLst>
          </p:cNvPr>
          <p:cNvPicPr/>
          <p:nvPr/>
        </p:nvPicPr>
        <p:blipFill>
          <a:blip r:embed="rId4" cstate="print"/>
          <a:srcRect l="3594" t="73364" r="73522" b="13903"/>
          <a:stretch>
            <a:fillRect/>
          </a:stretch>
        </p:blipFill>
        <p:spPr bwMode="auto">
          <a:xfrm>
            <a:off x="6752824" y="4213138"/>
            <a:ext cx="720080" cy="14401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2EE720EE-41C3-7A87-B860-117A4784D65B}"/>
              </a:ext>
            </a:extLst>
          </p:cNvPr>
          <p:cNvPicPr/>
          <p:nvPr/>
        </p:nvPicPr>
        <p:blipFill>
          <a:blip r:embed="rId4" cstate="print"/>
          <a:srcRect l="3594" t="73364" r="73522" b="13903"/>
          <a:stretch>
            <a:fillRect/>
          </a:stretch>
        </p:blipFill>
        <p:spPr bwMode="auto">
          <a:xfrm>
            <a:off x="6399912" y="5332302"/>
            <a:ext cx="720080" cy="14401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53CE80FF-F4F6-F16F-CC14-29F068B94762}"/>
              </a:ext>
            </a:extLst>
          </p:cNvPr>
          <p:cNvPicPr/>
          <p:nvPr/>
        </p:nvPicPr>
        <p:blipFill>
          <a:blip r:embed="rId4" cstate="print"/>
          <a:srcRect l="3594" t="73364" r="73522" b="13903"/>
          <a:stretch>
            <a:fillRect/>
          </a:stretch>
        </p:blipFill>
        <p:spPr bwMode="auto">
          <a:xfrm>
            <a:off x="11271251" y="4451165"/>
            <a:ext cx="720080" cy="144016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78009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18A4B01-F943-2240-E22E-117F698B918F}"/>
              </a:ext>
            </a:extLst>
          </p:cNvPr>
          <p:cNvSpPr txBox="1"/>
          <p:nvPr/>
        </p:nvSpPr>
        <p:spPr>
          <a:xfrm>
            <a:off x="2355388" y="5190110"/>
            <a:ext cx="74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>
                <a:solidFill>
                  <a:srgbClr val="054564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endParaRPr lang="ru-RU" dirty="0">
              <a:solidFill>
                <a:srgbClr val="054564"/>
              </a:solidFill>
              <a:latin typeface="+mn-lt"/>
            </a:endParaRPr>
          </a:p>
        </p:txBody>
      </p:sp>
      <p:sp>
        <p:nvSpPr>
          <p:cNvPr id="1026" name="Text Box 4"/>
          <p:cNvSpPr txBox="1">
            <a:spLocks noChangeArrowheads="1"/>
          </p:cNvSpPr>
          <p:nvPr/>
        </p:nvSpPr>
        <p:spPr bwMode="auto">
          <a:xfrm>
            <a:off x="-1" y="1950236"/>
            <a:ext cx="4691743" cy="81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/>
              <a:t>Рис. 1. Применение РЗА  с абсолютной</a:t>
            </a:r>
            <a:br>
              <a:rPr lang="ru-RU" sz="2000" dirty="0"/>
            </a:br>
            <a:r>
              <a:rPr lang="ru-RU" sz="2000" dirty="0"/>
              <a:t> селективностью с посылкой блокирующих и разрешающих сигналов на ЛЭП с ВИЭ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558" y="1202463"/>
            <a:ext cx="4403660" cy="662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 rotWithShape="1">
          <a:blip r:embed="rId3" cstate="print"/>
          <a:srcRect l="5887" r="3376" b="36018"/>
          <a:stretch/>
        </p:blipFill>
        <p:spPr bwMode="auto">
          <a:xfrm>
            <a:off x="135428" y="3352084"/>
            <a:ext cx="4752871" cy="149775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080693F5-7191-65D6-9D8A-7E5EF837CF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Рекомендации при работе ЛЭП с ВИЭ в тупиковом режиме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xmlns="" id="{C004BF15-DD38-2370-5749-607AE39F62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935488"/>
            <a:ext cx="4521200" cy="813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dirty="0"/>
              <a:t>Рис. 2. Применение РЗА  с абсолютной</a:t>
            </a:r>
            <a:br>
              <a:rPr lang="ru-RU" sz="2000" dirty="0"/>
            </a:br>
            <a:r>
              <a:rPr lang="ru-RU" sz="2000" dirty="0"/>
              <a:t> селективностью с посылкой ВЧТО и разрешающих сигналов на ЛЭП с ВИЭ</a:t>
            </a: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xmlns="" id="{E0C98706-ADD5-A5F3-4D42-E6B5450B89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943" y="1445590"/>
            <a:ext cx="6984667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r>
              <a:rPr lang="ru-RU" altLang="ru-RU" sz="2200" dirty="0">
                <a:latin typeface="+mn-lt"/>
              </a:rPr>
              <a:t>Рекомендации:</a:t>
            </a:r>
          </a:p>
          <a:p>
            <a:pPr marL="457200" indent="-457200">
              <a:buAutoNum type="arabicPeriod"/>
            </a:pPr>
            <a:r>
              <a:rPr lang="ru-RU" altLang="ru-RU" sz="2200" dirty="0" smtClean="0">
                <a:latin typeface="+mn-lt"/>
              </a:rPr>
              <a:t>НЕТ ВОЗМОЖНОСТИ применения </a:t>
            </a:r>
            <a:r>
              <a:rPr lang="ru-RU" altLang="ru-RU" sz="2200" dirty="0">
                <a:latin typeface="+mn-lt"/>
              </a:rPr>
              <a:t>токовых защит</a:t>
            </a:r>
          </a:p>
          <a:p>
            <a:pPr marL="457200" indent="-457200">
              <a:buAutoNum type="arabicPeriod"/>
            </a:pPr>
            <a:r>
              <a:rPr lang="ru-RU" sz="2200" dirty="0">
                <a:latin typeface="+mn-lt"/>
              </a:rPr>
              <a:t>При наличии ВОЛС </a:t>
            </a:r>
            <a:r>
              <a:rPr lang="ru-RU" sz="2200" dirty="0" smtClean="0">
                <a:latin typeface="+mn-lt"/>
              </a:rPr>
              <a:t>рекомендовано применение </a:t>
            </a:r>
            <a:r>
              <a:rPr lang="ru-RU" sz="2200" dirty="0">
                <a:latin typeface="+mn-lt"/>
              </a:rPr>
              <a:t>ДЗЛ</a:t>
            </a:r>
          </a:p>
          <a:p>
            <a:pPr marL="457200" indent="-457200">
              <a:buAutoNum type="arabicPeriod"/>
            </a:pPr>
            <a:r>
              <a:rPr lang="ru-RU" sz="2200" dirty="0">
                <a:latin typeface="+mn-lt"/>
              </a:rPr>
              <a:t>При использовании ВЧ-каналов в качестве связи в применяемой РЗА должны быть задействованы СПЕЦИАЛЬНО РАЗРАБОТАННЫЕ АЛГОРИТМЫ ЗАЩИТЫ:</a:t>
            </a:r>
          </a:p>
          <a:p>
            <a:pPr marL="1200150" lvl="1" indent="-457200">
              <a:buFont typeface="Wingdings" panose="05000000000000000000" pitchFamily="2" charset="2"/>
              <a:buChar char="§"/>
            </a:pPr>
            <a:r>
              <a:rPr lang="ru-RU" sz="2200" dirty="0">
                <a:latin typeface="+mn-lt"/>
              </a:rPr>
              <a:t>один и тот же ВЧ-канал применяется как для посыла блокирующих сигналов со стороны ВИЭ, так и для разрешающих (отключающих) сигналов со стороны питающей подстанции (рис. 1).</a:t>
            </a:r>
          </a:p>
          <a:p>
            <a:pPr marL="1200150" lvl="1" indent="-457200">
              <a:buFont typeface="Wingdings" panose="05000000000000000000" pitchFamily="2" charset="2"/>
              <a:buChar char="§"/>
            </a:pPr>
            <a:r>
              <a:rPr lang="ru-RU" sz="2200" dirty="0">
                <a:latin typeface="+mn-lt"/>
              </a:rPr>
              <a:t>применение дополнительного канала ВЧТО для передачи разрешающих сигналов (рис.2).</a:t>
            </a:r>
          </a:p>
          <a:p>
            <a:pPr marL="457200" indent="-457200">
              <a:buAutoNum type="arabicPeriod"/>
            </a:pPr>
            <a:endParaRPr lang="ru-RU" altLang="ru-RU" sz="2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962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B22440E-9D6C-41C1-A13F-904F614A24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bright="8000" contrast="-4000"/>
          </a:blip>
          <a:srcRect l="20114" t="13657" r="19745" b="18056"/>
          <a:stretch/>
        </p:blipFill>
        <p:spPr bwMode="auto">
          <a:xfrm>
            <a:off x="1286188" y="834014"/>
            <a:ext cx="9632790" cy="53905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18A4B01-F943-2240-E22E-117F698B918F}"/>
              </a:ext>
            </a:extLst>
          </p:cNvPr>
          <p:cNvSpPr txBox="1"/>
          <p:nvPr/>
        </p:nvSpPr>
        <p:spPr>
          <a:xfrm>
            <a:off x="2355388" y="5190110"/>
            <a:ext cx="74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>
                <a:solidFill>
                  <a:srgbClr val="054564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endParaRPr lang="ru-RU" dirty="0">
              <a:solidFill>
                <a:srgbClr val="054564"/>
              </a:solidFill>
              <a:latin typeface="+mn-lt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D66A29-79DA-13C2-DD9D-75D803759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Пример реализации РЗА на ВЭС «Форт Шевченко»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71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0719164-BA73-7840-33BB-2AF02339ABA3}"/>
              </a:ext>
            </a:extLst>
          </p:cNvPr>
          <p:cNvSpPr txBox="1"/>
          <p:nvPr/>
        </p:nvSpPr>
        <p:spPr>
          <a:xfrm>
            <a:off x="268356" y="4616328"/>
            <a:ext cx="1170829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/>
              <a:t>При КЗ в зоне срабатывания НВЧЗ на питающей ПС формируется </a:t>
            </a:r>
            <a:r>
              <a:rPr lang="ru-RU" sz="2000" b="1" dirty="0"/>
              <a:t>разрешающий</a:t>
            </a:r>
            <a:r>
              <a:rPr lang="ru-RU" sz="2000" dirty="0"/>
              <a:t> сигнал и, при отсутствии </a:t>
            </a:r>
            <a:r>
              <a:rPr lang="ru-RU" sz="2000" b="1" dirty="0"/>
              <a:t>блокирующего</a:t>
            </a:r>
            <a:r>
              <a:rPr lang="ru-RU" sz="2000" dirty="0"/>
              <a:t> сигнала с ПС ВЭС, производится отключение линии с обоих сторон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/>
              <a:t>Селективную работу защиты обеспечивает </a:t>
            </a:r>
            <a:r>
              <a:rPr lang="ru-RU" sz="2000" b="1" dirty="0"/>
              <a:t>РНМОП</a:t>
            </a:r>
            <a:r>
              <a:rPr lang="ru-RU" sz="2000" dirty="0"/>
              <a:t>, формирующее блокирующий сигнал в случае КЗ «за спиной» защит со стороны ВЭС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2000" dirty="0"/>
              <a:t>Для выявления трёхфазных коротких замыканий используются реле тока </a:t>
            </a:r>
            <a:r>
              <a:rPr lang="ru-RU" sz="2000" b="1" dirty="0"/>
              <a:t>прямой последовательности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FE131A87-DCC0-71A2-2036-6191219B2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8470" y="764344"/>
            <a:ext cx="7496901" cy="3546092"/>
          </a:xfrm>
          <a:prstGeom prst="rect">
            <a:avLst/>
          </a:prstGeom>
        </p:spPr>
      </p:pic>
      <p:sp>
        <p:nvSpPr>
          <p:cNvPr id="5" name="Заголовок 4">
            <a:extLst>
              <a:ext uri="{FF2B5EF4-FFF2-40B4-BE49-F238E27FC236}">
                <a16:creationId xmlns:a16="http://schemas.microsoft.com/office/drawing/2014/main" xmlns="" id="{50C5F64B-F6C8-0566-A42B-7412D32366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Схемные решения. </a:t>
            </a:r>
            <a:r>
              <a:rPr lang="ru-RU" altLang="ru-RU" sz="2800" b="1" dirty="0">
                <a:latin typeface="+mn-lt"/>
              </a:rPr>
              <a:t>Защита с ВЧ-каналом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38723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C03434F0-40B5-4604-7BD6-8AC5B9F93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48543" y="2460765"/>
            <a:ext cx="10243457" cy="716886"/>
          </a:xfrm>
        </p:spPr>
        <p:txBody>
          <a:bodyPr/>
          <a:lstStyle/>
          <a:p>
            <a:pPr algn="ctr"/>
            <a:r>
              <a:rPr lang="ru-RU" sz="3600" b="1" dirty="0"/>
              <a:t>Анализ поведения защиты на линии с ВЭС</a:t>
            </a:r>
          </a:p>
        </p:txBody>
      </p:sp>
      <p:sp>
        <p:nvSpPr>
          <p:cNvPr id="781011890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9C38DABD-2830-7F62-E3A6-4AC4C1F61816}" type="slidenum">
              <a:rPr lang="ru-RU" sz="1400" b="1">
                <a:solidFill>
                  <a:srgbClr val="315026"/>
                </a:solidFill>
              </a:rPr>
              <a:pPr algn="ctr">
                <a:defRPr/>
              </a:pPr>
              <a:t>15</a:t>
            </a:fld>
            <a:endParaRPr sz="1400" b="1" dirty="0">
              <a:solidFill>
                <a:srgbClr val="3150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632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B831CC-E984-5DDC-2A0A-64326AE1B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Анализ поведения защиты на линии с ВИЭ</a:t>
            </a:r>
          </a:p>
        </p:txBody>
      </p:sp>
      <p:sp>
        <p:nvSpPr>
          <p:cNvPr id="781011890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A2796689-966F-43C3-A41F-72C6BE4D3288}" type="datetime1">
              <a:rPr lang="ru-RU" smtClean="0"/>
              <a:pPr algn="ctr">
                <a:defRPr/>
              </a:pPr>
              <a:t>23.04.2024</a:t>
            </a:fld>
            <a:endParaRPr sz="1400" b="1">
              <a:solidFill>
                <a:srgbClr val="315026"/>
              </a:solidFill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4294967295"/>
          </p:nvPr>
        </p:nvSpPr>
        <p:spPr bwMode="auto">
          <a:xfrm>
            <a:off x="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A2796689-966F-43C3-A41F-72C6BE4D3288}" type="datetime1">
              <a:rPr lang="ru-RU" smtClean="0"/>
              <a:pPr>
                <a:defRPr/>
              </a:pPr>
              <a:t>23.04.2024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18A4B01-F943-2240-E22E-117F698B918F}"/>
              </a:ext>
            </a:extLst>
          </p:cNvPr>
          <p:cNvSpPr txBox="1"/>
          <p:nvPr/>
        </p:nvSpPr>
        <p:spPr>
          <a:xfrm>
            <a:off x="2355388" y="5190110"/>
            <a:ext cx="74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>
                <a:solidFill>
                  <a:srgbClr val="054564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endParaRPr lang="ru-RU" dirty="0">
              <a:solidFill>
                <a:srgbClr val="054564"/>
              </a:solidFill>
              <a:latin typeface="+mn-lt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08370"/>
            <a:ext cx="12192000" cy="5759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08279" y="687531"/>
            <a:ext cx="11775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Осциллограмма токов и напряжений при КЗ в фазах В и С с подключенной ВЭС</a:t>
            </a:r>
          </a:p>
        </p:txBody>
      </p:sp>
    </p:spTree>
    <p:extLst>
      <p:ext uri="{BB962C8B-B14F-4D97-AF65-F5344CB8AC3E}">
        <p14:creationId xmlns:p14="http://schemas.microsoft.com/office/powerpoint/2010/main" xmlns="" val="143068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4DA51E-D484-2B05-7E79-7B376C728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Анализ поведения защиты на линии с ВИЭ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C18A4B01-F943-2240-E22E-117F698B918F}"/>
              </a:ext>
            </a:extLst>
          </p:cNvPr>
          <p:cNvSpPr txBox="1"/>
          <p:nvPr/>
        </p:nvSpPr>
        <p:spPr>
          <a:xfrm>
            <a:off x="2355388" y="5190110"/>
            <a:ext cx="74812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800" dirty="0">
                <a:solidFill>
                  <a:srgbClr val="054564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endParaRPr lang="ru-RU" dirty="0">
              <a:solidFill>
                <a:srgbClr val="054564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8279" y="919008"/>
            <a:ext cx="117754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Осциллограмма токов и напряжений при КЗ в фазах В и С </a:t>
            </a:r>
            <a:r>
              <a:rPr lang="ru-RU" sz="2400" dirty="0" err="1"/>
              <a:t>с</a:t>
            </a:r>
            <a:r>
              <a:rPr lang="ru-RU" sz="2400" dirty="0"/>
              <a:t> отключенной ВЭС</a:t>
            </a:r>
          </a:p>
        </p:txBody>
      </p:sp>
      <p:pic>
        <p:nvPicPr>
          <p:cNvPr id="11" name="Рисунок 10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518859"/>
            <a:ext cx="12192000" cy="53543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594043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41215EA-E4F9-D300-E7B4-DE8DFE413D81}"/>
              </a:ext>
            </a:extLst>
          </p:cNvPr>
          <p:cNvSpPr txBox="1"/>
          <p:nvPr/>
        </p:nvSpPr>
        <p:spPr>
          <a:xfrm>
            <a:off x="0" y="831562"/>
            <a:ext cx="12192000" cy="550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2200"/>
            </a:lvl1pPr>
            <a:lvl2pPr marL="742950" indent="-285750">
              <a:defRPr>
                <a:latin typeface="Calibri" panose="020F0502020204030204" pitchFamily="34" charset="0"/>
              </a:defRPr>
            </a:lvl2pPr>
            <a:lvl3pPr marL="1143000" indent="-228600">
              <a:defRPr>
                <a:latin typeface="Calibri" panose="020F0502020204030204" pitchFamily="34" charset="0"/>
              </a:defRPr>
            </a:lvl3pPr>
            <a:lvl4pPr marL="1600200" indent="-228600">
              <a:defRPr>
                <a:latin typeface="Calibri" panose="020F0502020204030204" pitchFamily="34" charset="0"/>
              </a:defRPr>
            </a:lvl4pPr>
            <a:lvl5pPr marL="2057400" indent="-228600">
              <a:defRPr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ru-RU" dirty="0"/>
              <a:t>Применение существующих комплексов РЗА, выполненных по стандартным классическим алгоритмам, за исключением ДЗЛ, </a:t>
            </a:r>
            <a:r>
              <a:rPr lang="ru-RU" dirty="0" smtClean="0"/>
              <a:t>не может быть рекомендовано </a:t>
            </a:r>
            <a:r>
              <a:rPr lang="ru-RU" dirty="0"/>
              <a:t>на линиях, отходящих от подстанций с ВИЭ. 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Для подстанций с ВИЭ </a:t>
            </a:r>
            <a:r>
              <a:rPr lang="ru-RU" b="1" dirty="0"/>
              <a:t>ООО «</a:t>
            </a:r>
            <a:r>
              <a:rPr lang="ru-RU" b="1" dirty="0" err="1"/>
              <a:t>Релематика</a:t>
            </a:r>
            <a:r>
              <a:rPr lang="ru-RU" b="1" dirty="0"/>
              <a:t>» рекомендует</a:t>
            </a:r>
            <a:r>
              <a:rPr lang="ru-RU" dirty="0"/>
              <a:t> применять гибридные варианты построения защит с фиксацией появления КЗ в системе по величинам напряжения фаз и их симметричных и аварийных составляющих, а также применять РНМ для выявления направления перетоков аварийной мощности  при повреждениях  на подстанции с ВИЭ.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 Для защит, установленных на шинах питающей подстанции </a:t>
            </a:r>
            <a:r>
              <a:rPr lang="ru-RU" b="1" dirty="0"/>
              <a:t>ООО «</a:t>
            </a:r>
            <a:r>
              <a:rPr lang="ru-RU" b="1" dirty="0" err="1"/>
              <a:t>Релематика</a:t>
            </a:r>
            <a:r>
              <a:rPr lang="ru-RU" b="1" dirty="0"/>
              <a:t>» рекомендует </a:t>
            </a:r>
            <a:r>
              <a:rPr lang="ru-RU" dirty="0"/>
              <a:t>различные варианты защит в классическом исполнении. При этом на выбор защит определяющую роль играет тип связи (ВЧ-канал или ВОЛС) между питающей подстанцией и подстанцией с ВИЭ.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/>
              <a:t>Для обеспечения абсолютной селективности ВЧ защит на линиях, отходящих от подстанций с ВИЭ, </a:t>
            </a:r>
            <a:r>
              <a:rPr lang="ru-RU" b="1" dirty="0"/>
              <a:t>ООО «</a:t>
            </a:r>
            <a:r>
              <a:rPr lang="ru-RU" b="1" dirty="0" err="1"/>
              <a:t>Релематика</a:t>
            </a:r>
            <a:r>
              <a:rPr lang="ru-RU" b="1" dirty="0"/>
              <a:t>» рекомендует</a:t>
            </a:r>
            <a:r>
              <a:rPr lang="ru-RU" dirty="0"/>
              <a:t> комбинацию из разрешающих и блокирующих ВЧ-сигналов. Для идентификации повреждения в защищаемой зоне в качестве информационного параметра используется ТОЛЬКО напряжение линии и его составляющие, которые подготавливают цепи отключения выключателя. 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0AC36F-7455-0110-42BC-E3727702B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Заключение</a:t>
            </a:r>
          </a:p>
        </p:txBody>
      </p:sp>
    </p:spTree>
    <p:extLst>
      <p:ext uri="{BB962C8B-B14F-4D97-AF65-F5344CB8AC3E}">
        <p14:creationId xmlns:p14="http://schemas.microsoft.com/office/powerpoint/2010/main" xmlns="" val="260421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2679BF6-02DD-4B6B-BE4A-557BD06629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rPr>
              <a:t>Приглашаем к сотрудничеству!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112974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47D8907-FBA4-0C4A-657A-DBEFC09F20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670" y="191362"/>
            <a:ext cx="10515600" cy="490537"/>
          </a:xfrm>
        </p:spPr>
        <p:txBody>
          <a:bodyPr/>
          <a:lstStyle/>
          <a:p>
            <a:pPr algn="ctr"/>
            <a:r>
              <a:rPr lang="ru-RU" dirty="0"/>
              <a:t>Особенности функционирования ВЭС и </a:t>
            </a:r>
            <a:r>
              <a:rPr lang="ru-RU" dirty="0" smtClean="0"/>
              <a:t>СЭС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781011890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755438" y="6403975"/>
            <a:ext cx="436562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9C38DABD-2830-7F62-E3A6-4AC4C1F61816}" type="slidenum">
              <a:rPr lang="ru-RU" sz="1400" b="1">
                <a:solidFill>
                  <a:srgbClr val="315026"/>
                </a:solidFill>
              </a:rPr>
              <a:pPr algn="ctr">
                <a:defRPr/>
              </a:pPr>
              <a:t>2</a:t>
            </a:fld>
            <a:endParaRPr sz="1400" b="1" dirty="0">
              <a:solidFill>
                <a:srgbClr val="315026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B53CED70-8E69-93B0-8996-F88C46E7C6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3375" y="1154436"/>
            <a:ext cx="3826676" cy="4594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E1A25B1-CE96-9E0F-4F49-8D6F763549FD}"/>
              </a:ext>
            </a:extLst>
          </p:cNvPr>
          <p:cNvSpPr txBox="1"/>
          <p:nvPr/>
        </p:nvSpPr>
        <p:spPr>
          <a:xfrm>
            <a:off x="4886817" y="1347234"/>
            <a:ext cx="6460055" cy="4401205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indent="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  <a:defRPr sz="2500" b="1">
                <a:solidFill>
                  <a:srgbClr val="054564"/>
                </a:solidFill>
                <a:ea typeface="+mj-ea"/>
              </a:defRPr>
            </a:lvl1pPr>
            <a:lvl2pPr marL="685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2pPr>
            <a:lvl3pPr marL="1143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/>
            </a:lvl3pPr>
            <a:lvl4pPr marL="1600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4pPr>
            <a:lvl5pPr marL="20574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457200" indent="-457200">
              <a:buAutoNum type="arabicPeriod"/>
            </a:pPr>
            <a:r>
              <a:rPr lang="ru-RU" altLang="ru-RU" sz="2400" b="0" dirty="0">
                <a:solidFill>
                  <a:schemeClr val="tx1"/>
                </a:solidFill>
              </a:rPr>
              <a:t>Тренд на внедрение ВИЭ (в том числе ВЭС и СЭС) в энергосистему РФ за последние годы набирает обороты</a:t>
            </a:r>
          </a:p>
          <a:p>
            <a:pPr marL="457200" indent="-457200">
              <a:buAutoNum type="arabicPeriod"/>
            </a:pPr>
            <a:r>
              <a:rPr lang="ru-RU" altLang="ru-RU" sz="2400" b="0" dirty="0">
                <a:solidFill>
                  <a:schemeClr val="tx1"/>
                </a:solidFill>
              </a:rPr>
              <a:t>ВЭС и СЭС – относительно новый тип генерации для энергосистемы РФ</a:t>
            </a:r>
          </a:p>
          <a:p>
            <a:pPr marL="457200" indent="-457200">
              <a:buAutoNum type="arabicPeriod"/>
            </a:pPr>
            <a:r>
              <a:rPr lang="ru-RU" altLang="ru-RU" sz="2400" b="0" dirty="0">
                <a:solidFill>
                  <a:schemeClr val="tx1"/>
                </a:solidFill>
              </a:rPr>
              <a:t>Внедрение ВЭС (или СЭС) в энергосистему РФ может оказывать значительное влияние на функционирование существующего комплекса РЗ, делая его не пригодным для применения в классическом исполнении на ПС с ВЭС/СЭС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CC93940-E86A-04B8-FDD9-BE479874B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Динамика выработки электроэнергии на СЭС, ГЭС, АЭС</a:t>
            </a:r>
            <a:br>
              <a:rPr lang="ru-RU" dirty="0"/>
            </a:br>
            <a:endParaRPr lang="ru-RU" dirty="0"/>
          </a:p>
        </p:txBody>
      </p:sp>
      <p:sp>
        <p:nvSpPr>
          <p:cNvPr id="781011890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755438" y="6403975"/>
            <a:ext cx="436562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9C38DABD-2830-7F62-E3A6-4AC4C1F61816}" type="slidenum">
              <a:rPr lang="ru-RU" sz="1400" b="1">
                <a:solidFill>
                  <a:srgbClr val="315026"/>
                </a:solidFill>
              </a:rPr>
              <a:pPr algn="ctr">
                <a:defRPr/>
              </a:pPr>
              <a:t>3</a:t>
            </a:fld>
            <a:endParaRPr sz="1400" b="1" dirty="0">
              <a:solidFill>
                <a:srgbClr val="315026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l="6517" t="13879" r="50015" b="43019"/>
          <a:stretch>
            <a:fillRect/>
          </a:stretch>
        </p:blipFill>
        <p:spPr bwMode="auto">
          <a:xfrm>
            <a:off x="7079432" y="980728"/>
            <a:ext cx="511256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 t="20862" r="47515" b="40614"/>
          <a:stretch>
            <a:fillRect/>
          </a:stretch>
        </p:blipFill>
        <p:spPr bwMode="auto">
          <a:xfrm>
            <a:off x="7079432" y="3717032"/>
            <a:ext cx="5112568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image0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794678"/>
            <a:ext cx="7207185" cy="5812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0182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D25ACE0C-7966-198B-AB07-597B9ACC5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Типы генераторных установок с инвертором</a:t>
            </a:r>
            <a:br>
              <a:rPr lang="ru-RU" dirty="0"/>
            </a:br>
            <a:endParaRPr lang="ru-RU" dirty="0"/>
          </a:p>
        </p:txBody>
      </p:sp>
      <p:sp>
        <p:nvSpPr>
          <p:cNvPr id="781011890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753850" y="6102350"/>
            <a:ext cx="438150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9C38DABD-2830-7F62-E3A6-4AC4C1F61816}" type="slidenum">
              <a:rPr lang="ru-RU" sz="1400" b="1">
                <a:solidFill>
                  <a:srgbClr val="315026"/>
                </a:solidFill>
              </a:rPr>
              <a:pPr algn="ctr">
                <a:defRPr/>
              </a:pPr>
              <a:t>4</a:t>
            </a:fld>
            <a:endParaRPr sz="1400" b="1" dirty="0">
              <a:solidFill>
                <a:srgbClr val="315026"/>
              </a:solidFill>
            </a:endParaRPr>
          </a:p>
        </p:txBody>
      </p:sp>
      <p:sp>
        <p:nvSpPr>
          <p:cNvPr id="2" name="Стрелка: вправо 1">
            <a:extLst>
              <a:ext uri="{FF2B5EF4-FFF2-40B4-BE49-F238E27FC236}">
                <a16:creationId xmlns:a16="http://schemas.microsoft.com/office/drawing/2014/main" xmlns="" id="{2704FE0A-8CAF-C681-8B89-D9851F036EA3}"/>
              </a:ext>
            </a:extLst>
          </p:cNvPr>
          <p:cNvSpPr/>
          <p:nvPr/>
        </p:nvSpPr>
        <p:spPr>
          <a:xfrm>
            <a:off x="675372" y="1247700"/>
            <a:ext cx="3786682" cy="1701717"/>
          </a:xfrm>
          <a:prstGeom prst="rightArrow">
            <a:avLst/>
          </a:prstGeom>
          <a:gradFill>
            <a:gsLst>
              <a:gs pos="0">
                <a:srgbClr val="7D221E">
                  <a:alpha val="50000"/>
                </a:srgbClr>
              </a:gs>
              <a:gs pos="100000">
                <a:srgbClr val="054564">
                  <a:alpha val="5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Фотоэлектрическая установка (ФЭУ)</a:t>
            </a: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xmlns="" id="{20341ABC-52B1-3815-7814-178D592845FD}"/>
              </a:ext>
            </a:extLst>
          </p:cNvPr>
          <p:cNvSpPr/>
          <p:nvPr/>
        </p:nvSpPr>
        <p:spPr>
          <a:xfrm>
            <a:off x="840467" y="3622603"/>
            <a:ext cx="3786682" cy="1656184"/>
          </a:xfrm>
          <a:prstGeom prst="rightArrow">
            <a:avLst/>
          </a:prstGeom>
          <a:gradFill>
            <a:gsLst>
              <a:gs pos="0">
                <a:srgbClr val="7D221E">
                  <a:alpha val="50000"/>
                </a:srgbClr>
              </a:gs>
              <a:gs pos="100000">
                <a:srgbClr val="054564">
                  <a:alpha val="50000"/>
                </a:srgb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/>
              <a:t>Ветроэлектрическая установка (ВЭУ) </a:t>
            </a:r>
          </a:p>
          <a:p>
            <a:pPr algn="ctr"/>
            <a:r>
              <a:rPr lang="en-US" b="1" dirty="0"/>
              <a:t>IV </a:t>
            </a:r>
            <a:r>
              <a:rPr lang="ru-RU" b="1" dirty="0"/>
              <a:t>типа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B10B1E4-3486-3C8F-36CE-E46244F9534D}"/>
              </a:ext>
            </a:extLst>
          </p:cNvPr>
          <p:cNvSpPr txBox="1"/>
          <p:nvPr/>
        </p:nvSpPr>
        <p:spPr>
          <a:xfrm>
            <a:off x="4178394" y="5147615"/>
            <a:ext cx="8102904" cy="124341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indent="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b="0">
                <a:ea typeface="+mj-ea"/>
              </a:defRPr>
            </a:lvl1pPr>
            <a:lvl2pPr marL="685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2pPr>
            <a:lvl3pPr marL="1143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/>
            </a:lvl3pPr>
            <a:lvl4pPr marL="1600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4pPr>
            <a:lvl5pPr marL="20574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altLang="ru-RU" sz="2000" dirty="0"/>
              <a:t>Т – турбина, СГ – синхронный генератор, Р – редуктор, </a:t>
            </a:r>
          </a:p>
          <a:p>
            <a:r>
              <a:rPr lang="ru-RU" altLang="ru-RU" sz="2000" dirty="0"/>
              <a:t>ПЧГ (В) – преобразователь частоты со стороны генератора, </a:t>
            </a:r>
          </a:p>
          <a:p>
            <a:r>
              <a:rPr lang="ru-RU" altLang="ru-RU" sz="2000" dirty="0"/>
              <a:t>ПЧС (И) -  преобразователь частоты со стороны сети</a:t>
            </a:r>
            <a:endParaRPr lang="ru-RU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A94C3176-E68B-DA4C-1D6F-7711A98358F7}"/>
              </a:ext>
            </a:extLst>
          </p:cNvPr>
          <p:cNvSpPr txBox="1"/>
          <p:nvPr/>
        </p:nvSpPr>
        <p:spPr>
          <a:xfrm>
            <a:off x="4178394" y="3428438"/>
            <a:ext cx="7187424" cy="490537"/>
          </a:xfrm>
          <a:prstGeom prst="rect">
            <a:avLst/>
          </a:prstGeom>
        </p:spPr>
        <p:txBody>
          <a:bodyPr/>
          <a:lstStyle>
            <a:defPPr>
              <a:defRPr lang="ru-RU"/>
            </a:defPPr>
            <a:lvl1pPr marL="457200" indent="-457200" fontAlgn="base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Font typeface="Arial" panose="020B0604020202020204" pitchFamily="34" charset="0"/>
              <a:buAutoNum type="arabicPeriod"/>
              <a:defRPr sz="2500" b="0">
                <a:ea typeface="+mj-ea"/>
              </a:defRPr>
            </a:lvl1pPr>
            <a:lvl2pPr marL="685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2pPr>
            <a:lvl3pPr marL="1143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/>
            </a:lvl3pPr>
            <a:lvl4pPr marL="1600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4pPr>
            <a:lvl5pPr marL="20574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ru-RU" altLang="ru-RU" sz="2000" dirty="0"/>
              <a:t>ФЭМ -  фотоэлектрический модуль, И - инвертор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3948290D-69F6-236D-389C-4A39DBF3EC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85054" y="3897491"/>
            <a:ext cx="5879273" cy="1314746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6C13FC81-E65E-6974-8AED-4CFAF74056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27149" y="739390"/>
            <a:ext cx="5198858" cy="256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9592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C03434F0-40B5-4604-7BD6-8AC5B9F93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58787" y="2232164"/>
            <a:ext cx="9144000" cy="716886"/>
          </a:xfrm>
        </p:spPr>
        <p:txBody>
          <a:bodyPr/>
          <a:lstStyle/>
          <a:p>
            <a:r>
              <a:rPr lang="ru-RU" sz="3600" b="1" dirty="0"/>
              <a:t>Анализ поведения защит</a:t>
            </a:r>
            <a:br>
              <a:rPr lang="ru-RU" sz="3600" b="1" dirty="0"/>
            </a:br>
            <a:r>
              <a:rPr lang="ru-RU" sz="3600" b="1" dirty="0"/>
              <a:t>на ЛЭП с ВИЭ</a:t>
            </a:r>
          </a:p>
        </p:txBody>
      </p:sp>
      <p:sp>
        <p:nvSpPr>
          <p:cNvPr id="781011890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9C38DABD-2830-7F62-E3A6-4AC4C1F61816}" type="slidenum">
              <a:rPr lang="ru-RU" sz="1400" b="1">
                <a:solidFill>
                  <a:srgbClr val="315026"/>
                </a:solidFill>
              </a:rPr>
              <a:pPr algn="ctr">
                <a:defRPr/>
              </a:pPr>
              <a:t>5</a:t>
            </a:fld>
            <a:endParaRPr sz="1400" b="1" dirty="0">
              <a:solidFill>
                <a:srgbClr val="315026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8CC013-589B-4F1C-B8CF-0E366FFBD839}" type="datetime1">
              <a:rPr lang="ru-RU" smtClean="0"/>
              <a:pPr>
                <a:defRPr/>
              </a:pPr>
              <a:t>23.04.2024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392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0C4A7A47-7A08-5588-1C03-71302072E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Защиты с абсолютной селективностью</a:t>
            </a:r>
          </a:p>
        </p:txBody>
      </p:sp>
      <p:sp>
        <p:nvSpPr>
          <p:cNvPr id="781011890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755438" y="6403975"/>
            <a:ext cx="436562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9C38DABD-2830-7F62-E3A6-4AC4C1F61816}" type="slidenum">
              <a:rPr lang="ru-RU" sz="1400" b="1">
                <a:solidFill>
                  <a:srgbClr val="315026"/>
                </a:solidFill>
              </a:rPr>
              <a:pPr algn="ctr">
                <a:defRPr/>
              </a:pPr>
              <a:t>6</a:t>
            </a:fld>
            <a:endParaRPr sz="1400" b="1">
              <a:solidFill>
                <a:srgbClr val="315026"/>
              </a:solidFill>
            </a:endParaRP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E3C24AFE-4CDB-58C2-9321-2A74847BF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8193141"/>
              </p:ext>
            </p:extLst>
          </p:nvPr>
        </p:nvGraphicFramePr>
        <p:xfrm>
          <a:off x="119268" y="854698"/>
          <a:ext cx="11883887" cy="201168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3282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465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08981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66532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/>
                        <a:t>Вид защиты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/>
                        <a:t>Воздействие ВЭС/СЭС при КЗ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/>
                        <a:t>Ожидаемая реакция защиты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1966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2"/>
                          </a:solidFill>
                        </a:rPr>
                        <a:t>Дифференциальная защита линий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rgbClr val="FF0000"/>
                          </a:solidFill>
                        </a:rPr>
                        <a:t>Малый фазный ток подпитки</a:t>
                      </a:r>
                    </a:p>
                    <a:p>
                      <a:pPr algn="ctr"/>
                      <a:r>
                        <a:rPr lang="ru-RU" sz="2000" b="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</a:rPr>
                        <a:t>1-1.5I</a:t>
                      </a:r>
                      <a:r>
                        <a:rPr lang="ru-RU" sz="2000" b="0" dirty="0">
                          <a:solidFill>
                            <a:srgbClr val="FF0000"/>
                          </a:solidFill>
                        </a:rPr>
                        <a:t>ном) со стороны ВЭС/СЭС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ru-RU" sz="20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2"/>
                          </a:solidFill>
                        </a:rPr>
                        <a:t>Внешнее КЗ (т.К2) – отсутствие срабатывания защиты по</a:t>
                      </a:r>
                      <a:r>
                        <a:rPr lang="ru-RU" sz="2000" b="1" baseline="0" dirty="0">
                          <a:solidFill>
                            <a:schemeClr val="tx2"/>
                          </a:solidFill>
                        </a:rPr>
                        <a:t> причине протекания сквозного тока подпитки со стороны питающей ПС, как следствие – малый дифференциальный ток</a:t>
                      </a:r>
                      <a:endParaRPr lang="ru-RU" sz="2000" b="1" dirty="0">
                        <a:solidFill>
                          <a:schemeClr val="tx2"/>
                        </a:solidFill>
                      </a:endParaRPr>
                    </a:p>
                  </a:txBody>
                  <a:tcPr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B414B94E-5F37-2C8A-7198-968F233A3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494164" y="5178358"/>
            <a:ext cx="5303062" cy="1679642"/>
          </a:xfrm>
          <a:prstGeom prst="rect">
            <a:avLst/>
          </a:prstGeom>
        </p:spPr>
      </p:pic>
      <p:sp>
        <p:nvSpPr>
          <p:cNvPr id="8" name="Молния 7">
            <a:extLst>
              <a:ext uri="{FF2B5EF4-FFF2-40B4-BE49-F238E27FC236}">
                <a16:creationId xmlns:a16="http://schemas.microsoft.com/office/drawing/2014/main" xmlns="" id="{5CCD7BE0-CDCC-3354-1375-83ED73A5F154}"/>
              </a:ext>
            </a:extLst>
          </p:cNvPr>
          <p:cNvSpPr/>
          <p:nvPr/>
        </p:nvSpPr>
        <p:spPr bwMode="auto">
          <a:xfrm>
            <a:off x="4067403" y="5462580"/>
            <a:ext cx="360040" cy="571100"/>
          </a:xfrm>
          <a:prstGeom prst="lightningBol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Молния 8">
            <a:extLst>
              <a:ext uri="{FF2B5EF4-FFF2-40B4-BE49-F238E27FC236}">
                <a16:creationId xmlns:a16="http://schemas.microsoft.com/office/drawing/2014/main" xmlns="" id="{1B53C3D6-AD1F-259B-BF78-036C0F1826C3}"/>
              </a:ext>
            </a:extLst>
          </p:cNvPr>
          <p:cNvSpPr/>
          <p:nvPr/>
        </p:nvSpPr>
        <p:spPr bwMode="auto">
          <a:xfrm>
            <a:off x="5865170" y="5475884"/>
            <a:ext cx="360040" cy="571100"/>
          </a:xfrm>
          <a:prstGeom prst="lightningBol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xmlns="" id="{C7FF6B89-AF83-8357-2772-6707767EB1BA}"/>
              </a:ext>
            </a:extLst>
          </p:cNvPr>
          <p:cNvCxnSpPr>
            <a:cxnSpLocks/>
          </p:cNvCxnSpPr>
          <p:nvPr/>
        </p:nvCxnSpPr>
        <p:spPr bwMode="auto">
          <a:xfrm flipH="1">
            <a:off x="6508170" y="5398172"/>
            <a:ext cx="1296144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xmlns="" id="{0FE95F97-CEFE-1ADF-8E79-DF85E968AD2B}"/>
              </a:ext>
            </a:extLst>
          </p:cNvPr>
          <p:cNvCxnSpPr>
            <a:cxnSpLocks/>
          </p:cNvCxnSpPr>
          <p:nvPr/>
        </p:nvCxnSpPr>
        <p:spPr bwMode="auto">
          <a:xfrm>
            <a:off x="4387686" y="5328598"/>
            <a:ext cx="1296144" cy="0"/>
          </a:xfrm>
          <a:prstGeom prst="straightConnector1">
            <a:avLst/>
          </a:prstGeom>
          <a:ln w="7620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FB16A51A-EB82-589E-87F2-95381A305BB8}"/>
              </a:ext>
            </a:extLst>
          </p:cNvPr>
          <p:cNvSpPr txBox="1"/>
          <p:nvPr/>
        </p:nvSpPr>
        <p:spPr bwMode="auto">
          <a:xfrm>
            <a:off x="3963207" y="5190101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К2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4C1DD49D-E00F-CA7B-F5F4-46B339D6B798}"/>
              </a:ext>
            </a:extLst>
          </p:cNvPr>
          <p:cNvSpPr txBox="1"/>
          <p:nvPr/>
        </p:nvSpPr>
        <p:spPr bwMode="auto">
          <a:xfrm>
            <a:off x="5763753" y="5050414"/>
            <a:ext cx="457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/>
                </a:solidFill>
              </a:rPr>
              <a:t>К1</a:t>
            </a:r>
          </a:p>
        </p:txBody>
      </p:sp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xmlns="" id="{F4D5CE29-0DCC-DC61-0643-468B7BA2373A}"/>
              </a:ext>
            </a:extLst>
          </p:cNvPr>
          <p:cNvCxnSpPr>
            <a:cxnSpLocks/>
          </p:cNvCxnSpPr>
          <p:nvPr/>
        </p:nvCxnSpPr>
        <p:spPr bwMode="auto">
          <a:xfrm flipH="1">
            <a:off x="4455751" y="5064289"/>
            <a:ext cx="3456384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xmlns="" id="{F4D5CE29-0DCC-DC61-0643-468B7BA2373A}"/>
              </a:ext>
            </a:extLst>
          </p:cNvPr>
          <p:cNvCxnSpPr>
            <a:cxnSpLocks/>
          </p:cNvCxnSpPr>
          <p:nvPr/>
        </p:nvCxnSpPr>
        <p:spPr bwMode="auto">
          <a:xfrm flipH="1" flipV="1">
            <a:off x="4535264" y="5889236"/>
            <a:ext cx="543632" cy="4669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19269" y="2564298"/>
          <a:ext cx="11883887" cy="161544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3328299"/>
                <a:gridCol w="3465773"/>
                <a:gridCol w="5089815"/>
              </a:tblGrid>
              <a:tr h="1292084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solidFill>
                            <a:schemeClr val="tx2"/>
                          </a:solidFill>
                        </a:rPr>
                        <a:t>Дифференциальная защита линий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>
                          <a:solidFill>
                            <a:srgbClr val="FF0000"/>
                          </a:solidFill>
                        </a:rPr>
                        <a:t>Малый фазный ток подпитки</a:t>
                      </a:r>
                    </a:p>
                    <a:p>
                      <a:pPr algn="ctr"/>
                      <a:r>
                        <a:rPr lang="ru-RU" sz="2000" b="0" dirty="0">
                          <a:solidFill>
                            <a:srgbClr val="FF0000"/>
                          </a:solidFill>
                        </a:rPr>
                        <a:t>(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</a:rPr>
                        <a:t>1-1.5I</a:t>
                      </a:r>
                      <a:r>
                        <a:rPr lang="ru-RU" sz="2000" b="0" dirty="0">
                          <a:solidFill>
                            <a:srgbClr val="FF0000"/>
                          </a:solidFill>
                        </a:rPr>
                        <a:t>ном) со стороны ВЭС/СЭС</a:t>
                      </a:r>
                      <a:r>
                        <a:rPr lang="en-US" sz="2000" b="0" dirty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ru-RU" sz="2000" b="0" dirty="0">
                        <a:solidFill>
                          <a:srgbClr val="FF0000"/>
                        </a:solidFill>
                      </a:endParaRP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2"/>
                          </a:solidFill>
                        </a:rPr>
                        <a:t>Внутреннее КЗ (т.К1) – срабатывание защиты по величине</a:t>
                      </a:r>
                      <a:r>
                        <a:rPr lang="ru-RU" sz="2000" b="1" baseline="0" dirty="0" smtClean="0">
                          <a:solidFill>
                            <a:schemeClr val="tx2"/>
                          </a:solidFill>
                        </a:rPr>
                        <a:t> дифференциального тока, определяемого током питающей ПС (ЭС). Ток ВЭС/СЭС не оказывает влияния на дифференциальный ток</a:t>
                      </a:r>
                      <a:endParaRPr lang="ru-RU" sz="2000" b="1" dirty="0">
                        <a:solidFill>
                          <a:schemeClr val="tx2"/>
                        </a:solidFill>
                      </a:endParaRPr>
                    </a:p>
                  </a:txBody>
                  <a:tcPr marT="45722" marB="4572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7986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Заголовок 2">
            <a:extLst>
              <a:ext uri="{FF2B5EF4-FFF2-40B4-BE49-F238E27FC236}">
                <a16:creationId xmlns:a16="http://schemas.microsoft.com/office/drawing/2014/main" xmlns="" id="{0C4A7A47-7A08-5588-1C03-71302072EB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Защиты с абсолютной селективностью</a:t>
            </a:r>
          </a:p>
        </p:txBody>
      </p:sp>
      <p:sp>
        <p:nvSpPr>
          <p:cNvPr id="781011890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11755438" y="6403975"/>
            <a:ext cx="436562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9C38DABD-2830-7F62-E3A6-4AC4C1F61816}" type="slidenum">
              <a:rPr lang="ru-RU" sz="1400" b="1">
                <a:solidFill>
                  <a:srgbClr val="315026"/>
                </a:solidFill>
              </a:rPr>
              <a:pPr algn="ctr">
                <a:defRPr/>
              </a:pPr>
              <a:t>7</a:t>
            </a:fld>
            <a:endParaRPr sz="1400" b="1">
              <a:solidFill>
                <a:srgbClr val="315026"/>
              </a:solidFill>
            </a:endParaRP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xmlns="" id="{E3C24AFE-4CDB-58C2-9321-2A74847BFC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8193141"/>
              </p:ext>
            </p:extLst>
          </p:nvPr>
        </p:nvGraphicFramePr>
        <p:xfrm>
          <a:off x="0" y="795056"/>
          <a:ext cx="12192000" cy="377728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28227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2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6199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66532"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/>
                        <a:t>Вид защиты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/>
                        <a:t>Воздействие </a:t>
                      </a:r>
                      <a:r>
                        <a:rPr lang="ru-RU" sz="2400" b="0" dirty="0" smtClean="0"/>
                        <a:t>ВИЭ </a:t>
                      </a:r>
                      <a:r>
                        <a:rPr lang="ru-RU" sz="2400" b="0" dirty="0"/>
                        <a:t>при КЗ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/>
                        <a:t>Ожидаемая реакция защиты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1966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</a:rPr>
                        <a:t>Дифференциально-фазная защита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ru-RU" sz="1800" b="0" dirty="0">
                          <a:solidFill>
                            <a:srgbClr val="832724"/>
                          </a:solidFill>
                        </a:rPr>
                        <a:t>Малая</a:t>
                      </a:r>
                      <a:r>
                        <a:rPr lang="ru-RU" sz="1800" b="0" baseline="0" dirty="0">
                          <a:solidFill>
                            <a:srgbClr val="832724"/>
                          </a:solidFill>
                        </a:rPr>
                        <a:t> величина</a:t>
                      </a:r>
                      <a:r>
                        <a:rPr lang="ru-RU" sz="1800" b="0" dirty="0">
                          <a:solidFill>
                            <a:srgbClr val="832724"/>
                          </a:solidFill>
                        </a:rPr>
                        <a:t> симметричных составляющих токов подпитки КЗ со стороны ВЭС/СЭС</a:t>
                      </a: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1800" b="0" dirty="0">
                          <a:solidFill>
                            <a:srgbClr val="002060"/>
                          </a:solidFill>
                        </a:rPr>
                        <a:t>Малый фазный ток подпитки (</a:t>
                      </a:r>
                      <a:r>
                        <a:rPr lang="en-US" sz="1800" b="0" dirty="0">
                          <a:solidFill>
                            <a:srgbClr val="002060"/>
                          </a:solidFill>
                        </a:rPr>
                        <a:t>1-1.5I</a:t>
                      </a:r>
                      <a:r>
                        <a:rPr lang="ru-RU" sz="1800" b="0" dirty="0">
                          <a:solidFill>
                            <a:srgbClr val="002060"/>
                          </a:solidFill>
                        </a:rPr>
                        <a:t>ном) со стороны ВЭС/СЭС</a:t>
                      </a:r>
                    </a:p>
                    <a:p>
                      <a:pPr algn="ctr"/>
                      <a:endParaRPr lang="ru-RU" sz="1800" b="0" dirty="0">
                        <a:solidFill>
                          <a:srgbClr val="832724"/>
                        </a:solidFill>
                      </a:endParaRP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</a:rPr>
                        <a:t>Внешнее КЗ (т.К2) – отсутствие срабатывания защиты по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</a:rPr>
                        <a:t> причине протекания сквозного тока подпитки со стороны питающей ПС, как следствие – малый дифференциальный ток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</a:rPr>
                        <a:t>Внутреннее КЗ (т.К1) – срабатывание защиты по величине</a:t>
                      </a:r>
                      <a:r>
                        <a:rPr lang="ru-RU" sz="1800" b="0" baseline="0" dirty="0">
                          <a:solidFill>
                            <a:schemeClr val="tx1"/>
                          </a:solidFill>
                        </a:rPr>
                        <a:t> дифференциального тока, определяемого током питающей ПС (ЭС). Ток ВЭС/СЭС не оказывает влияния на дифференциальный ток</a:t>
                      </a:r>
                      <a:endParaRPr lang="ru-RU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40078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</a:rPr>
                        <a:t>Направленная высокочастотная защита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>
                          <a:solidFill>
                            <a:srgbClr val="832724"/>
                          </a:solidFill>
                        </a:rPr>
                        <a:t>Малая</a:t>
                      </a:r>
                      <a:r>
                        <a:rPr lang="ru-RU" sz="1800" b="0" baseline="0" dirty="0">
                          <a:solidFill>
                            <a:srgbClr val="832724"/>
                          </a:solidFill>
                        </a:rPr>
                        <a:t> величина</a:t>
                      </a:r>
                      <a:r>
                        <a:rPr lang="ru-RU" sz="1800" b="0" dirty="0">
                          <a:solidFill>
                            <a:srgbClr val="832724"/>
                          </a:solidFill>
                        </a:rPr>
                        <a:t> симметричных составляющих токов подпитки КЗ со стороны ВЭС/СЭС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</a:rPr>
                        <a:t>Отказ в срабатывании в результате отсутствия тока обратной последовательности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26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4008">
                <a:tc>
                  <a:txBody>
                    <a:bodyPr/>
                    <a:lstStyle/>
                    <a:p>
                      <a:pPr algn="l"/>
                      <a:r>
                        <a:rPr lang="ru-RU" sz="1800" b="0" dirty="0">
                          <a:solidFill>
                            <a:schemeClr val="tx1"/>
                          </a:solidFill>
                        </a:rPr>
                        <a:t>Защиты с ВЧ-блокировкой</a:t>
                      </a:r>
                    </a:p>
                  </a:txBody>
                  <a:tcPr marL="91436" marR="91436" marT="45719" marB="4571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rgbClr val="7F26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26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26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8B2E1637-6CDF-E607-639A-23A82C95D1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88054" y="4857236"/>
            <a:ext cx="6215891" cy="1968763"/>
          </a:xfrm>
          <a:prstGeom prst="rect">
            <a:avLst/>
          </a:prstGeom>
        </p:spPr>
      </p:pic>
      <p:cxnSp>
        <p:nvCxnSpPr>
          <p:cNvPr id="6" name="Прямая со стрелкой 5">
            <a:extLst>
              <a:ext uri="{FF2B5EF4-FFF2-40B4-BE49-F238E27FC236}">
                <a16:creationId xmlns:a16="http://schemas.microsoft.com/office/drawing/2014/main" xmlns="" id="{F4D5CE29-0DCC-DC61-0643-468B7BA2373A}"/>
              </a:ext>
            </a:extLst>
          </p:cNvPr>
          <p:cNvCxnSpPr>
            <a:cxnSpLocks/>
          </p:cNvCxnSpPr>
          <p:nvPr/>
        </p:nvCxnSpPr>
        <p:spPr bwMode="auto">
          <a:xfrm flipH="1">
            <a:off x="4376237" y="5074228"/>
            <a:ext cx="3456384" cy="0"/>
          </a:xfrm>
          <a:prstGeom prst="straightConnector1">
            <a:avLst/>
          </a:prstGeom>
          <a:ln w="762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79864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xmlns="" id="{587C087C-5585-63AF-D46E-546B50429C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8105815"/>
              </p:ext>
            </p:extLst>
          </p:nvPr>
        </p:nvGraphicFramePr>
        <p:xfrm>
          <a:off x="178905" y="1517823"/>
          <a:ext cx="12013095" cy="371854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400436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043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00436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68366"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/>
                        <a:t>Вид защиты</a:t>
                      </a:r>
                    </a:p>
                  </a:txBody>
                  <a:tcPr marL="91434" marR="91434" marT="45719" marB="45719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/>
                        <a:t>Действие ВЭС/СЭС при КЗ</a:t>
                      </a:r>
                    </a:p>
                  </a:txBody>
                  <a:tcPr marL="91434" marR="91434" marT="45719" marB="45719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0" dirty="0"/>
                        <a:t>Ожидаемая реакция защиты</a:t>
                      </a:r>
                    </a:p>
                  </a:txBody>
                  <a:tcPr marL="91434" marR="91434" marT="45719" marB="45719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3541">
                <a:tc>
                  <a:txBody>
                    <a:bodyPr/>
                    <a:lstStyle/>
                    <a:p>
                      <a:pPr algn="l"/>
                      <a:r>
                        <a:rPr lang="ru-RU" sz="2000" b="0" dirty="0">
                          <a:solidFill>
                            <a:schemeClr val="tx1"/>
                          </a:solidFill>
                        </a:rPr>
                        <a:t>Максимальная токовая защита</a:t>
                      </a:r>
                    </a:p>
                  </a:txBody>
                  <a:tcPr marL="91434" marR="91434" marT="45719" marB="45719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342900" indent="-342900" algn="l">
                        <a:buAutoNum type="arabicPeriod"/>
                      </a:pPr>
                      <a:r>
                        <a:rPr lang="ru-RU" sz="2000" b="0" dirty="0">
                          <a:solidFill>
                            <a:srgbClr val="C00000"/>
                          </a:solidFill>
                        </a:rPr>
                        <a:t>Малый фазный ток подпитки (</a:t>
                      </a:r>
                      <a:r>
                        <a:rPr lang="en-US" sz="2000" b="0" dirty="0">
                          <a:solidFill>
                            <a:srgbClr val="C00000"/>
                          </a:solidFill>
                        </a:rPr>
                        <a:t>1-1.5I</a:t>
                      </a:r>
                      <a:r>
                        <a:rPr lang="ru-RU" sz="2000" b="0" dirty="0">
                          <a:solidFill>
                            <a:srgbClr val="C00000"/>
                          </a:solidFill>
                        </a:rPr>
                        <a:t>ном) со стороны ВЭС/СЭС</a:t>
                      </a:r>
                      <a:r>
                        <a:rPr lang="en-US" sz="2000" b="0" dirty="0">
                          <a:solidFill>
                            <a:srgbClr val="C00000"/>
                          </a:solidFill>
                        </a:rPr>
                        <a:t> </a:t>
                      </a:r>
                      <a:endParaRPr lang="ru-RU" sz="2000" b="0" dirty="0">
                        <a:solidFill>
                          <a:srgbClr val="C00000"/>
                        </a:solidFill>
                      </a:endParaRPr>
                    </a:p>
                    <a:p>
                      <a:pPr marL="342900" indent="-342900" algn="l">
                        <a:buAutoNum type="arabicPeriod"/>
                      </a:pPr>
                      <a:r>
                        <a:rPr lang="ru-RU" sz="2000" b="0" dirty="0">
                          <a:solidFill>
                            <a:srgbClr val="002060"/>
                          </a:solidFill>
                        </a:rPr>
                        <a:t>Малые</a:t>
                      </a:r>
                      <a:r>
                        <a:rPr lang="ru-RU" sz="2000" b="0" baseline="0" dirty="0">
                          <a:solidFill>
                            <a:srgbClr val="002060"/>
                          </a:solidFill>
                        </a:rPr>
                        <a:t> токи </a:t>
                      </a:r>
                      <a:r>
                        <a:rPr lang="ru-RU" sz="2000" b="0" dirty="0">
                          <a:solidFill>
                            <a:srgbClr val="002060"/>
                          </a:solidFill>
                        </a:rPr>
                        <a:t>симметричных составляющих со стороны ВЭС/СЭС</a:t>
                      </a:r>
                    </a:p>
                  </a:txBody>
                  <a:tcPr marL="91434" marR="91434" marT="45719" marB="45719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dirty="0">
                          <a:solidFill>
                            <a:schemeClr val="tx1"/>
                          </a:solidFill>
                        </a:rPr>
                        <a:t>Отсутствие срабатывания при возникновении КЗ</a:t>
                      </a:r>
                    </a:p>
                  </a:txBody>
                  <a:tcPr marT="45718" marB="45718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53894">
                <a:tc>
                  <a:txBody>
                    <a:bodyPr/>
                    <a:lstStyle/>
                    <a:p>
                      <a:pPr algn="l"/>
                      <a:r>
                        <a:rPr lang="ru-RU" sz="2000" b="0" dirty="0">
                          <a:solidFill>
                            <a:schemeClr val="tx1"/>
                          </a:solidFill>
                        </a:rPr>
                        <a:t>Токовая защита нулевой последовательности</a:t>
                      </a:r>
                    </a:p>
                  </a:txBody>
                  <a:tcPr marL="91434" marR="91434" marT="45719" marB="45719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26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26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dirty="0">
                          <a:solidFill>
                            <a:schemeClr val="tx1"/>
                          </a:solidFill>
                        </a:rPr>
                        <a:t>Некорректная работа защиты в случае использования малых токов обратной последовательности органом направления мощности</a:t>
                      </a:r>
                    </a:p>
                  </a:txBody>
                  <a:tcPr marT="45718" marB="45718" anchor="ctr">
                    <a:lnL w="12700" cap="flat" cmpd="sng" algn="ctr">
                      <a:solidFill>
                        <a:srgbClr val="7F262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3541">
                <a:tc>
                  <a:txBody>
                    <a:bodyPr/>
                    <a:lstStyle/>
                    <a:p>
                      <a:pPr algn="l"/>
                      <a:r>
                        <a:rPr lang="ru-RU" sz="2000" b="0" dirty="0">
                          <a:solidFill>
                            <a:schemeClr val="tx1"/>
                          </a:solidFill>
                        </a:rPr>
                        <a:t>Дистанционная защита</a:t>
                      </a:r>
                    </a:p>
                  </a:txBody>
                  <a:tcPr marL="91434" marR="91434" marT="45719" marB="45719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000" b="0" dirty="0">
                          <a:solidFill>
                            <a:schemeClr val="tx1"/>
                          </a:solidFill>
                        </a:rPr>
                        <a:t>Некорректная работа по причине малых фазных токов подпитки КЗ от ВЭС/СЭС</a:t>
                      </a:r>
                    </a:p>
                  </a:txBody>
                  <a:tcPr marT="45718" marB="45718"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40819704"/>
                  </a:ext>
                </a:extLst>
              </a:tr>
            </a:tbl>
          </a:graphicData>
        </a:graphic>
      </p:graphicFrame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84DB98B-A8A5-1EA0-D6EB-E9BEB24582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Защиты с относительной селективностью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2C2354A-C4EC-D879-9E99-21862A188491}"/>
              </a:ext>
            </a:extLst>
          </p:cNvPr>
          <p:cNvSpPr txBox="1"/>
          <p:nvPr/>
        </p:nvSpPr>
        <p:spPr>
          <a:xfrm>
            <a:off x="0" y="5214926"/>
            <a:ext cx="119567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dirty="0"/>
              <a:t>При использовании РЗ на ЛЭП (ПС) с ВЭС/СЭС следует искать решения, основывающиеся в первую очередь на использовании в качестве основного информационного параметра – напряжения сети </a:t>
            </a:r>
          </a:p>
        </p:txBody>
      </p:sp>
    </p:spTree>
    <p:extLst>
      <p:ext uri="{BB962C8B-B14F-4D97-AF65-F5344CB8AC3E}">
        <p14:creationId xmlns:p14="http://schemas.microsoft.com/office/powerpoint/2010/main" xmlns="" val="245235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xmlns="" id="{C03434F0-40B5-4604-7BD6-8AC5B9F93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51315" y="2634939"/>
            <a:ext cx="9684130" cy="716886"/>
          </a:xfrm>
        </p:spPr>
        <p:txBody>
          <a:bodyPr/>
          <a:lstStyle/>
          <a:p>
            <a:r>
              <a:rPr lang="ru-RU" sz="3600" b="1" dirty="0"/>
              <a:t>Технические решения ООО «</a:t>
            </a:r>
            <a:r>
              <a:rPr lang="ru-RU" sz="3600" b="1" dirty="0" err="1"/>
              <a:t>Релематика</a:t>
            </a:r>
            <a:r>
              <a:rPr lang="ru-RU" sz="3600" b="1" dirty="0"/>
              <a:t>»</a:t>
            </a:r>
            <a:br>
              <a:rPr lang="ru-RU" sz="3600" b="1" dirty="0"/>
            </a:br>
            <a:r>
              <a:rPr lang="ru-RU" sz="3600" b="1" dirty="0"/>
              <a:t>для объектов ВИЭ установленных</a:t>
            </a:r>
            <a:br>
              <a:rPr lang="ru-RU" sz="3600" b="1" dirty="0"/>
            </a:br>
            <a:r>
              <a:rPr lang="ru-RU" sz="3600" b="1" dirty="0"/>
              <a:t>на тупиковых ПС</a:t>
            </a:r>
          </a:p>
        </p:txBody>
      </p:sp>
      <p:sp>
        <p:nvSpPr>
          <p:cNvPr id="781011890" name="Номер слайда 1"/>
          <p:cNvSpPr>
            <a:spLocks noGrp="1"/>
          </p:cNvSpPr>
          <p:nvPr>
            <p:ph type="sldNum" sz="quarter" idx="4294967295"/>
          </p:nvPr>
        </p:nvSpPr>
        <p:spPr bwMode="auto"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9C38DABD-2830-7F62-E3A6-4AC4C1F61816}" type="slidenum">
              <a:rPr lang="ru-RU" sz="1400" b="1">
                <a:solidFill>
                  <a:srgbClr val="315026"/>
                </a:solidFill>
              </a:rPr>
              <a:pPr algn="ctr">
                <a:defRPr/>
              </a:pPr>
              <a:t>9</a:t>
            </a:fld>
            <a:endParaRPr sz="1400" b="1" dirty="0">
              <a:solidFill>
                <a:srgbClr val="315026"/>
              </a:solidFill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half" idx="4294967295"/>
          </p:nvPr>
        </p:nvSpPr>
        <p:spPr>
          <a:xfrm>
            <a:off x="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C8CC013-589B-4F1C-B8CF-0E366FFBD839}" type="datetime1">
              <a:rPr lang="ru-RU" smtClean="0"/>
              <a:pPr>
                <a:defRPr/>
              </a:pPr>
              <a:t>23.04.2024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7694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27986</TotalTime>
  <Words>1435</Words>
  <Application>Microsoft Office PowerPoint</Application>
  <PresentationFormat>Произвольный</PresentationFormat>
  <Paragraphs>128</Paragraphs>
  <Slides>19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Тема Office</vt:lpstr>
      <vt:lpstr>1_Тема Office</vt:lpstr>
      <vt:lpstr>3_Тема Office</vt:lpstr>
      <vt:lpstr>2_Тема Office</vt:lpstr>
      <vt:lpstr>Релейная защита на объектах с возобновляемыми источниками энергии. Текущее состояние</vt:lpstr>
      <vt:lpstr>Особенности функционирования ВЭС и СЭС  </vt:lpstr>
      <vt:lpstr>Динамика выработки электроэнергии на СЭС, ГЭС, АЭС </vt:lpstr>
      <vt:lpstr>Типы генераторных установок с инвертором </vt:lpstr>
      <vt:lpstr>Анализ поведения защит на ЛЭП с ВИЭ</vt:lpstr>
      <vt:lpstr>Защиты с абсолютной селективностью</vt:lpstr>
      <vt:lpstr>Защиты с абсолютной селективностью</vt:lpstr>
      <vt:lpstr>Защиты с относительной селективностью</vt:lpstr>
      <vt:lpstr>Технические решения ООО «Релематика» для объектов ВИЭ установленных на тупиковых ПС</vt:lpstr>
      <vt:lpstr>Рекомендации для защит линий, отходящих от ВЭС/СЭС </vt:lpstr>
      <vt:lpstr>Расчет параметров срабатывания для защит линий с ВИЭ </vt:lpstr>
      <vt:lpstr>Рекомендации при работе ЛЭП с ВИЭ в тупиковом режиме</vt:lpstr>
      <vt:lpstr>Пример реализации РЗА на ВЭС «Форт Шевченко» </vt:lpstr>
      <vt:lpstr>Схемные решения. Защита с ВЧ-каналом</vt:lpstr>
      <vt:lpstr>Анализ поведения защиты на линии с ВЭС</vt:lpstr>
      <vt:lpstr>Анализ поведения защиты на линии с ВИЭ</vt:lpstr>
      <vt:lpstr>Анализ поведения защиты на линии с ВИЭ</vt:lpstr>
      <vt:lpstr>Заключение</vt:lpstr>
      <vt:lpstr>Приглашаем к сотрудничеству!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Иванова Евгения Юрьевна</dc:creator>
  <cp:lastModifiedBy>Валера Ефремов</cp:lastModifiedBy>
  <cp:revision>106</cp:revision>
  <dcterms:created xsi:type="dcterms:W3CDTF">2020-12-15T05:45:40Z</dcterms:created>
  <dcterms:modified xsi:type="dcterms:W3CDTF">2024-04-23T07:16:00Z</dcterms:modified>
</cp:coreProperties>
</file>