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  <p:sldMasterId id="2147483661" r:id="rId2"/>
  </p:sldMasterIdLst>
  <p:notesMasterIdLst>
    <p:notesMasterId r:id="rId17"/>
  </p:notesMasterIdLst>
  <p:sldIdLst>
    <p:sldId id="256" r:id="rId3"/>
    <p:sldId id="257" r:id="rId4"/>
    <p:sldId id="276" r:id="rId5"/>
    <p:sldId id="258" r:id="rId6"/>
    <p:sldId id="259" r:id="rId7"/>
    <p:sldId id="260" r:id="rId8"/>
    <p:sldId id="282" r:id="rId9"/>
    <p:sldId id="281" r:id="rId10"/>
    <p:sldId id="261" r:id="rId11"/>
    <p:sldId id="262" r:id="rId12"/>
    <p:sldId id="279" r:id="rId13"/>
    <p:sldId id="280" r:id="rId14"/>
    <p:sldId id="277" r:id="rId15"/>
    <p:sldId id="278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7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BFFC5C4E-9711-4502-9262-535F2854F988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0050" cy="3082925"/>
          </a:xfrm>
          <a:prstGeom prst="rect">
            <a:avLst/>
          </a:prstGeom>
        </p:spPr>
      </p:sp>
      <p:sp>
        <p:nvSpPr>
          <p:cNvPr id="28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2080" cy="3596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286" name="CustomShape 3"/>
          <p:cNvSpPr/>
          <p:nvPr/>
        </p:nvSpPr>
        <p:spPr>
          <a:xfrm>
            <a:off x="3884760" y="8685360"/>
            <a:ext cx="2967480" cy="454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algn="r">
              <a:lnSpc>
                <a:spcPct val="100000"/>
              </a:lnSpc>
            </a:pPr>
            <a:fld id="{28B31745-C4AF-4013-A753-8F0045EF1C9F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ru-RU" sz="1200" b="0" strike="noStrike" spc="-1">
              <a:latin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Скромная производительность но пригодная для большинства применений</a:t>
            </a:r>
          </a:p>
          <a:p>
            <a:r>
              <a:rPr lang="ru-RU" dirty="0"/>
              <a:t>Обработка видео 4К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BFFC5C4E-9711-4502-9262-535F2854F988}" type="slidenum">
              <a:rPr lang="ru-RU" sz="1400" b="0" strike="noStrike" spc="-1" smtClean="0">
                <a:latin typeface="Times New Roman"/>
              </a:rPr>
              <a:t>10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095020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Скорость построения и макетирования</a:t>
            </a:r>
          </a:p>
          <a:p>
            <a:r>
              <a:rPr lang="ru-RU" dirty="0"/>
              <a:t>на маленьких партиях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BFFC5C4E-9711-4502-9262-535F2854F988}" type="slidenum">
              <a:rPr lang="ru-RU" sz="1400" b="0" strike="noStrike" spc="-1" smtClean="0">
                <a:latin typeface="Times New Roman"/>
              </a:rPr>
              <a:t>11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285611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Контроллер системы управления локомотивом</a:t>
            </a:r>
          </a:p>
          <a:p>
            <a:r>
              <a:rPr lang="ru-RU" dirty="0"/>
              <a:t>Блок управления и диагностики вагоном</a:t>
            </a:r>
          </a:p>
          <a:p>
            <a:r>
              <a:rPr lang="ru-RU" dirty="0"/>
              <a:t>Дисплей машиниста</a:t>
            </a:r>
          </a:p>
          <a:p>
            <a:r>
              <a:rPr lang="ru-RU" dirty="0"/>
              <a:t>Биометрический терминал со встроенным СКЗИ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BFFC5C4E-9711-4502-9262-535F2854F988}" type="slidenum">
              <a:rPr lang="ru-RU" sz="1400" b="0" strike="noStrike" spc="-1" smtClean="0">
                <a:latin typeface="Times New Roman"/>
              </a:rPr>
              <a:t>12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8243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Компания 2020 года</a:t>
            </a:r>
          </a:p>
          <a:p>
            <a:r>
              <a:rPr lang="ru-RU" dirty="0"/>
              <a:t>Выходцы из другой известной компании</a:t>
            </a:r>
          </a:p>
          <a:p>
            <a:r>
              <a:rPr lang="ru-RU" dirty="0"/>
              <a:t>Более 20 лет опыт работы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BFFC5C4E-9711-4502-9262-535F2854F988}" type="slidenum">
              <a:rPr lang="ru-RU" sz="1400" b="0" strike="noStrike" spc="-1" smtClean="0">
                <a:latin typeface="Times New Roman"/>
              </a:rPr>
              <a:t>2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079302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BFFC5C4E-9711-4502-9262-535F2854F988}" type="slidenum">
              <a:rPr lang="ru-RU" sz="1400" b="0" strike="noStrike" spc="-1" smtClean="0">
                <a:latin typeface="Times New Roman"/>
              </a:rPr>
              <a:t>3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64496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2021 г. начали разработку</a:t>
            </a:r>
          </a:p>
          <a:p>
            <a:r>
              <a:rPr lang="ru-RU" dirty="0"/>
              <a:t>Остановили с началом спецоперации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BFFC5C4E-9711-4502-9262-535F2854F988}" type="slidenum">
              <a:rPr lang="ru-RU" sz="1400" b="0" strike="noStrike" spc="-1" smtClean="0">
                <a:latin typeface="Times New Roman"/>
              </a:rPr>
              <a:t>4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52236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будущем переход на СКИФ от Элвис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BFFC5C4E-9711-4502-9262-535F2854F988}" type="slidenum">
              <a:rPr lang="ru-RU" sz="1400" b="0" strike="noStrike" spc="-1" smtClean="0">
                <a:latin typeface="Times New Roman"/>
              </a:rPr>
              <a:t>5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541440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Что такое ком модуль?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BFFC5C4E-9711-4502-9262-535F2854F988}" type="slidenum">
              <a:rPr lang="ru-RU" sz="1400" b="0" strike="noStrike" spc="-1" smtClean="0">
                <a:latin typeface="Times New Roman"/>
              </a:rPr>
              <a:t>6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44749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Описание стандарта </a:t>
            </a:r>
            <a:r>
              <a:rPr lang="en-US" dirty="0"/>
              <a:t>SMARC</a:t>
            </a:r>
          </a:p>
          <a:p>
            <a:r>
              <a:rPr lang="ru-RU" dirty="0"/>
              <a:t>Габариты</a:t>
            </a:r>
          </a:p>
          <a:p>
            <a:r>
              <a:rPr lang="ru-RU" dirty="0"/>
              <a:t>Разъем</a:t>
            </a:r>
          </a:p>
          <a:p>
            <a:r>
              <a:rPr lang="ru-RU" dirty="0"/>
              <a:t>Потребление</a:t>
            </a: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BFFC5C4E-9711-4502-9262-535F2854F988}" type="slidenum">
              <a:rPr lang="ru-RU" sz="1400" b="0" strike="noStrike" spc="-1" smtClean="0">
                <a:latin typeface="Times New Roman"/>
              </a:rPr>
              <a:t>7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37556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Все преимущества лежат в экономической плоскости</a:t>
            </a:r>
          </a:p>
          <a:p>
            <a:r>
              <a:rPr lang="ru-RU" dirty="0"/>
              <a:t>Сроки  и стоимость разработки</a:t>
            </a:r>
          </a:p>
          <a:p>
            <a:r>
              <a:rPr lang="ru-RU" dirty="0"/>
              <a:t>Распараллеливание разработки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BFFC5C4E-9711-4502-9262-535F2854F988}" type="slidenum">
              <a:rPr lang="ru-RU" sz="1400" b="0" strike="noStrike" spc="-1" smtClean="0">
                <a:latin typeface="Times New Roman"/>
              </a:rPr>
              <a:t>8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803058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Единственный с </a:t>
            </a:r>
            <a:r>
              <a:rPr lang="en-US" dirty="0"/>
              <a:t>ECC (</a:t>
            </a:r>
            <a:r>
              <a:rPr lang="ru-RU" sz="1200" b="0" i="1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память с коррекцией ошибок </a:t>
            </a:r>
            <a:r>
              <a:rPr lang="en-US" dirty="0"/>
              <a:t>)</a:t>
            </a:r>
          </a:p>
          <a:p>
            <a:r>
              <a:rPr lang="ru-RU" dirty="0"/>
              <a:t>Единственный компактный 82 на 50 мм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BFFC5C4E-9711-4502-9262-535F2854F988}" type="slidenum">
              <a:rPr lang="ru-RU" sz="1400" b="0" strike="noStrike" spc="-1" smtClean="0">
                <a:latin typeface="Times New Roman"/>
              </a:rPr>
              <a:t>9</a:t>
            </a:fld>
            <a:endParaRPr lang="ru-RU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51169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4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4.pn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5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7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5.jpe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1"/>
          <p:cNvGrpSpPr/>
          <p:nvPr/>
        </p:nvGrpSpPr>
        <p:grpSpPr>
          <a:xfrm>
            <a:off x="0" y="0"/>
            <a:ext cx="12187800" cy="6853680"/>
            <a:chOff x="0" y="0"/>
            <a:chExt cx="12187800" cy="6853680"/>
          </a:xfrm>
        </p:grpSpPr>
        <p:grpSp>
          <p:nvGrpSpPr>
            <p:cNvPr id="83" name="Group 2"/>
            <p:cNvGrpSpPr/>
            <p:nvPr/>
          </p:nvGrpSpPr>
          <p:grpSpPr>
            <a:xfrm>
              <a:off x="0" y="0"/>
              <a:ext cx="12187800" cy="6853680"/>
              <a:chOff x="0" y="0"/>
              <a:chExt cx="12187800" cy="6853680"/>
            </a:xfrm>
          </p:grpSpPr>
          <p:grpSp>
            <p:nvGrpSpPr>
              <p:cNvPr id="84" name="Group 3"/>
              <p:cNvGrpSpPr/>
              <p:nvPr/>
            </p:nvGrpSpPr>
            <p:grpSpPr>
              <a:xfrm>
                <a:off x="0" y="0"/>
                <a:ext cx="12187800" cy="6853680"/>
                <a:chOff x="0" y="0"/>
                <a:chExt cx="12187800" cy="6853680"/>
              </a:xfrm>
            </p:grpSpPr>
            <p:sp>
              <p:nvSpPr>
                <p:cNvPr id="85" name="CustomShape 4"/>
                <p:cNvSpPr/>
                <p:nvPr/>
              </p:nvSpPr>
              <p:spPr>
                <a:xfrm>
                  <a:off x="0" y="0"/>
                  <a:ext cx="12187800" cy="6853680"/>
                </a:xfrm>
                <a:prstGeom prst="rect">
                  <a:avLst/>
                </a:prstGeom>
                <a:solidFill>
                  <a:srgbClr val="B8292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/>
              </p:style>
            </p:sp>
            <p:pic>
              <p:nvPicPr>
                <p:cNvPr id="86" name="Рисунок 4"/>
                <p:cNvPicPr/>
                <p:nvPr/>
              </p:nvPicPr>
              <p:blipFill>
                <a:blip r:embed="rId3"/>
                <a:stretch/>
              </p:blipFill>
              <p:spPr>
                <a:xfrm>
                  <a:off x="0" y="0"/>
                  <a:ext cx="4501080" cy="6853680"/>
                </a:xfrm>
                <a:prstGeom prst="rect">
                  <a:avLst/>
                </a:prstGeom>
                <a:ln>
                  <a:noFill/>
                </a:ln>
              </p:spPr>
            </p:pic>
            <p:pic>
              <p:nvPicPr>
                <p:cNvPr id="87" name="Рисунок 11"/>
                <p:cNvPicPr/>
                <p:nvPr/>
              </p:nvPicPr>
              <p:blipFill>
                <a:blip r:embed="rId4"/>
                <a:stretch/>
              </p:blipFill>
              <p:spPr>
                <a:xfrm>
                  <a:off x="8665200" y="0"/>
                  <a:ext cx="3515040" cy="6853680"/>
                </a:xfrm>
                <a:prstGeom prst="rect">
                  <a:avLst/>
                </a:prstGeom>
                <a:ln>
                  <a:noFill/>
                </a:ln>
              </p:spPr>
            </p:pic>
          </p:grpSp>
          <p:pic>
            <p:nvPicPr>
              <p:cNvPr id="88" name="Рисунок 5"/>
              <p:cNvPicPr/>
              <p:nvPr/>
            </p:nvPicPr>
            <p:blipFill>
              <a:blip r:embed="rId5"/>
              <a:stretch/>
            </p:blipFill>
            <p:spPr>
              <a:xfrm>
                <a:off x="4864680" y="5804640"/>
                <a:ext cx="2458440" cy="347760"/>
              </a:xfrm>
              <a:prstGeom prst="rect">
                <a:avLst/>
              </a:prstGeom>
              <a:ln>
                <a:noFill/>
              </a:ln>
            </p:spPr>
          </p:pic>
        </p:grpSp>
        <p:sp>
          <p:nvSpPr>
            <p:cNvPr id="89" name="CustomShape 5"/>
            <p:cNvSpPr/>
            <p:nvPr/>
          </p:nvSpPr>
          <p:spPr>
            <a:xfrm>
              <a:off x="2692800" y="288720"/>
              <a:ext cx="6812640" cy="34020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normAutofit/>
            </a:bodyPr>
            <a:lstStyle/>
            <a:p>
              <a:pPr algn="ctr">
                <a:lnSpc>
                  <a:spcPct val="90000"/>
                </a:lnSpc>
                <a:spcBef>
                  <a:spcPts val="1001"/>
                </a:spcBef>
              </a:pPr>
              <a:r>
                <a:rPr lang="ru-RU" sz="1400" b="0" strike="noStrike" spc="-1">
                  <a:solidFill>
                    <a:srgbClr val="FFFFFF"/>
                  </a:solidFill>
                  <a:latin typeface="HelveticaNeueCyr"/>
                  <a:ea typeface="DejaVu Sans"/>
                </a:rPr>
                <a:t>АО «НАУЧНО-ПРОИЗВОДСТВЕННАЯ КОМПАНИЯ «АТРОНИК»</a:t>
              </a:r>
              <a:endParaRPr lang="ru-RU" sz="1400" b="0" strike="noStrike" spc="-1">
                <a:latin typeface="Arial"/>
              </a:endParaRPr>
            </a:p>
          </p:txBody>
        </p:sp>
      </p:grpSp>
      <p:sp>
        <p:nvSpPr>
          <p:cNvPr id="91" name="CustomShape 7"/>
          <p:cNvSpPr/>
          <p:nvPr/>
        </p:nvSpPr>
        <p:spPr>
          <a:xfrm>
            <a:off x="0" y="6326280"/>
            <a:ext cx="12188160" cy="3657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0" strike="noStrike" spc="-1" dirty="0">
                <a:solidFill>
                  <a:srgbClr val="FFFFFF"/>
                </a:solidFill>
                <a:latin typeface="HelveticaNeueCyr"/>
                <a:ea typeface="DejaVu Sans"/>
              </a:rPr>
              <a:t>2024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92" name="CustomShape 8"/>
          <p:cNvSpPr/>
          <p:nvPr/>
        </p:nvSpPr>
        <p:spPr>
          <a:xfrm>
            <a:off x="9288000" y="6025320"/>
            <a:ext cx="2850840" cy="738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FFFFFF"/>
                </a:solidFill>
                <a:latin typeface="HelveticaNeueCyr"/>
                <a:ea typeface="DejaVu Sans"/>
              </a:rPr>
              <a:t>Алексей Медведев</a:t>
            </a:r>
            <a:endParaRPr lang="ru-RU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FFFFFF"/>
                </a:solidFill>
                <a:latin typeface="HelveticaNeueCyr"/>
                <a:ea typeface="DejaVu Sans"/>
              </a:rPr>
              <a:t>Моб: +7(929)9315158</a:t>
            </a:r>
            <a:endParaRPr lang="ru-RU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 dirty="0" err="1">
                <a:solidFill>
                  <a:srgbClr val="FFFFFF"/>
                </a:solidFill>
                <a:latin typeface="HelveticaNeueCyr"/>
                <a:ea typeface="DejaVu Sans"/>
              </a:rPr>
              <a:t>Email</a:t>
            </a:r>
            <a:r>
              <a:rPr lang="ru-RU" sz="1400" b="0" strike="noStrike" spc="-1" dirty="0">
                <a:solidFill>
                  <a:srgbClr val="FFFFFF"/>
                </a:solidFill>
                <a:latin typeface="HelveticaNeueCyr"/>
                <a:ea typeface="DejaVu Sans"/>
              </a:rPr>
              <a:t>: mav@atronik.ru</a:t>
            </a:r>
            <a:endParaRPr lang="ru-RU" sz="1400" b="0" strike="noStrike" spc="-1" dirty="0">
              <a:latin typeface="Arial"/>
            </a:endParaRPr>
          </a:p>
        </p:txBody>
      </p:sp>
      <p:sp>
        <p:nvSpPr>
          <p:cNvPr id="2" name="CustomShape 6">
            <a:extLst>
              <a:ext uri="{FF2B5EF4-FFF2-40B4-BE49-F238E27FC236}">
                <a16:creationId xmlns:a16="http://schemas.microsoft.com/office/drawing/2014/main" id="{2E39D2AE-C3F3-308F-E9F1-C64B9A98A1B4}"/>
              </a:ext>
            </a:extLst>
          </p:cNvPr>
          <p:cNvSpPr/>
          <p:nvPr/>
        </p:nvSpPr>
        <p:spPr>
          <a:xfrm>
            <a:off x="927096" y="1757778"/>
            <a:ext cx="10333608" cy="189982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b">
            <a:noAutofit/>
          </a:bodyPr>
          <a:lstStyle/>
          <a:p>
            <a:pPr indent="450215" algn="ctr">
              <a:lnSpc>
                <a:spcPct val="150000"/>
              </a:lnSpc>
            </a:pPr>
            <a:r>
              <a:rPr lang="ru-RU" sz="3200" b="1" dirty="0">
                <a:solidFill>
                  <a:schemeClr val="bg1"/>
                </a:solidFill>
                <a:effectLst/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КОМПЬЮТЕРНЕ МОДУЛИ ФОРМАТА </a:t>
            </a:r>
            <a:r>
              <a:rPr lang="en-US" sz="3200" b="1" dirty="0">
                <a:solidFill>
                  <a:schemeClr val="bg1"/>
                </a:solidFill>
                <a:effectLst/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SMARC</a:t>
            </a:r>
            <a:r>
              <a:rPr lang="ru-RU" sz="3200" b="1" dirty="0">
                <a:solidFill>
                  <a:schemeClr val="bg1"/>
                </a:solidFill>
                <a:effectLst/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 НА БАЗЕ ПРОЦЕССОРОВ </a:t>
            </a:r>
            <a:r>
              <a:rPr lang="en-US" sz="3200" b="1" dirty="0">
                <a:solidFill>
                  <a:schemeClr val="bg1"/>
                </a:solidFill>
                <a:effectLst/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ROCKCHIP</a:t>
            </a:r>
            <a:r>
              <a:rPr lang="ru-RU" sz="3200" b="1" dirty="0">
                <a:solidFill>
                  <a:schemeClr val="bg1"/>
                </a:solidFill>
                <a:effectLst/>
                <a:latin typeface="HelveticaNeueCyr" panose="02000503040000020004" pitchFamily="2" charset="-52"/>
                <a:ea typeface="Calibri" panose="020F0502020204030204" pitchFamily="34" charset="0"/>
                <a:cs typeface="Times New Roman" panose="02020603050405020304" pitchFamily="18" charset="0"/>
              </a:rPr>
              <a:t> ДЛЯ ПОСТРОЕНИЯ ПЛК И ТЕРМИНАЛОВ РЗА</a:t>
            </a:r>
            <a:endParaRPr lang="ru-RU" sz="3200" dirty="0">
              <a:solidFill>
                <a:schemeClr val="bg1"/>
              </a:solidFill>
              <a:effectLst/>
              <a:latin typeface="HelveticaNeueCyr" panose="02000503040000020004" pitchFamily="2" charset="-52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Рисунок 8_3"/>
          <p:cNvPicPr/>
          <p:nvPr/>
        </p:nvPicPr>
        <p:blipFill>
          <a:blip r:embed="rId3"/>
          <a:stretch/>
        </p:blipFill>
        <p:spPr>
          <a:xfrm>
            <a:off x="867276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132" name="CustomShape 1"/>
          <p:cNvSpPr/>
          <p:nvPr/>
        </p:nvSpPr>
        <p:spPr>
          <a:xfrm>
            <a:off x="11509200" y="6372000"/>
            <a:ext cx="678600" cy="34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33" name="CustomShape 2"/>
          <p:cNvSpPr/>
          <p:nvPr/>
        </p:nvSpPr>
        <p:spPr>
          <a:xfrm>
            <a:off x="801720" y="136080"/>
            <a:ext cx="1058436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C00000"/>
                </a:solidFill>
                <a:latin typeface="HelveticaNeueCyr"/>
                <a:ea typeface="DejaVu Sans"/>
              </a:rPr>
              <a:t>Сравнение производительности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134" name="CustomShape 3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35" name="Рисунок 18_3"/>
          <p:cNvPicPr/>
          <p:nvPr/>
        </p:nvPicPr>
        <p:blipFill>
          <a:blip r:embed="rId4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E615445D-F413-0345-4260-220EABEE19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100" y="764149"/>
            <a:ext cx="9753600" cy="491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0AE4924-04F8-31E0-4F49-19BB4EAE083B}"/>
              </a:ext>
            </a:extLst>
          </p:cNvPr>
          <p:cNvSpPr txBox="1"/>
          <p:nvPr/>
        </p:nvSpPr>
        <p:spPr>
          <a:xfrm>
            <a:off x="771387" y="5832241"/>
            <a:ext cx="11077113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100" b="0" i="1" dirty="0">
                <a:solidFill>
                  <a:srgbClr val="555555"/>
                </a:solidFill>
                <a:effectLst/>
                <a:latin typeface="HelveticaNeueCyr" panose="02000503040000020004" pitchFamily="2" charset="-52"/>
              </a:rPr>
              <a:t>DMIPS – </a:t>
            </a:r>
            <a:r>
              <a:rPr lang="ru-RU" sz="1100" b="0" i="1" dirty="0" err="1">
                <a:solidFill>
                  <a:srgbClr val="555555"/>
                </a:solidFill>
                <a:effectLst/>
                <a:latin typeface="HelveticaNeueCyr" panose="02000503040000020004" pitchFamily="2" charset="-52"/>
              </a:rPr>
              <a:t>анг</a:t>
            </a:r>
            <a:r>
              <a:rPr lang="ru-RU" sz="1100" b="0" i="1" dirty="0">
                <a:solidFill>
                  <a:srgbClr val="555555"/>
                </a:solidFill>
                <a:effectLst/>
                <a:latin typeface="HelveticaNeueCyr" panose="02000503040000020004" pitchFamily="2" charset="-52"/>
              </a:rPr>
              <a:t>. </a:t>
            </a:r>
            <a:r>
              <a:rPr lang="ru-RU" sz="1100" b="0" i="1" dirty="0" err="1">
                <a:solidFill>
                  <a:srgbClr val="555555"/>
                </a:solidFill>
                <a:effectLst/>
                <a:latin typeface="HelveticaNeueCyr" panose="02000503040000020004" pitchFamily="2" charset="-52"/>
              </a:rPr>
              <a:t>Dhrystone</a:t>
            </a:r>
            <a:r>
              <a:rPr lang="ru-RU" sz="1100" b="0" i="1" dirty="0">
                <a:solidFill>
                  <a:srgbClr val="555555"/>
                </a:solidFill>
                <a:effectLst/>
                <a:latin typeface="HelveticaNeueCyr" panose="02000503040000020004" pitchFamily="2" charset="-52"/>
              </a:rPr>
              <a:t> MIPS. Стандарт для сравнения производительности разных микроконтроллеров / микропроцессоров в разных наборах команд.</a:t>
            </a:r>
            <a:endParaRPr lang="ru-RU" sz="1100" dirty="0">
              <a:latin typeface="HelveticaNeueCyr" panose="02000503040000020004" pitchFamily="2" charset="-5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Рисунок 8_12"/>
          <p:cNvPicPr/>
          <p:nvPr/>
        </p:nvPicPr>
        <p:blipFill>
          <a:blip r:embed="rId3"/>
          <a:stretch/>
        </p:blipFill>
        <p:spPr>
          <a:xfrm>
            <a:off x="867276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118" name="CustomShape 1"/>
          <p:cNvSpPr/>
          <p:nvPr/>
        </p:nvSpPr>
        <p:spPr>
          <a:xfrm>
            <a:off x="801720" y="136080"/>
            <a:ext cx="1058436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pc="-1" dirty="0">
                <a:solidFill>
                  <a:srgbClr val="C00000"/>
                </a:solidFill>
                <a:latin typeface="HelveticaNeueCyr"/>
              </a:rPr>
              <a:t>Модульный принцип построения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119" name="CustomShape 2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0" name="Рисунок 18_13"/>
          <p:cNvPicPr/>
          <p:nvPr/>
        </p:nvPicPr>
        <p:blipFill>
          <a:blip r:embed="rId4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6B70D09-7059-4CB6-B134-66D4037E44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630" y="1958336"/>
            <a:ext cx="4775870" cy="2455329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5B098927-A741-41E9-9102-15DFF5F6F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2" y="1161879"/>
            <a:ext cx="6364734" cy="4048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Карта захвата видео AVerMedia Mini PCI-e HW Encode Capture Card with 3G-SDI  CM313B — купить в Москве по выгодной цене">
            <a:extLst>
              <a:ext uri="{FF2B5EF4-FFF2-40B4-BE49-F238E27FC236}">
                <a16:creationId xmlns:a16="http://schemas.microsoft.com/office/drawing/2014/main" id="{A36975E2-CF2D-0915-887A-0BACFA4996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5561" y="4568851"/>
            <a:ext cx="1516658" cy="151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VMe или M.2 или SATA в чем разница при выборе SSD">
            <a:extLst>
              <a:ext uri="{FF2B5EF4-FFF2-40B4-BE49-F238E27FC236}">
                <a16:creationId xmlns:a16="http://schemas.microsoft.com/office/drawing/2014/main" id="{F8DD86F1-9728-C2AC-40A5-E5FB1A5DF6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7" r="19817"/>
          <a:stretch/>
        </p:blipFill>
        <p:spPr bwMode="auto">
          <a:xfrm>
            <a:off x="8162845" y="4209172"/>
            <a:ext cx="3306700" cy="223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8879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Рисунок 8_12"/>
          <p:cNvPicPr/>
          <p:nvPr/>
        </p:nvPicPr>
        <p:blipFill>
          <a:blip r:embed="rId3"/>
          <a:stretch/>
        </p:blipFill>
        <p:spPr>
          <a:xfrm>
            <a:off x="867276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118" name="CustomShape 1"/>
          <p:cNvSpPr/>
          <p:nvPr/>
        </p:nvSpPr>
        <p:spPr>
          <a:xfrm>
            <a:off x="801720" y="136080"/>
            <a:ext cx="1058436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pc="-1" dirty="0">
                <a:solidFill>
                  <a:srgbClr val="C00000"/>
                </a:solidFill>
                <a:latin typeface="HelveticaNeueCyr"/>
              </a:rPr>
              <a:t>Примеры использования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119" name="CustomShape 2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0" name="Рисунок 18_13"/>
          <p:cNvPicPr/>
          <p:nvPr/>
        </p:nvPicPr>
        <p:blipFill>
          <a:blip r:embed="rId4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D5AF41F7-CCB3-0C7A-A304-AF21C89D0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17" y="890668"/>
            <a:ext cx="1629539" cy="2414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БЦП01">
            <a:extLst>
              <a:ext uri="{FF2B5EF4-FFF2-40B4-BE49-F238E27FC236}">
                <a16:creationId xmlns:a16="http://schemas.microsoft.com/office/drawing/2014/main" id="{2A11A11A-73B6-DD40-F00B-20D9C65B3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7229" y="825999"/>
            <a:ext cx="1853946" cy="2503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БИ М12">
            <a:extLst>
              <a:ext uri="{FF2B5EF4-FFF2-40B4-BE49-F238E27FC236}">
                <a16:creationId xmlns:a16="http://schemas.microsoft.com/office/drawing/2014/main" id="{3B70F80C-90D2-71EC-6863-B98C288C6F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8370" y="1091956"/>
            <a:ext cx="2094390" cy="2094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БМТ02">
            <a:extLst>
              <a:ext uri="{FF2B5EF4-FFF2-40B4-BE49-F238E27FC236}">
                <a16:creationId xmlns:a16="http://schemas.microsoft.com/office/drawing/2014/main" id="{A31EB8F2-DE68-0BDD-E065-3AC0617D7A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22933" y="1109174"/>
            <a:ext cx="987519" cy="184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5581D52-009D-84B2-3C40-211E38113C0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13454"/>
          <a:stretch/>
        </p:blipFill>
        <p:spPr>
          <a:xfrm>
            <a:off x="1586246" y="3671654"/>
            <a:ext cx="9019507" cy="2253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6984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" name="Рисунок 8_5"/>
          <p:cNvPicPr/>
          <p:nvPr/>
        </p:nvPicPr>
        <p:blipFill>
          <a:blip r:embed="rId2"/>
          <a:stretch/>
        </p:blipFill>
        <p:spPr>
          <a:xfrm>
            <a:off x="867276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271" name="CustomShape 2"/>
          <p:cNvSpPr/>
          <p:nvPr/>
        </p:nvSpPr>
        <p:spPr>
          <a:xfrm>
            <a:off x="801720" y="136080"/>
            <a:ext cx="1058436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>
                <a:solidFill>
                  <a:srgbClr val="C00000"/>
                </a:solidFill>
                <a:latin typeface="HelveticaNeueCyr"/>
                <a:ea typeface="DejaVu Sans"/>
              </a:rPr>
              <a:t>Ключевые особенности продукции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72" name="CustomShape 3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73" name="Рисунок 18_6"/>
          <p:cNvPicPr/>
          <p:nvPr/>
        </p:nvPicPr>
        <p:blipFill>
          <a:blip r:embed="rId3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sp>
        <p:nvSpPr>
          <p:cNvPr id="274" name="CustomShape 4"/>
          <p:cNvSpPr/>
          <p:nvPr/>
        </p:nvSpPr>
        <p:spPr>
          <a:xfrm>
            <a:off x="431999" y="1086120"/>
            <a:ext cx="5986555" cy="431767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50000"/>
              </a:lnSpc>
              <a:spcBef>
                <a:spcPts val="283"/>
              </a:spcBef>
              <a:spcAft>
                <a:spcPts val="283"/>
              </a:spcAft>
            </a:pP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Температурный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диапазон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: -40..+85 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Arial"/>
                <a:cs typeface="Arial" panose="020B0604020202020204" pitchFamily="34" charset="0"/>
              </a:rPr>
              <a:t>°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С</a:t>
            </a:r>
            <a:endParaRPr lang="ru-RU" sz="1800" b="1" strike="noStrike" spc="-1" dirty="0">
              <a:solidFill>
                <a:srgbClr val="000000"/>
              </a:solidFill>
              <a:latin typeface="Arial" panose="020B0604020202020204" pitchFamily="34" charset="0"/>
              <a:ea typeface="Microsoft YaHei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283"/>
              </a:spcBef>
              <a:spcAft>
                <a:spcPts val="283"/>
              </a:spcAft>
            </a:pP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Стойкость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к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вобрации</a:t>
            </a:r>
            <a:r>
              <a:rPr lang="ru-RU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и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ударам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ru-RU" b="1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(5</a:t>
            </a:r>
            <a:r>
              <a:rPr lang="en-US" b="1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g/100g</a:t>
            </a:r>
            <a:r>
              <a:rPr lang="ru-RU" b="1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)</a:t>
            </a:r>
            <a:endParaRPr lang="ru-RU" sz="1800" b="0" strike="noStrike" spc="-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283"/>
              </a:spcBef>
              <a:spcAft>
                <a:spcPts val="283"/>
              </a:spcAft>
            </a:pP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Средн</a:t>
            </a:r>
            <a:r>
              <a:rPr lang="ru-RU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яя</a:t>
            </a:r>
            <a:r>
              <a:rPr lang="ru-RU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наработк</a:t>
            </a:r>
            <a:r>
              <a:rPr lang="ru-RU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а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на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отказ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более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ru-RU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150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тыс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.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часов</a:t>
            </a:r>
            <a:endParaRPr lang="ru-RU" sz="1800" b="0" strike="noStrike" spc="-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283"/>
              </a:spcBef>
              <a:spcAft>
                <a:spcPts val="283"/>
              </a:spcAft>
            </a:pPr>
            <a:r>
              <a:rPr lang="ru-RU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Срок службы более 10 лет</a:t>
            </a:r>
          </a:p>
          <a:p>
            <a:pPr>
              <a:lnSpc>
                <a:spcPct val="150000"/>
              </a:lnSpc>
              <a:spcBef>
                <a:spcPts val="283"/>
              </a:spcBef>
              <a:spcAft>
                <a:spcPts val="283"/>
              </a:spcAft>
            </a:pP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Жизненный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цикл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изделий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от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10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лет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и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более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.</a:t>
            </a:r>
            <a:endParaRPr lang="ru-RU" sz="1800" b="1" strike="noStrike" spc="-1" dirty="0">
              <a:solidFill>
                <a:srgbClr val="000000"/>
              </a:solidFill>
              <a:latin typeface="Arial" panose="020B0604020202020204" pitchFamily="34" charset="0"/>
              <a:ea typeface="Microsoft YaHei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283"/>
              </a:spcBef>
              <a:spcAft>
                <a:spcPts val="283"/>
              </a:spcAft>
            </a:pP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Система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качества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ru-RU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ГОСТ РВ 0015-002-2020</a:t>
            </a:r>
            <a:endParaRPr lang="ru-RU" sz="1800" b="0" strike="noStrike" spc="-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283"/>
              </a:spcBef>
              <a:spcAft>
                <a:spcPts val="283"/>
              </a:spcAft>
            </a:pP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Спецвычислители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для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экстремальных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условий</a:t>
            </a:r>
            <a:r>
              <a:rPr lang="en-US" sz="1800" b="1" strike="noStrike" spc="-1" dirty="0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</a:t>
            </a:r>
            <a:r>
              <a:rPr lang="en-US" sz="1800" b="1" strike="noStrike" spc="-1" dirty="0" err="1">
                <a:solidFill>
                  <a:srgbClr val="000000"/>
                </a:solidFill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эксплуатации</a:t>
            </a:r>
            <a:endParaRPr lang="ru-RU" sz="1800" b="1" strike="noStrike" spc="-1" dirty="0">
              <a:solidFill>
                <a:srgbClr val="000000"/>
              </a:solidFill>
              <a:latin typeface="Arial" panose="020B0604020202020204" pitchFamily="34" charset="0"/>
              <a:ea typeface="Microsoft YaHei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  <a:spcBef>
                <a:spcPts val="283"/>
              </a:spcBef>
              <a:spcAft>
                <a:spcPts val="283"/>
              </a:spcAft>
            </a:pPr>
            <a:endParaRPr lang="ru-RU" sz="1800" b="0" strike="noStrike" spc="-1" dirty="0">
              <a:latin typeface="Arial"/>
            </a:endParaRPr>
          </a:p>
        </p:txBody>
      </p:sp>
      <p:pic>
        <p:nvPicPr>
          <p:cNvPr id="275" name="Рисунок 260"/>
          <p:cNvPicPr/>
          <p:nvPr/>
        </p:nvPicPr>
        <p:blipFill>
          <a:blip r:embed="rId4"/>
          <a:stretch/>
        </p:blipFill>
        <p:spPr>
          <a:xfrm>
            <a:off x="6696000" y="792000"/>
            <a:ext cx="5367600" cy="542664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" name="Group 1"/>
          <p:cNvGrpSpPr/>
          <p:nvPr/>
        </p:nvGrpSpPr>
        <p:grpSpPr>
          <a:xfrm>
            <a:off x="0" y="0"/>
            <a:ext cx="12187800" cy="6853680"/>
            <a:chOff x="0" y="0"/>
            <a:chExt cx="12187800" cy="6853680"/>
          </a:xfrm>
        </p:grpSpPr>
        <p:sp>
          <p:nvSpPr>
            <p:cNvPr id="277" name="CustomShape 2"/>
            <p:cNvSpPr/>
            <p:nvPr/>
          </p:nvSpPr>
          <p:spPr>
            <a:xfrm>
              <a:off x="0" y="0"/>
              <a:ext cx="12187800" cy="6853680"/>
            </a:xfrm>
            <a:prstGeom prst="rect">
              <a:avLst/>
            </a:prstGeom>
            <a:solidFill>
              <a:srgbClr val="B829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pic>
          <p:nvPicPr>
            <p:cNvPr id="278" name="Рисунок 7"/>
            <p:cNvPicPr/>
            <p:nvPr/>
          </p:nvPicPr>
          <p:blipFill>
            <a:blip r:embed="rId2"/>
            <a:stretch/>
          </p:blipFill>
          <p:spPr>
            <a:xfrm>
              <a:off x="4987797" y="315000"/>
              <a:ext cx="2364840" cy="335513"/>
            </a:xfrm>
            <a:prstGeom prst="rect">
              <a:avLst/>
            </a:prstGeom>
            <a:ln>
              <a:noFill/>
            </a:ln>
          </p:spPr>
        </p:pic>
        <p:sp>
          <p:nvSpPr>
            <p:cNvPr id="279" name="CustomShape 3"/>
            <p:cNvSpPr/>
            <p:nvPr/>
          </p:nvSpPr>
          <p:spPr>
            <a:xfrm>
              <a:off x="4978919" y="800701"/>
              <a:ext cx="2553354" cy="621360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>
              <a:noAutofit/>
            </a:bodyPr>
            <a:lstStyle/>
            <a:p>
              <a:pPr algn="just">
                <a:lnSpc>
                  <a:spcPct val="70000"/>
                </a:lnSpc>
                <a:spcBef>
                  <a:spcPts val="1001"/>
                </a:spcBef>
              </a:pPr>
              <a:r>
                <a:rPr lang="ru-RU" sz="1200" b="1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РОССИЙСКАЯ ЭЛЕКТРОНИКА</a:t>
              </a:r>
              <a:endParaRPr lang="ru-RU" sz="1200" b="0" strike="noStrike" spc="-1" dirty="0">
                <a:latin typeface="Arial"/>
              </a:endParaRPr>
            </a:p>
            <a:p>
              <a:pPr algn="just">
                <a:lnSpc>
                  <a:spcPct val="50000"/>
                </a:lnSpc>
                <a:spcBef>
                  <a:spcPts val="1001"/>
                </a:spcBef>
              </a:pPr>
              <a:r>
                <a:rPr lang="ru-RU" sz="1200" b="1" strike="noStrike" spc="-1" dirty="0">
                  <a:solidFill>
                    <a:srgbClr val="FFFFFF"/>
                  </a:solidFill>
                  <a:latin typeface="Arial"/>
                  <a:ea typeface="DejaVu Sans"/>
                </a:rPr>
                <a:t>ДЛЯ ОТВЕТСТВЕННЫХ ЗАДАЧ</a:t>
              </a:r>
              <a:endParaRPr lang="ru-RU" sz="1200" b="0" strike="noStrike" spc="-1" dirty="0">
                <a:latin typeface="Arial"/>
              </a:endParaRPr>
            </a:p>
          </p:txBody>
        </p:sp>
      </p:grpSp>
      <p:pic>
        <p:nvPicPr>
          <p:cNvPr id="280" name="Рисунок 5"/>
          <p:cNvPicPr/>
          <p:nvPr/>
        </p:nvPicPr>
        <p:blipFill>
          <a:blip r:embed="rId3"/>
          <a:stretch/>
        </p:blipFill>
        <p:spPr>
          <a:xfrm>
            <a:off x="0" y="0"/>
            <a:ext cx="4501080" cy="6853680"/>
          </a:xfrm>
          <a:prstGeom prst="rect">
            <a:avLst/>
          </a:prstGeom>
          <a:ln>
            <a:noFill/>
          </a:ln>
        </p:spPr>
      </p:pic>
      <p:pic>
        <p:nvPicPr>
          <p:cNvPr id="281" name="Рисунок 6"/>
          <p:cNvPicPr/>
          <p:nvPr/>
        </p:nvPicPr>
        <p:blipFill>
          <a:blip r:embed="rId4"/>
          <a:stretch/>
        </p:blipFill>
        <p:spPr>
          <a:xfrm>
            <a:off x="866520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282" name="CustomShape 4"/>
          <p:cNvSpPr/>
          <p:nvPr/>
        </p:nvSpPr>
        <p:spPr>
          <a:xfrm>
            <a:off x="916869" y="2941854"/>
            <a:ext cx="10077634" cy="2788127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ru-RU" sz="6000" b="0" strike="noStrike" spc="-1" dirty="0">
                <a:solidFill>
                  <a:srgbClr val="FFFFFF"/>
                </a:solidFill>
                <a:latin typeface="+mj-lt"/>
                <a:ea typeface="DejaVu Sans"/>
              </a:rPr>
              <a:t>СПАСИБО ЗА ВНИМАНИЕ!</a:t>
            </a:r>
            <a:endParaRPr lang="ru-RU" sz="6000" b="0" strike="noStrike" spc="-1" dirty="0">
              <a:latin typeface="+mj-lt"/>
            </a:endParaRPr>
          </a:p>
        </p:txBody>
      </p:sp>
      <p:sp>
        <p:nvSpPr>
          <p:cNvPr id="283" name="CustomShape 5"/>
          <p:cNvSpPr/>
          <p:nvPr/>
        </p:nvSpPr>
        <p:spPr>
          <a:xfrm>
            <a:off x="5431680" y="6202800"/>
            <a:ext cx="1361160" cy="34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90000"/>
              </a:lnSpc>
              <a:spcBef>
                <a:spcPts val="1001"/>
              </a:spcBef>
            </a:pPr>
            <a:r>
              <a:rPr lang="en-US" sz="1800" b="0" strike="noStrike" spc="-1">
                <a:solidFill>
                  <a:srgbClr val="FFFFFF"/>
                </a:solidFill>
                <a:latin typeface="HelveticaNeueCyr"/>
                <a:ea typeface="DejaVu Sans"/>
              </a:rPr>
              <a:t>atronik.ru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2" name="CustomShape 8">
            <a:extLst>
              <a:ext uri="{FF2B5EF4-FFF2-40B4-BE49-F238E27FC236}">
                <a16:creationId xmlns:a16="http://schemas.microsoft.com/office/drawing/2014/main" id="{F42F91D2-464A-5D39-E212-AD18395573D2}"/>
              </a:ext>
            </a:extLst>
          </p:cNvPr>
          <p:cNvSpPr/>
          <p:nvPr/>
        </p:nvSpPr>
        <p:spPr>
          <a:xfrm>
            <a:off x="8736532" y="5729981"/>
            <a:ext cx="2850840" cy="738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FFFFFF"/>
                </a:solidFill>
                <a:latin typeface="HelveticaNeueCyr"/>
                <a:ea typeface="DejaVu Sans"/>
              </a:rPr>
              <a:t>Алексей Медведев</a:t>
            </a:r>
            <a:endParaRPr lang="ru-RU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 dirty="0">
                <a:solidFill>
                  <a:srgbClr val="FFFFFF"/>
                </a:solidFill>
                <a:latin typeface="HelveticaNeueCyr"/>
                <a:ea typeface="DejaVu Sans"/>
              </a:rPr>
              <a:t>Моб: +7(929)9315158</a:t>
            </a:r>
            <a:endParaRPr lang="ru-RU" sz="14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1400" b="0" strike="noStrike" spc="-1" dirty="0" err="1">
                <a:solidFill>
                  <a:srgbClr val="FFFFFF"/>
                </a:solidFill>
                <a:latin typeface="HelveticaNeueCyr"/>
                <a:ea typeface="DejaVu Sans"/>
              </a:rPr>
              <a:t>Email</a:t>
            </a:r>
            <a:r>
              <a:rPr lang="ru-RU" sz="1400" b="0" strike="noStrike" spc="-1" dirty="0">
                <a:solidFill>
                  <a:srgbClr val="FFFFFF"/>
                </a:solidFill>
                <a:latin typeface="HelveticaNeueCyr"/>
                <a:ea typeface="DejaVu Sans"/>
              </a:rPr>
              <a:t>: mav@atronik.ru</a:t>
            </a:r>
            <a:endParaRPr lang="ru-RU" sz="1400" b="0" strike="noStrike" spc="-1" dirty="0">
              <a:latin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Рисунок 8"/>
          <p:cNvPicPr/>
          <p:nvPr/>
        </p:nvPicPr>
        <p:blipFill>
          <a:blip r:embed="rId3"/>
          <a:stretch/>
        </p:blipFill>
        <p:spPr>
          <a:xfrm>
            <a:off x="867276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94" name="CustomShape 1"/>
          <p:cNvSpPr/>
          <p:nvPr/>
        </p:nvSpPr>
        <p:spPr>
          <a:xfrm>
            <a:off x="11509200" y="6372000"/>
            <a:ext cx="678600" cy="34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" name="CustomShape 2"/>
          <p:cNvSpPr/>
          <p:nvPr/>
        </p:nvSpPr>
        <p:spPr>
          <a:xfrm>
            <a:off x="801720" y="136080"/>
            <a:ext cx="1058436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C00000"/>
                </a:solidFill>
                <a:latin typeface="HelveticaNeueCyr"/>
                <a:ea typeface="DejaVu Sans"/>
              </a:rPr>
              <a:t>О компании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96" name="CustomShape 3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97" name="Рисунок 18"/>
          <p:cNvPicPr/>
          <p:nvPr/>
        </p:nvPicPr>
        <p:blipFill>
          <a:blip r:embed="rId4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pic>
        <p:nvPicPr>
          <p:cNvPr id="98" name="Рисунок 97"/>
          <p:cNvPicPr/>
          <p:nvPr/>
        </p:nvPicPr>
        <p:blipFill>
          <a:blip r:embed="rId5"/>
          <a:stretch/>
        </p:blipFill>
        <p:spPr>
          <a:xfrm>
            <a:off x="3362580" y="3772669"/>
            <a:ext cx="2825682" cy="2255270"/>
          </a:xfrm>
          <a:prstGeom prst="rect">
            <a:avLst/>
          </a:prstGeom>
          <a:ln>
            <a:noFill/>
          </a:ln>
        </p:spPr>
      </p:pic>
      <p:sp>
        <p:nvSpPr>
          <p:cNvPr id="99" name="CustomShape 4"/>
          <p:cNvSpPr/>
          <p:nvPr/>
        </p:nvSpPr>
        <p:spPr>
          <a:xfrm>
            <a:off x="432000" y="1086120"/>
            <a:ext cx="5861160" cy="173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 algn="just">
              <a:lnSpc>
                <a:spcPct val="150000"/>
              </a:lnSpc>
              <a:spcBef>
                <a:spcPts val="283"/>
              </a:spcBef>
              <a:spcAft>
                <a:spcPts val="283"/>
              </a:spcAft>
            </a:pPr>
            <a:r>
              <a:rPr lang="ru-RU" sz="1800" b="1" strike="noStrike" spc="-1" dirty="0">
                <a:solidFill>
                  <a:srgbClr val="000000"/>
                </a:solidFill>
                <a:latin typeface="+mj-lt"/>
                <a:ea typeface="Microsoft YaHei"/>
              </a:rPr>
              <a:t>НПК «АТРОНИК» имеет уникальный набор компетенций в разработке и серийном производстве </a:t>
            </a:r>
            <a:r>
              <a:rPr lang="ru-RU" sz="1800" b="1" strike="noStrike" spc="-1" dirty="0" err="1">
                <a:solidFill>
                  <a:srgbClr val="000000"/>
                </a:solidFill>
                <a:latin typeface="+mj-lt"/>
                <a:ea typeface="Microsoft YaHei"/>
              </a:rPr>
              <a:t>спецвычислителей</a:t>
            </a:r>
            <a:r>
              <a:rPr lang="ru-RU" sz="1800" b="1" strike="noStrike" spc="-1" dirty="0">
                <a:solidFill>
                  <a:srgbClr val="000000"/>
                </a:solidFill>
                <a:latin typeface="+mj-lt"/>
                <a:ea typeface="Microsoft YaHei"/>
              </a:rPr>
              <a:t> и бортовых компьютеров.</a:t>
            </a:r>
            <a:endParaRPr lang="ru-RU" sz="1800" b="0" strike="noStrike" spc="-1" dirty="0">
              <a:latin typeface="+mj-l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5E6760A-47C3-3A81-929A-5B37CBF4FA2E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6490835" y="1279294"/>
            <a:ext cx="4680065" cy="4748645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" name="Рисунок 8_2"/>
          <p:cNvPicPr/>
          <p:nvPr/>
        </p:nvPicPr>
        <p:blipFill>
          <a:blip r:embed="rId3"/>
          <a:stretch/>
        </p:blipFill>
        <p:spPr>
          <a:xfrm>
            <a:off x="867276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253" name="CustomShape 2"/>
          <p:cNvSpPr/>
          <p:nvPr/>
        </p:nvSpPr>
        <p:spPr>
          <a:xfrm>
            <a:off x="801720" y="136080"/>
            <a:ext cx="10584360" cy="4554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C00000"/>
                </a:solidFill>
                <a:latin typeface="HelveticaNeueCyr"/>
                <a:ea typeface="DejaVu Sans"/>
              </a:rPr>
              <a:t>Технологические партнеры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254" name="CustomShape 3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55" name="Рисунок 18_2"/>
          <p:cNvPicPr/>
          <p:nvPr/>
        </p:nvPicPr>
        <p:blipFill>
          <a:blip r:embed="rId4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pic>
        <p:nvPicPr>
          <p:cNvPr id="258" name="Рисунок 243"/>
          <p:cNvPicPr/>
          <p:nvPr/>
        </p:nvPicPr>
        <p:blipFill>
          <a:blip r:embed="rId5"/>
          <a:stretch/>
        </p:blipFill>
        <p:spPr>
          <a:xfrm>
            <a:off x="5021625" y="1080179"/>
            <a:ext cx="1786320" cy="1048320"/>
          </a:xfrm>
          <a:prstGeom prst="rect">
            <a:avLst/>
          </a:prstGeom>
          <a:ln>
            <a:noFill/>
          </a:ln>
        </p:spPr>
      </p:pic>
      <p:pic>
        <p:nvPicPr>
          <p:cNvPr id="259" name="Рисунок 244"/>
          <p:cNvPicPr/>
          <p:nvPr/>
        </p:nvPicPr>
        <p:blipFill>
          <a:blip r:embed="rId6"/>
          <a:stretch/>
        </p:blipFill>
        <p:spPr>
          <a:xfrm>
            <a:off x="8331546" y="1046642"/>
            <a:ext cx="1652040" cy="1094040"/>
          </a:xfrm>
          <a:prstGeom prst="rect">
            <a:avLst/>
          </a:prstGeom>
          <a:ln>
            <a:noFill/>
          </a:ln>
        </p:spPr>
      </p:pic>
      <p:pic>
        <p:nvPicPr>
          <p:cNvPr id="263" name="Рисунок 248"/>
          <p:cNvPicPr/>
          <p:nvPr/>
        </p:nvPicPr>
        <p:blipFill>
          <a:blip r:embed="rId7"/>
          <a:srcRect t="30220" b="29447"/>
          <a:stretch/>
        </p:blipFill>
        <p:spPr>
          <a:xfrm>
            <a:off x="4734000" y="2776972"/>
            <a:ext cx="2138760" cy="859680"/>
          </a:xfrm>
          <a:prstGeom prst="rect">
            <a:avLst/>
          </a:prstGeom>
          <a:ln>
            <a:noFill/>
          </a:ln>
        </p:spPr>
      </p:pic>
      <p:pic>
        <p:nvPicPr>
          <p:cNvPr id="264" name="Рисунок 249"/>
          <p:cNvPicPr/>
          <p:nvPr/>
        </p:nvPicPr>
        <p:blipFill>
          <a:blip r:embed="rId8"/>
          <a:stretch/>
        </p:blipFill>
        <p:spPr>
          <a:xfrm>
            <a:off x="7664220" y="3015721"/>
            <a:ext cx="3049920" cy="496800"/>
          </a:xfrm>
          <a:prstGeom prst="rect">
            <a:avLst/>
          </a:prstGeom>
          <a:ln>
            <a:noFill/>
          </a:ln>
        </p:spPr>
      </p:pic>
      <p:pic>
        <p:nvPicPr>
          <p:cNvPr id="265" name="Рисунок 250"/>
          <p:cNvPicPr/>
          <p:nvPr/>
        </p:nvPicPr>
        <p:blipFill>
          <a:blip r:embed="rId9"/>
          <a:stretch/>
        </p:blipFill>
        <p:spPr>
          <a:xfrm>
            <a:off x="4598493" y="4417093"/>
            <a:ext cx="2732040" cy="1017360"/>
          </a:xfrm>
          <a:prstGeom prst="rect">
            <a:avLst/>
          </a:prstGeom>
          <a:ln>
            <a:noFill/>
          </a:ln>
        </p:spPr>
      </p:pic>
      <p:pic>
        <p:nvPicPr>
          <p:cNvPr id="266" name="Рисунок 251"/>
          <p:cNvPicPr/>
          <p:nvPr/>
        </p:nvPicPr>
        <p:blipFill>
          <a:blip r:embed="rId10"/>
          <a:stretch/>
        </p:blipFill>
        <p:spPr>
          <a:xfrm>
            <a:off x="8720346" y="4224522"/>
            <a:ext cx="1263240" cy="1119600"/>
          </a:xfrm>
          <a:prstGeom prst="rect">
            <a:avLst/>
          </a:prstGeom>
          <a:ln>
            <a:noFill/>
          </a:ln>
        </p:spPr>
      </p:pic>
      <p:pic>
        <p:nvPicPr>
          <p:cNvPr id="268" name="Рисунок 253"/>
          <p:cNvPicPr/>
          <p:nvPr/>
        </p:nvPicPr>
        <p:blipFill>
          <a:blip r:embed="rId11"/>
          <a:stretch/>
        </p:blipFill>
        <p:spPr>
          <a:xfrm>
            <a:off x="1699257" y="4216734"/>
            <a:ext cx="1268640" cy="1119600"/>
          </a:xfrm>
          <a:prstGeom prst="rect">
            <a:avLst/>
          </a:prstGeom>
          <a:ln>
            <a:noFill/>
          </a:ln>
        </p:spPr>
      </p:pic>
      <p:pic>
        <p:nvPicPr>
          <p:cNvPr id="1026" name="Picture 2" descr="Rockchip Logo">
            <a:extLst>
              <a:ext uri="{FF2B5EF4-FFF2-40B4-BE49-F238E27FC236}">
                <a16:creationId xmlns:a16="http://schemas.microsoft.com/office/drawing/2014/main" id="{FA861844-9547-4821-5632-721F9EB30E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241" y="1107342"/>
            <a:ext cx="2862835" cy="85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A0E69B11-8566-811B-F5BE-C508335302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160" y="2694290"/>
            <a:ext cx="2900265" cy="1017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13766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Рисунок 8_6"/>
          <p:cNvPicPr/>
          <p:nvPr/>
        </p:nvPicPr>
        <p:blipFill>
          <a:blip r:embed="rId3"/>
          <a:stretch/>
        </p:blipFill>
        <p:spPr>
          <a:xfrm>
            <a:off x="10690298" y="2979124"/>
            <a:ext cx="1497501" cy="3874556"/>
          </a:xfrm>
          <a:prstGeom prst="rect">
            <a:avLst/>
          </a:prstGeom>
          <a:ln>
            <a:noFill/>
          </a:ln>
        </p:spPr>
      </p:pic>
      <p:sp>
        <p:nvSpPr>
          <p:cNvPr id="102" name="CustomShape 1"/>
          <p:cNvSpPr/>
          <p:nvPr/>
        </p:nvSpPr>
        <p:spPr>
          <a:xfrm>
            <a:off x="11509200" y="6372000"/>
            <a:ext cx="678600" cy="34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04" name="CustomShape 3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5" name="Рисунок 18_7"/>
          <p:cNvPicPr/>
          <p:nvPr/>
        </p:nvPicPr>
        <p:blipFill>
          <a:blip r:embed="rId4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62B9BD0-90E2-D067-CE14-961B90948106}"/>
              </a:ext>
            </a:extLst>
          </p:cNvPr>
          <p:cNvSpPr txBox="1"/>
          <p:nvPr/>
        </p:nvSpPr>
        <p:spPr>
          <a:xfrm>
            <a:off x="902160" y="990698"/>
            <a:ext cx="60945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br>
              <a:rPr lang="ru-RU" b="1" i="0" dirty="0">
                <a:solidFill>
                  <a:srgbClr val="000000"/>
                </a:solidFill>
                <a:effectLst/>
                <a:latin typeface="Montserrat" panose="00000500000000000000" pitchFamily="2" charset="-52"/>
              </a:rPr>
            </a:br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Компьютерные модули формата COM Express </a:t>
            </a:r>
            <a:endParaRPr lang="en-US" b="1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 базе ЦП Эльбрус 2С3</a:t>
            </a:r>
            <a:r>
              <a:rPr lang="en-US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Baikal-M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ustomShape 2">
            <a:extLst>
              <a:ext uri="{FF2B5EF4-FFF2-40B4-BE49-F238E27FC236}">
                <a16:creationId xmlns:a16="http://schemas.microsoft.com/office/drawing/2014/main" id="{4FE4D874-A536-508B-477F-20F927F6DC74}"/>
              </a:ext>
            </a:extLst>
          </p:cNvPr>
          <p:cNvSpPr/>
          <p:nvPr/>
        </p:nvSpPr>
        <p:spPr>
          <a:xfrm>
            <a:off x="801720" y="136080"/>
            <a:ext cx="1058436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C00000"/>
                </a:solidFill>
                <a:latin typeface="HelveticaNeueCyr"/>
                <a:ea typeface="DejaVu Sans"/>
              </a:rPr>
              <a:t>Предыстория</a:t>
            </a:r>
            <a:endParaRPr lang="ru-RU" sz="2400" b="0" strike="noStrike" spc="-1" dirty="0">
              <a:latin typeface="Arial"/>
            </a:endParaRPr>
          </a:p>
        </p:txBody>
      </p:sp>
      <p:pic>
        <p:nvPicPr>
          <p:cNvPr id="1026" name="Picture 2" descr="МЦП1302">
            <a:extLst>
              <a:ext uri="{FF2B5EF4-FFF2-40B4-BE49-F238E27FC236}">
                <a16:creationId xmlns:a16="http://schemas.microsoft.com/office/drawing/2014/main" id="{74A9198B-4685-2930-5F64-B0025810C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49" y="2292583"/>
            <a:ext cx="5872031" cy="337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B561435B-51BC-734C-7B16-456FFF8278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83114" y="56592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0A6BB6A9-28F4-A39B-DB50-6CBF00D20FC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2295576"/>
              </p:ext>
            </p:extLst>
          </p:nvPr>
        </p:nvGraphicFramePr>
        <p:xfrm>
          <a:off x="7341835" y="929401"/>
          <a:ext cx="3659496" cy="54739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6496518" imgH="9712887" progId="Visio.Drawing.11">
                  <p:embed/>
                </p:oleObj>
              </mc:Choice>
              <mc:Fallback>
                <p:oleObj r:id="rId6" imgW="6496518" imgH="9712887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41835" y="929401"/>
                        <a:ext cx="3659496" cy="547391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Рисунок 8_11"/>
          <p:cNvPicPr/>
          <p:nvPr/>
        </p:nvPicPr>
        <p:blipFill>
          <a:blip r:embed="rId3"/>
          <a:stretch/>
        </p:blipFill>
        <p:spPr>
          <a:xfrm>
            <a:off x="867276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110" name="CustomShape 1"/>
          <p:cNvSpPr/>
          <p:nvPr/>
        </p:nvSpPr>
        <p:spPr>
          <a:xfrm>
            <a:off x="11509200" y="6372000"/>
            <a:ext cx="678600" cy="3402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11" name="CustomShape 2"/>
          <p:cNvSpPr/>
          <p:nvPr/>
        </p:nvSpPr>
        <p:spPr>
          <a:xfrm>
            <a:off x="801720" y="136080"/>
            <a:ext cx="1058436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b="1" spc="-1" dirty="0">
                <a:solidFill>
                  <a:srgbClr val="C00000"/>
                </a:solidFill>
                <a:latin typeface="HelveticaNeueCyr"/>
                <a:ea typeface="DejaVu Sans"/>
              </a:rPr>
              <a:t>SMARC </a:t>
            </a:r>
            <a:r>
              <a:rPr lang="ru-RU" sz="2400" b="1" spc="-1" dirty="0">
                <a:solidFill>
                  <a:srgbClr val="C00000"/>
                </a:solidFill>
                <a:latin typeface="HelveticaNeueCyr"/>
                <a:ea typeface="DejaVu Sans"/>
              </a:rPr>
              <a:t>на </a:t>
            </a:r>
            <a:r>
              <a:rPr lang="en-US" sz="2400" b="1" spc="-1" dirty="0" err="1">
                <a:solidFill>
                  <a:srgbClr val="C00000"/>
                </a:solidFill>
                <a:latin typeface="HelveticaNeueCyr"/>
                <a:ea typeface="DejaVu Sans"/>
              </a:rPr>
              <a:t>RockChip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112" name="CustomShape 3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13" name="Рисунок 18_12"/>
          <p:cNvPicPr/>
          <p:nvPr/>
        </p:nvPicPr>
        <p:blipFill>
          <a:blip r:embed="rId4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0417907-A000-02AD-235C-ACF51B282560}"/>
              </a:ext>
            </a:extLst>
          </p:cNvPr>
          <p:cNvSpPr txBox="1"/>
          <p:nvPr/>
        </p:nvSpPr>
        <p:spPr>
          <a:xfrm>
            <a:off x="642529" y="4558096"/>
            <a:ext cx="687746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Rk3568J </a:t>
            </a:r>
            <a:r>
              <a:rPr lang="ru-RU" dirty="0"/>
              <a:t>или </a:t>
            </a:r>
            <a:r>
              <a:rPr lang="en-US" dirty="0"/>
              <a:t>Rk3568J </a:t>
            </a:r>
            <a:r>
              <a:rPr lang="ru-RU" dirty="0"/>
              <a:t>со срок доступности до 20</a:t>
            </a:r>
            <a:r>
              <a:rPr lang="en-US" dirty="0"/>
              <a:t>32</a:t>
            </a:r>
            <a:r>
              <a:rPr lang="ru-RU" dirty="0"/>
              <a:t>г</a:t>
            </a:r>
          </a:p>
          <a:p>
            <a:endParaRPr lang="ru-RU" dirty="0"/>
          </a:p>
          <a:p>
            <a:r>
              <a:rPr lang="ru-RU" dirty="0"/>
              <a:t>Диапазон рабочих температур: от -40 °С</a:t>
            </a:r>
          </a:p>
          <a:p>
            <a:endParaRPr lang="ru-RU" dirty="0"/>
          </a:p>
          <a:p>
            <a:r>
              <a:rPr lang="ru-RU" dirty="0"/>
              <a:t>Модульность и взаимозаменяемость</a:t>
            </a:r>
          </a:p>
        </p:txBody>
      </p:sp>
      <p:pic>
        <p:nvPicPr>
          <p:cNvPr id="3" name="Picture 2" descr="Rockchip Logo">
            <a:extLst>
              <a:ext uri="{FF2B5EF4-FFF2-40B4-BE49-F238E27FC236}">
                <a16:creationId xmlns:a16="http://schemas.microsoft.com/office/drawing/2014/main" id="{0BCFB974-83A8-B80C-F961-D5E524FED7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828" y="1416932"/>
            <a:ext cx="5135731" cy="153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SMARC - Embedded Compute Modules - Avnet Embedded">
            <a:extLst>
              <a:ext uri="{FF2B5EF4-FFF2-40B4-BE49-F238E27FC236}">
                <a16:creationId xmlns:a16="http://schemas.microsoft.com/office/drawing/2014/main" id="{B9304C39-EB7A-00B8-C713-854654284E4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07" b="29126"/>
          <a:stretch/>
        </p:blipFill>
        <p:spPr bwMode="auto">
          <a:xfrm>
            <a:off x="1193240" y="2840565"/>
            <a:ext cx="4184908" cy="1664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Рисунок 7. Модуль ELV-MC03-SMARC производства АО НПЦ «ЭЛВИС»">
            <a:extLst>
              <a:ext uri="{FF2B5EF4-FFF2-40B4-BE49-F238E27FC236}">
                <a16:creationId xmlns:a16="http://schemas.microsoft.com/office/drawing/2014/main" id="{21C9F824-60BB-C646-9DD9-44222DB03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7349" y="1746315"/>
            <a:ext cx="2827035" cy="17663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A1AB860-CF44-4102-12BD-7F9995217295}"/>
              </a:ext>
            </a:extLst>
          </p:cNvPr>
          <p:cNvSpPr txBox="1"/>
          <p:nvPr/>
        </p:nvSpPr>
        <p:spPr>
          <a:xfrm>
            <a:off x="2693178" y="954015"/>
            <a:ext cx="19686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Сейчас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6B204F-4E2C-C4D3-ADD9-2F8AE50487BF}"/>
              </a:ext>
            </a:extLst>
          </p:cNvPr>
          <p:cNvSpPr txBox="1"/>
          <p:nvPr/>
        </p:nvSpPr>
        <p:spPr>
          <a:xfrm>
            <a:off x="8958105" y="954015"/>
            <a:ext cx="19686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</a:rPr>
              <a:t>Завтра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Рисунок 8_12"/>
          <p:cNvPicPr/>
          <p:nvPr/>
        </p:nvPicPr>
        <p:blipFill>
          <a:blip r:embed="rId3"/>
          <a:stretch/>
        </p:blipFill>
        <p:spPr>
          <a:xfrm>
            <a:off x="867276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118" name="CustomShape 1"/>
          <p:cNvSpPr/>
          <p:nvPr/>
        </p:nvSpPr>
        <p:spPr>
          <a:xfrm>
            <a:off x="801720" y="136080"/>
            <a:ext cx="1058436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pc="-1" dirty="0">
                <a:solidFill>
                  <a:srgbClr val="C00000"/>
                </a:solidFill>
                <a:latin typeface="HelveticaNeueCyr"/>
              </a:rPr>
              <a:t>Компьютерные модули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119" name="CustomShape 2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0" name="Рисунок 18_13"/>
          <p:cNvPicPr/>
          <p:nvPr/>
        </p:nvPicPr>
        <p:blipFill>
          <a:blip r:embed="rId4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48CA912-7421-3832-EF23-72E5D3B763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1361" y="2748598"/>
            <a:ext cx="5597839" cy="4105082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E3614FB-37E1-0AF2-50AF-C4362FA5307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7125" y="937548"/>
            <a:ext cx="5391116" cy="330935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Рисунок 8_12"/>
          <p:cNvPicPr/>
          <p:nvPr/>
        </p:nvPicPr>
        <p:blipFill>
          <a:blip r:embed="rId3"/>
          <a:stretch/>
        </p:blipFill>
        <p:spPr>
          <a:xfrm>
            <a:off x="867276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118" name="CustomShape 1"/>
          <p:cNvSpPr/>
          <p:nvPr/>
        </p:nvSpPr>
        <p:spPr>
          <a:xfrm>
            <a:off x="801720" y="136080"/>
            <a:ext cx="1058436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pc="-1" dirty="0">
                <a:solidFill>
                  <a:srgbClr val="C00000"/>
                </a:solidFill>
                <a:latin typeface="HelveticaNeueCyr"/>
              </a:rPr>
              <a:t>Стандарт </a:t>
            </a:r>
            <a:r>
              <a:rPr lang="en-US" sz="2400" b="1" spc="-1" dirty="0">
                <a:solidFill>
                  <a:srgbClr val="C00000"/>
                </a:solidFill>
                <a:latin typeface="HelveticaNeueCyr"/>
              </a:rPr>
              <a:t>SMARC 2.1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119" name="CustomShape 2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0" name="Рисунок 18_13"/>
          <p:cNvPicPr/>
          <p:nvPr/>
        </p:nvPicPr>
        <p:blipFill>
          <a:blip r:embed="rId4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pic>
        <p:nvPicPr>
          <p:cNvPr id="2052" name="Picture 4" descr="Рисунок 2. Габаритные размеры модулей SMARC">
            <a:extLst>
              <a:ext uri="{FF2B5EF4-FFF2-40B4-BE49-F238E27FC236}">
                <a16:creationId xmlns:a16="http://schemas.microsoft.com/office/drawing/2014/main" id="{96DD8D89-4DBB-98D2-0F07-F5C2408A6C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87" b="1"/>
          <a:stretch/>
        </p:blipFill>
        <p:spPr bwMode="auto">
          <a:xfrm>
            <a:off x="1354618" y="1641283"/>
            <a:ext cx="3283240" cy="324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FD388ABD-3BC4-C949-346D-1BAE176AFA1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20" t="8073" r="57608" b="7136"/>
          <a:stretch/>
        </p:blipFill>
        <p:spPr bwMode="auto">
          <a:xfrm>
            <a:off x="6782416" y="886682"/>
            <a:ext cx="3185644" cy="5485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7075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Рисунок 8_12"/>
          <p:cNvPicPr/>
          <p:nvPr/>
        </p:nvPicPr>
        <p:blipFill>
          <a:blip r:embed="rId3"/>
          <a:stretch/>
        </p:blipFill>
        <p:spPr>
          <a:xfrm>
            <a:off x="867276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118" name="CustomShape 1"/>
          <p:cNvSpPr/>
          <p:nvPr/>
        </p:nvSpPr>
        <p:spPr>
          <a:xfrm>
            <a:off x="801720" y="136080"/>
            <a:ext cx="1058436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pc="-1" dirty="0">
                <a:solidFill>
                  <a:srgbClr val="C00000"/>
                </a:solidFill>
                <a:latin typeface="HelveticaNeueCyr"/>
              </a:rPr>
              <a:t>Срок разработки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119" name="CustomShape 2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0" name="Рисунок 18_13"/>
          <p:cNvPicPr/>
          <p:nvPr/>
        </p:nvPicPr>
        <p:blipFill>
          <a:blip r:embed="rId4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57EE0AF-010E-EF16-66E6-890C90F3EF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935" y="1412919"/>
            <a:ext cx="11054795" cy="410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492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Рисунок 8_0"/>
          <p:cNvPicPr/>
          <p:nvPr/>
        </p:nvPicPr>
        <p:blipFill>
          <a:blip r:embed="rId3"/>
          <a:stretch/>
        </p:blipFill>
        <p:spPr>
          <a:xfrm>
            <a:off x="8672760" y="0"/>
            <a:ext cx="3515040" cy="6853680"/>
          </a:xfrm>
          <a:prstGeom prst="rect">
            <a:avLst/>
          </a:prstGeom>
          <a:ln>
            <a:noFill/>
          </a:ln>
        </p:spPr>
      </p:pic>
      <p:sp>
        <p:nvSpPr>
          <p:cNvPr id="125" name="CustomShape 1"/>
          <p:cNvSpPr/>
          <p:nvPr/>
        </p:nvSpPr>
        <p:spPr>
          <a:xfrm>
            <a:off x="801720" y="136080"/>
            <a:ext cx="10584360" cy="460211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b="1" spc="-1" dirty="0">
                <a:solidFill>
                  <a:srgbClr val="C00000"/>
                </a:solidFill>
                <a:latin typeface="HelveticaNeueCyr"/>
                <a:ea typeface="DejaVu Sans"/>
              </a:rPr>
              <a:t>Модули НПК</a:t>
            </a:r>
            <a:r>
              <a:rPr lang="ru-RU" sz="2400" b="1" strike="noStrike" spc="-1" dirty="0">
                <a:solidFill>
                  <a:srgbClr val="C00000"/>
                </a:solidFill>
                <a:latin typeface="HelveticaNeueCyr"/>
                <a:ea typeface="DejaVu Sans"/>
              </a:rPr>
              <a:t> Атроник</a:t>
            </a:r>
            <a:endParaRPr lang="ru-RU" sz="2400" b="0" strike="noStrike" spc="-1" dirty="0">
              <a:latin typeface="Arial"/>
            </a:endParaRPr>
          </a:p>
        </p:txBody>
      </p:sp>
      <p:sp>
        <p:nvSpPr>
          <p:cNvPr id="126" name="CustomShape 2"/>
          <p:cNvSpPr/>
          <p:nvPr/>
        </p:nvSpPr>
        <p:spPr>
          <a:xfrm>
            <a:off x="-2880" y="659520"/>
            <a:ext cx="11300760" cy="41400"/>
          </a:xfrm>
          <a:prstGeom prst="rect">
            <a:avLst/>
          </a:prstGeom>
          <a:solidFill>
            <a:srgbClr val="B829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27" name="Рисунок 18_0"/>
          <p:cNvPicPr/>
          <p:nvPr/>
        </p:nvPicPr>
        <p:blipFill>
          <a:blip r:embed="rId4"/>
          <a:stretch/>
        </p:blipFill>
        <p:spPr>
          <a:xfrm>
            <a:off x="902160" y="6266880"/>
            <a:ext cx="1934280" cy="272880"/>
          </a:xfrm>
          <a:prstGeom prst="rect">
            <a:avLst/>
          </a:prstGeom>
          <a:ln>
            <a:noFill/>
          </a:ln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0D96E1C0-8B71-A9C6-E037-565DFF2E4E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950336"/>
              </p:ext>
            </p:extLst>
          </p:nvPr>
        </p:nvGraphicFramePr>
        <p:xfrm>
          <a:off x="540370" y="840926"/>
          <a:ext cx="10968830" cy="4942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48190">
                  <a:extLst>
                    <a:ext uri="{9D8B030D-6E8A-4147-A177-3AD203B41FA5}">
                      <a16:colId xmlns:a16="http://schemas.microsoft.com/office/drawing/2014/main" val="2233896244"/>
                    </a:ext>
                  </a:extLst>
                </a:gridCol>
                <a:gridCol w="4601848">
                  <a:extLst>
                    <a:ext uri="{9D8B030D-6E8A-4147-A177-3AD203B41FA5}">
                      <a16:colId xmlns:a16="http://schemas.microsoft.com/office/drawing/2014/main" val="420508262"/>
                    </a:ext>
                  </a:extLst>
                </a:gridCol>
                <a:gridCol w="3918792">
                  <a:extLst>
                    <a:ext uri="{9D8B030D-6E8A-4147-A177-3AD203B41FA5}">
                      <a16:colId xmlns:a16="http://schemas.microsoft.com/office/drawing/2014/main" val="35980058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МЦП1502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C00000"/>
                          </a:solidFill>
                        </a:rPr>
                        <a:t>МЦП1503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39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r>
                        <a:rPr lang="ru-RU" dirty="0"/>
                        <a:t>Фото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dirty="0"/>
                    </a:p>
                    <a:p>
                      <a:endParaRPr lang="ru-RU" sz="1000" dirty="0"/>
                    </a:p>
                    <a:p>
                      <a:endParaRPr lang="ru-RU" sz="1000" dirty="0"/>
                    </a:p>
                    <a:p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05877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 </a:t>
                      </a:r>
                      <a:r>
                        <a:rPr lang="ru-RU" sz="1400">
                          <a:effectLst/>
                        </a:rPr>
                        <a:t>Центральный </a:t>
                      </a:r>
                      <a:r>
                        <a:rPr lang="ru-RU" sz="1400" dirty="0">
                          <a:effectLst/>
                        </a:rPr>
                        <a:t>процессор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 RK3568J</a:t>
                      </a:r>
                      <a:r>
                        <a:rPr lang="ru-RU" sz="1400" dirty="0">
                          <a:effectLst/>
                        </a:rPr>
                        <a:t> (4 ядра)</a:t>
                      </a:r>
                      <a:endParaRPr lang="en-US" sz="14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 RK3588J</a:t>
                      </a:r>
                      <a:r>
                        <a:rPr lang="ru-RU" sz="1400" dirty="0">
                          <a:effectLst/>
                        </a:rPr>
                        <a:t> (8 ядер)</a:t>
                      </a:r>
                      <a:endParaRPr lang="en-US" sz="1400" dirty="0"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151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Объем ОЗУ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 DDR4 4 Гб с </a:t>
                      </a:r>
                      <a:r>
                        <a:rPr lang="ru-RU" sz="1400" b="1" dirty="0">
                          <a:effectLst/>
                        </a:rPr>
                        <a:t>ECC</a:t>
                      </a:r>
                      <a:r>
                        <a:rPr lang="ru-RU" sz="1400" dirty="0">
                          <a:effectLst/>
                        </a:rPr>
                        <a:t>*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 LPDDR4 8 </a:t>
                      </a:r>
                      <a:r>
                        <a:rPr lang="ru-RU" sz="1400" dirty="0">
                          <a:effectLst/>
                        </a:rPr>
                        <a:t>Гб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12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>
                          <a:effectLst/>
                        </a:rPr>
                        <a:t> Объем ПЗУ (</a:t>
                      </a:r>
                      <a:r>
                        <a:rPr lang="en-US" sz="1400">
                          <a:effectLst/>
                        </a:rPr>
                        <a:t>eMMC)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 32 Гб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 64 Гб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00123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>
                          <a:effectLst/>
                        </a:rPr>
                        <a:t> NPU Tops (INT8)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 0,8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 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7248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 Потребляемая мощность, Вт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 12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 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4613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 Рабочий  температурный диапазон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 -40…+85°С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 -40…+85°С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442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ru-RU" sz="1400" dirty="0">
                          <a:effectLst/>
                        </a:rPr>
                        <a:t>Совместимость с ОС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effectLst/>
                        </a:rPr>
                        <a:t> Linux Ubuntu</a:t>
                      </a:r>
                      <a:r>
                        <a:rPr lang="ru-RU" sz="1400" dirty="0">
                          <a:effectLst/>
                        </a:rPr>
                        <a:t>, </a:t>
                      </a:r>
                      <a:r>
                        <a:rPr lang="en-US" sz="1400" dirty="0" err="1">
                          <a:effectLst/>
                        </a:rPr>
                        <a:t>KasperskyOS</a:t>
                      </a:r>
                      <a:r>
                        <a:rPr lang="ru-RU" sz="1400" dirty="0">
                          <a:effectLst/>
                        </a:rPr>
                        <a:t>, ЗОСРВ «Нейтрино»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Linux Ubuntu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8231964"/>
                  </a:ext>
                </a:extLst>
              </a:tr>
            </a:tbl>
          </a:graphicData>
        </a:graphic>
      </p:graphicFrame>
      <p:pic>
        <p:nvPicPr>
          <p:cNvPr id="6" name="Рисунок 5" descr="Изображение выглядит как Электронный компонент, Компьютерный компонент, Компонент схемы, Пассивный компонент цепи&#10;&#10;Автоматически созданное описание">
            <a:extLst>
              <a:ext uri="{FF2B5EF4-FFF2-40B4-BE49-F238E27FC236}">
                <a16:creationId xmlns:a16="http://schemas.microsoft.com/office/drawing/2014/main" id="{46E79615-B873-2003-3D45-C240F13333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4707" y="1269253"/>
            <a:ext cx="2655083" cy="1736425"/>
          </a:xfrm>
          <a:prstGeom prst="rect">
            <a:avLst/>
          </a:prstGeom>
        </p:spPr>
      </p:pic>
      <p:pic>
        <p:nvPicPr>
          <p:cNvPr id="10" name="Рисунок 9" descr="Изображение выглядит как электроника, Электронный компонент, Компонент схемы, Пассивный компонент цепи&#10;&#10;Автоматически созданное описание">
            <a:extLst>
              <a:ext uri="{FF2B5EF4-FFF2-40B4-BE49-F238E27FC236}">
                <a16:creationId xmlns:a16="http://schemas.microsoft.com/office/drawing/2014/main" id="{C4C198C4-1353-1028-0E59-2CE91A9998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22407" y="1269253"/>
            <a:ext cx="2655083" cy="173629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27A74AB-DFD4-7568-444A-92A67F7263DF}"/>
              </a:ext>
            </a:extLst>
          </p:cNvPr>
          <p:cNvSpPr txBox="1"/>
          <p:nvPr/>
        </p:nvSpPr>
        <p:spPr>
          <a:xfrm>
            <a:off x="3557706" y="5897548"/>
            <a:ext cx="77705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b="0" i="1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*ECC – ECC-память (англ. </a:t>
            </a:r>
            <a:r>
              <a:rPr lang="ru-RU" sz="1200" b="0" i="1" dirty="0" err="1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error-correcting</a:t>
            </a:r>
            <a:r>
              <a:rPr lang="ru-RU" sz="1200" b="0" i="1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i="1" dirty="0" err="1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code</a:t>
            </a:r>
            <a:r>
              <a:rPr lang="ru-RU" sz="1200" b="0" i="1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0" i="1" dirty="0" err="1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memory</a:t>
            </a:r>
            <a:r>
              <a:rPr lang="ru-RU" sz="1200" b="0" i="1" dirty="0">
                <a:solidFill>
                  <a:srgbClr val="55555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память с коррекцией ошибок (автоматически распознаёт и исправляет спонтанно возникшие изменения (ошибки) битов памяти).</a:t>
            </a:r>
            <a:endParaRPr lang="ru-RU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1266</TotalTime>
  <Words>458</Words>
  <Application>Microsoft Office PowerPoint</Application>
  <PresentationFormat>Широкоэкранный</PresentationFormat>
  <Paragraphs>112</Paragraphs>
  <Slides>14</Slides>
  <Notes>12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HelveticaNeueCyr</vt:lpstr>
      <vt:lpstr>Montserrat</vt:lpstr>
      <vt:lpstr>Symbol</vt:lpstr>
      <vt:lpstr>Times New Roman</vt:lpstr>
      <vt:lpstr>Wingdings</vt:lpstr>
      <vt:lpstr>Office Theme</vt:lpstr>
      <vt:lpstr>Office Theme</vt:lpstr>
      <vt:lpstr>Visio.Drawing.11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РОССИЙСКИЕ ТЕХНОЛОГИИ ДЛЯ ОТВЕТСТВЕННЫХ</dc:title>
  <dc:subject/>
  <dc:creator>Olga</dc:creator>
  <dc:description/>
  <cp:lastModifiedBy>Медведев Алексей В.</cp:lastModifiedBy>
  <cp:revision>171</cp:revision>
  <dcterms:created xsi:type="dcterms:W3CDTF">2020-06-26T10:23:26Z</dcterms:created>
  <dcterms:modified xsi:type="dcterms:W3CDTF">2024-04-22T20:43:49Z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15.0000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Широкоэкранный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23</vt:i4>
  </property>
</Properties>
</file>