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charts/chart6.xml" ContentType="application/vnd.openxmlformats-officedocument.drawingml.chart+xml"/>
  <Override PartName="/ppt/drawings/drawing6.xml" ContentType="application/vnd.openxmlformats-officedocument.drawingml.chartshapes+xml"/>
  <Override PartName="/ppt/charts/chart7.xml" ContentType="application/vnd.openxmlformats-officedocument.drawingml.chart+xml"/>
  <Override PartName="/ppt/drawings/drawing7.xml" ContentType="application/vnd.openxmlformats-officedocument.drawingml.chartshapes+xml"/>
  <Override PartName="/ppt/charts/chart8.xml" ContentType="application/vnd.openxmlformats-officedocument.drawingml.chart+xml"/>
  <Override PartName="/ppt/drawings/drawing8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6" r:id="rId5"/>
    <p:sldId id="260" r:id="rId6"/>
    <p:sldId id="268" r:id="rId7"/>
    <p:sldId id="262" r:id="rId8"/>
    <p:sldId id="269" r:id="rId9"/>
    <p:sldId id="270" r:id="rId10"/>
    <p:sldId id="263" r:id="rId11"/>
    <p:sldId id="271" r:id="rId12"/>
    <p:sldId id="273" r:id="rId13"/>
    <p:sldId id="272" r:id="rId14"/>
    <p:sldId id="264" r:id="rId15"/>
    <p:sldId id="267" r:id="rId16"/>
    <p:sldId id="265" r:id="rId17"/>
    <p:sldId id="25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385E"/>
    <a:srgbClr val="1B3F6B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D:\Desktop\&#1056;&#1072;&#1073;&#1086;&#1090;&#1072;\&#1040;&#1089;&#1087;&#1080;&#1072;&#1088;&#1072;&#1085;&#1090;&#1091;&#1088;&#1072;\&#1053;&#1048;&#1056;%20-%20&#1044;&#1080;&#1089;&#1089;&#1077;&#1088;&#1090;&#1072;&#1094;&#1080;&#1103;\&#1048;&#1089;&#1089;&#1083;&#1077;&#1076;&#1086;&#1074;&#1072;&#1085;&#1080;&#1077;%20&#1089;&#1072;&#1084;&#1086;&#1079;&#1072;&#1087;&#1091;&#1089;&#1082;&#1072;%20&#1069;&#1044;\&#1048;&#1089;&#1089;&#1083;&#1077;&#1076;&#1086;&#1074;&#1072;&#1085;&#1080;&#1077;%20&#1089;&#1072;&#1084;&#1086;&#1079;&#1072;&#1087;&#1091;&#1089;&#1082;&#1072;%20(&#1085;&#1086;&#1074;&#1086;&#1077;)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D:\Desktop\&#1056;&#1072;&#1073;&#1086;&#1090;&#1072;\&#1040;&#1089;&#1087;&#1080;&#1072;&#1088;&#1072;&#1085;&#1090;&#1091;&#1088;&#1072;\&#1053;&#1048;&#1056;%20-%20&#1044;&#1080;&#1089;&#1089;&#1077;&#1088;&#1090;&#1072;&#1094;&#1080;&#1103;\&#1048;&#1089;&#1089;&#1083;&#1077;&#1076;&#1086;&#1074;&#1072;&#1085;&#1080;&#1077;%20&#1089;&#1072;&#1084;&#1086;&#1079;&#1072;&#1087;&#1091;&#1089;&#1082;&#1072;%20&#1069;&#1044;\&#1048;&#1089;&#1089;&#1083;&#1077;&#1076;&#1086;&#1074;&#1072;&#1085;&#1080;&#1077;%20&#1089;&#1072;&#1084;&#1086;&#1079;&#1072;&#1087;&#1091;&#1089;&#1082;&#1072;%20(&#1085;&#1086;&#1074;&#1086;&#1077;)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D:\Desktop\&#1056;&#1072;&#1073;&#1086;&#1090;&#1072;\&#1040;&#1089;&#1087;&#1080;&#1072;&#1088;&#1072;&#1085;&#1090;&#1091;&#1088;&#1072;\&#1053;&#1048;&#1056;%20-%20&#1044;&#1080;&#1089;&#1089;&#1077;&#1088;&#1090;&#1072;&#1094;&#1080;&#1103;\&#1048;&#1089;&#1089;&#1083;&#1077;&#1076;&#1086;&#1074;&#1072;&#1085;&#1080;&#1077;%20&#1089;&#1072;&#1084;&#1086;&#1079;&#1072;&#1087;&#1091;&#1089;&#1082;&#1072;%20&#1069;&#1044;\&#1048;&#1089;&#1089;&#1083;&#1077;&#1076;&#1086;&#1074;&#1072;&#1085;&#1080;&#1077;%20&#1089;&#1072;&#1084;&#1086;&#1079;&#1072;&#1087;&#1091;&#1089;&#1082;&#1072;%20(&#1085;&#1086;&#1074;&#1086;&#1077;).xlsx" TargetMode="Externa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D:\Desktop\&#1056;&#1072;&#1073;&#1086;&#1090;&#1072;\&#1040;&#1089;&#1087;&#1080;&#1072;&#1088;&#1072;&#1085;&#1090;&#1091;&#1088;&#1072;\&#1053;&#1048;&#1056;%20-%20&#1044;&#1080;&#1089;&#1089;&#1077;&#1088;&#1090;&#1072;&#1094;&#1080;&#1103;\&#1048;&#1089;&#1089;&#1083;&#1077;&#1076;&#1086;&#1074;&#1072;&#1085;&#1080;&#1077;%20&#1089;&#1072;&#1084;&#1086;&#1079;&#1072;&#1087;&#1091;&#1089;&#1082;&#1072;%20&#1069;&#1044;\&#1048;&#1089;&#1089;&#1083;&#1077;&#1076;&#1086;&#1074;&#1072;&#1085;&#1080;&#1077;%20&#1089;&#1072;&#1084;&#1086;&#1079;&#1072;&#1087;&#1091;&#1089;&#1082;&#1072;%20(&#1085;&#1086;&#1074;&#1086;&#1077;)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D:\Desktop\&#1056;&#1072;&#1073;&#1086;&#1090;&#1072;\&#1040;&#1089;&#1087;&#1080;&#1072;&#1088;&#1072;&#1085;&#1090;&#1091;&#1088;&#1072;\&#1053;&#1048;&#1056;%20-%20&#1044;&#1080;&#1089;&#1089;&#1077;&#1088;&#1090;&#1072;&#1094;&#1080;&#1103;\&#1048;&#1089;&#1089;&#1083;&#1077;&#1076;&#1086;&#1074;&#1072;&#1085;&#1080;&#1077;%20&#1089;&#1072;&#1084;&#1086;&#1079;&#1072;&#1087;&#1091;&#1089;&#1082;&#1072;%20&#1069;&#1044;\&#1048;&#1089;&#1089;&#1083;&#1077;&#1076;&#1086;&#1074;&#1072;&#1085;&#1080;&#1077;%20&#1089;&#1072;&#1084;&#1086;&#1079;&#1072;&#1087;&#1091;&#1089;&#1082;&#1072;%20(&#1085;&#1086;&#1074;&#1086;&#1077;)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D:\Desktop\&#1056;&#1072;&#1073;&#1086;&#1090;&#1072;\&#1040;&#1089;&#1087;&#1080;&#1072;&#1088;&#1072;&#1085;&#1090;&#1091;&#1088;&#1072;\&#1053;&#1048;&#1056;%20-%20&#1044;&#1080;&#1089;&#1089;&#1077;&#1088;&#1090;&#1072;&#1094;&#1080;&#1103;\&#1048;&#1089;&#1089;&#1083;&#1077;&#1076;&#1086;&#1074;&#1072;&#1085;&#1080;&#1077;%20&#1089;&#1072;&#1084;&#1086;&#1079;&#1072;&#1087;&#1091;&#1089;&#1082;&#1072;%20&#1069;&#1044;\&#1048;&#1089;&#1089;&#1083;&#1077;&#1076;&#1086;&#1074;&#1072;&#1085;&#1080;&#1077;%20&#1089;&#1072;&#1084;&#1086;&#1079;&#1072;&#1087;&#1091;&#1089;&#1082;&#1072;%20(&#1085;&#1086;&#1074;&#1086;&#1077;)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D:\Desktop\&#1056;&#1072;&#1073;&#1086;&#1090;&#1072;\&#1040;&#1089;&#1087;&#1080;&#1072;&#1088;&#1072;&#1085;&#1090;&#1091;&#1088;&#1072;\&#1053;&#1048;&#1056;%20-%20&#1044;&#1080;&#1089;&#1089;&#1077;&#1088;&#1090;&#1072;&#1094;&#1080;&#1103;\&#1048;&#1089;&#1089;&#1083;&#1077;&#1076;&#1086;&#1074;&#1072;&#1085;&#1080;&#1077;%20&#1089;&#1072;&#1084;&#1086;&#1079;&#1072;&#1087;&#1091;&#1089;&#1082;&#1072;%20&#1069;&#1044;\&#1048;&#1089;&#1089;&#1083;&#1077;&#1076;&#1086;&#1074;&#1072;&#1085;&#1080;&#1077;%20&#1089;&#1072;&#1084;&#1086;&#1079;&#1072;&#1087;&#1091;&#1089;&#1082;&#1072;%20(&#1085;&#1086;&#1074;&#1086;&#1077;)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D:\Desktop\&#1056;&#1072;&#1073;&#1086;&#1090;&#1072;\&#1040;&#1089;&#1087;&#1080;&#1072;&#1088;&#1072;&#1085;&#1090;&#1091;&#1088;&#1072;\&#1053;&#1048;&#1056;%20-%20&#1044;&#1080;&#1089;&#1089;&#1077;&#1088;&#1090;&#1072;&#1094;&#1080;&#1103;\&#1048;&#1089;&#1089;&#1083;&#1077;&#1076;&#1086;&#1074;&#1072;&#1085;&#1080;&#1077;%20&#1089;&#1072;&#1084;&#1086;&#1079;&#1072;&#1087;&#1091;&#1089;&#1082;&#1072;%20&#1069;&#1044;\&#1048;&#1089;&#1089;&#1083;&#1077;&#1076;&#1086;&#1074;&#1072;&#1085;&#1080;&#1077;%20&#1089;&#1072;&#1084;&#1086;&#1079;&#1072;&#1087;&#1091;&#1089;&#1082;&#1072;%20(&#1085;&#1086;&#1074;&#1086;&#1077;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 b="1" i="0" baseline="0">
                <a:effectLst/>
              </a:rPr>
              <a:t>K</a:t>
            </a:r>
            <a:r>
              <a:rPr lang="ru-RU" sz="1200" b="1" i="0" baseline="-25000">
                <a:effectLst/>
              </a:rPr>
              <a:t>ЗАП</a:t>
            </a:r>
            <a:r>
              <a:rPr lang="ru-RU" sz="1200" b="1" i="0" baseline="0">
                <a:effectLst/>
              </a:rPr>
              <a:t> = </a:t>
            </a:r>
            <a:r>
              <a:rPr lang="en-US" sz="1200" b="1" i="0" baseline="0">
                <a:effectLst/>
              </a:rPr>
              <a:t>f(K</a:t>
            </a:r>
            <a:r>
              <a:rPr lang="ru-RU" sz="1200" b="1" i="0" baseline="-25000">
                <a:effectLst/>
              </a:rPr>
              <a:t>АДВ</a:t>
            </a:r>
            <a:r>
              <a:rPr lang="en-US" sz="1200" b="1" i="0" baseline="0">
                <a:effectLst/>
              </a:rPr>
              <a:t>)</a:t>
            </a:r>
            <a:endParaRPr lang="ru-RU" sz="1200">
              <a:effectLst/>
            </a:endParaRPr>
          </a:p>
        </c:rich>
      </c:tx>
      <c:layout>
        <c:manualLayout>
          <c:xMode val="edge"/>
          <c:yMode val="edge"/>
          <c:x val="0.35391283738373552"/>
          <c:y val="3.8095238095238099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3647914804553946E-2"/>
          <c:y val="0.16548818897637796"/>
          <c:w val="0.76025165768991321"/>
          <c:h val="0.71521822272215974"/>
        </c:manualLayout>
      </c:layout>
      <c:scatterChart>
        <c:scatterStyle val="smoothMarker"/>
        <c:varyColors val="0"/>
        <c:ser>
          <c:idx val="0"/>
          <c:order val="0"/>
          <c:tx>
            <c:v>Кзап</c:v>
          </c:tx>
          <c:spPr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c:spPr>
          <c:marker>
            <c:symbol val="none"/>
          </c:marker>
          <c:xVal>
            <c:numRef>
              <c:f>'Самозапуск АДВ'!$H$27:$H$43</c:f>
              <c:numCache>
                <c:formatCode>General</c:formatCode>
                <c:ptCount val="1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</c:numCache>
            </c:numRef>
          </c:xVal>
          <c:yVal>
            <c:numRef>
              <c:f>'Самозапуск АДВ'!$I$27:$I$43</c:f>
              <c:numCache>
                <c:formatCode>General</c:formatCode>
                <c:ptCount val="17"/>
                <c:pt idx="0">
                  <c:v>1</c:v>
                </c:pt>
                <c:pt idx="1">
                  <c:v>1.1385974599668691</c:v>
                </c:pt>
                <c:pt idx="2">
                  <c:v>1.2842297174111212</c:v>
                </c:pt>
                <c:pt idx="3">
                  <c:v>1.4427797833935019</c:v>
                </c:pt>
                <c:pt idx="4">
                  <c:v>1.609878310665712</c:v>
                </c:pt>
                <c:pt idx="5">
                  <c:v>1.767186392629341</c:v>
                </c:pt>
                <c:pt idx="6">
                  <c:v>1.9136993509910543</c:v>
                </c:pt>
                <c:pt idx="7">
                  <c:v>2.0643478260869568</c:v>
                </c:pt>
                <c:pt idx="8">
                  <c:v>2.205578512396694</c:v>
                </c:pt>
                <c:pt idx="9">
                  <c:v>2.3381049761417856</c:v>
                </c:pt>
                <c:pt idx="10">
                  <c:v>2.4754984792159513</c:v>
                </c:pt>
                <c:pt idx="11">
                  <c:v>2.5844764135162261</c:v>
                </c:pt>
                <c:pt idx="12">
                  <c:v>2.697019867549669</c:v>
                </c:pt>
                <c:pt idx="13">
                  <c:v>2.8020354563361782</c:v>
                </c:pt>
                <c:pt idx="14">
                  <c:v>2.8952071486596265</c:v>
                </c:pt>
                <c:pt idx="15">
                  <c:v>2.9956584659913172</c:v>
                </c:pt>
                <c:pt idx="16">
                  <c:v>3.0989956958393114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180480"/>
        <c:axId val="163181056"/>
      </c:scatterChart>
      <c:valAx>
        <c:axId val="163180480"/>
        <c:scaling>
          <c:orientation val="minMax"/>
          <c:max val="80"/>
        </c:scaling>
        <c:delete val="0"/>
        <c:axPos val="b"/>
        <c:majorGridlines>
          <c:spPr>
            <a:ln w="12700"/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crossAx val="163181056"/>
        <c:crosses val="autoZero"/>
        <c:crossBetween val="midCat"/>
        <c:majorUnit val="10"/>
        <c:minorUnit val="10"/>
      </c:valAx>
      <c:valAx>
        <c:axId val="163181056"/>
        <c:scaling>
          <c:orientation val="minMax"/>
        </c:scaling>
        <c:delete val="0"/>
        <c:axPos val="l"/>
        <c:majorGridlines>
          <c:spPr>
            <a:ln w="12700"/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crossAx val="163180480"/>
        <c:crosses val="autoZero"/>
        <c:crossBetween val="midCat"/>
      </c:valAx>
    </c:plotArea>
    <c:plotVisOnly val="1"/>
    <c:dispBlanksAs val="gap"/>
    <c:showDLblsOverMax val="0"/>
  </c:chart>
  <c:spPr>
    <a:ln w="12700"/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el-GR" sz="1200" b="1" i="0" baseline="0">
                <a:effectLst/>
                <a:latin typeface="Arial"/>
                <a:cs typeface="Arial"/>
              </a:rPr>
              <a:t>φ</a:t>
            </a:r>
            <a:r>
              <a:rPr lang="ru-RU" sz="1200" b="1" i="0" baseline="-25000">
                <a:effectLst/>
              </a:rPr>
              <a:t>ЗАП</a:t>
            </a:r>
            <a:r>
              <a:rPr lang="en-US" sz="1200" b="1" i="0" baseline="0">
                <a:effectLst/>
              </a:rPr>
              <a:t> </a:t>
            </a:r>
            <a:r>
              <a:rPr lang="ru-RU" sz="1200" b="1" i="0" baseline="0">
                <a:effectLst/>
              </a:rPr>
              <a:t>=</a:t>
            </a:r>
            <a:r>
              <a:rPr lang="en-US" sz="1200" b="1" i="0" baseline="0">
                <a:effectLst/>
              </a:rPr>
              <a:t> f(K</a:t>
            </a:r>
            <a:r>
              <a:rPr lang="ru-RU" sz="1200" b="1" i="0" baseline="-25000">
                <a:effectLst/>
              </a:rPr>
              <a:t>АДВ</a:t>
            </a:r>
            <a:r>
              <a:rPr lang="en-US" sz="1200" b="1" i="0" baseline="0">
                <a:effectLst/>
              </a:rPr>
              <a:t>)</a:t>
            </a:r>
            <a:endParaRPr lang="ru-RU" sz="1200">
              <a:effectLst/>
            </a:endParaRPr>
          </a:p>
        </c:rich>
      </c:tx>
      <c:layout>
        <c:manualLayout>
          <c:xMode val="edge"/>
          <c:yMode val="edge"/>
          <c:x val="0.35419598583541745"/>
          <c:y val="4.285714285714285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1748430228553137E-2"/>
          <c:y val="0.16548818897637796"/>
          <c:w val="0.77025225339917325"/>
          <c:h val="0.71521822272215974"/>
        </c:manualLayout>
      </c:layout>
      <c:scatterChart>
        <c:scatterStyle val="smoothMarker"/>
        <c:varyColors val="0"/>
        <c:ser>
          <c:idx val="0"/>
          <c:order val="0"/>
          <c:spPr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c:spPr>
          <c:marker>
            <c:symbol val="none"/>
          </c:marker>
          <c:xVal>
            <c:numRef>
              <c:f>'Самозапуск АДВ'!$H$27:$H$43</c:f>
              <c:numCache>
                <c:formatCode>General</c:formatCode>
                <c:ptCount val="1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</c:numCache>
            </c:numRef>
          </c:xVal>
          <c:yVal>
            <c:numRef>
              <c:f>'Самозапуск АДВ'!$J$27:$J$43</c:f>
              <c:numCache>
                <c:formatCode>General</c:formatCode>
                <c:ptCount val="17"/>
                <c:pt idx="0">
                  <c:v>30.11</c:v>
                </c:pt>
                <c:pt idx="1">
                  <c:v>41.55</c:v>
                </c:pt>
                <c:pt idx="2">
                  <c:v>49.15</c:v>
                </c:pt>
                <c:pt idx="3">
                  <c:v>54.62</c:v>
                </c:pt>
                <c:pt idx="4">
                  <c:v>59.58</c:v>
                </c:pt>
                <c:pt idx="5">
                  <c:v>63.03</c:v>
                </c:pt>
                <c:pt idx="6">
                  <c:v>65.63</c:v>
                </c:pt>
                <c:pt idx="7">
                  <c:v>68.31</c:v>
                </c:pt>
                <c:pt idx="8">
                  <c:v>69.72</c:v>
                </c:pt>
                <c:pt idx="9">
                  <c:v>70.819999999999993</c:v>
                </c:pt>
                <c:pt idx="10">
                  <c:v>72.89</c:v>
                </c:pt>
                <c:pt idx="11">
                  <c:v>73.61</c:v>
                </c:pt>
                <c:pt idx="12">
                  <c:v>74.75</c:v>
                </c:pt>
                <c:pt idx="13">
                  <c:v>75.47</c:v>
                </c:pt>
                <c:pt idx="14">
                  <c:v>76.040000000000006</c:v>
                </c:pt>
                <c:pt idx="15">
                  <c:v>76.34</c:v>
                </c:pt>
                <c:pt idx="16">
                  <c:v>77.319999999999993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182784"/>
        <c:axId val="163183360"/>
      </c:scatterChart>
      <c:valAx>
        <c:axId val="163182784"/>
        <c:scaling>
          <c:orientation val="minMax"/>
          <c:max val="80"/>
        </c:scaling>
        <c:delete val="0"/>
        <c:axPos val="b"/>
        <c:majorGridlines>
          <c:spPr>
            <a:ln w="12700"/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crossAx val="163183360"/>
        <c:crosses val="autoZero"/>
        <c:crossBetween val="midCat"/>
        <c:majorUnit val="10"/>
        <c:minorUnit val="10"/>
      </c:valAx>
      <c:valAx>
        <c:axId val="163183360"/>
        <c:scaling>
          <c:orientation val="minMax"/>
          <c:max val="80"/>
        </c:scaling>
        <c:delete val="0"/>
        <c:axPos val="l"/>
        <c:majorGridlines>
          <c:spPr>
            <a:ln w="12700"/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crossAx val="163182784"/>
        <c:crosses val="autoZero"/>
        <c:crossBetween val="midCat"/>
      </c:valAx>
      <c:spPr>
        <a:ln w="6350">
          <a:prstDash val="solid"/>
        </a:ln>
      </c:spPr>
    </c:plotArea>
    <c:plotVisOnly val="1"/>
    <c:dispBlanksAs val="gap"/>
    <c:showDLblsOverMax val="0"/>
  </c:chart>
  <c:spPr>
    <a:ln w="12700"/>
  </c:sp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l-GR" sz="1200" b="1" i="0" baseline="0">
                <a:effectLst/>
                <a:latin typeface="Arial"/>
                <a:cs typeface="Arial"/>
              </a:rPr>
              <a:t>φ</a:t>
            </a:r>
            <a:r>
              <a:rPr lang="ru-RU" sz="1200" b="1" i="0" baseline="-25000">
                <a:effectLst/>
              </a:rPr>
              <a:t>ЗАП</a:t>
            </a:r>
            <a:r>
              <a:rPr lang="en-US" sz="1200" b="1" i="0" baseline="0">
                <a:effectLst/>
              </a:rPr>
              <a:t> = f(K</a:t>
            </a:r>
            <a:r>
              <a:rPr lang="ru-RU" sz="1200" b="1" i="0" baseline="-25000">
                <a:effectLst/>
              </a:rPr>
              <a:t>ЗАП</a:t>
            </a:r>
            <a:r>
              <a:rPr lang="en-US" sz="1200" b="1" i="0" baseline="0">
                <a:effectLst/>
              </a:rPr>
              <a:t>)</a:t>
            </a:r>
            <a:endParaRPr lang="ru-RU" sz="1200">
              <a:effectLst/>
            </a:endParaRPr>
          </a:p>
        </c:rich>
      </c:tx>
      <c:layout>
        <c:manualLayout>
          <c:xMode val="edge"/>
          <c:yMode val="edge"/>
          <c:x val="0.35832073567440431"/>
          <c:y val="5.628854223957483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1282752108393285E-2"/>
          <c:y val="0.17783351565663585"/>
          <c:w val="0.778716164998289"/>
          <c:h val="0.6939736608303063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'Самозапуск АДВ'!$C$26</c:f>
              <c:strCache>
                <c:ptCount val="1"/>
                <c:pt idx="0">
                  <c:v>φзап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'Самозапуск АДВ'!$I$27:$I$45</c:f>
              <c:numCache>
                <c:formatCode>General</c:formatCode>
                <c:ptCount val="19"/>
                <c:pt idx="0">
                  <c:v>1</c:v>
                </c:pt>
                <c:pt idx="1">
                  <c:v>1.1385974599668691</c:v>
                </c:pt>
                <c:pt idx="2">
                  <c:v>1.2842297174111212</c:v>
                </c:pt>
                <c:pt idx="3">
                  <c:v>1.4427797833935019</c:v>
                </c:pt>
                <c:pt idx="4">
                  <c:v>1.609878310665712</c:v>
                </c:pt>
                <c:pt idx="5">
                  <c:v>1.767186392629341</c:v>
                </c:pt>
                <c:pt idx="6">
                  <c:v>1.9136993509910543</c:v>
                </c:pt>
                <c:pt idx="7">
                  <c:v>2.0643478260869568</c:v>
                </c:pt>
                <c:pt idx="8">
                  <c:v>2.205578512396694</c:v>
                </c:pt>
                <c:pt idx="9">
                  <c:v>2.3381049761417856</c:v>
                </c:pt>
                <c:pt idx="10">
                  <c:v>2.4754984792159513</c:v>
                </c:pt>
                <c:pt idx="11">
                  <c:v>2.5844764135162261</c:v>
                </c:pt>
                <c:pt idx="12">
                  <c:v>2.697019867549669</c:v>
                </c:pt>
                <c:pt idx="13">
                  <c:v>2.8020354563361782</c:v>
                </c:pt>
                <c:pt idx="14">
                  <c:v>2.8952071486596265</c:v>
                </c:pt>
                <c:pt idx="15">
                  <c:v>2.9956584659913172</c:v>
                </c:pt>
                <c:pt idx="16">
                  <c:v>3.0989956958393114</c:v>
                </c:pt>
              </c:numCache>
            </c:numRef>
          </c:xVal>
          <c:yVal>
            <c:numRef>
              <c:f>'Самозапуск АДВ'!$J$27:$J$45</c:f>
              <c:numCache>
                <c:formatCode>General</c:formatCode>
                <c:ptCount val="19"/>
                <c:pt idx="0">
                  <c:v>30.11</c:v>
                </c:pt>
                <c:pt idx="1">
                  <c:v>41.55</c:v>
                </c:pt>
                <c:pt idx="2">
                  <c:v>49.15</c:v>
                </c:pt>
                <c:pt idx="3">
                  <c:v>54.62</c:v>
                </c:pt>
                <c:pt idx="4">
                  <c:v>59.58</c:v>
                </c:pt>
                <c:pt idx="5">
                  <c:v>63.03</c:v>
                </c:pt>
                <c:pt idx="6">
                  <c:v>65.63</c:v>
                </c:pt>
                <c:pt idx="7">
                  <c:v>68.31</c:v>
                </c:pt>
                <c:pt idx="8">
                  <c:v>69.72</c:v>
                </c:pt>
                <c:pt idx="9">
                  <c:v>70.819999999999993</c:v>
                </c:pt>
                <c:pt idx="10">
                  <c:v>72.89</c:v>
                </c:pt>
                <c:pt idx="11">
                  <c:v>73.61</c:v>
                </c:pt>
                <c:pt idx="12">
                  <c:v>74.75</c:v>
                </c:pt>
                <c:pt idx="13">
                  <c:v>75.47</c:v>
                </c:pt>
                <c:pt idx="14">
                  <c:v>76.040000000000006</c:v>
                </c:pt>
                <c:pt idx="15">
                  <c:v>76.34</c:v>
                </c:pt>
                <c:pt idx="16">
                  <c:v>77.319999999999993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139200"/>
        <c:axId val="186139776"/>
      </c:scatterChart>
      <c:valAx>
        <c:axId val="186139200"/>
        <c:scaling>
          <c:orientation val="minMax"/>
          <c:max val="3"/>
          <c:min val="1"/>
        </c:scaling>
        <c:delete val="0"/>
        <c:axPos val="b"/>
        <c:minorGridlines>
          <c:spPr>
            <a:ln w="12700">
              <a:solidFill>
                <a:sysClr val="windowText" lastClr="000000"/>
              </a:solidFill>
            </a:ln>
          </c:spPr>
        </c:minorGridlines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186139776"/>
        <c:crosses val="autoZero"/>
        <c:crossBetween val="midCat"/>
        <c:majorUnit val="0.2"/>
        <c:minorUnit val="0.2"/>
      </c:valAx>
      <c:valAx>
        <c:axId val="186139776"/>
        <c:scaling>
          <c:orientation val="minMax"/>
          <c:max val="80"/>
        </c:scaling>
        <c:delete val="0"/>
        <c:axPos val="l"/>
        <c:majorGridlines>
          <c:spPr>
            <a:ln w="12700">
              <a:solidFill>
                <a:schemeClr val="tx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18613920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 b="1" i="0" baseline="0">
                <a:effectLst/>
              </a:rPr>
              <a:t>K</a:t>
            </a:r>
            <a:r>
              <a:rPr lang="ru-RU" sz="1200" b="1" i="0" baseline="-25000">
                <a:effectLst/>
              </a:rPr>
              <a:t>ЗАП</a:t>
            </a:r>
            <a:r>
              <a:rPr lang="ru-RU" sz="1200" b="1" i="0" baseline="0">
                <a:effectLst/>
              </a:rPr>
              <a:t> = </a:t>
            </a:r>
            <a:r>
              <a:rPr lang="en-US" sz="1200" b="1" i="0" baseline="0">
                <a:effectLst/>
              </a:rPr>
              <a:t>f(K</a:t>
            </a:r>
            <a:r>
              <a:rPr lang="ru-RU" sz="1200" b="1" i="0" baseline="-25000">
                <a:effectLst/>
              </a:rPr>
              <a:t>АДН</a:t>
            </a:r>
            <a:r>
              <a:rPr lang="en-US" sz="1200" b="1" i="0" baseline="0">
                <a:effectLst/>
              </a:rPr>
              <a:t>)</a:t>
            </a:r>
            <a:endParaRPr lang="ru-RU" sz="1200">
              <a:effectLst/>
            </a:endParaRPr>
          </a:p>
        </c:rich>
      </c:tx>
      <c:layout>
        <c:manualLayout>
          <c:xMode val="edge"/>
          <c:yMode val="edge"/>
          <c:x val="0.36687873279386346"/>
          <c:y val="4.285714285714285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7989021128826122E-2"/>
          <c:y val="0.16548818897637796"/>
          <c:w val="0.7708415153237107"/>
          <c:h val="0.71521822272215974"/>
        </c:manualLayout>
      </c:layout>
      <c:scatterChart>
        <c:scatterStyle val="smoothMarker"/>
        <c:varyColors val="0"/>
        <c:ser>
          <c:idx val="1"/>
          <c:order val="1"/>
          <c:spPr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c:spPr>
          <c:marker>
            <c:symbol val="none"/>
          </c:marker>
          <c:xVal>
            <c:numRef>
              <c:f>'Самозапуск АДВ'!$Q$27:$Q$43</c:f>
              <c:numCache>
                <c:formatCode>General</c:formatCode>
                <c:ptCount val="1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</c:numCache>
            </c:numRef>
          </c:xVal>
          <c:yVal>
            <c:numRef>
              <c:f>'Самозапуск АДВ'!$R$27:$R$43</c:f>
              <c:numCache>
                <c:formatCode>General</c:formatCode>
                <c:ptCount val="17"/>
                <c:pt idx="0">
                  <c:v>1</c:v>
                </c:pt>
                <c:pt idx="1">
                  <c:v>1.1290915777859507</c:v>
                </c:pt>
                <c:pt idx="2">
                  <c:v>1.2773430391264786</c:v>
                </c:pt>
                <c:pt idx="3">
                  <c:v>1.4245860331173505</c:v>
                </c:pt>
                <c:pt idx="4">
                  <c:v>1.5784593437945791</c:v>
                </c:pt>
                <c:pt idx="5">
                  <c:v>1.7189980596225085</c:v>
                </c:pt>
                <c:pt idx="6">
                  <c:v>1.8614794138171669</c:v>
                </c:pt>
                <c:pt idx="7">
                  <c:v>2.0069144338807257</c:v>
                </c:pt>
                <c:pt idx="8">
                  <c:v>2.1268592921866984</c:v>
                </c:pt>
                <c:pt idx="9">
                  <c:v>2.2505918160297598</c:v>
                </c:pt>
                <c:pt idx="10">
                  <c:v>2.3772826269056795</c:v>
                </c:pt>
                <c:pt idx="11">
                  <c:v>2.4805302402651197</c:v>
                </c:pt>
                <c:pt idx="12">
                  <c:v>2.5860373647984267</c:v>
                </c:pt>
                <c:pt idx="13">
                  <c:v>2.6887481734047731</c:v>
                </c:pt>
                <c:pt idx="14">
                  <c:v>2.795888871045447</c:v>
                </c:pt>
                <c:pt idx="15">
                  <c:v>2.8759726854057486</c:v>
                </c:pt>
                <c:pt idx="16">
                  <c:v>2.959874114870181</c:v>
                </c:pt>
              </c:numCache>
            </c:numRef>
          </c:yVal>
          <c:smooth val="1"/>
        </c:ser>
        <c:ser>
          <c:idx val="0"/>
          <c:order val="0"/>
          <c:spPr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c:spPr>
          <c:marker>
            <c:symbol val="none"/>
          </c:marker>
          <c:xVal>
            <c:numRef>
              <c:f>'Самозапуск АДВ'!$Q$27:$Q$43</c:f>
              <c:numCache>
                <c:formatCode>General</c:formatCode>
                <c:ptCount val="1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</c:numCache>
            </c:numRef>
          </c:xVal>
          <c:yVal>
            <c:numRef>
              <c:f>'Самозапуск АДВ'!$R$27:$R$43</c:f>
              <c:numCache>
                <c:formatCode>General</c:formatCode>
                <c:ptCount val="17"/>
                <c:pt idx="0">
                  <c:v>1</c:v>
                </c:pt>
                <c:pt idx="1">
                  <c:v>1.1290915777859507</c:v>
                </c:pt>
                <c:pt idx="2">
                  <c:v>1.2773430391264786</c:v>
                </c:pt>
                <c:pt idx="3">
                  <c:v>1.4245860331173505</c:v>
                </c:pt>
                <c:pt idx="4">
                  <c:v>1.5784593437945791</c:v>
                </c:pt>
                <c:pt idx="5">
                  <c:v>1.7189980596225085</c:v>
                </c:pt>
                <c:pt idx="6">
                  <c:v>1.8614794138171669</c:v>
                </c:pt>
                <c:pt idx="7">
                  <c:v>2.0069144338807257</c:v>
                </c:pt>
                <c:pt idx="8">
                  <c:v>2.1268592921866984</c:v>
                </c:pt>
                <c:pt idx="9">
                  <c:v>2.2505918160297598</c:v>
                </c:pt>
                <c:pt idx="10">
                  <c:v>2.3772826269056795</c:v>
                </c:pt>
                <c:pt idx="11">
                  <c:v>2.4805302402651197</c:v>
                </c:pt>
                <c:pt idx="12">
                  <c:v>2.5860373647984267</c:v>
                </c:pt>
                <c:pt idx="13">
                  <c:v>2.6887481734047731</c:v>
                </c:pt>
                <c:pt idx="14">
                  <c:v>2.795888871045447</c:v>
                </c:pt>
                <c:pt idx="15">
                  <c:v>2.8759726854057486</c:v>
                </c:pt>
                <c:pt idx="16">
                  <c:v>2.959874114870181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144960"/>
        <c:axId val="186145536"/>
      </c:scatterChart>
      <c:valAx>
        <c:axId val="186144960"/>
        <c:scaling>
          <c:orientation val="minMax"/>
          <c:max val="80"/>
        </c:scaling>
        <c:delete val="0"/>
        <c:axPos val="b"/>
        <c:majorGridlines>
          <c:spPr>
            <a:ln w="12700"/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crossAx val="186145536"/>
        <c:crosses val="autoZero"/>
        <c:crossBetween val="midCat"/>
        <c:majorUnit val="10"/>
        <c:minorUnit val="10"/>
      </c:valAx>
      <c:valAx>
        <c:axId val="186145536"/>
        <c:scaling>
          <c:orientation val="minMax"/>
        </c:scaling>
        <c:delete val="0"/>
        <c:axPos val="l"/>
        <c:majorGridlines>
          <c:spPr>
            <a:ln w="12700"/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crossAx val="186144960"/>
        <c:crosses val="autoZero"/>
        <c:crossBetween val="midCat"/>
      </c:valAx>
      <c:spPr>
        <a:ln w="6350">
          <a:prstDash val="solid"/>
        </a:ln>
      </c:spPr>
    </c:plotArea>
    <c:plotVisOnly val="1"/>
    <c:dispBlanksAs val="gap"/>
    <c:showDLblsOverMax val="0"/>
  </c:chart>
  <c:spPr>
    <a:ln w="12700"/>
  </c:sp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el-GR" sz="1200" b="1" i="0" kern="1200" baseline="0">
                <a:solidFill>
                  <a:srgbClr val="000000"/>
                </a:solidFill>
                <a:effectLst/>
                <a:latin typeface="Arial"/>
                <a:cs typeface="Arial"/>
              </a:rPr>
              <a:t>φ</a:t>
            </a:r>
            <a:r>
              <a:rPr lang="ru-RU" sz="1200" b="1" i="0" kern="1200" baseline="-25000">
                <a:solidFill>
                  <a:srgbClr val="000000"/>
                </a:solidFill>
                <a:effectLst/>
              </a:rPr>
              <a:t>ЗАП</a:t>
            </a:r>
            <a:r>
              <a:rPr lang="en-US" sz="1200" b="1" i="0" kern="1200" baseline="0">
                <a:solidFill>
                  <a:srgbClr val="000000"/>
                </a:solidFill>
                <a:effectLst/>
              </a:rPr>
              <a:t> </a:t>
            </a:r>
            <a:r>
              <a:rPr lang="ru-RU" sz="1200" b="1" i="0" kern="1200" baseline="0">
                <a:solidFill>
                  <a:srgbClr val="000000"/>
                </a:solidFill>
                <a:effectLst/>
              </a:rPr>
              <a:t>=</a:t>
            </a:r>
            <a:r>
              <a:rPr lang="en-US" sz="1200" b="1" i="0" kern="1200" baseline="0">
                <a:solidFill>
                  <a:srgbClr val="000000"/>
                </a:solidFill>
                <a:effectLst/>
              </a:rPr>
              <a:t> f(K</a:t>
            </a:r>
            <a:r>
              <a:rPr lang="ru-RU" sz="1200" b="1" i="0" kern="1200" baseline="-25000">
                <a:solidFill>
                  <a:srgbClr val="000000"/>
                </a:solidFill>
                <a:effectLst/>
              </a:rPr>
              <a:t>АДН</a:t>
            </a:r>
            <a:r>
              <a:rPr lang="en-US" sz="1200" b="1" i="0" kern="1200" baseline="0">
                <a:solidFill>
                  <a:srgbClr val="000000"/>
                </a:solidFill>
                <a:effectLst/>
              </a:rPr>
              <a:t>)</a:t>
            </a:r>
            <a:endParaRPr lang="ru-RU" sz="1200">
              <a:effectLst/>
            </a:endParaRPr>
          </a:p>
        </c:rich>
      </c:tx>
      <c:layout>
        <c:manualLayout>
          <c:xMode val="edge"/>
          <c:yMode val="edge"/>
          <c:x val="0.35700598501286246"/>
          <c:y val="4.761904761904761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1305669945855257E-2"/>
          <c:y val="0.16548818897637796"/>
          <c:w val="0.77171466288395918"/>
          <c:h val="0.71521822272215974"/>
        </c:manualLayout>
      </c:layout>
      <c:scatterChart>
        <c:scatterStyle val="smoothMarker"/>
        <c:varyColors val="0"/>
        <c:ser>
          <c:idx val="0"/>
          <c:order val="0"/>
          <c:spPr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c:spPr>
          <c:marker>
            <c:symbol val="none"/>
          </c:marker>
          <c:xVal>
            <c:numRef>
              <c:f>'Самозапуск АДВ'!$Q$27:$Q$43</c:f>
              <c:numCache>
                <c:formatCode>General</c:formatCode>
                <c:ptCount val="17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</c:numCache>
            </c:numRef>
          </c:xVal>
          <c:yVal>
            <c:numRef>
              <c:f>'Самозапуск АДВ'!$S$27:$S$43</c:f>
              <c:numCache>
                <c:formatCode>General</c:formatCode>
                <c:ptCount val="17"/>
                <c:pt idx="0">
                  <c:v>30.11</c:v>
                </c:pt>
                <c:pt idx="1">
                  <c:v>39.75</c:v>
                </c:pt>
                <c:pt idx="2">
                  <c:v>47.12</c:v>
                </c:pt>
                <c:pt idx="3">
                  <c:v>54.18</c:v>
                </c:pt>
                <c:pt idx="4">
                  <c:v>58.5</c:v>
                </c:pt>
                <c:pt idx="5">
                  <c:v>61.6</c:v>
                </c:pt>
                <c:pt idx="6">
                  <c:v>64.2</c:v>
                </c:pt>
                <c:pt idx="7">
                  <c:v>66.8</c:v>
                </c:pt>
                <c:pt idx="8">
                  <c:v>68.400000000000006</c:v>
                </c:pt>
                <c:pt idx="9">
                  <c:v>69.5</c:v>
                </c:pt>
                <c:pt idx="10">
                  <c:v>71.2</c:v>
                </c:pt>
                <c:pt idx="11">
                  <c:v>72.400000000000006</c:v>
                </c:pt>
                <c:pt idx="12">
                  <c:v>73.099999999999994</c:v>
                </c:pt>
                <c:pt idx="13">
                  <c:v>73.900000000000006</c:v>
                </c:pt>
                <c:pt idx="14">
                  <c:v>74.7</c:v>
                </c:pt>
                <c:pt idx="15">
                  <c:v>75.099999999999994</c:v>
                </c:pt>
                <c:pt idx="16">
                  <c:v>75.8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147392"/>
        <c:axId val="186147968"/>
      </c:scatterChart>
      <c:valAx>
        <c:axId val="186147392"/>
        <c:scaling>
          <c:orientation val="minMax"/>
          <c:max val="80"/>
        </c:scaling>
        <c:delete val="0"/>
        <c:axPos val="b"/>
        <c:majorGridlines>
          <c:spPr>
            <a:ln w="12700"/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crossAx val="186147968"/>
        <c:crosses val="autoZero"/>
        <c:crossBetween val="midCat"/>
        <c:majorUnit val="10"/>
        <c:minorUnit val="10"/>
      </c:valAx>
      <c:valAx>
        <c:axId val="186147968"/>
        <c:scaling>
          <c:orientation val="minMax"/>
          <c:max val="80"/>
        </c:scaling>
        <c:delete val="0"/>
        <c:axPos val="l"/>
        <c:majorGridlines>
          <c:spPr>
            <a:ln w="12700"/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crossAx val="186147392"/>
        <c:crosses val="autoZero"/>
        <c:crossBetween val="midCat"/>
      </c:valAx>
      <c:spPr>
        <a:ln w="6350">
          <a:prstDash val="solid"/>
        </a:ln>
      </c:spPr>
    </c:plotArea>
    <c:plotVisOnly val="1"/>
    <c:dispBlanksAs val="gap"/>
    <c:showDLblsOverMax val="0"/>
  </c:chart>
  <c:spPr>
    <a:ln w="12700"/>
  </c:sp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/>
            </a:pPr>
            <a:r>
              <a:rPr lang="el-GR" sz="1200" b="1" i="0" baseline="0">
                <a:effectLst/>
                <a:latin typeface="Arial"/>
                <a:cs typeface="Arial"/>
              </a:rPr>
              <a:t>φ</a:t>
            </a:r>
            <a:r>
              <a:rPr lang="ru-RU" sz="1200" b="1" i="0" baseline="-25000">
                <a:effectLst/>
              </a:rPr>
              <a:t>ЗАП</a:t>
            </a:r>
            <a:r>
              <a:rPr lang="en-US" sz="1200" b="1" i="0" baseline="0">
                <a:effectLst/>
              </a:rPr>
              <a:t> = f(K</a:t>
            </a:r>
            <a:r>
              <a:rPr lang="ru-RU" sz="1200" b="1" i="0" baseline="-25000">
                <a:effectLst/>
              </a:rPr>
              <a:t>ЗАП</a:t>
            </a:r>
            <a:r>
              <a:rPr lang="en-US" sz="1200" b="1" i="0" baseline="0">
                <a:effectLst/>
              </a:rPr>
              <a:t>)</a:t>
            </a:r>
            <a:endParaRPr lang="ru-RU" sz="1200">
              <a:effectLst/>
            </a:endParaRPr>
          </a:p>
        </c:rich>
      </c:tx>
      <c:layout>
        <c:manualLayout>
          <c:xMode val="edge"/>
          <c:yMode val="edge"/>
          <c:x val="0.40252565012694003"/>
          <c:y val="5.6288542239574836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057802050193808E-2"/>
          <c:y val="0.17783351565663585"/>
          <c:w val="0.78149614741632856"/>
          <c:h val="0.6939736608303063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'Самозапуск АДВ'!$C$26</c:f>
              <c:strCache>
                <c:ptCount val="1"/>
                <c:pt idx="0">
                  <c:v>φзап</c:v>
                </c:pt>
              </c:strCache>
            </c:strRef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'Самозапуск АДВ'!$R$27:$R$45</c:f>
              <c:numCache>
                <c:formatCode>General</c:formatCode>
                <c:ptCount val="19"/>
                <c:pt idx="0">
                  <c:v>1</c:v>
                </c:pt>
                <c:pt idx="1">
                  <c:v>1.1290915777859507</c:v>
                </c:pt>
                <c:pt idx="2">
                  <c:v>1.2773430391264786</c:v>
                </c:pt>
                <c:pt idx="3">
                  <c:v>1.4245860331173505</c:v>
                </c:pt>
                <c:pt idx="4">
                  <c:v>1.5784593437945791</c:v>
                </c:pt>
                <c:pt idx="5">
                  <c:v>1.7189980596225085</c:v>
                </c:pt>
                <c:pt idx="6">
                  <c:v>1.8614794138171669</c:v>
                </c:pt>
                <c:pt idx="7">
                  <c:v>2.0069144338807257</c:v>
                </c:pt>
                <c:pt idx="8">
                  <c:v>2.1268592921866984</c:v>
                </c:pt>
                <c:pt idx="9">
                  <c:v>2.2505918160297598</c:v>
                </c:pt>
                <c:pt idx="10">
                  <c:v>2.3772826269056795</c:v>
                </c:pt>
                <c:pt idx="11">
                  <c:v>2.4805302402651197</c:v>
                </c:pt>
                <c:pt idx="12">
                  <c:v>2.5860373647984267</c:v>
                </c:pt>
                <c:pt idx="13">
                  <c:v>2.6887481734047731</c:v>
                </c:pt>
                <c:pt idx="14">
                  <c:v>2.795888871045447</c:v>
                </c:pt>
                <c:pt idx="15">
                  <c:v>2.8759726854057486</c:v>
                </c:pt>
                <c:pt idx="16">
                  <c:v>2.959874114870181</c:v>
                </c:pt>
              </c:numCache>
            </c:numRef>
          </c:xVal>
          <c:yVal>
            <c:numRef>
              <c:f>'Самозапуск АДВ'!$S$27:$S$45</c:f>
              <c:numCache>
                <c:formatCode>General</c:formatCode>
                <c:ptCount val="19"/>
                <c:pt idx="0">
                  <c:v>30.11</c:v>
                </c:pt>
                <c:pt idx="1">
                  <c:v>39.75</c:v>
                </c:pt>
                <c:pt idx="2">
                  <c:v>47.12</c:v>
                </c:pt>
                <c:pt idx="3">
                  <c:v>54.18</c:v>
                </c:pt>
                <c:pt idx="4">
                  <c:v>58.5</c:v>
                </c:pt>
                <c:pt idx="5">
                  <c:v>61.6</c:v>
                </c:pt>
                <c:pt idx="6">
                  <c:v>64.2</c:v>
                </c:pt>
                <c:pt idx="7">
                  <c:v>66.8</c:v>
                </c:pt>
                <c:pt idx="8">
                  <c:v>68.400000000000006</c:v>
                </c:pt>
                <c:pt idx="9">
                  <c:v>69.5</c:v>
                </c:pt>
                <c:pt idx="10">
                  <c:v>71.2</c:v>
                </c:pt>
                <c:pt idx="11">
                  <c:v>72.400000000000006</c:v>
                </c:pt>
                <c:pt idx="12">
                  <c:v>73.099999999999994</c:v>
                </c:pt>
                <c:pt idx="13">
                  <c:v>73.900000000000006</c:v>
                </c:pt>
                <c:pt idx="14">
                  <c:v>74.7</c:v>
                </c:pt>
                <c:pt idx="15">
                  <c:v>75.099999999999994</c:v>
                </c:pt>
                <c:pt idx="16">
                  <c:v>75.8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6149696"/>
        <c:axId val="186150272"/>
      </c:scatterChart>
      <c:valAx>
        <c:axId val="186149696"/>
        <c:scaling>
          <c:orientation val="minMax"/>
          <c:max val="2.8"/>
          <c:min val="1"/>
        </c:scaling>
        <c:delete val="0"/>
        <c:axPos val="b"/>
        <c:minorGridlines>
          <c:spPr>
            <a:ln w="12700">
              <a:solidFill>
                <a:sysClr val="windowText" lastClr="000000"/>
              </a:solidFill>
            </a:ln>
          </c:spPr>
        </c:minorGridlines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186150272"/>
        <c:crosses val="autoZero"/>
        <c:crossBetween val="midCat"/>
        <c:majorUnit val="0.2"/>
        <c:minorUnit val="0.2"/>
      </c:valAx>
      <c:valAx>
        <c:axId val="186150272"/>
        <c:scaling>
          <c:orientation val="minMax"/>
          <c:max val="80"/>
        </c:scaling>
        <c:delete val="0"/>
        <c:axPos val="l"/>
        <c:majorGridlines>
          <c:spPr>
            <a:ln w="12700">
              <a:solidFill>
                <a:schemeClr val="tx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crossAx val="186149696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200" b="1" i="0" kern="1200" baseline="0">
                <a:solidFill>
                  <a:srgbClr val="000000"/>
                </a:solidFill>
                <a:effectLst/>
              </a:rPr>
              <a:t>K</a:t>
            </a:r>
            <a:r>
              <a:rPr lang="ru-RU" sz="1200" b="1" i="0" kern="1200" baseline="-25000">
                <a:solidFill>
                  <a:srgbClr val="000000"/>
                </a:solidFill>
                <a:effectLst/>
              </a:rPr>
              <a:t>ЗАП</a:t>
            </a:r>
            <a:r>
              <a:rPr lang="ru-RU" sz="1200" b="1" i="0" kern="1200" baseline="0">
                <a:solidFill>
                  <a:srgbClr val="000000"/>
                </a:solidFill>
                <a:effectLst/>
              </a:rPr>
              <a:t> = </a:t>
            </a:r>
            <a:r>
              <a:rPr lang="en-US" sz="1200" b="1" i="0" kern="1200" baseline="0">
                <a:solidFill>
                  <a:srgbClr val="000000"/>
                </a:solidFill>
                <a:effectLst/>
              </a:rPr>
              <a:t>f(K</a:t>
            </a:r>
            <a:r>
              <a:rPr lang="ru-RU" sz="1200" b="1" i="0" kern="1200" baseline="-25000">
                <a:solidFill>
                  <a:srgbClr val="000000"/>
                </a:solidFill>
                <a:effectLst/>
              </a:rPr>
              <a:t>АДН</a:t>
            </a:r>
            <a:r>
              <a:rPr lang="en-US" sz="1200" b="1" i="0" kern="1200" baseline="0">
                <a:solidFill>
                  <a:srgbClr val="000000"/>
                </a:solidFill>
                <a:effectLst/>
              </a:rPr>
              <a:t>)</a:t>
            </a:r>
            <a:endParaRPr lang="ru-RU" sz="1200">
              <a:effectLst/>
            </a:endParaRPr>
          </a:p>
        </c:rich>
      </c:tx>
      <c:layout>
        <c:manualLayout>
          <c:xMode val="edge"/>
          <c:yMode val="edge"/>
          <c:x val="0.36399124829687141"/>
          <c:y val="1.8974552435876844E-2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10"/>
          <c:order val="0"/>
          <c:tx>
            <c:v>Кадв = 0</c:v>
          </c:tx>
          <c:spPr>
            <a:ln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'Самозапуск АДВ'!$Q$27:$Q$35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АДВ'!$R$27:$R$35</c:f>
              <c:numCache>
                <c:formatCode>General</c:formatCode>
                <c:ptCount val="9"/>
                <c:pt idx="0">
                  <c:v>1</c:v>
                </c:pt>
                <c:pt idx="1">
                  <c:v>1.1290915777859507</c:v>
                </c:pt>
                <c:pt idx="2">
                  <c:v>1.2773430391264786</c:v>
                </c:pt>
                <c:pt idx="3">
                  <c:v>1.4245860331173505</c:v>
                </c:pt>
                <c:pt idx="4">
                  <c:v>1.5784593437945791</c:v>
                </c:pt>
                <c:pt idx="5">
                  <c:v>1.7189980596225085</c:v>
                </c:pt>
                <c:pt idx="6">
                  <c:v>1.8614794138171669</c:v>
                </c:pt>
                <c:pt idx="7">
                  <c:v>2.0069144338807257</c:v>
                </c:pt>
                <c:pt idx="8">
                  <c:v>2.1268592921866984</c:v>
                </c:pt>
              </c:numCache>
            </c:numRef>
          </c:yVal>
          <c:smooth val="1"/>
        </c:ser>
        <c:ser>
          <c:idx val="0"/>
          <c:order val="1"/>
          <c:tx>
            <c:v>Кадв = 5%</c:v>
          </c:tx>
          <c:spPr>
            <a:ln w="28575" cap="flat" cmpd="sng" algn="ctr">
              <a:solidFill>
                <a:srgbClr val="C00000"/>
              </a:solidFill>
              <a:prstDash val="solid"/>
            </a:ln>
            <a:effectLst/>
          </c:spPr>
          <c:marker>
            <c:symbol val="none"/>
          </c:marker>
          <c:xVal>
            <c:numRef>
              <c:f>'Самозапуск АДВ'!$Z$3:$Z$11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АДВ'!$AC$3:$AC$11</c:f>
              <c:numCache>
                <c:formatCode>General</c:formatCode>
                <c:ptCount val="9"/>
                <c:pt idx="0">
                  <c:v>1.1385974599668691</c:v>
                </c:pt>
                <c:pt idx="1">
                  <c:v>1.2768670309653916</c:v>
                </c:pt>
                <c:pt idx="2">
                  <c:v>1.4270270270270271</c:v>
                </c:pt>
                <c:pt idx="3">
                  <c:v>1.5848652507585221</c:v>
                </c:pt>
                <c:pt idx="4">
                  <c:v>1.7358290658661486</c:v>
                </c:pt>
                <c:pt idx="5">
                  <c:v>1.8756549074397486</c:v>
                </c:pt>
                <c:pt idx="6">
                  <c:v>2.0207612456747404</c:v>
                </c:pt>
                <c:pt idx="7">
                  <c:v>2.1581379428375835</c:v>
                </c:pt>
                <c:pt idx="8">
                  <c:v>2.2782667569397428</c:v>
                </c:pt>
              </c:numCache>
            </c:numRef>
          </c:yVal>
          <c:smooth val="1"/>
        </c:ser>
        <c:ser>
          <c:idx val="1"/>
          <c:order val="2"/>
          <c:tx>
            <c:v>Кадв = 10%</c:v>
          </c:tx>
          <c:spPr>
            <a:ln>
              <a:solidFill>
                <a:schemeClr val="accent5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'Самозапуск АДВ'!$AI$3:$AI$11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АДВ'!$AL$3:$AL$11</c:f>
              <c:numCache>
                <c:formatCode>General</c:formatCode>
                <c:ptCount val="9"/>
                <c:pt idx="0">
                  <c:v>1.2842297174111212</c:v>
                </c:pt>
                <c:pt idx="1">
                  <c:v>1.4337240757439134</c:v>
                </c:pt>
                <c:pt idx="2">
                  <c:v>1.5916398713826367</c:v>
                </c:pt>
                <c:pt idx="3">
                  <c:v>1.7423573069446896</c:v>
                </c:pt>
                <c:pt idx="4">
                  <c:v>1.8807900716657926</c:v>
                </c:pt>
                <c:pt idx="5">
                  <c:v>2.0294372294372294</c:v>
                </c:pt>
                <c:pt idx="6">
                  <c:v>2.1647542387395102</c:v>
                </c:pt>
                <c:pt idx="7">
                  <c:v>2.2886667796035911</c:v>
                </c:pt>
                <c:pt idx="8">
                  <c:v>2.4098003020641046</c:v>
                </c:pt>
              </c:numCache>
            </c:numRef>
          </c:yVal>
          <c:smooth val="1"/>
        </c:ser>
        <c:ser>
          <c:idx val="2"/>
          <c:order val="3"/>
          <c:tx>
            <c:v>Кадв = 15%</c:v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'Самозапуск АДВ'!$Z$15:$Z$23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АДВ'!$AC$15:$AC$23</c:f>
              <c:numCache>
                <c:formatCode>General</c:formatCode>
                <c:ptCount val="9"/>
                <c:pt idx="0">
                  <c:v>1.4427797833935019</c:v>
                </c:pt>
                <c:pt idx="1">
                  <c:v>1.5984266046844271</c:v>
                </c:pt>
                <c:pt idx="2">
                  <c:v>1.7492041032897065</c:v>
                </c:pt>
                <c:pt idx="3">
                  <c:v>1.8929321203638909</c:v>
                </c:pt>
                <c:pt idx="4">
                  <c:v>2.0381282495667241</c:v>
                </c:pt>
                <c:pt idx="5">
                  <c:v>2.170409737699297</c:v>
                </c:pt>
                <c:pt idx="6">
                  <c:v>2.290606985418786</c:v>
                </c:pt>
                <c:pt idx="7">
                  <c:v>2.41222912817067</c:v>
                </c:pt>
                <c:pt idx="8">
                  <c:v>2.5269978401727862</c:v>
                </c:pt>
              </c:numCache>
            </c:numRef>
          </c:yVal>
          <c:smooth val="1"/>
        </c:ser>
        <c:ser>
          <c:idx val="3"/>
          <c:order val="4"/>
          <c:tx>
            <c:v>Кадв = 20%</c:v>
          </c:tx>
          <c:spPr>
            <a:ln>
              <a:solidFill>
                <a:schemeClr val="accent1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'Самозапуск АДВ'!$AI$15:$AI$23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АДВ'!$AL$15:$AL$23</c:f>
              <c:numCache>
                <c:formatCode>General</c:formatCode>
                <c:ptCount val="9"/>
                <c:pt idx="0">
                  <c:v>1.609878310665712</c:v>
                </c:pt>
                <c:pt idx="1">
                  <c:v>1.757259206798867</c:v>
                </c:pt>
                <c:pt idx="2">
                  <c:v>1.8998424093853967</c:v>
                </c:pt>
                <c:pt idx="3">
                  <c:v>2.0468343451864701</c:v>
                </c:pt>
                <c:pt idx="4">
                  <c:v>2.1757035003431708</c:v>
                </c:pt>
                <c:pt idx="5">
                  <c:v>2.2976412693025625</c:v>
                </c:pt>
                <c:pt idx="6">
                  <c:v>2.4243443174176194</c:v>
                </c:pt>
                <c:pt idx="7">
                  <c:v>2.5361716281390319</c:v>
                </c:pt>
                <c:pt idx="8">
                  <c:v>2.6344351258016769</c:v>
                </c:pt>
              </c:numCache>
            </c:numRef>
          </c:yVal>
          <c:smooth val="1"/>
        </c:ser>
        <c:ser>
          <c:idx val="4"/>
          <c:order val="5"/>
          <c:tx>
            <c:v>Кадв = 25%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'Самозапуск АДВ'!$Z$27:$Z$35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АДВ'!$AC$27:$AC$35</c:f>
              <c:numCache>
                <c:formatCode>General</c:formatCode>
                <c:ptCount val="9"/>
                <c:pt idx="0">
                  <c:v>1.767186392629341</c:v>
                </c:pt>
                <c:pt idx="1">
                  <c:v>1.9067648089730107</c:v>
                </c:pt>
                <c:pt idx="2">
                  <c:v>2.0538194444444442</c:v>
                </c:pt>
                <c:pt idx="3">
                  <c:v>2.184441009788769</c:v>
                </c:pt>
                <c:pt idx="4">
                  <c:v>2.3050789875997961</c:v>
                </c:pt>
                <c:pt idx="5">
                  <c:v>2.4331145885916201</c:v>
                </c:pt>
                <c:pt idx="6">
                  <c:v>2.5428523880845399</c:v>
                </c:pt>
                <c:pt idx="7">
                  <c:v>2.6452674897119342</c:v>
                </c:pt>
                <c:pt idx="8">
                  <c:v>2.7490624490461437</c:v>
                </c:pt>
              </c:numCache>
            </c:numRef>
          </c:yVal>
          <c:smooth val="1"/>
        </c:ser>
        <c:ser>
          <c:idx val="5"/>
          <c:order val="6"/>
          <c:tx>
            <c:v>Кадв = 30%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'Самозапуск АДВ'!$AI$27:$AI$35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АДВ'!$AL$27:$AL$35</c:f>
              <c:numCache>
                <c:formatCode>General</c:formatCode>
                <c:ptCount val="9"/>
                <c:pt idx="0">
                  <c:v>1.9136993509910543</c:v>
                </c:pt>
                <c:pt idx="1">
                  <c:v>2.0625543006081668</c:v>
                </c:pt>
                <c:pt idx="2">
                  <c:v>2.1914747335854248</c:v>
                </c:pt>
                <c:pt idx="3">
                  <c:v>2.313445520992691</c:v>
                </c:pt>
                <c:pt idx="4">
                  <c:v>2.4402155607948806</c:v>
                </c:pt>
                <c:pt idx="5">
                  <c:v>2.549966688874084</c:v>
                </c:pt>
                <c:pt idx="6">
                  <c:v>2.6486575522978093</c:v>
                </c:pt>
                <c:pt idx="7">
                  <c:v>2.7594647519582245</c:v>
                </c:pt>
                <c:pt idx="8">
                  <c:v>2.8469980632666236</c:v>
                </c:pt>
              </c:numCache>
            </c:numRef>
          </c:yVal>
          <c:smooth val="1"/>
        </c:ser>
        <c:ser>
          <c:idx val="7"/>
          <c:order val="7"/>
          <c:tx>
            <c:v>Кадв = 40%</c:v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'Самозапуск АДВ'!$AI$39:$AI$47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АДВ'!$AL$39:$AL$47</c:f>
              <c:numCache>
                <c:formatCode>General</c:formatCode>
                <c:ptCount val="9"/>
                <c:pt idx="0">
                  <c:v>2.205578512396694</c:v>
                </c:pt>
                <c:pt idx="1">
                  <c:v>2.3297002724795641</c:v>
                </c:pt>
                <c:pt idx="2">
                  <c:v>2.4578272604588394</c:v>
                </c:pt>
                <c:pt idx="3">
                  <c:v>2.5642308975642307</c:v>
                </c:pt>
                <c:pt idx="4">
                  <c:v>2.665016501650165</c:v>
                </c:pt>
                <c:pt idx="5">
                  <c:v>2.7737822817914348</c:v>
                </c:pt>
                <c:pt idx="6">
                  <c:v>2.8629162625282896</c:v>
                </c:pt>
                <c:pt idx="7">
                  <c:v>2.9453149984010234</c:v>
                </c:pt>
                <c:pt idx="8">
                  <c:v>3.0345264491605954</c:v>
                </c:pt>
              </c:numCache>
            </c:numRef>
          </c:yVal>
          <c:smooth val="1"/>
        </c:ser>
        <c:ser>
          <c:idx val="9"/>
          <c:order val="8"/>
          <c:tx>
            <c:v>Кадв = 50%</c:v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'Самозапуск АДВ'!$AI$51:$AI$59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АДВ'!$AL$51:$AL$59</c:f>
              <c:numCache>
                <c:formatCode>General</c:formatCode>
                <c:ptCount val="9"/>
                <c:pt idx="0">
                  <c:v>2.4754984792159513</c:v>
                </c:pt>
                <c:pt idx="1">
                  <c:v>2.5823165635968577</c:v>
                </c:pt>
                <c:pt idx="2">
                  <c:v>2.6809917355371899</c:v>
                </c:pt>
                <c:pt idx="3">
                  <c:v>2.7897838899803538</c:v>
                </c:pt>
                <c:pt idx="4">
                  <c:v>2.8793522267206479</c:v>
                </c:pt>
                <c:pt idx="5">
                  <c:v>2.9596412556053813</c:v>
                </c:pt>
                <c:pt idx="6">
                  <c:v>3.0488578680203045</c:v>
                </c:pt>
                <c:pt idx="7">
                  <c:v>3.1220583620960149</c:v>
                </c:pt>
                <c:pt idx="8">
                  <c:v>3.1977559607293125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168832"/>
        <c:axId val="163169408"/>
      </c:scatterChart>
      <c:valAx>
        <c:axId val="163168832"/>
        <c:scaling>
          <c:orientation val="minMax"/>
          <c:max val="4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spPr>
          <a:ln w="12700"/>
        </c:spPr>
        <c:crossAx val="163169408"/>
        <c:crosses val="autoZero"/>
        <c:crossBetween val="midCat"/>
      </c:valAx>
      <c:valAx>
        <c:axId val="1631694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 w="12700"/>
        </c:spPr>
        <c:crossAx val="163168832"/>
        <c:crosses val="autoZero"/>
        <c:crossBetween val="midCat"/>
      </c:valAx>
      <c:spPr>
        <a:ln w="6350">
          <a:prstDash val="solid"/>
        </a:ln>
      </c:spPr>
    </c:plotArea>
    <c:legend>
      <c:legendPos val="r"/>
      <c:layout/>
      <c:overlay val="0"/>
    </c:legend>
    <c:plotVisOnly val="1"/>
    <c:dispBlanksAs val="gap"/>
    <c:showDLblsOverMax val="0"/>
  </c:chart>
  <c:spPr>
    <a:ln w="12700"/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el-GR" sz="1200" b="1" i="0" kern="1200" baseline="0">
                <a:solidFill>
                  <a:srgbClr val="000000"/>
                </a:solidFill>
                <a:effectLst/>
                <a:latin typeface="Arial"/>
                <a:cs typeface="Arial"/>
              </a:rPr>
              <a:t>φ</a:t>
            </a:r>
            <a:r>
              <a:rPr lang="ru-RU" sz="1200" b="1" i="0" kern="1200" baseline="-25000">
                <a:solidFill>
                  <a:srgbClr val="000000"/>
                </a:solidFill>
                <a:effectLst/>
              </a:rPr>
              <a:t>ЗАП</a:t>
            </a:r>
            <a:r>
              <a:rPr lang="en-US" sz="1200" b="1" i="0" kern="1200" baseline="0">
                <a:solidFill>
                  <a:srgbClr val="000000"/>
                </a:solidFill>
                <a:effectLst/>
              </a:rPr>
              <a:t> </a:t>
            </a:r>
            <a:r>
              <a:rPr lang="ru-RU" sz="1200" b="1" i="0" kern="1200" baseline="0">
                <a:solidFill>
                  <a:srgbClr val="000000"/>
                </a:solidFill>
                <a:effectLst/>
              </a:rPr>
              <a:t>=</a:t>
            </a:r>
            <a:r>
              <a:rPr lang="en-US" sz="1200" b="1" i="0" kern="1200" baseline="0">
                <a:solidFill>
                  <a:srgbClr val="000000"/>
                </a:solidFill>
                <a:effectLst/>
              </a:rPr>
              <a:t> f(K</a:t>
            </a:r>
            <a:r>
              <a:rPr lang="ru-RU" sz="1200" b="1" i="0" kern="1200" baseline="-25000">
                <a:solidFill>
                  <a:srgbClr val="000000"/>
                </a:solidFill>
                <a:effectLst/>
              </a:rPr>
              <a:t>АДН</a:t>
            </a:r>
            <a:r>
              <a:rPr lang="en-US" sz="1200" b="1" i="0" kern="1200" baseline="0">
                <a:solidFill>
                  <a:srgbClr val="000000"/>
                </a:solidFill>
                <a:effectLst/>
              </a:rPr>
              <a:t>)</a:t>
            </a:r>
            <a:endParaRPr lang="ru-RU" sz="1200">
              <a:effectLst/>
            </a:endParaRPr>
          </a:p>
        </c:rich>
      </c:tx>
      <c:layout>
        <c:manualLayout>
          <c:xMode val="edge"/>
          <c:yMode val="edge"/>
          <c:x val="0.36186877348312663"/>
          <c:y val="1.9093078758949882E-2"/>
        </c:manualLayout>
      </c:layout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Кадв = 0</c:v>
          </c:tx>
          <c:spPr>
            <a:ln w="28575" cap="flat" cmpd="sng" algn="ctr">
              <a:solidFill>
                <a:sysClr val="windowText" lastClr="000000"/>
              </a:solidFill>
              <a:prstDash val="solid"/>
            </a:ln>
            <a:effectLst/>
          </c:spPr>
          <c:marker>
            <c:symbol val="none"/>
          </c:marker>
          <c:xVal>
            <c:numRef>
              <c:f>'Самозапуск АДВ'!$Q$27:$Q$35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АДВ'!$S$27:$S$35</c:f>
              <c:numCache>
                <c:formatCode>General</c:formatCode>
                <c:ptCount val="9"/>
                <c:pt idx="0">
                  <c:v>30.11</c:v>
                </c:pt>
                <c:pt idx="1">
                  <c:v>39.75</c:v>
                </c:pt>
                <c:pt idx="2">
                  <c:v>47.12</c:v>
                </c:pt>
                <c:pt idx="3">
                  <c:v>54.18</c:v>
                </c:pt>
                <c:pt idx="4">
                  <c:v>58.5</c:v>
                </c:pt>
                <c:pt idx="5">
                  <c:v>61.6</c:v>
                </c:pt>
                <c:pt idx="6">
                  <c:v>64.2</c:v>
                </c:pt>
                <c:pt idx="7">
                  <c:v>66.8</c:v>
                </c:pt>
                <c:pt idx="8">
                  <c:v>68.400000000000006</c:v>
                </c:pt>
              </c:numCache>
            </c:numRef>
          </c:yVal>
          <c:smooth val="1"/>
        </c:ser>
        <c:ser>
          <c:idx val="1"/>
          <c:order val="1"/>
          <c:tx>
            <c:v>Кадв = 5%</c:v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xVal>
            <c:numRef>
              <c:f>'Самозапуск АДВ'!$Z$3:$Z$11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АДВ'!$AD$3:$AD$11</c:f>
              <c:numCache>
                <c:formatCode>General</c:formatCode>
                <c:ptCount val="9"/>
                <c:pt idx="0">
                  <c:v>41.55</c:v>
                </c:pt>
                <c:pt idx="1">
                  <c:v>49.2</c:v>
                </c:pt>
                <c:pt idx="2">
                  <c:v>54.3</c:v>
                </c:pt>
                <c:pt idx="3">
                  <c:v>59.1</c:v>
                </c:pt>
                <c:pt idx="4">
                  <c:v>62.2</c:v>
                </c:pt>
                <c:pt idx="5">
                  <c:v>64.5</c:v>
                </c:pt>
                <c:pt idx="6">
                  <c:v>67.099999999999994</c:v>
                </c:pt>
                <c:pt idx="7">
                  <c:v>68.599999999999994</c:v>
                </c:pt>
                <c:pt idx="8">
                  <c:v>69.900000000000006</c:v>
                </c:pt>
              </c:numCache>
            </c:numRef>
          </c:yVal>
          <c:smooth val="1"/>
        </c:ser>
        <c:ser>
          <c:idx val="2"/>
          <c:order val="2"/>
          <c:tx>
            <c:v>Кадв = 10%</c:v>
          </c:tx>
          <c:spPr>
            <a:ln>
              <a:solidFill>
                <a:schemeClr val="accent5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'Самозапуск АДВ'!$AI$3:$AI$11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АДВ'!$AM$3:$AM$11</c:f>
              <c:numCache>
                <c:formatCode>General</c:formatCode>
                <c:ptCount val="9"/>
                <c:pt idx="0">
                  <c:v>49.15</c:v>
                </c:pt>
                <c:pt idx="1">
                  <c:v>54.95</c:v>
                </c:pt>
                <c:pt idx="2">
                  <c:v>59.6</c:v>
                </c:pt>
                <c:pt idx="3">
                  <c:v>62.5</c:v>
                </c:pt>
                <c:pt idx="4">
                  <c:v>64.8</c:v>
                </c:pt>
                <c:pt idx="5">
                  <c:v>67.3</c:v>
                </c:pt>
                <c:pt idx="6">
                  <c:v>68.8</c:v>
                </c:pt>
                <c:pt idx="7">
                  <c:v>70.099999999999994</c:v>
                </c:pt>
                <c:pt idx="8">
                  <c:v>71.5</c:v>
                </c:pt>
              </c:numCache>
            </c:numRef>
          </c:yVal>
          <c:smooth val="1"/>
        </c:ser>
        <c:ser>
          <c:idx val="3"/>
          <c:order val="3"/>
          <c:tx>
            <c:v>Кадв = 15%</c:v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'Самозапуск АДВ'!$Z$15:$Z$23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АДВ'!$AD$15:$AD$23</c:f>
              <c:numCache>
                <c:formatCode>General</c:formatCode>
                <c:ptCount val="9"/>
                <c:pt idx="0">
                  <c:v>54.62</c:v>
                </c:pt>
                <c:pt idx="1">
                  <c:v>60.1</c:v>
                </c:pt>
                <c:pt idx="2">
                  <c:v>63</c:v>
                </c:pt>
                <c:pt idx="3">
                  <c:v>65.099999999999994</c:v>
                </c:pt>
                <c:pt idx="4">
                  <c:v>67.599999999999994</c:v>
                </c:pt>
                <c:pt idx="5">
                  <c:v>69.099999999999994</c:v>
                </c:pt>
                <c:pt idx="6">
                  <c:v>70.3</c:v>
                </c:pt>
                <c:pt idx="7">
                  <c:v>71.8</c:v>
                </c:pt>
                <c:pt idx="8">
                  <c:v>72.599999999999994</c:v>
                </c:pt>
              </c:numCache>
            </c:numRef>
          </c:yVal>
          <c:smooth val="1"/>
        </c:ser>
        <c:ser>
          <c:idx val="4"/>
          <c:order val="4"/>
          <c:tx>
            <c:v>Кадв = 20%</c:v>
          </c:tx>
          <c:spPr>
            <a:ln>
              <a:solidFill>
                <a:schemeClr val="tx2"/>
              </a:solidFill>
            </a:ln>
          </c:spPr>
          <c:marker>
            <c:symbol val="none"/>
          </c:marker>
          <c:xVal>
            <c:numRef>
              <c:f>'Самозапуск АДВ'!$AI$15:$AI$23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АДВ'!$AM$15:$AM$23</c:f>
              <c:numCache>
                <c:formatCode>General</c:formatCode>
                <c:ptCount val="9"/>
                <c:pt idx="0">
                  <c:v>59.58</c:v>
                </c:pt>
                <c:pt idx="1">
                  <c:v>63.4</c:v>
                </c:pt>
                <c:pt idx="2">
                  <c:v>65.5</c:v>
                </c:pt>
                <c:pt idx="3">
                  <c:v>67.150000000000006</c:v>
                </c:pt>
                <c:pt idx="4">
                  <c:v>69.400000000000006</c:v>
                </c:pt>
                <c:pt idx="5">
                  <c:v>70.5</c:v>
                </c:pt>
                <c:pt idx="6">
                  <c:v>72.099999999999994</c:v>
                </c:pt>
                <c:pt idx="7">
                  <c:v>72.8</c:v>
                </c:pt>
                <c:pt idx="8">
                  <c:v>73.5</c:v>
                </c:pt>
              </c:numCache>
            </c:numRef>
          </c:yVal>
          <c:smooth val="1"/>
        </c:ser>
        <c:ser>
          <c:idx val="5"/>
          <c:order val="5"/>
          <c:tx>
            <c:v>Кадв = 25%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'Самозапуск АДВ'!$Z$27:$Z$35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АДВ'!$AD$27:$AD$35</c:f>
              <c:numCache>
                <c:formatCode>General</c:formatCode>
                <c:ptCount val="9"/>
                <c:pt idx="0">
                  <c:v>63.03</c:v>
                </c:pt>
                <c:pt idx="1">
                  <c:v>65.8</c:v>
                </c:pt>
                <c:pt idx="2">
                  <c:v>68.2</c:v>
                </c:pt>
                <c:pt idx="3">
                  <c:v>69.599999999999994</c:v>
                </c:pt>
                <c:pt idx="4">
                  <c:v>70.7</c:v>
                </c:pt>
                <c:pt idx="5">
                  <c:v>72.3</c:v>
                </c:pt>
                <c:pt idx="6">
                  <c:v>73.099999999999994</c:v>
                </c:pt>
                <c:pt idx="7">
                  <c:v>73.7</c:v>
                </c:pt>
                <c:pt idx="8">
                  <c:v>74.599999999999994</c:v>
                </c:pt>
              </c:numCache>
            </c:numRef>
          </c:yVal>
          <c:smooth val="1"/>
        </c:ser>
        <c:ser>
          <c:idx val="6"/>
          <c:order val="6"/>
          <c:tx>
            <c:v>Кадв = 30%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'Самозапуск АДВ'!$AI$27:$AI$35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АДВ'!$AM$27:$AM$35</c:f>
              <c:numCache>
                <c:formatCode>General</c:formatCode>
                <c:ptCount val="9"/>
                <c:pt idx="0">
                  <c:v>65.63</c:v>
                </c:pt>
                <c:pt idx="1">
                  <c:v>68.45</c:v>
                </c:pt>
                <c:pt idx="2">
                  <c:v>69.8</c:v>
                </c:pt>
                <c:pt idx="3">
                  <c:v>70.900000000000006</c:v>
                </c:pt>
                <c:pt idx="4">
                  <c:v>72.400000000000006</c:v>
                </c:pt>
                <c:pt idx="5">
                  <c:v>73.2</c:v>
                </c:pt>
                <c:pt idx="6">
                  <c:v>73.8</c:v>
                </c:pt>
                <c:pt idx="7">
                  <c:v>74.8</c:v>
                </c:pt>
                <c:pt idx="8">
                  <c:v>75.3</c:v>
                </c:pt>
              </c:numCache>
            </c:numRef>
          </c:yVal>
          <c:smooth val="1"/>
        </c:ser>
        <c:ser>
          <c:idx val="8"/>
          <c:order val="7"/>
          <c:tx>
            <c:v>Кадв = 40%</c:v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'Самозапуск АДВ'!$AI$39:$AI$47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АДВ'!$AM$39:$AM$47</c:f>
              <c:numCache>
                <c:formatCode>General</c:formatCode>
                <c:ptCount val="9"/>
                <c:pt idx="0">
                  <c:v>69.72</c:v>
                </c:pt>
                <c:pt idx="1">
                  <c:v>71.3</c:v>
                </c:pt>
                <c:pt idx="2">
                  <c:v>72.75</c:v>
                </c:pt>
                <c:pt idx="3">
                  <c:v>73.45</c:v>
                </c:pt>
                <c:pt idx="4">
                  <c:v>74.099999999999994</c:v>
                </c:pt>
                <c:pt idx="5">
                  <c:v>75.099999999999994</c:v>
                </c:pt>
                <c:pt idx="6">
                  <c:v>75.5</c:v>
                </c:pt>
                <c:pt idx="7">
                  <c:v>76</c:v>
                </c:pt>
                <c:pt idx="8">
                  <c:v>76.7</c:v>
                </c:pt>
              </c:numCache>
            </c:numRef>
          </c:yVal>
          <c:smooth val="1"/>
        </c:ser>
        <c:ser>
          <c:idx val="10"/>
          <c:order val="8"/>
          <c:tx>
            <c:v>Кадв = 50%</c:v>
          </c:tx>
          <c:spPr>
            <a:ln>
              <a:solidFill>
                <a:srgbClr val="00B0F0"/>
              </a:solidFill>
            </a:ln>
          </c:spPr>
          <c:marker>
            <c:symbol val="none"/>
          </c:marker>
          <c:xVal>
            <c:numRef>
              <c:f>'Самозапуск АДВ'!$AI$51:$AI$59</c:f>
              <c:numCache>
                <c:formatCode>General</c:formatCode>
                <c:ptCount val="9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</c:numCache>
            </c:numRef>
          </c:xVal>
          <c:yVal>
            <c:numRef>
              <c:f>'Самозапуск АДВ'!$AM$51:$AM$59</c:f>
              <c:numCache>
                <c:formatCode>General</c:formatCode>
                <c:ptCount val="9"/>
                <c:pt idx="0">
                  <c:v>72.89</c:v>
                </c:pt>
                <c:pt idx="1">
                  <c:v>73.8</c:v>
                </c:pt>
                <c:pt idx="2">
                  <c:v>74.45</c:v>
                </c:pt>
                <c:pt idx="3">
                  <c:v>75.349999999999994</c:v>
                </c:pt>
                <c:pt idx="4">
                  <c:v>75.7</c:v>
                </c:pt>
                <c:pt idx="5">
                  <c:v>76.2</c:v>
                </c:pt>
                <c:pt idx="6">
                  <c:v>76.900000000000006</c:v>
                </c:pt>
                <c:pt idx="7">
                  <c:v>77.25</c:v>
                </c:pt>
                <c:pt idx="8">
                  <c:v>77.5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174592"/>
        <c:axId val="163175168"/>
      </c:scatterChart>
      <c:valAx>
        <c:axId val="163174592"/>
        <c:scaling>
          <c:orientation val="minMax"/>
          <c:max val="40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spPr>
          <a:ln w="12700"/>
        </c:spPr>
        <c:crossAx val="163175168"/>
        <c:crosses val="autoZero"/>
        <c:crossBetween val="midCat"/>
        <c:majorUnit val="5"/>
        <c:minorUnit val="5"/>
      </c:valAx>
      <c:valAx>
        <c:axId val="163175168"/>
        <c:scaling>
          <c:orientation val="minMax"/>
          <c:max val="8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spPr>
          <a:ln w="12700"/>
        </c:spPr>
        <c:crossAx val="163174592"/>
        <c:crosses val="autoZero"/>
        <c:crossBetween val="midCat"/>
      </c:valAx>
      <c:spPr>
        <a:ln w="6350">
          <a:prstDash val="solid"/>
        </a:ln>
      </c:spPr>
    </c:plotArea>
    <c:legend>
      <c:legendPos val="r"/>
      <c:layout/>
      <c:overlay val="0"/>
    </c:legend>
    <c:plotVisOnly val="1"/>
    <c:dispBlanksAs val="gap"/>
    <c:showDLblsOverMax val="0"/>
  </c:chart>
  <c:spPr>
    <a:ln w="12700"/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0.07374</cdr:x>
      <cdr:y>0.0787</cdr:y>
    </cdr:from>
    <cdr:to>
      <cdr:x>0.07427</cdr:x>
      <cdr:y>0.17392</cdr:y>
    </cdr:to>
    <cdr:cxnSp macro="">
      <cdr:nvCxnSpPr>
        <cdr:cNvPr id="2" name="Прямая со стрелкой 1"/>
        <cdr:cNvCxnSpPr/>
      </cdr:nvCxnSpPr>
      <cdr:spPr>
        <a:xfrm xmlns:a="http://schemas.openxmlformats.org/drawingml/2006/main" flipV="1">
          <a:off x="359641" y="209890"/>
          <a:ext cx="2584" cy="253951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0.82535</cdr:x>
      <cdr:y>0.87835</cdr:y>
    </cdr:from>
    <cdr:to>
      <cdr:x>0.88452</cdr:x>
      <cdr:y>0.8792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rot="5400000" flipV="1">
          <a:off x="4182490" y="2198921"/>
          <a:ext cx="2267" cy="289549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0.06845</cdr:x>
      <cdr:y>0.01227</cdr:y>
    </cdr:from>
    <cdr:to>
      <cdr:x>0.16972</cdr:x>
      <cdr:y>0.10602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32568" y="32723"/>
          <a:ext cx="492002" cy="250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/>
            <a:t>K</a:t>
          </a:r>
          <a:r>
            <a:rPr lang="ru-RU" sz="1200" b="1" baseline="-25000"/>
            <a:t>ЗАП</a:t>
          </a:r>
        </a:p>
      </cdr:txBody>
    </cdr:sp>
  </cdr:relSizeAnchor>
  <cdr:relSizeAnchor xmlns:cdr="http://schemas.openxmlformats.org/drawingml/2006/chartDrawing">
    <cdr:from>
      <cdr:x>0.85565</cdr:x>
      <cdr:y>0.87472</cdr:y>
    </cdr:from>
    <cdr:to>
      <cdr:x>0.99831</cdr:x>
      <cdr:y>0.97978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4187146" y="2332868"/>
          <a:ext cx="698089" cy="2802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overflow" horzOverflow="overflow" wrap="square" rtlCol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/>
            <a:t>K</a:t>
          </a:r>
          <a:r>
            <a:rPr lang="ru-RU" sz="1200" b="1" baseline="-25000"/>
            <a:t>АДВ</a:t>
          </a:r>
          <a:r>
            <a:rPr lang="ru-RU" sz="1200" b="1" baseline="0"/>
            <a:t>, 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0.07216</cdr:x>
      <cdr:y>0.08239</cdr:y>
    </cdr:from>
    <cdr:to>
      <cdr:x>0.07269</cdr:x>
      <cdr:y>0.17761</cdr:y>
    </cdr:to>
    <cdr:cxnSp macro="">
      <cdr:nvCxnSpPr>
        <cdr:cNvPr id="2" name="Прямая со стрелкой 1"/>
        <cdr:cNvCxnSpPr/>
      </cdr:nvCxnSpPr>
      <cdr:spPr>
        <a:xfrm xmlns:a="http://schemas.openxmlformats.org/drawingml/2006/main" flipV="1">
          <a:off x="333226" y="219733"/>
          <a:ext cx="2447" cy="25395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0.83266</cdr:x>
      <cdr:y>0.88023</cdr:y>
    </cdr:from>
    <cdr:to>
      <cdr:x>0.89183</cdr:x>
      <cdr:y>0.88108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rot="5400000" flipV="1">
          <a:off x="3980690" y="2212083"/>
          <a:ext cx="2267" cy="273247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0.8567</cdr:x>
      <cdr:y>0.87534</cdr:y>
    </cdr:from>
    <cdr:to>
      <cdr:x>1</cdr:x>
      <cdr:y>0.96545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956259" y="2334545"/>
          <a:ext cx="661738" cy="2402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/>
            <a:t>K</a:t>
          </a:r>
          <a:r>
            <a:rPr lang="ru-RU" sz="1200" b="1" baseline="-25000"/>
            <a:t>АДВ</a:t>
          </a:r>
          <a:r>
            <a:rPr lang="ru-RU" sz="1200" b="1" baseline="0"/>
            <a:t>, %</a:t>
          </a:r>
        </a:p>
      </cdr:txBody>
    </cdr:sp>
  </cdr:relSizeAnchor>
  <cdr:relSizeAnchor xmlns:cdr="http://schemas.openxmlformats.org/drawingml/2006/chartDrawing">
    <cdr:from>
      <cdr:x>0.06837</cdr:x>
      <cdr:y>0.01256</cdr:y>
    </cdr:from>
    <cdr:to>
      <cdr:x>0.26215</cdr:x>
      <cdr:y>0.11508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315725" y="33505"/>
          <a:ext cx="894891" cy="2734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200" b="1" i="0" baseline="0">
              <a:effectLst/>
              <a:latin typeface="Arial"/>
              <a:cs typeface="Arial"/>
            </a:rPr>
            <a:t>φ</a:t>
          </a:r>
          <a:r>
            <a:rPr lang="ru-RU" sz="1200" b="1" i="0" baseline="-25000">
              <a:effectLst/>
            </a:rPr>
            <a:t>ЗАП</a:t>
          </a:r>
          <a:r>
            <a:rPr lang="ru-RU" sz="1200" b="1" i="0" baseline="0">
              <a:effectLst/>
            </a:rPr>
            <a:t>, град</a:t>
          </a:r>
          <a:endParaRPr lang="ru-RU" sz="1200" baseline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0.06955</cdr:x>
      <cdr:y>0.01952</cdr:y>
    </cdr:from>
    <cdr:to>
      <cdr:x>0.25844</cdr:x>
      <cdr:y>0.12968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1113" y="48446"/>
          <a:ext cx="872160" cy="2734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200" b="1" i="0" baseline="0">
              <a:effectLst/>
              <a:latin typeface="Arial"/>
              <a:ea typeface="+mn-ea"/>
              <a:cs typeface="Arial"/>
            </a:rPr>
            <a:t>φ</a:t>
          </a:r>
          <a:r>
            <a:rPr lang="ru-RU" sz="1200" b="1" i="0" baseline="-25000">
              <a:effectLst/>
            </a:rPr>
            <a:t>ЗАП</a:t>
          </a:r>
          <a:r>
            <a:rPr lang="ru-RU" sz="1200" b="1" i="0" baseline="0">
              <a:effectLst/>
            </a:rPr>
            <a:t>, град</a:t>
          </a:r>
          <a:endParaRPr lang="ru-RU" sz="1200" baseline="0"/>
        </a:p>
      </cdr:txBody>
    </cdr:sp>
  </cdr:relSizeAnchor>
  <cdr:relSizeAnchor xmlns:cdr="http://schemas.openxmlformats.org/drawingml/2006/chartDrawing">
    <cdr:from>
      <cdr:x>0.86553</cdr:x>
      <cdr:y>0.8697</cdr:y>
    </cdr:from>
    <cdr:to>
      <cdr:x>0.96634</cdr:x>
      <cdr:y>0.98878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3996375" y="2158468"/>
          <a:ext cx="465476" cy="2955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/>
            <a:t>K</a:t>
          </a:r>
          <a:r>
            <a:rPr lang="ru-RU" sz="1200" b="1" baseline="-25000"/>
            <a:t>ЗАП</a:t>
          </a:r>
        </a:p>
      </cdr:txBody>
    </cdr:sp>
  </cdr:relSizeAnchor>
  <cdr:relSizeAnchor xmlns:cdr="http://schemas.openxmlformats.org/drawingml/2006/chartDrawing">
    <cdr:from>
      <cdr:x>0.07132</cdr:x>
      <cdr:y>0.08427</cdr:y>
    </cdr:from>
    <cdr:to>
      <cdr:x>0.07206</cdr:x>
      <cdr:y>0.18659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 flipV="1">
          <a:off x="329282" y="209146"/>
          <a:ext cx="3417" cy="25394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65000"/>
              <a:lumOff val="35000"/>
            </a:schemeClr>
          </a:solidFill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0.81606</cdr:x>
      <cdr:y>0.87244</cdr:y>
    </cdr:from>
    <cdr:to>
      <cdr:x>0.89924</cdr:x>
      <cdr:y>0.87336</cdr:y>
    </cdr:to>
    <cdr:cxnSp macro="">
      <cdr:nvCxnSpPr>
        <cdr:cNvPr id="5" name="Прямая со стрелкой 4"/>
        <cdr:cNvCxnSpPr/>
      </cdr:nvCxnSpPr>
      <cdr:spPr>
        <a:xfrm xmlns:a="http://schemas.openxmlformats.org/drawingml/2006/main" rot="5400000" flipV="1">
          <a:off x="3958861" y="1974382"/>
          <a:ext cx="2283" cy="38406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0.85883</cdr:x>
      <cdr:y>0.88238</cdr:y>
    </cdr:from>
    <cdr:to>
      <cdr:x>1</cdr:x>
      <cdr:y>0.97248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964389" y="2353309"/>
          <a:ext cx="651624" cy="2402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/>
            <a:t>K</a:t>
          </a:r>
          <a:r>
            <a:rPr lang="ru-RU" sz="1200" b="1" baseline="-25000"/>
            <a:t>АДН</a:t>
          </a:r>
          <a:r>
            <a:rPr lang="ru-RU" sz="1200" b="1" baseline="0"/>
            <a:t>, %</a:t>
          </a:r>
        </a:p>
      </cdr:txBody>
    </cdr:sp>
  </cdr:relSizeAnchor>
  <cdr:relSizeAnchor xmlns:cdr="http://schemas.openxmlformats.org/drawingml/2006/chartDrawing">
    <cdr:from>
      <cdr:x>0.07766</cdr:x>
      <cdr:y>0.07889</cdr:y>
    </cdr:from>
    <cdr:to>
      <cdr:x>0.07819</cdr:x>
      <cdr:y>0.17411</cdr:y>
    </cdr:to>
    <cdr:cxnSp macro="">
      <cdr:nvCxnSpPr>
        <cdr:cNvPr id="6" name="Прямая со стрелкой 1"/>
        <cdr:cNvCxnSpPr/>
      </cdr:nvCxnSpPr>
      <cdr:spPr>
        <a:xfrm xmlns:a="http://schemas.openxmlformats.org/drawingml/2006/main" flipV="1">
          <a:off x="358499" y="210400"/>
          <a:ext cx="2447" cy="253951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0.83589</cdr:x>
      <cdr:y>0.88023</cdr:y>
    </cdr:from>
    <cdr:to>
      <cdr:x>0.89506</cdr:x>
      <cdr:y>0.88108</cdr:y>
    </cdr:to>
    <cdr:cxnSp macro="">
      <cdr:nvCxnSpPr>
        <cdr:cNvPr id="7" name="Прямая со стрелкой 2"/>
        <cdr:cNvCxnSpPr/>
      </cdr:nvCxnSpPr>
      <cdr:spPr>
        <a:xfrm xmlns:a="http://schemas.openxmlformats.org/drawingml/2006/main" rot="5400000" flipV="1">
          <a:off x="3993930" y="2212147"/>
          <a:ext cx="2267" cy="27313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0.07302</cdr:x>
      <cdr:y>0.01419</cdr:y>
    </cdr:from>
    <cdr:to>
      <cdr:x>0.1723</cdr:x>
      <cdr:y>0.12501</cdr:y>
    </cdr:to>
    <cdr:sp macro="" textlink="">
      <cdr:nvSpPr>
        <cdr:cNvPr id="8" name="TextBox 3"/>
        <cdr:cNvSpPr txBox="1"/>
      </cdr:nvSpPr>
      <cdr:spPr>
        <a:xfrm xmlns:a="http://schemas.openxmlformats.org/drawingml/2006/main">
          <a:off x="337074" y="37858"/>
          <a:ext cx="458242" cy="29555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/>
            <a:t>K</a:t>
          </a:r>
          <a:r>
            <a:rPr lang="ru-RU" sz="1200" b="1" baseline="-25000"/>
            <a:t>ЗАП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0.07182</cdr:x>
      <cdr:y>0.08255</cdr:y>
    </cdr:from>
    <cdr:to>
      <cdr:x>0.07235</cdr:x>
      <cdr:y>0.17777</cdr:y>
    </cdr:to>
    <cdr:cxnSp macro="">
      <cdr:nvCxnSpPr>
        <cdr:cNvPr id="2" name="Прямая со стрелкой 1"/>
        <cdr:cNvCxnSpPr/>
      </cdr:nvCxnSpPr>
      <cdr:spPr>
        <a:xfrm xmlns:a="http://schemas.openxmlformats.org/drawingml/2006/main" flipV="1">
          <a:off x="334216" y="220163"/>
          <a:ext cx="2467" cy="25395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0.83852</cdr:x>
      <cdr:y>0.88023</cdr:y>
    </cdr:from>
    <cdr:to>
      <cdr:x>0.89769</cdr:x>
      <cdr:y>0.88108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rot="5400000" flipV="1">
          <a:off x="4014758" y="2211847"/>
          <a:ext cx="2267" cy="27372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0.85847</cdr:x>
      <cdr:y>0.8783</cdr:y>
    </cdr:from>
    <cdr:to>
      <cdr:x>1</cdr:x>
      <cdr:y>0.9684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3994871" y="2342421"/>
          <a:ext cx="658586" cy="24029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/>
            <a:t>K</a:t>
          </a:r>
          <a:r>
            <a:rPr lang="ru-RU" sz="1200" b="1" baseline="-25000"/>
            <a:t>АДН</a:t>
          </a:r>
          <a:r>
            <a:rPr lang="ru-RU" sz="1200" b="1" baseline="0"/>
            <a:t>, %</a:t>
          </a:r>
        </a:p>
      </cdr:txBody>
    </cdr:sp>
  </cdr:relSizeAnchor>
  <cdr:relSizeAnchor xmlns:cdr="http://schemas.openxmlformats.org/drawingml/2006/chartDrawing">
    <cdr:from>
      <cdr:x>0.06634</cdr:x>
      <cdr:y>0.00891</cdr:y>
    </cdr:from>
    <cdr:to>
      <cdr:x>0.24909</cdr:x>
      <cdr:y>0.11143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308727" y="23767"/>
          <a:ext cx="850416" cy="27342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200" b="1" i="0" baseline="0">
              <a:effectLst/>
              <a:latin typeface="Arial"/>
              <a:ea typeface="+mn-ea"/>
              <a:cs typeface="Arial"/>
            </a:rPr>
            <a:t>φ</a:t>
          </a:r>
          <a:r>
            <a:rPr lang="ru-RU" sz="1200" b="1" i="0" baseline="-25000">
              <a:effectLst/>
            </a:rPr>
            <a:t>ЗАП</a:t>
          </a:r>
          <a:r>
            <a:rPr lang="ru-RU" sz="1200" b="1" i="0" baseline="0">
              <a:effectLst/>
            </a:rPr>
            <a:t>, град</a:t>
          </a:r>
          <a:endParaRPr lang="ru-RU" sz="1200" baseline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0.0657</cdr:x>
      <cdr:y>0.01883</cdr:y>
    </cdr:from>
    <cdr:to>
      <cdr:x>0.2513</cdr:x>
      <cdr:y>0.12899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5769" y="46727"/>
          <a:ext cx="863845" cy="2734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200" b="1" i="0" baseline="0">
              <a:effectLst/>
              <a:latin typeface="Arial"/>
              <a:ea typeface="+mn-ea"/>
              <a:cs typeface="Arial"/>
            </a:rPr>
            <a:t>φ</a:t>
          </a:r>
          <a:r>
            <a:rPr lang="ru-RU" sz="1200" b="1" i="0" baseline="-25000">
              <a:effectLst/>
            </a:rPr>
            <a:t>ЗАП</a:t>
          </a:r>
          <a:r>
            <a:rPr lang="ru-RU" sz="1200" b="1" i="0" baseline="0">
              <a:effectLst/>
            </a:rPr>
            <a:t>, град</a:t>
          </a:r>
          <a:endParaRPr lang="ru-RU" sz="1200" baseline="0"/>
        </a:p>
      </cdr:txBody>
    </cdr:sp>
  </cdr:relSizeAnchor>
  <cdr:relSizeAnchor xmlns:cdr="http://schemas.openxmlformats.org/drawingml/2006/chartDrawing">
    <cdr:from>
      <cdr:x>0.8718</cdr:x>
      <cdr:y>0.86814</cdr:y>
    </cdr:from>
    <cdr:to>
      <cdr:x>0.97052</cdr:x>
      <cdr:y>0.98722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057507" y="2154600"/>
          <a:ext cx="459464" cy="2955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/>
            <a:t>K</a:t>
          </a:r>
          <a:r>
            <a:rPr lang="ru-RU" sz="1200" b="1" baseline="-25000"/>
            <a:t>ЗАП</a:t>
          </a:r>
        </a:p>
      </cdr:txBody>
    </cdr:sp>
  </cdr:relSizeAnchor>
  <cdr:relSizeAnchor xmlns:cdr="http://schemas.openxmlformats.org/drawingml/2006/chartDrawing">
    <cdr:from>
      <cdr:x>0.06938</cdr:x>
      <cdr:y>0.08956</cdr:y>
    </cdr:from>
    <cdr:to>
      <cdr:x>0.07012</cdr:x>
      <cdr:y>0.19188</cdr:y>
    </cdr:to>
    <cdr:cxnSp macro="">
      <cdr:nvCxnSpPr>
        <cdr:cNvPr id="4" name="Прямая со стрелкой 3"/>
        <cdr:cNvCxnSpPr/>
      </cdr:nvCxnSpPr>
      <cdr:spPr>
        <a:xfrm xmlns:a="http://schemas.openxmlformats.org/drawingml/2006/main" flipV="1">
          <a:off x="323536" y="222284"/>
          <a:ext cx="3451" cy="25394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65000"/>
              <a:lumOff val="35000"/>
            </a:schemeClr>
          </a:solidFill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0.81796</cdr:x>
      <cdr:y>0.87025</cdr:y>
    </cdr:from>
    <cdr:to>
      <cdr:x>0.90114</cdr:x>
      <cdr:y>0.87117</cdr:y>
    </cdr:to>
    <cdr:cxnSp macro="">
      <cdr:nvCxnSpPr>
        <cdr:cNvPr id="5" name="Прямая со стрелкой 4"/>
        <cdr:cNvCxnSpPr/>
      </cdr:nvCxnSpPr>
      <cdr:spPr>
        <a:xfrm xmlns:a="http://schemas.openxmlformats.org/drawingml/2006/main" rot="5400000" flipV="1">
          <a:off x="3999344" y="1967405"/>
          <a:ext cx="2283" cy="38713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0.05293</cdr:x>
      <cdr:y>0.0278</cdr:y>
    </cdr:from>
    <cdr:to>
      <cdr:x>0.05346</cdr:x>
      <cdr:y>0.12302</cdr:y>
    </cdr:to>
    <cdr:cxnSp macro="">
      <cdr:nvCxnSpPr>
        <cdr:cNvPr id="2" name="Прямая со стрелкой 1"/>
        <cdr:cNvCxnSpPr/>
      </cdr:nvCxnSpPr>
      <cdr:spPr>
        <a:xfrm xmlns:a="http://schemas.openxmlformats.org/drawingml/2006/main" flipV="1">
          <a:off x="354603" y="111661"/>
          <a:ext cx="3550" cy="382394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0.79199</cdr:x>
      <cdr:y>0.92173</cdr:y>
    </cdr:from>
    <cdr:to>
      <cdr:x>0.85116</cdr:x>
      <cdr:y>0.92258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rot="5400000" flipV="1">
          <a:off x="5474644" y="3506083"/>
          <a:ext cx="3414" cy="39440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0.06721</cdr:x>
      <cdr:y>0.01018</cdr:y>
    </cdr:from>
    <cdr:to>
      <cdr:x>0.14867</cdr:x>
      <cdr:y>0.07152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51281" y="40867"/>
          <a:ext cx="547018" cy="24636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/>
            <a:t>K</a:t>
          </a:r>
          <a:r>
            <a:rPr lang="ru-RU" sz="1200" b="1" baseline="-25000"/>
            <a:t>ЗАП</a:t>
          </a:r>
        </a:p>
      </cdr:txBody>
    </cdr:sp>
  </cdr:relSizeAnchor>
  <cdr:relSizeAnchor xmlns:cdr="http://schemas.openxmlformats.org/drawingml/2006/chartDrawing">
    <cdr:from>
      <cdr:x>0.84291</cdr:x>
      <cdr:y>0.90826</cdr:y>
    </cdr:from>
    <cdr:to>
      <cdr:x>0.94159</cdr:x>
      <cdr:y>0.97824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660129" y="3647470"/>
          <a:ext cx="662646" cy="281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/>
            <a:t>K</a:t>
          </a:r>
          <a:r>
            <a:rPr lang="ru-RU" sz="1200" b="1" baseline="-25000"/>
            <a:t>АДН</a:t>
          </a:r>
          <a:r>
            <a:rPr lang="ru-RU" sz="1200" b="1" baseline="0"/>
            <a:t>, %</a:t>
          </a: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0.04802</cdr:x>
      <cdr:y>0.03828</cdr:y>
    </cdr:from>
    <cdr:to>
      <cdr:x>0.04855</cdr:x>
      <cdr:y>0.1335</cdr:y>
    </cdr:to>
    <cdr:cxnSp macro="">
      <cdr:nvCxnSpPr>
        <cdr:cNvPr id="2" name="Прямая со стрелкой 1"/>
        <cdr:cNvCxnSpPr/>
      </cdr:nvCxnSpPr>
      <cdr:spPr>
        <a:xfrm xmlns:a="http://schemas.openxmlformats.org/drawingml/2006/main" flipV="1">
          <a:off x="321231" y="152794"/>
          <a:ext cx="3545" cy="380021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0.79036</cdr:x>
      <cdr:y>0.91878</cdr:y>
    </cdr:from>
    <cdr:to>
      <cdr:x>0.84953</cdr:x>
      <cdr:y>0.91963</cdr:y>
    </cdr:to>
    <cdr:cxnSp macro="">
      <cdr:nvCxnSpPr>
        <cdr:cNvPr id="3" name="Прямая со стрелкой 2"/>
        <cdr:cNvCxnSpPr/>
      </cdr:nvCxnSpPr>
      <cdr:spPr>
        <a:xfrm xmlns:a="http://schemas.openxmlformats.org/drawingml/2006/main" rot="5400000" flipV="1">
          <a:off x="5483143" y="3470634"/>
          <a:ext cx="3392" cy="39580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>
              <a:lumMod val="50000"/>
              <a:lumOff val="50000"/>
            </a:schemeClr>
          </a:solidFill>
          <a:tailEnd type="arrow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0.84797</cdr:x>
      <cdr:y>0.89606</cdr:y>
    </cdr:from>
    <cdr:to>
      <cdr:x>0.95906</cdr:x>
      <cdr:y>0.98616</cdr:y>
    </cdr:to>
    <cdr:sp macro="" textlink="">
      <cdr:nvSpPr>
        <cdr:cNvPr id="5" name="TextBox 1"/>
        <cdr:cNvSpPr txBox="1"/>
      </cdr:nvSpPr>
      <cdr:spPr>
        <a:xfrm xmlns:a="http://schemas.openxmlformats.org/drawingml/2006/main">
          <a:off x="5685993" y="3576138"/>
          <a:ext cx="744929" cy="35958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/>
            <a:t>K</a:t>
          </a:r>
          <a:r>
            <a:rPr lang="ru-RU" sz="1200" b="1" baseline="-25000"/>
            <a:t>АДН</a:t>
          </a:r>
          <a:r>
            <a:rPr lang="ru-RU" sz="1200" b="1" baseline="0"/>
            <a:t>, %</a:t>
          </a:r>
        </a:p>
      </cdr:txBody>
    </cdr:sp>
  </cdr:relSizeAnchor>
  <cdr:relSizeAnchor xmlns:cdr="http://schemas.openxmlformats.org/drawingml/2006/chartDrawing">
    <cdr:from>
      <cdr:x>0.06143</cdr:x>
      <cdr:y>0.00566</cdr:y>
    </cdr:from>
    <cdr:to>
      <cdr:x>0.20002</cdr:x>
      <cdr:y>0.07472</cdr:y>
    </cdr:to>
    <cdr:sp macro="" textlink="">
      <cdr:nvSpPr>
        <cdr:cNvPr id="6" name="TextBox 1"/>
        <cdr:cNvSpPr txBox="1"/>
      </cdr:nvSpPr>
      <cdr:spPr>
        <a:xfrm xmlns:a="http://schemas.openxmlformats.org/drawingml/2006/main">
          <a:off x="410898" y="22580"/>
          <a:ext cx="927082" cy="2756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l-GR" sz="1200" b="1" i="0" baseline="0">
              <a:effectLst/>
              <a:latin typeface="Arial"/>
              <a:ea typeface="+mn-ea"/>
              <a:cs typeface="Arial"/>
            </a:rPr>
            <a:t>φ</a:t>
          </a:r>
          <a:r>
            <a:rPr lang="ru-RU" sz="1200" b="1" i="0" baseline="-25000">
              <a:effectLst/>
            </a:rPr>
            <a:t>ЗАП</a:t>
          </a:r>
          <a:r>
            <a:rPr lang="ru-RU" sz="1200" b="1" i="0" baseline="0">
              <a:effectLst/>
            </a:rPr>
            <a:t>, град</a:t>
          </a:r>
          <a:endParaRPr lang="ru-RU" sz="1200" baseline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image" Target="../media/image5.png"/><Relationship Id="rId7" Type="http://schemas.openxmlformats.org/officeDocument/2006/relationships/chart" Target="../charts/chart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chart" Target="../charts/chart7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chart" Target="../charts/chart8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5.png"/><Relationship Id="rId7" Type="http://schemas.openxmlformats.org/officeDocument/2006/relationships/chart" Target="../charts/chart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server\Общие папки\Маркетинг\МиР\Исследования\А4 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-2385"/>
            <a:ext cx="9216000" cy="6914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23762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Исследование режимов 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самозапуска электродвигателей 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нагрузки ЛЭП 110-220 кВ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с односторонним питанием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077072"/>
            <a:ext cx="7812360" cy="1368152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</a:rPr>
              <a:t>М.В. Двойненков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– </a:t>
            </a:r>
            <a:r>
              <a:rPr lang="ru-RU" sz="2000" dirty="0" smtClean="0">
                <a:solidFill>
                  <a:schemeClr val="bg1"/>
                </a:solidFill>
              </a:rPr>
              <a:t>инженер-разработчик АО «РАДИУС Автоматика»,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аспирант кафедры АУЭС «ИГЭУ им. В.И. Ленина»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А.С. Сиротина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b="1" dirty="0">
                <a:solidFill>
                  <a:schemeClr val="bg1"/>
                </a:solidFill>
              </a:rPr>
              <a:t>– </a:t>
            </a:r>
            <a:r>
              <a:rPr lang="ru-RU" sz="2000" dirty="0" smtClean="0">
                <a:solidFill>
                  <a:schemeClr val="bg1"/>
                </a:solidFill>
              </a:rPr>
              <a:t>магистрант </a:t>
            </a:r>
            <a:r>
              <a:rPr lang="ru-RU" sz="2000" dirty="0">
                <a:solidFill>
                  <a:schemeClr val="bg1"/>
                </a:solidFill>
              </a:rPr>
              <a:t>кафедры АУЭС «ИГЭУ им. В.И. Ленина</a:t>
            </a:r>
            <a:r>
              <a:rPr lang="ru-RU" sz="2000" dirty="0" smtClean="0">
                <a:solidFill>
                  <a:schemeClr val="bg1"/>
                </a:solidFill>
              </a:rPr>
              <a:t>»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>В.А. </a:t>
            </a:r>
            <a:r>
              <a:rPr lang="ru-RU" sz="2000" b="1" dirty="0" err="1" smtClean="0">
                <a:solidFill>
                  <a:schemeClr val="bg1"/>
                </a:solidFill>
              </a:rPr>
              <a:t>Шуин</a:t>
            </a:r>
            <a:r>
              <a:rPr lang="ru-RU" sz="2000" b="1" dirty="0" smtClean="0">
                <a:solidFill>
                  <a:schemeClr val="bg1"/>
                </a:solidFill>
              </a:rPr>
              <a:t> –</a:t>
            </a:r>
            <a:r>
              <a:rPr lang="ru-RU" sz="2000" dirty="0" smtClean="0">
                <a:solidFill>
                  <a:schemeClr val="bg1"/>
                </a:solidFill>
              </a:rPr>
              <a:t> д.т.н., профессор кафедры АУЭС «ИГЭУ им. В.И. Ленина»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5" name="Picture 2" descr="C:\Users\Chelyadinova\Desktop\Р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733256"/>
            <a:ext cx="1755204" cy="877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одзаголовок 2"/>
          <p:cNvSpPr txBox="1">
            <a:spLocks/>
          </p:cNvSpPr>
          <p:nvPr/>
        </p:nvSpPr>
        <p:spPr>
          <a:xfrm>
            <a:off x="684076" y="44624"/>
            <a:ext cx="7812360" cy="13681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chemeClr val="bg1"/>
                </a:solidFill>
              </a:rPr>
              <a:t>Всероссийская научно-техническая конференция </a:t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по </a:t>
            </a:r>
            <a:r>
              <a:rPr lang="ru-RU" sz="1600" dirty="0">
                <a:solidFill>
                  <a:schemeClr val="bg1"/>
                </a:solidFill>
              </a:rPr>
              <a:t>релейной защите и автоматизации энергетических систем </a:t>
            </a: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«</a:t>
            </a:r>
            <a:r>
              <a:rPr lang="ru-RU" sz="1600" dirty="0">
                <a:solidFill>
                  <a:schemeClr val="bg1"/>
                </a:solidFill>
              </a:rPr>
              <a:t>Технологический суверенитет России в области РЗА и АСУ ТП </a:t>
            </a:r>
            <a:r>
              <a:rPr lang="ru-RU" sz="1600" dirty="0" smtClean="0">
                <a:solidFill>
                  <a:schemeClr val="bg1"/>
                </a:solidFill>
              </a:rPr>
              <a:t/>
            </a:r>
            <a:br>
              <a:rPr lang="ru-RU" sz="1600" dirty="0" smtClean="0">
                <a:solidFill>
                  <a:schemeClr val="bg1"/>
                </a:solidFill>
              </a:rPr>
            </a:br>
            <a:r>
              <a:rPr lang="ru-RU" sz="1600" dirty="0" smtClean="0">
                <a:solidFill>
                  <a:schemeClr val="bg1"/>
                </a:solidFill>
              </a:rPr>
              <a:t>и </a:t>
            </a:r>
            <a:r>
              <a:rPr lang="ru-RU" sz="1600" dirty="0">
                <a:solidFill>
                  <a:schemeClr val="bg1"/>
                </a:solidFill>
              </a:rPr>
              <a:t>устойчивость в условиях </a:t>
            </a:r>
            <a:r>
              <a:rPr lang="ru-RU" sz="1600" dirty="0" err="1">
                <a:solidFill>
                  <a:schemeClr val="bg1"/>
                </a:solidFill>
              </a:rPr>
              <a:t>санкционных</a:t>
            </a:r>
            <a:r>
              <a:rPr lang="ru-RU" sz="1600" dirty="0">
                <a:solidFill>
                  <a:schemeClr val="bg1"/>
                </a:solidFill>
              </a:rPr>
              <a:t> ограничений</a:t>
            </a:r>
            <a:r>
              <a:rPr lang="ru-RU" sz="1600" dirty="0" smtClean="0">
                <a:solidFill>
                  <a:schemeClr val="bg1"/>
                </a:solidFill>
              </a:rPr>
              <a:t>»</a:t>
            </a:r>
          </a:p>
          <a:p>
            <a:r>
              <a:rPr lang="ru-RU" sz="1800" b="1" dirty="0" smtClean="0">
                <a:solidFill>
                  <a:schemeClr val="bg1"/>
                </a:solidFill>
              </a:rPr>
              <a:t>РЗА-ФОРУМ</a:t>
            </a: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2254188" y="6381328"/>
            <a:ext cx="4672136" cy="3698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 smtClean="0">
                <a:solidFill>
                  <a:schemeClr val="bg1"/>
                </a:solidFill>
              </a:rPr>
              <a:t>Чебоксары 2024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661248"/>
            <a:ext cx="936104" cy="93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45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2761" y="980728"/>
            <a:ext cx="6487591" cy="4614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solidFill>
                  <a:srgbClr val="18385E"/>
                </a:solidFill>
              </a:rPr>
              <a:t>Графики зависимостей </a:t>
            </a:r>
            <a:r>
              <a:rPr lang="en-US" sz="1800" dirty="0" smtClean="0">
                <a:solidFill>
                  <a:srgbClr val="18385E"/>
                </a:solidFill>
              </a:rPr>
              <a:t>K</a:t>
            </a:r>
            <a:r>
              <a:rPr lang="ru-RU" sz="18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1800" dirty="0" smtClean="0">
                <a:solidFill>
                  <a:srgbClr val="18385E"/>
                </a:solidFill>
              </a:rPr>
              <a:t> = </a:t>
            </a:r>
            <a:r>
              <a:rPr lang="en-US" sz="1800" dirty="0" smtClean="0">
                <a:solidFill>
                  <a:srgbClr val="18385E"/>
                </a:solidFill>
              </a:rPr>
              <a:t>f(K</a:t>
            </a:r>
            <a:r>
              <a:rPr lang="ru-RU" sz="1800" baseline="-25000" dirty="0" smtClean="0">
                <a:solidFill>
                  <a:srgbClr val="18385E"/>
                </a:solidFill>
              </a:rPr>
              <a:t>АДН</a:t>
            </a:r>
            <a:r>
              <a:rPr lang="en-US" sz="1800" dirty="0" smtClean="0">
                <a:solidFill>
                  <a:srgbClr val="18385E"/>
                </a:solidFill>
              </a:rPr>
              <a:t>); </a:t>
            </a:r>
            <a:r>
              <a:rPr lang="el-GR" sz="1800" i="1" dirty="0">
                <a:solidFill>
                  <a:srgbClr val="18385E"/>
                </a:solidFill>
              </a:rPr>
              <a:t>φ</a:t>
            </a:r>
            <a:r>
              <a:rPr lang="ru-RU" sz="18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1800" dirty="0" smtClean="0">
                <a:solidFill>
                  <a:srgbClr val="18385E"/>
                </a:solidFill>
              </a:rPr>
              <a:t> </a:t>
            </a:r>
            <a:r>
              <a:rPr lang="ru-RU" sz="1800" dirty="0">
                <a:solidFill>
                  <a:srgbClr val="18385E"/>
                </a:solidFill>
              </a:rPr>
              <a:t>= </a:t>
            </a:r>
            <a:r>
              <a:rPr lang="en-US" sz="1800" dirty="0">
                <a:solidFill>
                  <a:srgbClr val="18385E"/>
                </a:solidFill>
              </a:rPr>
              <a:t>f(K</a:t>
            </a:r>
            <a:r>
              <a:rPr lang="ru-RU" sz="1800" baseline="-25000" dirty="0">
                <a:solidFill>
                  <a:srgbClr val="18385E"/>
                </a:solidFill>
              </a:rPr>
              <a:t>АДН</a:t>
            </a:r>
            <a:r>
              <a:rPr lang="en-US" sz="1800" dirty="0" smtClean="0">
                <a:solidFill>
                  <a:srgbClr val="18385E"/>
                </a:solidFill>
              </a:rPr>
              <a:t>)</a:t>
            </a:r>
            <a:r>
              <a:rPr lang="ru-RU" sz="1800" dirty="0" smtClean="0">
                <a:solidFill>
                  <a:srgbClr val="18385E"/>
                </a:solidFill>
              </a:rPr>
              <a:t> и </a:t>
            </a:r>
            <a:r>
              <a:rPr lang="el-GR" sz="1800" i="1" dirty="0">
                <a:solidFill>
                  <a:srgbClr val="18385E"/>
                </a:solidFill>
              </a:rPr>
              <a:t>φ</a:t>
            </a:r>
            <a:r>
              <a:rPr lang="ru-RU" sz="1800" baseline="-25000" dirty="0">
                <a:solidFill>
                  <a:srgbClr val="18385E"/>
                </a:solidFill>
              </a:rPr>
              <a:t>ЗАП</a:t>
            </a:r>
            <a:r>
              <a:rPr lang="ru-RU" sz="1800" dirty="0" smtClean="0">
                <a:solidFill>
                  <a:srgbClr val="18385E"/>
                </a:solidFill>
              </a:rPr>
              <a:t> </a:t>
            </a:r>
            <a:r>
              <a:rPr lang="ru-RU" sz="1800" dirty="0">
                <a:solidFill>
                  <a:srgbClr val="18385E"/>
                </a:solidFill>
              </a:rPr>
              <a:t>= </a:t>
            </a:r>
            <a:r>
              <a:rPr lang="en-US" sz="1800" dirty="0" smtClean="0">
                <a:solidFill>
                  <a:srgbClr val="18385E"/>
                </a:solidFill>
              </a:rPr>
              <a:t>f(</a:t>
            </a:r>
            <a:r>
              <a:rPr lang="en-US" sz="1800" dirty="0">
                <a:solidFill>
                  <a:srgbClr val="18385E"/>
                </a:solidFill>
              </a:rPr>
              <a:t>K</a:t>
            </a:r>
            <a:r>
              <a:rPr lang="ru-RU" sz="1800" baseline="-25000" dirty="0">
                <a:solidFill>
                  <a:srgbClr val="18385E"/>
                </a:solidFill>
              </a:rPr>
              <a:t>ЗАП</a:t>
            </a:r>
            <a:r>
              <a:rPr lang="en-US" sz="1800" dirty="0" smtClean="0">
                <a:solidFill>
                  <a:srgbClr val="18385E"/>
                </a:solidFill>
              </a:rPr>
              <a:t>)</a:t>
            </a:r>
            <a:endParaRPr lang="ru-RU" sz="1800" dirty="0">
              <a:solidFill>
                <a:srgbClr val="18385E"/>
              </a:solidFill>
            </a:endParaRP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-29692" y="91868"/>
            <a:ext cx="733799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низковольтных </a:t>
            </a:r>
            <a:r>
              <a:rPr lang="ru-RU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асинхронных двигателей на </a:t>
            </a:r>
            <a:r>
              <a:rPr lang="en-US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altLang="ru-RU" sz="16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l-GR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ru-RU" altLang="ru-RU" sz="16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17" name="Диаграмм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1288508"/>
              </p:ext>
            </p:extLst>
          </p:nvPr>
        </p:nvGraphicFramePr>
        <p:xfrm>
          <a:off x="35496" y="1412776"/>
          <a:ext cx="4626523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9" name="Диаграмма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9981248"/>
              </p:ext>
            </p:extLst>
          </p:nvPr>
        </p:nvGraphicFramePr>
        <p:xfrm>
          <a:off x="4515277" y="1412776"/>
          <a:ext cx="4662653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0" name="Диаграмма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9113668"/>
              </p:ext>
            </p:extLst>
          </p:nvPr>
        </p:nvGraphicFramePr>
        <p:xfrm>
          <a:off x="2195736" y="4077072"/>
          <a:ext cx="4654168" cy="2481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141828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5796136" y="2636912"/>
            <a:ext cx="3300525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dirty="0" smtClean="0">
                <a:solidFill>
                  <a:srgbClr val="18385E"/>
                </a:solidFill>
              </a:rPr>
              <a:t>Токи статора асинхронного </a:t>
            </a:r>
            <a:br>
              <a:rPr lang="ru-RU" sz="1800" dirty="0" smtClean="0">
                <a:solidFill>
                  <a:srgbClr val="18385E"/>
                </a:solidFill>
              </a:rPr>
            </a:br>
            <a:r>
              <a:rPr lang="ru-RU" sz="1800" dirty="0" smtClean="0">
                <a:solidFill>
                  <a:srgbClr val="18385E"/>
                </a:solidFill>
              </a:rPr>
              <a:t>электродвигателя 6 кВ </a:t>
            </a:r>
            <a:r>
              <a:rPr lang="en-US" sz="1800" dirty="0" smtClean="0">
                <a:solidFill>
                  <a:srgbClr val="18385E"/>
                </a:solidFill>
              </a:rPr>
              <a:t>[</a:t>
            </a:r>
            <a:r>
              <a:rPr lang="ru-RU" sz="1800" dirty="0" err="1" smtClean="0">
                <a:solidFill>
                  <a:srgbClr val="18385E"/>
                </a:solidFill>
              </a:rPr>
              <a:t>о.е</a:t>
            </a:r>
            <a:r>
              <a:rPr lang="ru-RU" sz="1800" dirty="0" smtClean="0">
                <a:solidFill>
                  <a:srgbClr val="18385E"/>
                </a:solidFill>
              </a:rPr>
              <a:t>.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  <a:r>
              <a:rPr lang="ru-RU" sz="1800" dirty="0" smtClean="0">
                <a:solidFill>
                  <a:srgbClr val="18385E"/>
                </a:solidFill>
              </a:rPr>
              <a:t> </a:t>
            </a:r>
            <a:br>
              <a:rPr lang="ru-RU" sz="1800" dirty="0" smtClean="0">
                <a:solidFill>
                  <a:srgbClr val="18385E"/>
                </a:solidFill>
              </a:rPr>
            </a:br>
            <a:r>
              <a:rPr lang="ru-RU" sz="1800" dirty="0" smtClean="0">
                <a:solidFill>
                  <a:srgbClr val="18385E"/>
                </a:solidFill>
              </a:rPr>
              <a:t>от времени</a:t>
            </a:r>
            <a:r>
              <a:rPr lang="en-US" sz="1800" dirty="0">
                <a:solidFill>
                  <a:srgbClr val="18385E"/>
                </a:solidFill>
              </a:rPr>
              <a:t> </a:t>
            </a:r>
            <a:r>
              <a:rPr lang="en-US" sz="1800" dirty="0" smtClean="0">
                <a:solidFill>
                  <a:srgbClr val="18385E"/>
                </a:solidFill>
              </a:rPr>
              <a:t>[</a:t>
            </a:r>
            <a:r>
              <a:rPr lang="ru-RU" sz="1800" dirty="0" smtClean="0">
                <a:solidFill>
                  <a:srgbClr val="18385E"/>
                </a:solidFill>
              </a:rPr>
              <a:t>с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  <a:endParaRPr lang="ru-RU" sz="1800" dirty="0" smtClean="0">
              <a:solidFill>
                <a:srgbClr val="18385E"/>
              </a:solidFill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796136" y="4365104"/>
            <a:ext cx="3259720" cy="5760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dirty="0" smtClean="0">
                <a:solidFill>
                  <a:srgbClr val="18385E"/>
                </a:solidFill>
              </a:rPr>
              <a:t>Скорость вращения ротора </a:t>
            </a:r>
            <a:r>
              <a:rPr lang="en-US" sz="1800" dirty="0" smtClean="0">
                <a:solidFill>
                  <a:srgbClr val="18385E"/>
                </a:solidFill>
              </a:rPr>
              <a:t>[</a:t>
            </a:r>
            <a:r>
              <a:rPr lang="ru-RU" sz="1800" dirty="0" err="1" smtClean="0">
                <a:solidFill>
                  <a:srgbClr val="18385E"/>
                </a:solidFill>
              </a:rPr>
              <a:t>о.е</a:t>
            </a:r>
            <a:r>
              <a:rPr lang="ru-RU" sz="1800" dirty="0" smtClean="0">
                <a:solidFill>
                  <a:srgbClr val="18385E"/>
                </a:solidFill>
              </a:rPr>
              <a:t>.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</a:p>
          <a:p>
            <a:pPr marL="0" indent="0">
              <a:buFont typeface="Arial" pitchFamily="34" charset="0"/>
              <a:buNone/>
            </a:pPr>
            <a:r>
              <a:rPr lang="ru-RU" sz="1800" dirty="0">
                <a:solidFill>
                  <a:srgbClr val="18385E"/>
                </a:solidFill>
              </a:rPr>
              <a:t>о</a:t>
            </a:r>
            <a:r>
              <a:rPr lang="ru-RU" sz="1800" dirty="0" smtClean="0">
                <a:solidFill>
                  <a:srgbClr val="18385E"/>
                </a:solidFill>
              </a:rPr>
              <a:t>т времени</a:t>
            </a:r>
            <a:r>
              <a:rPr lang="en-US" sz="1800" dirty="0" smtClean="0">
                <a:solidFill>
                  <a:srgbClr val="18385E"/>
                </a:solidFill>
              </a:rPr>
              <a:t> [</a:t>
            </a:r>
            <a:r>
              <a:rPr lang="ru-RU" sz="1800" dirty="0" smtClean="0">
                <a:solidFill>
                  <a:srgbClr val="18385E"/>
                </a:solidFill>
              </a:rPr>
              <a:t>с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  <a:endParaRPr lang="ru-RU" sz="1800" dirty="0" smtClean="0">
              <a:solidFill>
                <a:srgbClr val="18385E"/>
              </a:solidFill>
            </a:endParaRPr>
          </a:p>
        </p:txBody>
      </p:sp>
      <p:sp>
        <p:nvSpPr>
          <p:cNvPr id="21" name="Объект 2"/>
          <p:cNvSpPr>
            <a:spLocks noGrp="1"/>
          </p:cNvSpPr>
          <p:nvPr>
            <p:ph idx="1"/>
          </p:nvPr>
        </p:nvSpPr>
        <p:spPr>
          <a:xfrm>
            <a:off x="-36512" y="1124744"/>
            <a:ext cx="6057519" cy="50773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Пример измерения при доле АДВ 20%</a:t>
            </a:r>
            <a:r>
              <a:rPr lang="en-US" sz="1800" b="1" dirty="0" smtClean="0">
                <a:solidFill>
                  <a:srgbClr val="18385E"/>
                </a:solidFill>
              </a:rPr>
              <a:t> </a:t>
            </a:r>
            <a:r>
              <a:rPr lang="ru-RU" sz="1800" b="1" dirty="0" smtClean="0">
                <a:solidFill>
                  <a:srgbClr val="18385E"/>
                </a:solidFill>
              </a:rPr>
              <a:t>и АДН 40% в комплексной нагрузке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Длительность процесса самозапуска АДВ около 3,2 с </a:t>
            </a:r>
            <a:endParaRPr lang="ru-RU" b="1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-29692" y="91868"/>
            <a:ext cx="733799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Совместное влияние АДВ 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АДН на </a:t>
            </a:r>
            <a:r>
              <a:rPr lang="en-US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altLang="ru-RU" sz="18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l-GR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ru-RU" altLang="ru-RU" sz="18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5781432" cy="4232051"/>
          </a:xfrm>
          <a:prstGeom prst="rect">
            <a:avLst/>
          </a:prstGeom>
        </p:spPr>
      </p:pic>
      <p:sp>
        <p:nvSpPr>
          <p:cNvPr id="16" name="Объект 2"/>
          <p:cNvSpPr txBox="1">
            <a:spLocks/>
          </p:cNvSpPr>
          <p:nvPr/>
        </p:nvSpPr>
        <p:spPr>
          <a:xfrm>
            <a:off x="5796136" y="5229200"/>
            <a:ext cx="3477580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700" dirty="0" smtClean="0">
                <a:solidFill>
                  <a:srgbClr val="18385E"/>
                </a:solidFill>
              </a:rPr>
              <a:t>Вращающий эл</a:t>
            </a:r>
            <a:r>
              <a:rPr lang="en-US" sz="1700" dirty="0" smtClean="0">
                <a:solidFill>
                  <a:srgbClr val="18385E"/>
                </a:solidFill>
              </a:rPr>
              <a:t>-</a:t>
            </a:r>
            <a:r>
              <a:rPr lang="ru-RU" sz="1700" dirty="0" err="1" smtClean="0">
                <a:solidFill>
                  <a:srgbClr val="18385E"/>
                </a:solidFill>
              </a:rPr>
              <a:t>магн</a:t>
            </a:r>
            <a:r>
              <a:rPr lang="en-US" sz="1700" dirty="0">
                <a:solidFill>
                  <a:srgbClr val="18385E"/>
                </a:solidFill>
              </a:rPr>
              <a:t>.</a:t>
            </a:r>
            <a:r>
              <a:rPr lang="ru-RU" sz="1700" dirty="0" smtClean="0">
                <a:solidFill>
                  <a:srgbClr val="18385E"/>
                </a:solidFill>
              </a:rPr>
              <a:t> момент </a:t>
            </a:r>
            <a:r>
              <a:rPr lang="en-US" sz="1700" dirty="0" smtClean="0">
                <a:solidFill>
                  <a:srgbClr val="18385E"/>
                </a:solidFill>
              </a:rPr>
              <a:t>[</a:t>
            </a:r>
            <a:r>
              <a:rPr lang="ru-RU" sz="1700" dirty="0" err="1" smtClean="0">
                <a:solidFill>
                  <a:srgbClr val="18385E"/>
                </a:solidFill>
              </a:rPr>
              <a:t>о.е</a:t>
            </a:r>
            <a:r>
              <a:rPr lang="ru-RU" sz="1700" dirty="0" smtClean="0">
                <a:solidFill>
                  <a:srgbClr val="18385E"/>
                </a:solidFill>
              </a:rPr>
              <a:t>.</a:t>
            </a:r>
            <a:r>
              <a:rPr lang="en-US" sz="1700" dirty="0" smtClean="0">
                <a:solidFill>
                  <a:srgbClr val="18385E"/>
                </a:solidFill>
              </a:rPr>
              <a:t>] </a:t>
            </a:r>
            <a:r>
              <a:rPr lang="ru-RU" sz="1700" dirty="0" smtClean="0">
                <a:solidFill>
                  <a:srgbClr val="18385E"/>
                </a:solidFill>
              </a:rPr>
              <a:t>от времени </a:t>
            </a:r>
            <a:r>
              <a:rPr lang="en-US" sz="1700" dirty="0" smtClean="0">
                <a:solidFill>
                  <a:srgbClr val="18385E"/>
                </a:solidFill>
              </a:rPr>
              <a:t>[</a:t>
            </a:r>
            <a:r>
              <a:rPr lang="ru-RU" sz="1700" dirty="0" smtClean="0">
                <a:solidFill>
                  <a:srgbClr val="18385E"/>
                </a:solidFill>
              </a:rPr>
              <a:t>с</a:t>
            </a:r>
            <a:r>
              <a:rPr lang="en-US" sz="1700" dirty="0" smtClean="0">
                <a:solidFill>
                  <a:srgbClr val="18385E"/>
                </a:solidFill>
              </a:rPr>
              <a:t>]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138061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5796136" y="2636912"/>
            <a:ext cx="3300525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dirty="0" smtClean="0">
                <a:solidFill>
                  <a:srgbClr val="18385E"/>
                </a:solidFill>
              </a:rPr>
              <a:t>Токи статора асинхронного </a:t>
            </a:r>
            <a:br>
              <a:rPr lang="ru-RU" sz="1800" dirty="0" smtClean="0">
                <a:solidFill>
                  <a:srgbClr val="18385E"/>
                </a:solidFill>
              </a:rPr>
            </a:br>
            <a:r>
              <a:rPr lang="ru-RU" sz="1800" dirty="0" smtClean="0">
                <a:solidFill>
                  <a:srgbClr val="18385E"/>
                </a:solidFill>
              </a:rPr>
              <a:t>электродвигателя </a:t>
            </a:r>
            <a:r>
              <a:rPr lang="en-US" sz="1800" dirty="0" smtClean="0">
                <a:solidFill>
                  <a:srgbClr val="18385E"/>
                </a:solidFill>
              </a:rPr>
              <a:t>0,4</a:t>
            </a:r>
            <a:r>
              <a:rPr lang="ru-RU" sz="1800" dirty="0" smtClean="0">
                <a:solidFill>
                  <a:srgbClr val="18385E"/>
                </a:solidFill>
              </a:rPr>
              <a:t> кВ </a:t>
            </a:r>
            <a:r>
              <a:rPr lang="en-US" sz="1800" dirty="0" smtClean="0">
                <a:solidFill>
                  <a:srgbClr val="18385E"/>
                </a:solidFill>
              </a:rPr>
              <a:t>[</a:t>
            </a:r>
            <a:r>
              <a:rPr lang="ru-RU" sz="1800" dirty="0" err="1" smtClean="0">
                <a:solidFill>
                  <a:srgbClr val="18385E"/>
                </a:solidFill>
              </a:rPr>
              <a:t>о.е</a:t>
            </a:r>
            <a:r>
              <a:rPr lang="ru-RU" sz="1800" dirty="0" smtClean="0">
                <a:solidFill>
                  <a:srgbClr val="18385E"/>
                </a:solidFill>
              </a:rPr>
              <a:t>.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  <a:r>
              <a:rPr lang="ru-RU" sz="1800" dirty="0" smtClean="0">
                <a:solidFill>
                  <a:srgbClr val="18385E"/>
                </a:solidFill>
              </a:rPr>
              <a:t> </a:t>
            </a:r>
            <a:br>
              <a:rPr lang="ru-RU" sz="1800" dirty="0" smtClean="0">
                <a:solidFill>
                  <a:srgbClr val="18385E"/>
                </a:solidFill>
              </a:rPr>
            </a:br>
            <a:r>
              <a:rPr lang="ru-RU" sz="1800" dirty="0" smtClean="0">
                <a:solidFill>
                  <a:srgbClr val="18385E"/>
                </a:solidFill>
              </a:rPr>
              <a:t>от времени</a:t>
            </a:r>
            <a:r>
              <a:rPr lang="en-US" sz="1800" dirty="0">
                <a:solidFill>
                  <a:srgbClr val="18385E"/>
                </a:solidFill>
              </a:rPr>
              <a:t> </a:t>
            </a:r>
            <a:r>
              <a:rPr lang="en-US" sz="1800" dirty="0" smtClean="0">
                <a:solidFill>
                  <a:srgbClr val="18385E"/>
                </a:solidFill>
              </a:rPr>
              <a:t>[</a:t>
            </a:r>
            <a:r>
              <a:rPr lang="ru-RU" sz="1800" dirty="0" smtClean="0">
                <a:solidFill>
                  <a:srgbClr val="18385E"/>
                </a:solidFill>
              </a:rPr>
              <a:t>с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  <a:endParaRPr lang="ru-RU" sz="1800" dirty="0" smtClean="0">
              <a:solidFill>
                <a:srgbClr val="18385E"/>
              </a:solidFill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796136" y="4377364"/>
            <a:ext cx="3259720" cy="5760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dirty="0" smtClean="0">
                <a:solidFill>
                  <a:srgbClr val="18385E"/>
                </a:solidFill>
              </a:rPr>
              <a:t>Скорость вращения ротора </a:t>
            </a:r>
            <a:r>
              <a:rPr lang="en-US" sz="1800" dirty="0" smtClean="0">
                <a:solidFill>
                  <a:srgbClr val="18385E"/>
                </a:solidFill>
              </a:rPr>
              <a:t>[</a:t>
            </a:r>
            <a:r>
              <a:rPr lang="ru-RU" sz="1800" dirty="0" err="1" smtClean="0">
                <a:solidFill>
                  <a:srgbClr val="18385E"/>
                </a:solidFill>
              </a:rPr>
              <a:t>о.е</a:t>
            </a:r>
            <a:r>
              <a:rPr lang="ru-RU" sz="1800" dirty="0" smtClean="0">
                <a:solidFill>
                  <a:srgbClr val="18385E"/>
                </a:solidFill>
              </a:rPr>
              <a:t>.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</a:p>
          <a:p>
            <a:pPr marL="0" indent="0">
              <a:buFont typeface="Arial" pitchFamily="34" charset="0"/>
              <a:buNone/>
            </a:pPr>
            <a:r>
              <a:rPr lang="ru-RU" sz="1800" dirty="0">
                <a:solidFill>
                  <a:srgbClr val="18385E"/>
                </a:solidFill>
              </a:rPr>
              <a:t>о</a:t>
            </a:r>
            <a:r>
              <a:rPr lang="ru-RU" sz="1800" dirty="0" smtClean="0">
                <a:solidFill>
                  <a:srgbClr val="18385E"/>
                </a:solidFill>
              </a:rPr>
              <a:t>т времени</a:t>
            </a:r>
            <a:r>
              <a:rPr lang="en-US" sz="1800" dirty="0" smtClean="0">
                <a:solidFill>
                  <a:srgbClr val="18385E"/>
                </a:solidFill>
              </a:rPr>
              <a:t> [</a:t>
            </a:r>
            <a:r>
              <a:rPr lang="ru-RU" sz="1800" dirty="0" smtClean="0">
                <a:solidFill>
                  <a:srgbClr val="18385E"/>
                </a:solidFill>
              </a:rPr>
              <a:t>с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  <a:endParaRPr lang="ru-RU" sz="1800" dirty="0" smtClean="0">
              <a:solidFill>
                <a:srgbClr val="18385E"/>
              </a:solidFill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-29692" y="91868"/>
            <a:ext cx="733799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Совместное влияние АДВ 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АДН на </a:t>
            </a:r>
            <a:r>
              <a:rPr lang="en-US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altLang="ru-RU" sz="18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l-GR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ru-RU" altLang="ru-RU" sz="18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5796136" y="5229200"/>
            <a:ext cx="3477580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700" dirty="0" smtClean="0">
                <a:solidFill>
                  <a:srgbClr val="18385E"/>
                </a:solidFill>
              </a:rPr>
              <a:t>Вращающий эл</a:t>
            </a:r>
            <a:r>
              <a:rPr lang="en-US" sz="1700" dirty="0" smtClean="0">
                <a:solidFill>
                  <a:srgbClr val="18385E"/>
                </a:solidFill>
              </a:rPr>
              <a:t>-</a:t>
            </a:r>
            <a:r>
              <a:rPr lang="ru-RU" sz="1700" dirty="0" err="1" smtClean="0">
                <a:solidFill>
                  <a:srgbClr val="18385E"/>
                </a:solidFill>
              </a:rPr>
              <a:t>магн</a:t>
            </a:r>
            <a:r>
              <a:rPr lang="en-US" sz="1700" dirty="0">
                <a:solidFill>
                  <a:srgbClr val="18385E"/>
                </a:solidFill>
              </a:rPr>
              <a:t>.</a:t>
            </a:r>
            <a:r>
              <a:rPr lang="ru-RU" sz="1700" dirty="0" smtClean="0">
                <a:solidFill>
                  <a:srgbClr val="18385E"/>
                </a:solidFill>
              </a:rPr>
              <a:t> момент </a:t>
            </a:r>
            <a:r>
              <a:rPr lang="en-US" sz="1700" dirty="0" smtClean="0">
                <a:solidFill>
                  <a:srgbClr val="18385E"/>
                </a:solidFill>
              </a:rPr>
              <a:t>[</a:t>
            </a:r>
            <a:r>
              <a:rPr lang="ru-RU" sz="1700" dirty="0" err="1" smtClean="0">
                <a:solidFill>
                  <a:srgbClr val="18385E"/>
                </a:solidFill>
              </a:rPr>
              <a:t>о.е</a:t>
            </a:r>
            <a:r>
              <a:rPr lang="ru-RU" sz="1700" dirty="0" smtClean="0">
                <a:solidFill>
                  <a:srgbClr val="18385E"/>
                </a:solidFill>
              </a:rPr>
              <a:t>.</a:t>
            </a:r>
            <a:r>
              <a:rPr lang="en-US" sz="1700" dirty="0" smtClean="0">
                <a:solidFill>
                  <a:srgbClr val="18385E"/>
                </a:solidFill>
              </a:rPr>
              <a:t>] </a:t>
            </a:r>
            <a:r>
              <a:rPr lang="ru-RU" sz="1700" dirty="0" smtClean="0">
                <a:solidFill>
                  <a:srgbClr val="18385E"/>
                </a:solidFill>
              </a:rPr>
              <a:t>от времени </a:t>
            </a:r>
            <a:r>
              <a:rPr lang="en-US" sz="1700" dirty="0" smtClean="0">
                <a:solidFill>
                  <a:srgbClr val="18385E"/>
                </a:solidFill>
              </a:rPr>
              <a:t>[</a:t>
            </a:r>
            <a:r>
              <a:rPr lang="ru-RU" sz="1700" dirty="0" smtClean="0">
                <a:solidFill>
                  <a:srgbClr val="18385E"/>
                </a:solidFill>
              </a:rPr>
              <a:t>с</a:t>
            </a:r>
            <a:r>
              <a:rPr lang="en-US" sz="1700" dirty="0" smtClean="0">
                <a:solidFill>
                  <a:srgbClr val="18385E"/>
                </a:solidFill>
              </a:rPr>
              <a:t>]</a:t>
            </a:r>
            <a:endParaRPr lang="ru-RU" sz="17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87985"/>
            <a:ext cx="5658208" cy="4333303"/>
          </a:xfrm>
          <a:prstGeom prst="rect">
            <a:avLst/>
          </a:prstGeom>
        </p:spPr>
      </p:pic>
      <p:sp>
        <p:nvSpPr>
          <p:cNvPr id="19" name="Объект 2"/>
          <p:cNvSpPr>
            <a:spLocks noGrp="1"/>
          </p:cNvSpPr>
          <p:nvPr>
            <p:ph idx="1"/>
          </p:nvPr>
        </p:nvSpPr>
        <p:spPr>
          <a:xfrm>
            <a:off x="-36512" y="1124744"/>
            <a:ext cx="6057519" cy="50773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Пример измерения при доле АДВ 20%</a:t>
            </a:r>
            <a:r>
              <a:rPr lang="en-US" sz="1800" b="1" dirty="0" smtClean="0">
                <a:solidFill>
                  <a:srgbClr val="18385E"/>
                </a:solidFill>
              </a:rPr>
              <a:t> </a:t>
            </a:r>
            <a:r>
              <a:rPr lang="ru-RU" sz="1800" b="1" dirty="0" smtClean="0">
                <a:solidFill>
                  <a:srgbClr val="18385E"/>
                </a:solidFill>
              </a:rPr>
              <a:t>и АДН 40% в комплексной нагрузке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Длительность процесса самозапуска АДН около 1,8 с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12140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52120" y="2341002"/>
            <a:ext cx="3495353" cy="50405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600" dirty="0" smtClean="0">
                <a:solidFill>
                  <a:srgbClr val="18385E"/>
                </a:solidFill>
              </a:rPr>
              <a:t>Коэффициент самозапуска </a:t>
            </a:r>
            <a:r>
              <a:rPr lang="en-US" sz="2600" dirty="0" smtClean="0">
                <a:solidFill>
                  <a:srgbClr val="18385E"/>
                </a:solidFill>
              </a:rPr>
              <a:t>K</a:t>
            </a:r>
            <a:r>
              <a:rPr lang="ru-RU" sz="26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2600" dirty="0" smtClean="0">
                <a:solidFill>
                  <a:srgbClr val="18385E"/>
                </a:solidFill>
              </a:rPr>
              <a:t> </a:t>
            </a:r>
            <a:r>
              <a:rPr lang="en-US" sz="2600" dirty="0" smtClean="0">
                <a:solidFill>
                  <a:srgbClr val="18385E"/>
                </a:solidFill>
              </a:rPr>
              <a:t>[</a:t>
            </a:r>
            <a:r>
              <a:rPr lang="ru-RU" sz="2600" dirty="0" err="1" smtClean="0">
                <a:solidFill>
                  <a:srgbClr val="18385E"/>
                </a:solidFill>
              </a:rPr>
              <a:t>о.е</a:t>
            </a:r>
            <a:r>
              <a:rPr lang="ru-RU" sz="2600" dirty="0" smtClean="0">
                <a:solidFill>
                  <a:srgbClr val="18385E"/>
                </a:solidFill>
              </a:rPr>
              <a:t>.</a:t>
            </a:r>
            <a:r>
              <a:rPr lang="en-US" sz="2600" dirty="0" smtClean="0">
                <a:solidFill>
                  <a:srgbClr val="18385E"/>
                </a:solidFill>
              </a:rPr>
              <a:t>]</a:t>
            </a:r>
            <a:r>
              <a:rPr lang="ru-RU" sz="2600" dirty="0" smtClean="0">
                <a:solidFill>
                  <a:srgbClr val="18385E"/>
                </a:solidFill>
              </a:rPr>
              <a:t/>
            </a:r>
            <a:br>
              <a:rPr lang="ru-RU" sz="2600" dirty="0" smtClean="0">
                <a:solidFill>
                  <a:srgbClr val="18385E"/>
                </a:solidFill>
              </a:rPr>
            </a:br>
            <a:r>
              <a:rPr lang="ru-RU" sz="2600" dirty="0" smtClean="0">
                <a:solidFill>
                  <a:srgbClr val="18385E"/>
                </a:solidFill>
              </a:rPr>
              <a:t>от времени </a:t>
            </a:r>
            <a:r>
              <a:rPr lang="en-US" sz="2600" dirty="0" smtClean="0">
                <a:solidFill>
                  <a:srgbClr val="18385E"/>
                </a:solidFill>
              </a:rPr>
              <a:t>[c]</a:t>
            </a:r>
            <a:endParaRPr lang="ru-RU" sz="2600" dirty="0">
              <a:solidFill>
                <a:srgbClr val="18385E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13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5652120" y="3674754"/>
            <a:ext cx="3491881" cy="48888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900" dirty="0" smtClean="0">
                <a:solidFill>
                  <a:srgbClr val="18385E"/>
                </a:solidFill>
              </a:rPr>
              <a:t>Ток в месте установки защиты </a:t>
            </a:r>
            <a:r>
              <a:rPr lang="en-US" sz="2900" dirty="0" smtClean="0">
                <a:solidFill>
                  <a:srgbClr val="18385E"/>
                </a:solidFill>
              </a:rPr>
              <a:t>I</a:t>
            </a:r>
            <a:r>
              <a:rPr lang="ru-RU" sz="29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2900" dirty="0" smtClean="0">
                <a:solidFill>
                  <a:srgbClr val="18385E"/>
                </a:solidFill>
              </a:rPr>
              <a:t> </a:t>
            </a:r>
            <a:r>
              <a:rPr lang="en-US" sz="2900" dirty="0" smtClean="0">
                <a:solidFill>
                  <a:srgbClr val="18385E"/>
                </a:solidFill>
              </a:rPr>
              <a:t>[</a:t>
            </a:r>
            <a:r>
              <a:rPr lang="ru-RU" sz="2900" dirty="0" smtClean="0">
                <a:solidFill>
                  <a:srgbClr val="18385E"/>
                </a:solidFill>
              </a:rPr>
              <a:t>А</a:t>
            </a:r>
            <a:r>
              <a:rPr lang="en-US" sz="2900" dirty="0" smtClean="0">
                <a:solidFill>
                  <a:srgbClr val="18385E"/>
                </a:solidFill>
              </a:rPr>
              <a:t>]</a:t>
            </a:r>
            <a:r>
              <a:rPr lang="ru-RU" sz="2900" dirty="0" smtClean="0">
                <a:solidFill>
                  <a:srgbClr val="18385E"/>
                </a:solidFill>
              </a:rPr>
              <a:t/>
            </a:r>
            <a:br>
              <a:rPr lang="ru-RU" sz="2900" dirty="0" smtClean="0">
                <a:solidFill>
                  <a:srgbClr val="18385E"/>
                </a:solidFill>
              </a:rPr>
            </a:br>
            <a:r>
              <a:rPr lang="ru-RU" sz="2900" dirty="0" smtClean="0">
                <a:solidFill>
                  <a:srgbClr val="18385E"/>
                </a:solidFill>
              </a:rPr>
              <a:t>от времени </a:t>
            </a:r>
            <a:r>
              <a:rPr lang="en-US" sz="2900" dirty="0" smtClean="0">
                <a:solidFill>
                  <a:srgbClr val="18385E"/>
                </a:solidFill>
              </a:rPr>
              <a:t>[c] (</a:t>
            </a:r>
            <a:r>
              <a:rPr lang="ru-RU" sz="2900" dirty="0" smtClean="0">
                <a:solidFill>
                  <a:srgbClr val="18385E"/>
                </a:solidFill>
              </a:rPr>
              <a:t>измеряется ТТ1)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5644857" y="4645258"/>
            <a:ext cx="3491880" cy="10872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solidFill>
                  <a:srgbClr val="18385E"/>
                </a:solidFill>
              </a:rPr>
              <a:t>Угол самозапуска </a:t>
            </a:r>
            <a:r>
              <a:rPr lang="ru-RU" sz="1600" dirty="0" err="1">
                <a:solidFill>
                  <a:srgbClr val="18385E"/>
                </a:solidFill>
                <a:latin typeface="Times New Roman"/>
                <a:ea typeface="Times New Roman"/>
              </a:rPr>
              <a:t>φ</a:t>
            </a:r>
            <a:r>
              <a:rPr lang="ru-RU" sz="1600" baseline="-25000" dirty="0" err="1">
                <a:solidFill>
                  <a:srgbClr val="18385E"/>
                </a:solidFill>
              </a:rPr>
              <a:t>ЗАП</a:t>
            </a:r>
            <a:r>
              <a:rPr lang="ru-RU" sz="1600" dirty="0" smtClean="0">
                <a:solidFill>
                  <a:srgbClr val="18385E"/>
                </a:solidFill>
              </a:rPr>
              <a:t> </a:t>
            </a:r>
            <a:r>
              <a:rPr lang="en-US" sz="1600" dirty="0" smtClean="0">
                <a:solidFill>
                  <a:srgbClr val="18385E"/>
                </a:solidFill>
              </a:rPr>
              <a:t>[</a:t>
            </a:r>
            <a:r>
              <a:rPr lang="ru-RU" sz="1600" dirty="0" smtClean="0">
                <a:solidFill>
                  <a:srgbClr val="18385E"/>
                </a:solidFill>
              </a:rPr>
              <a:t>град</a:t>
            </a:r>
            <a:r>
              <a:rPr lang="en-US" sz="1600" dirty="0" smtClean="0">
                <a:solidFill>
                  <a:srgbClr val="18385E"/>
                </a:solidFill>
              </a:rPr>
              <a:t>]</a:t>
            </a:r>
            <a:r>
              <a:rPr lang="ru-RU" sz="1600" dirty="0" smtClean="0">
                <a:solidFill>
                  <a:srgbClr val="18385E"/>
                </a:solidFill>
              </a:rPr>
              <a:t> между напряжением (ТН1) и током (ТТ1) </a:t>
            </a:r>
            <a:br>
              <a:rPr lang="ru-RU" sz="1600" dirty="0" smtClean="0">
                <a:solidFill>
                  <a:srgbClr val="18385E"/>
                </a:solidFill>
              </a:rPr>
            </a:br>
            <a:r>
              <a:rPr lang="ru-RU" sz="1600" dirty="0" smtClean="0">
                <a:solidFill>
                  <a:srgbClr val="18385E"/>
                </a:solidFill>
              </a:rPr>
              <a:t>в месте установки защиты</a:t>
            </a:r>
            <a:r>
              <a:rPr lang="ru-RU" sz="1600" dirty="0">
                <a:solidFill>
                  <a:srgbClr val="18385E"/>
                </a:solidFill>
              </a:rPr>
              <a:t/>
            </a:r>
            <a:br>
              <a:rPr lang="ru-RU" sz="1600" dirty="0">
                <a:solidFill>
                  <a:srgbClr val="18385E"/>
                </a:solidFill>
              </a:rPr>
            </a:br>
            <a:r>
              <a:rPr lang="ru-RU" sz="1600" dirty="0" smtClean="0">
                <a:solidFill>
                  <a:srgbClr val="18385E"/>
                </a:solidFill>
              </a:rPr>
              <a:t>от времени </a:t>
            </a:r>
            <a:r>
              <a:rPr lang="en-US" sz="1600" dirty="0" smtClean="0">
                <a:solidFill>
                  <a:srgbClr val="18385E"/>
                </a:solidFill>
              </a:rPr>
              <a:t>[c]</a:t>
            </a:r>
            <a:endParaRPr lang="ru-RU" sz="1600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-29692" y="91868"/>
            <a:ext cx="733799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Совместное влияние АДВ 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АДН на </a:t>
            </a:r>
            <a:r>
              <a:rPr lang="en-US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altLang="ru-RU" sz="18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l-GR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ru-RU" altLang="ru-RU" sz="18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88840"/>
            <a:ext cx="5561690" cy="3888432"/>
          </a:xfrm>
          <a:prstGeom prst="rect">
            <a:avLst/>
          </a:prstGeom>
        </p:spPr>
      </p:pic>
      <p:sp>
        <p:nvSpPr>
          <p:cNvPr id="21" name="Объект 2"/>
          <p:cNvSpPr txBox="1">
            <a:spLocks/>
          </p:cNvSpPr>
          <p:nvPr/>
        </p:nvSpPr>
        <p:spPr>
          <a:xfrm>
            <a:off x="-36512" y="1265081"/>
            <a:ext cx="6057519" cy="50773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Пример измерения при доле АДВ 20%</a:t>
            </a:r>
            <a:r>
              <a:rPr lang="en-US" sz="1800" b="1" dirty="0" smtClean="0">
                <a:solidFill>
                  <a:srgbClr val="18385E"/>
                </a:solidFill>
              </a:rPr>
              <a:t> </a:t>
            </a:r>
            <a:r>
              <a:rPr lang="ru-RU" sz="1800" b="1" dirty="0" smtClean="0">
                <a:solidFill>
                  <a:srgbClr val="18385E"/>
                </a:solidFill>
              </a:rPr>
              <a:t>и АДН 40% в комплексной нагрузке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Длительность процесса самозапуска АДВ около 3,2 с и АДН около 1,8 с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2437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605" y="1268760"/>
            <a:ext cx="7783736" cy="5040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solidFill>
                  <a:srgbClr val="18385E"/>
                </a:solidFill>
              </a:rPr>
              <a:t>Графики зависимости </a:t>
            </a:r>
            <a:r>
              <a:rPr lang="en-US" sz="1800" dirty="0">
                <a:solidFill>
                  <a:srgbClr val="18385E"/>
                </a:solidFill>
              </a:rPr>
              <a:t>K</a:t>
            </a:r>
            <a:r>
              <a:rPr lang="ru-RU" sz="1800" baseline="-25000" dirty="0">
                <a:solidFill>
                  <a:srgbClr val="18385E"/>
                </a:solidFill>
              </a:rPr>
              <a:t>ЗАП</a:t>
            </a:r>
            <a:r>
              <a:rPr lang="ru-RU" sz="1800" dirty="0">
                <a:solidFill>
                  <a:srgbClr val="18385E"/>
                </a:solidFill>
              </a:rPr>
              <a:t> = </a:t>
            </a:r>
            <a:r>
              <a:rPr lang="en-US" sz="1800" dirty="0">
                <a:solidFill>
                  <a:srgbClr val="18385E"/>
                </a:solidFill>
              </a:rPr>
              <a:t>f(K</a:t>
            </a:r>
            <a:r>
              <a:rPr lang="ru-RU" sz="1800" baseline="-25000" dirty="0">
                <a:solidFill>
                  <a:srgbClr val="18385E"/>
                </a:solidFill>
              </a:rPr>
              <a:t>АДН</a:t>
            </a:r>
            <a:r>
              <a:rPr lang="en-US" sz="1800" dirty="0" smtClean="0">
                <a:solidFill>
                  <a:srgbClr val="18385E"/>
                </a:solidFill>
              </a:rPr>
              <a:t>)</a:t>
            </a:r>
            <a:r>
              <a:rPr lang="ru-RU" sz="1800" dirty="0" smtClean="0">
                <a:solidFill>
                  <a:srgbClr val="18385E"/>
                </a:solidFill>
              </a:rPr>
              <a:t> при фиксированной доле АДВ </a:t>
            </a:r>
            <a:r>
              <a:rPr lang="en-US" sz="1800" dirty="0" smtClean="0">
                <a:solidFill>
                  <a:srgbClr val="18385E"/>
                </a:solidFill>
              </a:rPr>
              <a:t>K</a:t>
            </a:r>
            <a:r>
              <a:rPr lang="ru-RU" sz="1800" baseline="-25000" dirty="0" smtClean="0">
                <a:solidFill>
                  <a:srgbClr val="18385E"/>
                </a:solidFill>
              </a:rPr>
              <a:t>АДВ</a:t>
            </a:r>
            <a:endParaRPr lang="ru-RU" sz="1800" dirty="0">
              <a:solidFill>
                <a:srgbClr val="18385E"/>
              </a:solidFill>
            </a:endParaRP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14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-29692" y="91868"/>
            <a:ext cx="733799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Совместное влияние АДВ 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АДН на </a:t>
            </a:r>
            <a:r>
              <a:rPr lang="en-US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altLang="ru-RU" sz="18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l-GR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ru-RU" altLang="ru-RU" sz="18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2363967"/>
              </p:ext>
            </p:extLst>
          </p:nvPr>
        </p:nvGraphicFramePr>
        <p:xfrm>
          <a:off x="1187624" y="1844824"/>
          <a:ext cx="6665674" cy="40159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41828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15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-29692" y="91868"/>
            <a:ext cx="733799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Совместное влияние АДВ 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АДН на </a:t>
            </a:r>
            <a:r>
              <a:rPr lang="en-US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altLang="ru-RU" sz="18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l-GR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ru-RU" altLang="ru-RU" sz="18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7" name="Объект 2"/>
          <p:cNvSpPr>
            <a:spLocks noGrp="1"/>
          </p:cNvSpPr>
          <p:nvPr>
            <p:ph idx="1"/>
          </p:nvPr>
        </p:nvSpPr>
        <p:spPr>
          <a:xfrm>
            <a:off x="683605" y="1268760"/>
            <a:ext cx="7783736" cy="5040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solidFill>
                  <a:srgbClr val="18385E"/>
                </a:solidFill>
              </a:rPr>
              <a:t>Графики зависимости </a:t>
            </a:r>
            <a:r>
              <a:rPr lang="el-GR" sz="1800" i="1" dirty="0" smtClean="0">
                <a:solidFill>
                  <a:srgbClr val="18385E"/>
                </a:solidFill>
              </a:rPr>
              <a:t>φ</a:t>
            </a:r>
            <a:r>
              <a:rPr lang="ru-RU" sz="18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1800" dirty="0" smtClean="0">
                <a:solidFill>
                  <a:srgbClr val="18385E"/>
                </a:solidFill>
              </a:rPr>
              <a:t> </a:t>
            </a:r>
            <a:r>
              <a:rPr lang="ru-RU" sz="1800" dirty="0">
                <a:solidFill>
                  <a:srgbClr val="18385E"/>
                </a:solidFill>
              </a:rPr>
              <a:t>= </a:t>
            </a:r>
            <a:r>
              <a:rPr lang="en-US" sz="1800" dirty="0">
                <a:solidFill>
                  <a:srgbClr val="18385E"/>
                </a:solidFill>
              </a:rPr>
              <a:t>f(K</a:t>
            </a:r>
            <a:r>
              <a:rPr lang="ru-RU" sz="1800" baseline="-25000" dirty="0">
                <a:solidFill>
                  <a:srgbClr val="18385E"/>
                </a:solidFill>
              </a:rPr>
              <a:t>АДН</a:t>
            </a:r>
            <a:r>
              <a:rPr lang="en-US" sz="1800" dirty="0" smtClean="0">
                <a:solidFill>
                  <a:srgbClr val="18385E"/>
                </a:solidFill>
              </a:rPr>
              <a:t>)</a:t>
            </a:r>
            <a:r>
              <a:rPr lang="ru-RU" sz="1800" dirty="0" smtClean="0">
                <a:solidFill>
                  <a:srgbClr val="18385E"/>
                </a:solidFill>
              </a:rPr>
              <a:t> при фиксированной доле АДВ </a:t>
            </a:r>
            <a:r>
              <a:rPr lang="en-US" sz="1800" dirty="0" smtClean="0">
                <a:solidFill>
                  <a:srgbClr val="18385E"/>
                </a:solidFill>
              </a:rPr>
              <a:t>K</a:t>
            </a:r>
            <a:r>
              <a:rPr lang="ru-RU" sz="1800" baseline="-25000" dirty="0" smtClean="0">
                <a:solidFill>
                  <a:srgbClr val="18385E"/>
                </a:solidFill>
              </a:rPr>
              <a:t>АДВ</a:t>
            </a:r>
            <a:endParaRPr lang="ru-RU" sz="1800" dirty="0">
              <a:solidFill>
                <a:srgbClr val="18385E"/>
              </a:solidFill>
            </a:endParaRPr>
          </a:p>
        </p:txBody>
      </p:sp>
      <p:graphicFrame>
        <p:nvGraphicFramePr>
          <p:cNvPr id="15" name="Диаграмма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9052511"/>
              </p:ext>
            </p:extLst>
          </p:nvPr>
        </p:nvGraphicFramePr>
        <p:xfrm>
          <a:off x="1247418" y="1916832"/>
          <a:ext cx="6656109" cy="3990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527333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900" dirty="0" smtClean="0">
                <a:solidFill>
                  <a:srgbClr val="18385E"/>
                </a:solidFill>
              </a:rPr>
              <a:t>Полученные зависимости </a:t>
            </a:r>
            <a:r>
              <a:rPr lang="en-US" sz="2900" dirty="0">
                <a:solidFill>
                  <a:srgbClr val="18385E"/>
                </a:solidFill>
              </a:rPr>
              <a:t>K</a:t>
            </a:r>
            <a:r>
              <a:rPr lang="ru-RU" sz="2900" baseline="-25000" dirty="0">
                <a:solidFill>
                  <a:srgbClr val="18385E"/>
                </a:solidFill>
              </a:rPr>
              <a:t>ЗАП</a:t>
            </a:r>
            <a:r>
              <a:rPr lang="ru-RU" sz="2900" dirty="0">
                <a:solidFill>
                  <a:srgbClr val="18385E"/>
                </a:solidFill>
              </a:rPr>
              <a:t> </a:t>
            </a:r>
            <a:r>
              <a:rPr lang="ru-RU" sz="2900" dirty="0" smtClean="0">
                <a:solidFill>
                  <a:srgbClr val="18385E"/>
                </a:solidFill>
              </a:rPr>
              <a:t>от доли АДВ (обычно до 20%) в целом соответствуют </a:t>
            </a:r>
            <a:r>
              <a:rPr lang="ru-RU" sz="2900" dirty="0">
                <a:solidFill>
                  <a:srgbClr val="18385E"/>
                </a:solidFill>
              </a:rPr>
              <a:t>рекомендуемым значениям </a:t>
            </a:r>
            <a:r>
              <a:rPr lang="ru-RU" sz="2900" dirty="0" smtClean="0">
                <a:solidFill>
                  <a:srgbClr val="18385E"/>
                </a:solidFill>
              </a:rPr>
              <a:t>1,5-2,0. Но в некоторых случаях </a:t>
            </a:r>
            <a:r>
              <a:rPr lang="en-US" sz="2900" dirty="0" smtClean="0">
                <a:solidFill>
                  <a:srgbClr val="18385E"/>
                </a:solidFill>
              </a:rPr>
              <a:t>K</a:t>
            </a:r>
            <a:r>
              <a:rPr lang="ru-RU" sz="29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2900" dirty="0" smtClean="0">
                <a:solidFill>
                  <a:srgbClr val="18385E"/>
                </a:solidFill>
              </a:rPr>
              <a:t> может быть выше, что имеет значение при несогласовании выдержки времени резервной защиты с длительностью самозапуска</a:t>
            </a:r>
          </a:p>
          <a:p>
            <a:pPr algn="just"/>
            <a:r>
              <a:rPr lang="ru-RU" sz="2900" dirty="0" smtClean="0">
                <a:solidFill>
                  <a:srgbClr val="18385E"/>
                </a:solidFill>
              </a:rPr>
              <a:t>Предварительный анализ влияния низковольтных асинхронных ЭД (0,4 кВ), также участвующих в режиме самозапуска при подключении их через автоматические выключатели, показал, что даже при средней доле АДН 45% </a:t>
            </a:r>
            <a:r>
              <a:rPr lang="en-US" sz="2900" dirty="0">
                <a:solidFill>
                  <a:srgbClr val="18385E"/>
                </a:solidFill>
              </a:rPr>
              <a:t>K</a:t>
            </a:r>
            <a:r>
              <a:rPr lang="ru-RU" sz="2900" baseline="-25000" dirty="0">
                <a:solidFill>
                  <a:srgbClr val="18385E"/>
                </a:solidFill>
              </a:rPr>
              <a:t>ЗАП</a:t>
            </a:r>
            <a:r>
              <a:rPr lang="ru-RU" sz="2900" dirty="0">
                <a:solidFill>
                  <a:srgbClr val="18385E"/>
                </a:solidFill>
              </a:rPr>
              <a:t> может быть выше рекомендуемых </a:t>
            </a:r>
            <a:r>
              <a:rPr lang="ru-RU" sz="2900" dirty="0" smtClean="0">
                <a:solidFill>
                  <a:srgbClr val="18385E"/>
                </a:solidFill>
              </a:rPr>
              <a:t>значений. Но принимая решение об учёте влияния АДН на защиты, нужно учитывать длительность самозапуска АДН, которая во многих случаях не превышает 1 (с)</a:t>
            </a:r>
          </a:p>
          <a:p>
            <a:pPr algn="just"/>
            <a:r>
              <a:rPr lang="ru-RU" sz="2900" dirty="0" smtClean="0">
                <a:solidFill>
                  <a:srgbClr val="18385E"/>
                </a:solidFill>
              </a:rPr>
              <a:t>Весьма вероятно совместное присутствие АДВ и АДН в составе комплексной нагрузки. Тогда даже при их обычных долях </a:t>
            </a:r>
            <a:r>
              <a:rPr lang="en-US" sz="2900" dirty="0">
                <a:solidFill>
                  <a:srgbClr val="18385E"/>
                </a:solidFill>
              </a:rPr>
              <a:t>K</a:t>
            </a:r>
            <a:r>
              <a:rPr lang="ru-RU" sz="2900" baseline="-25000" dirty="0">
                <a:solidFill>
                  <a:srgbClr val="18385E"/>
                </a:solidFill>
              </a:rPr>
              <a:t>ЗАП</a:t>
            </a:r>
            <a:r>
              <a:rPr lang="ru-RU" sz="2900" dirty="0">
                <a:solidFill>
                  <a:srgbClr val="18385E"/>
                </a:solidFill>
              </a:rPr>
              <a:t> </a:t>
            </a:r>
            <a:r>
              <a:rPr lang="ru-RU" sz="2900" dirty="0" smtClean="0">
                <a:solidFill>
                  <a:srgbClr val="18385E"/>
                </a:solidFill>
              </a:rPr>
              <a:t>может </a:t>
            </a:r>
            <a:r>
              <a:rPr lang="ru-RU" sz="2900" dirty="0">
                <a:solidFill>
                  <a:srgbClr val="18385E"/>
                </a:solidFill>
              </a:rPr>
              <a:t>быть выше рекомендуемых </a:t>
            </a:r>
            <a:r>
              <a:rPr lang="ru-RU" sz="2900" dirty="0" smtClean="0">
                <a:solidFill>
                  <a:srgbClr val="18385E"/>
                </a:solidFill>
              </a:rPr>
              <a:t>значений. Длительность самозапуска как АДВ, так и АДН при этом может увеличиться</a:t>
            </a:r>
          </a:p>
          <a:p>
            <a:pPr algn="just"/>
            <a:r>
              <a:rPr lang="ru-RU" sz="2900" dirty="0" smtClean="0">
                <a:solidFill>
                  <a:srgbClr val="18385E"/>
                </a:solidFill>
              </a:rPr>
              <a:t>Угол </a:t>
            </a:r>
            <a:r>
              <a:rPr lang="ru-RU" sz="2900" dirty="0">
                <a:solidFill>
                  <a:srgbClr val="18385E"/>
                </a:solidFill>
              </a:rPr>
              <a:t>вектора полного сопротивления </a:t>
            </a:r>
            <a:r>
              <a:rPr lang="ru-RU" sz="2900" dirty="0" err="1">
                <a:solidFill>
                  <a:srgbClr val="18385E"/>
                </a:solidFill>
                <a:latin typeface="Times New Roman"/>
                <a:ea typeface="Times New Roman"/>
              </a:rPr>
              <a:t>φ</a:t>
            </a:r>
            <a:r>
              <a:rPr lang="ru-RU" sz="2900" baseline="-25000" dirty="0" err="1">
                <a:solidFill>
                  <a:srgbClr val="18385E"/>
                </a:solidFill>
              </a:rPr>
              <a:t>ЗАП</a:t>
            </a:r>
            <a:r>
              <a:rPr lang="ru-RU" sz="2900" dirty="0">
                <a:solidFill>
                  <a:srgbClr val="18385E"/>
                </a:solidFill>
              </a:rPr>
              <a:t> </a:t>
            </a:r>
            <a:r>
              <a:rPr lang="ru-RU" sz="2900" dirty="0" smtClean="0">
                <a:solidFill>
                  <a:srgbClr val="18385E"/>
                </a:solidFill>
              </a:rPr>
              <a:t>увеличивается в </a:t>
            </a:r>
            <a:r>
              <a:rPr lang="ru-RU" sz="2900" dirty="0">
                <a:solidFill>
                  <a:srgbClr val="18385E"/>
                </a:solidFill>
              </a:rPr>
              <a:t>режиме </a:t>
            </a:r>
            <a:r>
              <a:rPr lang="ru-RU" sz="2900" dirty="0" smtClean="0">
                <a:solidFill>
                  <a:srgbClr val="18385E"/>
                </a:solidFill>
              </a:rPr>
              <a:t>самозапуска, что происходит даже при малой доле асинхронных двигателей в составе комплексной нагрузки. Он существенно отличается от угла в нагрузочном режиме. Полученные значения угла </a:t>
            </a:r>
            <a:r>
              <a:rPr lang="ru-RU" sz="2900" dirty="0" err="1">
                <a:solidFill>
                  <a:srgbClr val="18385E"/>
                </a:solidFill>
                <a:latin typeface="Times New Roman"/>
                <a:ea typeface="Times New Roman"/>
              </a:rPr>
              <a:t>φ</a:t>
            </a:r>
            <a:r>
              <a:rPr lang="ru-RU" sz="2900" baseline="-25000" dirty="0" err="1">
                <a:solidFill>
                  <a:srgbClr val="18385E"/>
                </a:solidFill>
              </a:rPr>
              <a:t>ЗАП</a:t>
            </a:r>
            <a:r>
              <a:rPr lang="ru-RU" sz="2900" baseline="-25000" dirty="0">
                <a:solidFill>
                  <a:srgbClr val="18385E"/>
                </a:solidFill>
              </a:rPr>
              <a:t> </a:t>
            </a:r>
            <a:r>
              <a:rPr lang="ru-RU" sz="2900" dirty="0" smtClean="0">
                <a:solidFill>
                  <a:srgbClr val="18385E"/>
                </a:solidFill>
              </a:rPr>
              <a:t>согласуются с источниками по теме исследования</a:t>
            </a:r>
          </a:p>
          <a:p>
            <a:pPr algn="just"/>
            <a:r>
              <a:rPr lang="ru-RU" sz="2900" dirty="0" smtClean="0">
                <a:solidFill>
                  <a:srgbClr val="18385E"/>
                </a:solidFill>
              </a:rPr>
              <a:t>Выполнено построение зависимостей, показывающих</a:t>
            </a:r>
            <a:r>
              <a:rPr lang="ru-RU" sz="2900" dirty="0">
                <a:solidFill>
                  <a:srgbClr val="18385E"/>
                </a:solidFill>
              </a:rPr>
              <a:t> </a:t>
            </a:r>
            <a:r>
              <a:rPr lang="ru-RU" sz="2900" dirty="0" smtClean="0">
                <a:solidFill>
                  <a:srgbClr val="18385E"/>
                </a:solidFill>
              </a:rPr>
              <a:t>связь </a:t>
            </a:r>
            <a:r>
              <a:rPr lang="ru-RU" sz="2900" dirty="0" err="1" smtClean="0">
                <a:solidFill>
                  <a:srgbClr val="18385E"/>
                </a:solidFill>
                <a:latin typeface="Times New Roman"/>
                <a:ea typeface="Times New Roman"/>
              </a:rPr>
              <a:t>φ</a:t>
            </a:r>
            <a:r>
              <a:rPr lang="ru-RU" sz="2900" baseline="-25000" dirty="0" err="1" smtClean="0">
                <a:solidFill>
                  <a:srgbClr val="18385E"/>
                </a:solidFill>
              </a:rPr>
              <a:t>ЗАП</a:t>
            </a:r>
            <a:r>
              <a:rPr lang="ru-RU" sz="2900" dirty="0" smtClean="0">
                <a:solidFill>
                  <a:srgbClr val="18385E"/>
                </a:solidFill>
              </a:rPr>
              <a:t> </a:t>
            </a:r>
            <a:r>
              <a:rPr lang="ru-RU" sz="2900" dirty="0">
                <a:solidFill>
                  <a:srgbClr val="18385E"/>
                </a:solidFill>
              </a:rPr>
              <a:t>от </a:t>
            </a:r>
            <a:r>
              <a:rPr lang="en-US" sz="2900" dirty="0">
                <a:solidFill>
                  <a:srgbClr val="18385E"/>
                </a:solidFill>
              </a:rPr>
              <a:t>K</a:t>
            </a:r>
            <a:r>
              <a:rPr lang="ru-RU" sz="2900" baseline="-25000" dirty="0" smtClean="0">
                <a:solidFill>
                  <a:srgbClr val="18385E"/>
                </a:solidFill>
              </a:rPr>
              <a:t>ЗАП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16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-29692" y="91868"/>
            <a:ext cx="733799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Выводы по итогам исследования</a:t>
            </a:r>
            <a:endParaRPr lang="ru-RU" altLang="ru-RU" sz="1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28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\\server\Общие папки\Маркетинг\МиР\Исследования\А4 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16000" cy="69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Chelyadinova\Desktop\Р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733256"/>
            <a:ext cx="1755204" cy="877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0" y="44624"/>
            <a:ext cx="5148064" cy="66479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6" tIns="45709" rIns="91416" bIns="45709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endParaRPr lang="ru-RU" sz="2300" i="1" cap="all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sz="2300" i="1" cap="all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sz="2300" i="1" cap="all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2300" i="1" cap="all" dirty="0" smtClean="0">
                <a:solidFill>
                  <a:schemeClr val="bg1"/>
                </a:solidFill>
              </a:rPr>
              <a:t>	</a:t>
            </a:r>
            <a:r>
              <a:rPr lang="ru-RU" sz="2300" b="1" cap="all" dirty="0" smtClean="0">
                <a:solidFill>
                  <a:schemeClr val="bg1"/>
                </a:solidFill>
              </a:rPr>
              <a:t>СПАСИБО за внимание!</a:t>
            </a:r>
          </a:p>
          <a:p>
            <a:pPr eaLnBrk="1" hangingPunct="1">
              <a:spcBef>
                <a:spcPct val="0"/>
              </a:spcBef>
              <a:buNone/>
            </a:pPr>
            <a:endParaRPr lang="ru-RU" sz="23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1600" b="1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1600" b="1" dirty="0" smtClean="0">
                <a:solidFill>
                  <a:schemeClr val="bg1"/>
                </a:solidFill>
              </a:rPr>
              <a:t>Двойненков Михаил Валерьевич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инженер-разработчик АО «РАДИУС Автоматика»</a:t>
            </a:r>
            <a:r>
              <a:rPr lang="en-US" sz="1600" dirty="0" smtClean="0">
                <a:solidFill>
                  <a:schemeClr val="bg1"/>
                </a:solidFill>
              </a:rPr>
              <a:t>,</a:t>
            </a:r>
            <a:endParaRPr lang="ru-RU" sz="16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аспирант кафедры АУЭС «ИГЭУ им. В.И. Ленина»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sz="1600" dirty="0">
                <a:solidFill>
                  <a:schemeClr val="bg1"/>
                </a:solidFill>
              </a:rPr>
              <a:t>е</a:t>
            </a:r>
            <a:r>
              <a:rPr lang="en-US" sz="1600" dirty="0" smtClean="0">
                <a:solidFill>
                  <a:schemeClr val="bg1"/>
                </a:solidFill>
              </a:rPr>
              <a:t>mail: </a:t>
            </a:r>
            <a:r>
              <a:rPr lang="en-US" sz="1600" dirty="0" err="1" smtClean="0">
                <a:solidFill>
                  <a:schemeClr val="bg1"/>
                </a:solidFill>
              </a:rPr>
              <a:t>dmv@rza</a:t>
            </a:r>
            <a:r>
              <a:rPr lang="ru-RU" sz="1600" dirty="0" smtClean="0">
                <a:solidFill>
                  <a:schemeClr val="bg1"/>
                </a:solidFill>
              </a:rPr>
              <a:t>.</a:t>
            </a:r>
            <a:r>
              <a:rPr lang="en-US" sz="1600" dirty="0" err="1" smtClean="0">
                <a:solidFill>
                  <a:schemeClr val="bg1"/>
                </a:solidFill>
              </a:rPr>
              <a:t>ru</a:t>
            </a:r>
            <a:endParaRPr lang="ru-RU" sz="16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18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АО «РАДИУС Автоматика»</a:t>
            </a:r>
            <a:endParaRPr lang="en-US" sz="16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г. Зеленоград, г. Москва</a:t>
            </a:r>
            <a:endParaRPr lang="en-US" sz="16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sz="1600" dirty="0" smtClean="0">
                <a:solidFill>
                  <a:schemeClr val="bg1"/>
                </a:solidFill>
              </a:rPr>
              <a:t>www.rza.ru</a:t>
            </a:r>
          </a:p>
          <a:p>
            <a:pPr eaLnBrk="1" hangingPunct="1">
              <a:spcBef>
                <a:spcPct val="0"/>
              </a:spcBef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ФГБОУ ВО «ИГЭУ </a:t>
            </a:r>
            <a:r>
              <a:rPr lang="ru-RU" sz="1600" dirty="0">
                <a:solidFill>
                  <a:schemeClr val="bg1"/>
                </a:solidFill>
              </a:rPr>
              <a:t>им. В.И. Ленина» </a:t>
            </a:r>
            <a:endParaRPr lang="en-US" sz="16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г</a:t>
            </a:r>
            <a:r>
              <a:rPr lang="ru-RU" sz="1600" dirty="0">
                <a:solidFill>
                  <a:schemeClr val="bg1"/>
                </a:solidFill>
              </a:rPr>
              <a:t>. Иваново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sz="1600" dirty="0">
                <a:solidFill>
                  <a:schemeClr val="bg1"/>
                </a:solidFill>
              </a:rPr>
              <a:t>www</a:t>
            </a:r>
            <a:r>
              <a:rPr lang="ru-RU" sz="1600" dirty="0">
                <a:solidFill>
                  <a:schemeClr val="bg1"/>
                </a:solidFill>
              </a:rPr>
              <a:t>.</a:t>
            </a:r>
            <a:r>
              <a:rPr lang="en-US" sz="1600" dirty="0" err="1">
                <a:solidFill>
                  <a:schemeClr val="bg1"/>
                </a:solidFill>
              </a:rPr>
              <a:t>ispu</a:t>
            </a:r>
            <a:r>
              <a:rPr lang="ru-RU" sz="1600" dirty="0">
                <a:solidFill>
                  <a:schemeClr val="bg1"/>
                </a:solidFill>
              </a:rPr>
              <a:t>.</a:t>
            </a:r>
            <a:r>
              <a:rPr lang="en-US" sz="1600" dirty="0" err="1">
                <a:solidFill>
                  <a:schemeClr val="bg1"/>
                </a:solidFill>
              </a:rPr>
              <a:t>ru</a:t>
            </a:r>
            <a:endParaRPr lang="ru-RU" sz="16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67330" y="5833842"/>
            <a:ext cx="18083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РЗА-ФОРУМ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Чебоксары 2024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661248"/>
            <a:ext cx="936104" cy="93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35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461404" cy="482453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000" dirty="0" smtClean="0">
                <a:solidFill>
                  <a:srgbClr val="18385E"/>
                </a:solidFill>
              </a:rPr>
              <a:t>Режимы самозапуска ЭД нагрузки, влияющие на эффективность функционирования релейной защиты, должны учитываться при расчётах параметров срабатывания дистанционных и токовых защит ЛЭП 110-220 кВ</a:t>
            </a:r>
          </a:p>
          <a:p>
            <a:pPr algn="just"/>
            <a:r>
              <a:rPr lang="ru-RU" sz="2000" dirty="0" smtClean="0">
                <a:solidFill>
                  <a:srgbClr val="18385E"/>
                </a:solidFill>
              </a:rPr>
              <a:t>В методиках по выбору уставок этих защит, как правило, указывается диапазон</a:t>
            </a:r>
            <a:r>
              <a:rPr lang="ru-RU" sz="2000" dirty="0">
                <a:solidFill>
                  <a:srgbClr val="18385E"/>
                </a:solidFill>
              </a:rPr>
              <a:t> </a:t>
            </a:r>
            <a:r>
              <a:rPr lang="en-US" sz="2000" dirty="0" smtClean="0">
                <a:solidFill>
                  <a:srgbClr val="18385E"/>
                </a:solidFill>
              </a:rPr>
              <a:t>K</a:t>
            </a:r>
            <a:r>
              <a:rPr lang="ru-RU" sz="20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2000" dirty="0" smtClean="0">
                <a:solidFill>
                  <a:srgbClr val="18385E"/>
                </a:solidFill>
              </a:rPr>
              <a:t> = 1,5-2,0 без учёта реального состава комплексной нагрузки</a:t>
            </a:r>
          </a:p>
          <a:p>
            <a:pPr algn="just"/>
            <a:r>
              <a:rPr lang="ru-RU" sz="2000" dirty="0" smtClean="0">
                <a:solidFill>
                  <a:srgbClr val="18385E"/>
                </a:solidFill>
              </a:rPr>
              <a:t>На выбор уставок ДЗ влияние оказывает угол </a:t>
            </a:r>
            <a:r>
              <a:rPr lang="ru-RU" sz="2000" dirty="0">
                <a:solidFill>
                  <a:srgbClr val="18385E"/>
                </a:solidFill>
              </a:rPr>
              <a:t>вектора </a:t>
            </a:r>
            <a:r>
              <a:rPr lang="ru-RU" sz="2000" dirty="0" smtClean="0">
                <a:solidFill>
                  <a:srgbClr val="18385E"/>
                </a:solidFill>
              </a:rPr>
              <a:t>полного сопротивления </a:t>
            </a:r>
            <a:r>
              <a:rPr lang="ru-RU" sz="2000" dirty="0" err="1" smtClean="0">
                <a:solidFill>
                  <a:srgbClr val="18385E"/>
                </a:solidFill>
                <a:latin typeface="Times New Roman"/>
                <a:ea typeface="Times New Roman"/>
              </a:rPr>
              <a:t>φ</a:t>
            </a:r>
            <a:r>
              <a:rPr lang="ru-RU" sz="2000" baseline="-25000" dirty="0" err="1" smtClean="0">
                <a:solidFill>
                  <a:srgbClr val="18385E"/>
                </a:solidFill>
              </a:rPr>
              <a:t>ЗАП</a:t>
            </a:r>
            <a:r>
              <a:rPr lang="ru-RU" sz="2000" dirty="0" smtClean="0">
                <a:solidFill>
                  <a:srgbClr val="18385E"/>
                </a:solidFill>
              </a:rPr>
              <a:t>, существенно увеличивающийся в режиме самозапуска (это происходит даже </a:t>
            </a:r>
            <a:r>
              <a:rPr lang="ru-RU" sz="2000" dirty="0">
                <a:solidFill>
                  <a:srgbClr val="18385E"/>
                </a:solidFill>
              </a:rPr>
              <a:t>при малой доле </a:t>
            </a:r>
            <a:r>
              <a:rPr lang="ru-RU" sz="2000" dirty="0" smtClean="0">
                <a:solidFill>
                  <a:srgbClr val="18385E"/>
                </a:solidFill>
              </a:rPr>
              <a:t>ЭД) относительно угла </a:t>
            </a:r>
            <a:r>
              <a:rPr lang="ru-RU" sz="2000" dirty="0" err="1" smtClean="0">
                <a:solidFill>
                  <a:srgbClr val="18385E"/>
                </a:solidFill>
                <a:latin typeface="Times New Roman"/>
                <a:ea typeface="Times New Roman"/>
              </a:rPr>
              <a:t>φ</a:t>
            </a:r>
            <a:r>
              <a:rPr lang="ru-RU" sz="2000" baseline="-25000" dirty="0" err="1" smtClean="0">
                <a:solidFill>
                  <a:srgbClr val="18385E"/>
                </a:solidFill>
              </a:rPr>
              <a:t>НАГР</a:t>
            </a:r>
            <a:r>
              <a:rPr lang="ru-RU" sz="2000" dirty="0" smtClean="0">
                <a:solidFill>
                  <a:srgbClr val="18385E"/>
                </a:solidFill>
              </a:rPr>
              <a:t> в режиме нагрузки (обычно </a:t>
            </a:r>
            <a:r>
              <a:rPr lang="ru-RU" sz="2000" dirty="0" err="1">
                <a:solidFill>
                  <a:srgbClr val="18385E"/>
                </a:solidFill>
                <a:latin typeface="Times New Roman"/>
                <a:ea typeface="Times New Roman"/>
              </a:rPr>
              <a:t>φ</a:t>
            </a:r>
            <a:r>
              <a:rPr lang="ru-RU" sz="2000" baseline="-25000" dirty="0" err="1">
                <a:solidFill>
                  <a:srgbClr val="18385E"/>
                </a:solidFill>
              </a:rPr>
              <a:t>НАГР</a:t>
            </a:r>
            <a:r>
              <a:rPr lang="ru-RU" sz="2000" dirty="0" smtClean="0">
                <a:solidFill>
                  <a:srgbClr val="18385E"/>
                </a:solidFill>
              </a:rPr>
              <a:t> = 25-35°)</a:t>
            </a:r>
          </a:p>
          <a:p>
            <a:pPr algn="just"/>
            <a:r>
              <a:rPr lang="ru-RU" sz="2000" dirty="0" smtClean="0">
                <a:solidFill>
                  <a:srgbClr val="18385E"/>
                </a:solidFill>
              </a:rPr>
              <a:t>Асинхронные электродвигатели могут составлять значительную долю в составе комплексной нагрузки, при этом возможно наличие не только </a:t>
            </a:r>
            <a:br>
              <a:rPr lang="ru-RU" sz="2000" dirty="0" smtClean="0">
                <a:solidFill>
                  <a:srgbClr val="18385E"/>
                </a:solidFill>
              </a:rPr>
            </a:br>
            <a:r>
              <a:rPr lang="ru-RU" sz="2000" dirty="0" smtClean="0">
                <a:solidFill>
                  <a:srgbClr val="18385E"/>
                </a:solidFill>
              </a:rPr>
              <a:t>АДВ (3-10 кВ), но также и АДН (0,4 кВ), что не учитывается методиками</a:t>
            </a:r>
          </a:p>
          <a:p>
            <a:pPr marL="0" indent="0" algn="just">
              <a:buNone/>
            </a:pPr>
            <a:endParaRPr lang="ru-RU" sz="2000" b="1" dirty="0" smtClean="0">
              <a:solidFill>
                <a:srgbClr val="18385E"/>
              </a:solidFill>
            </a:endParaRPr>
          </a:p>
          <a:p>
            <a:pPr marL="0" indent="0" algn="just">
              <a:buNone/>
            </a:pPr>
            <a:r>
              <a:rPr lang="ru-RU" sz="2000" b="1" dirty="0" smtClean="0">
                <a:solidFill>
                  <a:srgbClr val="18385E"/>
                </a:solidFill>
              </a:rPr>
              <a:t>Цель работы</a:t>
            </a:r>
            <a:r>
              <a:rPr lang="en-US" sz="2000" b="1" dirty="0" smtClean="0">
                <a:solidFill>
                  <a:srgbClr val="18385E"/>
                </a:solidFill>
              </a:rPr>
              <a:t>:</a:t>
            </a:r>
            <a:r>
              <a:rPr lang="en-US" sz="2000" dirty="0" smtClean="0">
                <a:solidFill>
                  <a:srgbClr val="18385E"/>
                </a:solidFill>
              </a:rPr>
              <a:t> </a:t>
            </a:r>
            <a:r>
              <a:rPr lang="ru-RU" sz="2000" dirty="0" smtClean="0">
                <a:solidFill>
                  <a:srgbClr val="18385E"/>
                </a:solidFill>
              </a:rPr>
              <a:t>исследование в целях релейной защиты зависимостей </a:t>
            </a:r>
            <a:br>
              <a:rPr lang="ru-RU" sz="2000" dirty="0" smtClean="0">
                <a:solidFill>
                  <a:srgbClr val="18385E"/>
                </a:solidFill>
              </a:rPr>
            </a:br>
            <a:r>
              <a:rPr lang="en-US" sz="2000" dirty="0" smtClean="0">
                <a:solidFill>
                  <a:srgbClr val="18385E"/>
                </a:solidFill>
              </a:rPr>
              <a:t>K</a:t>
            </a:r>
            <a:r>
              <a:rPr lang="ru-RU" sz="2000" baseline="-25000" dirty="0">
                <a:solidFill>
                  <a:srgbClr val="18385E"/>
                </a:solidFill>
              </a:rPr>
              <a:t>ЗАП</a:t>
            </a:r>
            <a:r>
              <a:rPr lang="ru-RU" sz="2000" dirty="0">
                <a:solidFill>
                  <a:srgbClr val="18385E"/>
                </a:solidFill>
              </a:rPr>
              <a:t> </a:t>
            </a:r>
            <a:r>
              <a:rPr lang="ru-RU" sz="2000" dirty="0" smtClean="0">
                <a:solidFill>
                  <a:srgbClr val="18385E"/>
                </a:solidFill>
              </a:rPr>
              <a:t>и </a:t>
            </a:r>
            <a:r>
              <a:rPr lang="ru-RU" sz="2000" dirty="0" err="1">
                <a:solidFill>
                  <a:srgbClr val="18385E"/>
                </a:solidFill>
                <a:latin typeface="Times New Roman"/>
                <a:ea typeface="Times New Roman"/>
              </a:rPr>
              <a:t>φ</a:t>
            </a:r>
            <a:r>
              <a:rPr lang="ru-RU" sz="2000" baseline="-25000" dirty="0" err="1">
                <a:solidFill>
                  <a:srgbClr val="18385E"/>
                </a:solidFill>
              </a:rPr>
              <a:t>ЗАП</a:t>
            </a:r>
            <a:r>
              <a:rPr lang="ru-RU" sz="2000" dirty="0" smtClean="0">
                <a:solidFill>
                  <a:srgbClr val="18385E"/>
                </a:solidFill>
              </a:rPr>
              <a:t> от доли двигательной нагрузки </a:t>
            </a:r>
            <a:r>
              <a:rPr lang="en-US" sz="2000" dirty="0" smtClean="0">
                <a:solidFill>
                  <a:srgbClr val="18385E"/>
                </a:solidFill>
              </a:rPr>
              <a:t>K</a:t>
            </a:r>
            <a:r>
              <a:rPr lang="ru-RU" sz="2000" baseline="-25000" dirty="0" smtClean="0">
                <a:solidFill>
                  <a:srgbClr val="18385E"/>
                </a:solidFill>
              </a:rPr>
              <a:t>АД</a:t>
            </a:r>
            <a:r>
              <a:rPr lang="ru-RU" sz="2000" dirty="0" smtClean="0">
                <a:solidFill>
                  <a:srgbClr val="18385E"/>
                </a:solidFill>
              </a:rPr>
              <a:t> (АДВ и АДН) в составе комплексной нагрузки ЛЭП высокого напряжения с односторонним питанием и построение зависимости </a:t>
            </a:r>
            <a:r>
              <a:rPr lang="ru-RU" sz="2000" dirty="0" err="1" smtClean="0">
                <a:solidFill>
                  <a:srgbClr val="18385E"/>
                </a:solidFill>
                <a:latin typeface="Times New Roman"/>
                <a:ea typeface="Times New Roman"/>
              </a:rPr>
              <a:t>φ</a:t>
            </a:r>
            <a:r>
              <a:rPr lang="ru-RU" sz="2000" baseline="-25000" dirty="0" err="1" smtClean="0">
                <a:solidFill>
                  <a:srgbClr val="18385E"/>
                </a:solidFill>
              </a:rPr>
              <a:t>ЗАП</a:t>
            </a:r>
            <a:r>
              <a:rPr lang="ru-RU" sz="2000" dirty="0" smtClean="0">
                <a:solidFill>
                  <a:srgbClr val="18385E"/>
                </a:solidFill>
              </a:rPr>
              <a:t> от </a:t>
            </a:r>
            <a:r>
              <a:rPr lang="en-US" sz="2000" dirty="0" smtClean="0">
                <a:solidFill>
                  <a:srgbClr val="18385E"/>
                </a:solidFill>
              </a:rPr>
              <a:t>K</a:t>
            </a:r>
            <a:r>
              <a:rPr lang="ru-RU" sz="20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2000" dirty="0" smtClean="0">
                <a:solidFill>
                  <a:srgbClr val="18385E"/>
                </a:solidFill>
              </a:rPr>
              <a:t> </a:t>
            </a: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-29692" y="91868"/>
            <a:ext cx="733799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Введение и </a:t>
            </a:r>
            <a:r>
              <a:rPr lang="ru-RU" altLang="ru-RU" sz="18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</a:t>
            </a:r>
            <a:r>
              <a:rPr lang="ru-RU" alt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ель работы</a:t>
            </a:r>
            <a:endParaRPr lang="ru-RU" altLang="ru-RU" sz="1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21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748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0672" y="3140969"/>
            <a:ext cx="8287791" cy="33843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АДВ и АДН</a:t>
            </a:r>
            <a:r>
              <a:rPr lang="en-US" sz="1800" b="1" dirty="0" smtClean="0">
                <a:solidFill>
                  <a:srgbClr val="18385E"/>
                </a:solidFill>
              </a:rPr>
              <a:t>:</a:t>
            </a:r>
            <a:r>
              <a:rPr lang="en-US" sz="1800" dirty="0" smtClean="0">
                <a:solidFill>
                  <a:srgbClr val="18385E"/>
                </a:solidFill>
              </a:rPr>
              <a:t> </a:t>
            </a:r>
            <a:r>
              <a:rPr lang="ru-RU" sz="1800" dirty="0" smtClean="0">
                <a:solidFill>
                  <a:srgbClr val="18385E"/>
                </a:solidFill>
              </a:rPr>
              <a:t>высоковольтная и низковольтная двигательная нагрузка представлена в виде обобщённых электродвигателей 6 кВ и 0,4 кВ соответственно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Момент сопротивления</a:t>
            </a:r>
            <a:r>
              <a:rPr lang="en-US" sz="1800" b="1" dirty="0" smtClean="0">
                <a:solidFill>
                  <a:srgbClr val="18385E"/>
                </a:solidFill>
              </a:rPr>
              <a:t>:</a:t>
            </a:r>
            <a:r>
              <a:rPr lang="en-US" sz="1800" dirty="0" smtClean="0">
                <a:solidFill>
                  <a:srgbClr val="18385E"/>
                </a:solidFill>
              </a:rPr>
              <a:t> </a:t>
            </a:r>
            <a:r>
              <a:rPr lang="ru-RU" sz="1800" dirty="0" smtClean="0">
                <a:solidFill>
                  <a:srgbClr val="18385E"/>
                </a:solidFill>
              </a:rPr>
              <a:t>принято, что момент сопротивления изменяется пропорционально квадрату скорости вращения электродвигателя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М</a:t>
            </a:r>
            <a:r>
              <a:rPr lang="ru-RU" sz="1800" b="1" baseline="-25000" dirty="0" smtClean="0">
                <a:solidFill>
                  <a:srgbClr val="18385E"/>
                </a:solidFill>
              </a:rPr>
              <a:t>С</a:t>
            </a:r>
            <a:r>
              <a:rPr lang="ru-RU" sz="1800" b="1" dirty="0" smtClean="0">
                <a:solidFill>
                  <a:srgbClr val="18385E"/>
                </a:solidFill>
              </a:rPr>
              <a:t> = М</a:t>
            </a:r>
            <a:r>
              <a:rPr lang="ru-RU" sz="1800" b="1" baseline="-25000" dirty="0" smtClean="0">
                <a:solidFill>
                  <a:srgbClr val="18385E"/>
                </a:solidFill>
              </a:rPr>
              <a:t>С.НАЧ</a:t>
            </a:r>
            <a:r>
              <a:rPr lang="ru-RU" sz="1800" b="1" dirty="0" smtClean="0">
                <a:solidFill>
                  <a:srgbClr val="18385E"/>
                </a:solidFill>
              </a:rPr>
              <a:t> + (М</a:t>
            </a:r>
            <a:r>
              <a:rPr lang="ru-RU" sz="1800" b="1" baseline="-25000" dirty="0" smtClean="0">
                <a:solidFill>
                  <a:srgbClr val="18385E"/>
                </a:solidFill>
              </a:rPr>
              <a:t>С.НОМ</a:t>
            </a:r>
            <a:r>
              <a:rPr lang="ru-RU" sz="1800" b="1" dirty="0" smtClean="0">
                <a:solidFill>
                  <a:srgbClr val="18385E"/>
                </a:solidFill>
              </a:rPr>
              <a:t> – М</a:t>
            </a:r>
            <a:r>
              <a:rPr lang="ru-RU" sz="1800" b="1" baseline="-25000" dirty="0" smtClean="0">
                <a:solidFill>
                  <a:srgbClr val="18385E"/>
                </a:solidFill>
              </a:rPr>
              <a:t>С.НАЧ</a:t>
            </a:r>
            <a:r>
              <a:rPr lang="ru-RU" sz="1800" b="1" dirty="0" smtClean="0">
                <a:solidFill>
                  <a:srgbClr val="18385E"/>
                </a:solidFill>
              </a:rPr>
              <a:t>)∙(</a:t>
            </a:r>
            <a:r>
              <a:rPr lang="en-US" sz="1800" b="1" dirty="0" smtClean="0">
                <a:solidFill>
                  <a:srgbClr val="18385E"/>
                </a:solidFill>
              </a:rPr>
              <a:t>n</a:t>
            </a:r>
            <a:r>
              <a:rPr lang="ru-RU" sz="1800" b="1" baseline="-25000" dirty="0" smtClean="0">
                <a:solidFill>
                  <a:srgbClr val="18385E"/>
                </a:solidFill>
              </a:rPr>
              <a:t>ТЕК</a:t>
            </a:r>
            <a:r>
              <a:rPr lang="en-US" sz="1800" b="1" dirty="0" smtClean="0">
                <a:solidFill>
                  <a:srgbClr val="18385E"/>
                </a:solidFill>
              </a:rPr>
              <a:t>/n</a:t>
            </a:r>
            <a:r>
              <a:rPr lang="ru-RU" sz="1800" b="1" baseline="-25000" dirty="0" smtClean="0">
                <a:solidFill>
                  <a:srgbClr val="18385E"/>
                </a:solidFill>
              </a:rPr>
              <a:t>НОМ</a:t>
            </a:r>
            <a:r>
              <a:rPr lang="ru-RU" sz="1800" b="1" dirty="0" smtClean="0">
                <a:solidFill>
                  <a:srgbClr val="18385E"/>
                </a:solidFill>
              </a:rPr>
              <a:t>)</a:t>
            </a:r>
            <a:r>
              <a:rPr lang="ru-RU" sz="1800" b="1" baseline="30000" dirty="0" smtClean="0">
                <a:solidFill>
                  <a:srgbClr val="18385E"/>
                </a:solidFill>
              </a:rPr>
              <a:t>2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Пуск электродвигателей</a:t>
            </a:r>
            <a:r>
              <a:rPr lang="en-US" sz="1800" b="1" dirty="0" smtClean="0">
                <a:solidFill>
                  <a:srgbClr val="18385E"/>
                </a:solidFill>
              </a:rPr>
              <a:t>:</a:t>
            </a:r>
            <a:r>
              <a:rPr lang="ru-RU" sz="1800" dirty="0" smtClean="0">
                <a:solidFill>
                  <a:srgbClr val="18385E"/>
                </a:solidFill>
              </a:rPr>
              <a:t> принято, что пуск производится при неподвижном состоянии роторов из-за длительного переры</a:t>
            </a:r>
            <a:r>
              <a:rPr lang="ru-RU" sz="1800" dirty="0">
                <a:solidFill>
                  <a:srgbClr val="18385E"/>
                </a:solidFill>
              </a:rPr>
              <a:t>в</a:t>
            </a:r>
            <a:r>
              <a:rPr lang="ru-RU" sz="1800" dirty="0" smtClean="0">
                <a:solidFill>
                  <a:srgbClr val="18385E"/>
                </a:solidFill>
              </a:rPr>
              <a:t>а питания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Комплексная нагрузка</a:t>
            </a:r>
            <a:r>
              <a:rPr lang="en-US" sz="1800" b="1" dirty="0" smtClean="0">
                <a:solidFill>
                  <a:srgbClr val="18385E"/>
                </a:solidFill>
              </a:rPr>
              <a:t>:</a:t>
            </a:r>
            <a:r>
              <a:rPr lang="en-US" sz="1800" dirty="0" smtClean="0">
                <a:solidFill>
                  <a:srgbClr val="18385E"/>
                </a:solidFill>
              </a:rPr>
              <a:t> </a:t>
            </a:r>
            <a:r>
              <a:rPr lang="ru-RU" sz="1800" dirty="0" smtClean="0">
                <a:solidFill>
                  <a:srgbClr val="18385E"/>
                </a:solidFill>
              </a:rPr>
              <a:t>в процессе исследования варьируются доли статической и двигательной нагрузки</a:t>
            </a:r>
          </a:p>
          <a:p>
            <a:pPr marL="0" indent="0" algn="just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Измерения</a:t>
            </a:r>
            <a:r>
              <a:rPr lang="en-US" sz="1800" b="1" dirty="0" smtClean="0">
                <a:solidFill>
                  <a:srgbClr val="18385E"/>
                </a:solidFill>
              </a:rPr>
              <a:t>:</a:t>
            </a:r>
            <a:r>
              <a:rPr lang="ru-RU" sz="1800" dirty="0" smtClean="0">
                <a:solidFill>
                  <a:srgbClr val="18385E"/>
                </a:solidFill>
              </a:rPr>
              <a:t> ток и напряжение измеряются в месте установки защиты (ТТ1 и ТН1), также измеряются токи статора, скорость вращения ротора и вращающий момент </a:t>
            </a:r>
            <a:endParaRPr lang="ru-RU" sz="1800" dirty="0">
              <a:solidFill>
                <a:srgbClr val="18385E"/>
              </a:solidFill>
            </a:endParaRPr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-29692" y="91868"/>
            <a:ext cx="733799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Схема сети для исследования</a:t>
            </a:r>
            <a:endParaRPr lang="ru-RU" altLang="ru-RU" sz="1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7955196" cy="196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188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748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-29692" y="91868"/>
            <a:ext cx="7337996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8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Имитационное моделирование</a:t>
            </a:r>
            <a:endParaRPr lang="ru-RU" altLang="ru-RU" sz="18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" y="2204863"/>
            <a:ext cx="9140525" cy="328331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1646" y="1700808"/>
            <a:ext cx="4176464" cy="30380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rgbClr val="18385E"/>
                </a:solidFill>
              </a:rPr>
              <a:t>Модель сети для исследования</a:t>
            </a:r>
            <a:r>
              <a:rPr lang="en-US" sz="1600" b="1" dirty="0" smtClean="0">
                <a:solidFill>
                  <a:srgbClr val="18385E"/>
                </a:solidFill>
              </a:rPr>
              <a:t> </a:t>
            </a:r>
            <a:r>
              <a:rPr lang="ru-RU" sz="1600" b="1" dirty="0" smtClean="0">
                <a:solidFill>
                  <a:srgbClr val="18385E"/>
                </a:solidFill>
              </a:rPr>
              <a:t>в «</a:t>
            </a:r>
            <a:r>
              <a:rPr lang="en-US" sz="1600" b="1" dirty="0" err="1" smtClean="0">
                <a:solidFill>
                  <a:srgbClr val="18385E"/>
                </a:solidFill>
              </a:rPr>
              <a:t>Matlab</a:t>
            </a:r>
            <a:r>
              <a:rPr lang="ru-RU" sz="1600" b="1" dirty="0" smtClean="0">
                <a:solidFill>
                  <a:srgbClr val="18385E"/>
                </a:solidFill>
              </a:rPr>
              <a:t>»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28041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5796136" y="2636912"/>
            <a:ext cx="3300525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dirty="0" smtClean="0">
                <a:solidFill>
                  <a:srgbClr val="18385E"/>
                </a:solidFill>
              </a:rPr>
              <a:t>Токи статора асинхронного </a:t>
            </a:r>
            <a:br>
              <a:rPr lang="ru-RU" sz="1800" dirty="0" smtClean="0">
                <a:solidFill>
                  <a:srgbClr val="18385E"/>
                </a:solidFill>
              </a:rPr>
            </a:br>
            <a:r>
              <a:rPr lang="ru-RU" sz="1800" dirty="0" smtClean="0">
                <a:solidFill>
                  <a:srgbClr val="18385E"/>
                </a:solidFill>
              </a:rPr>
              <a:t>электродвигателя 6 кВ </a:t>
            </a:r>
            <a:r>
              <a:rPr lang="en-US" sz="1800" dirty="0" smtClean="0">
                <a:solidFill>
                  <a:srgbClr val="18385E"/>
                </a:solidFill>
              </a:rPr>
              <a:t>[</a:t>
            </a:r>
            <a:r>
              <a:rPr lang="ru-RU" sz="1800" dirty="0" err="1" smtClean="0">
                <a:solidFill>
                  <a:srgbClr val="18385E"/>
                </a:solidFill>
              </a:rPr>
              <a:t>о.е</a:t>
            </a:r>
            <a:r>
              <a:rPr lang="ru-RU" sz="1800" dirty="0" smtClean="0">
                <a:solidFill>
                  <a:srgbClr val="18385E"/>
                </a:solidFill>
              </a:rPr>
              <a:t>.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  <a:r>
              <a:rPr lang="ru-RU" sz="1800" dirty="0" smtClean="0">
                <a:solidFill>
                  <a:srgbClr val="18385E"/>
                </a:solidFill>
              </a:rPr>
              <a:t> </a:t>
            </a:r>
            <a:br>
              <a:rPr lang="ru-RU" sz="1800" dirty="0" smtClean="0">
                <a:solidFill>
                  <a:srgbClr val="18385E"/>
                </a:solidFill>
              </a:rPr>
            </a:br>
            <a:r>
              <a:rPr lang="ru-RU" sz="1800" dirty="0" smtClean="0">
                <a:solidFill>
                  <a:srgbClr val="18385E"/>
                </a:solidFill>
              </a:rPr>
              <a:t>от времени</a:t>
            </a:r>
            <a:r>
              <a:rPr lang="en-US" sz="1800" dirty="0">
                <a:solidFill>
                  <a:srgbClr val="18385E"/>
                </a:solidFill>
              </a:rPr>
              <a:t> </a:t>
            </a:r>
            <a:r>
              <a:rPr lang="en-US" sz="1800" dirty="0" smtClean="0">
                <a:solidFill>
                  <a:srgbClr val="18385E"/>
                </a:solidFill>
              </a:rPr>
              <a:t>[</a:t>
            </a:r>
            <a:r>
              <a:rPr lang="ru-RU" sz="1800" dirty="0" smtClean="0">
                <a:solidFill>
                  <a:srgbClr val="18385E"/>
                </a:solidFill>
              </a:rPr>
              <a:t>с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  <a:endParaRPr lang="ru-RU" sz="1800" dirty="0" smtClean="0">
              <a:solidFill>
                <a:srgbClr val="18385E"/>
              </a:solidFill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796136" y="4365105"/>
            <a:ext cx="3259720" cy="5760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dirty="0" smtClean="0">
                <a:solidFill>
                  <a:srgbClr val="18385E"/>
                </a:solidFill>
              </a:rPr>
              <a:t>Скорость вращения ротора </a:t>
            </a:r>
            <a:r>
              <a:rPr lang="en-US" sz="1800" dirty="0" smtClean="0">
                <a:solidFill>
                  <a:srgbClr val="18385E"/>
                </a:solidFill>
              </a:rPr>
              <a:t>[</a:t>
            </a:r>
            <a:r>
              <a:rPr lang="ru-RU" sz="1800" dirty="0" err="1" smtClean="0">
                <a:solidFill>
                  <a:srgbClr val="18385E"/>
                </a:solidFill>
              </a:rPr>
              <a:t>о.е</a:t>
            </a:r>
            <a:r>
              <a:rPr lang="ru-RU" sz="1800" dirty="0" smtClean="0">
                <a:solidFill>
                  <a:srgbClr val="18385E"/>
                </a:solidFill>
              </a:rPr>
              <a:t>.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</a:p>
          <a:p>
            <a:pPr marL="0" indent="0">
              <a:buFont typeface="Arial" pitchFamily="34" charset="0"/>
              <a:buNone/>
            </a:pPr>
            <a:r>
              <a:rPr lang="ru-RU" sz="1800" dirty="0">
                <a:solidFill>
                  <a:srgbClr val="18385E"/>
                </a:solidFill>
              </a:rPr>
              <a:t>о</a:t>
            </a:r>
            <a:r>
              <a:rPr lang="ru-RU" sz="1800" dirty="0" smtClean="0">
                <a:solidFill>
                  <a:srgbClr val="18385E"/>
                </a:solidFill>
              </a:rPr>
              <a:t>т времени</a:t>
            </a:r>
            <a:r>
              <a:rPr lang="en-US" sz="1800" dirty="0" smtClean="0">
                <a:solidFill>
                  <a:srgbClr val="18385E"/>
                </a:solidFill>
              </a:rPr>
              <a:t> [</a:t>
            </a:r>
            <a:r>
              <a:rPr lang="ru-RU" sz="1800" dirty="0" smtClean="0">
                <a:solidFill>
                  <a:srgbClr val="18385E"/>
                </a:solidFill>
              </a:rPr>
              <a:t>с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  <a:endParaRPr lang="ru-RU" sz="1800" dirty="0" smtClean="0">
              <a:solidFill>
                <a:srgbClr val="18385E"/>
              </a:solidFill>
            </a:endParaRP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5796136" y="5229200"/>
            <a:ext cx="3477580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700" dirty="0" smtClean="0">
                <a:solidFill>
                  <a:srgbClr val="18385E"/>
                </a:solidFill>
              </a:rPr>
              <a:t>Вращающий эл</a:t>
            </a:r>
            <a:r>
              <a:rPr lang="en-US" sz="1700" dirty="0" smtClean="0">
                <a:solidFill>
                  <a:srgbClr val="18385E"/>
                </a:solidFill>
              </a:rPr>
              <a:t>-</a:t>
            </a:r>
            <a:r>
              <a:rPr lang="ru-RU" sz="1700" dirty="0" err="1" smtClean="0">
                <a:solidFill>
                  <a:srgbClr val="18385E"/>
                </a:solidFill>
              </a:rPr>
              <a:t>магн</a:t>
            </a:r>
            <a:r>
              <a:rPr lang="en-US" sz="1700" dirty="0">
                <a:solidFill>
                  <a:srgbClr val="18385E"/>
                </a:solidFill>
              </a:rPr>
              <a:t>.</a:t>
            </a:r>
            <a:r>
              <a:rPr lang="ru-RU" sz="1700" dirty="0" smtClean="0">
                <a:solidFill>
                  <a:srgbClr val="18385E"/>
                </a:solidFill>
              </a:rPr>
              <a:t> момент </a:t>
            </a:r>
            <a:r>
              <a:rPr lang="en-US" sz="1700" dirty="0" smtClean="0">
                <a:solidFill>
                  <a:srgbClr val="18385E"/>
                </a:solidFill>
              </a:rPr>
              <a:t>[</a:t>
            </a:r>
            <a:r>
              <a:rPr lang="ru-RU" sz="1700" dirty="0" err="1" smtClean="0">
                <a:solidFill>
                  <a:srgbClr val="18385E"/>
                </a:solidFill>
              </a:rPr>
              <a:t>о.е</a:t>
            </a:r>
            <a:r>
              <a:rPr lang="ru-RU" sz="1700" dirty="0" smtClean="0">
                <a:solidFill>
                  <a:srgbClr val="18385E"/>
                </a:solidFill>
              </a:rPr>
              <a:t>.</a:t>
            </a:r>
            <a:r>
              <a:rPr lang="en-US" sz="1700" dirty="0" smtClean="0">
                <a:solidFill>
                  <a:srgbClr val="18385E"/>
                </a:solidFill>
              </a:rPr>
              <a:t>] </a:t>
            </a:r>
            <a:r>
              <a:rPr lang="ru-RU" sz="1700" dirty="0" smtClean="0">
                <a:solidFill>
                  <a:srgbClr val="18385E"/>
                </a:solidFill>
              </a:rPr>
              <a:t>от времени </a:t>
            </a:r>
            <a:r>
              <a:rPr lang="en-US" sz="1700" dirty="0" smtClean="0">
                <a:solidFill>
                  <a:srgbClr val="18385E"/>
                </a:solidFill>
              </a:rPr>
              <a:t>[</a:t>
            </a:r>
            <a:r>
              <a:rPr lang="ru-RU" sz="1700" dirty="0" smtClean="0">
                <a:solidFill>
                  <a:srgbClr val="18385E"/>
                </a:solidFill>
              </a:rPr>
              <a:t>с</a:t>
            </a:r>
            <a:r>
              <a:rPr lang="en-US" sz="1700" dirty="0" smtClean="0">
                <a:solidFill>
                  <a:srgbClr val="18385E"/>
                </a:solidFill>
              </a:rPr>
              <a:t>]</a:t>
            </a:r>
            <a:endParaRPr lang="ru-RU" sz="1700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-29692" y="91868"/>
            <a:ext cx="733799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высоковольтных асинхронных двигателей на </a:t>
            </a:r>
            <a:r>
              <a:rPr lang="en-US" altLang="ru-RU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altLang="ru-RU" sz="1600" b="1" baseline="-250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l-GR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ru-RU" altLang="ru-RU" sz="16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21" name="Объект 2"/>
          <p:cNvSpPr>
            <a:spLocks noGrp="1"/>
          </p:cNvSpPr>
          <p:nvPr>
            <p:ph idx="1"/>
          </p:nvPr>
        </p:nvSpPr>
        <p:spPr>
          <a:xfrm>
            <a:off x="98657" y="1064827"/>
            <a:ext cx="5648237" cy="57974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Пример измерения при доле АДВ 20% в комплексной нагрузке 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Длительность процесса самозапуска около 2,5 с</a:t>
            </a:r>
            <a:endParaRPr lang="ru-RU" b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700808"/>
            <a:ext cx="5846947" cy="423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264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52120" y="2341002"/>
            <a:ext cx="3495353" cy="50405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600" dirty="0" smtClean="0">
                <a:solidFill>
                  <a:srgbClr val="18385E"/>
                </a:solidFill>
              </a:rPr>
              <a:t>Коэффициент самозапуска </a:t>
            </a:r>
            <a:r>
              <a:rPr lang="en-US" sz="2600" dirty="0" smtClean="0">
                <a:solidFill>
                  <a:srgbClr val="18385E"/>
                </a:solidFill>
              </a:rPr>
              <a:t>K</a:t>
            </a:r>
            <a:r>
              <a:rPr lang="ru-RU" sz="26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2600" dirty="0" smtClean="0">
                <a:solidFill>
                  <a:srgbClr val="18385E"/>
                </a:solidFill>
              </a:rPr>
              <a:t> </a:t>
            </a:r>
            <a:r>
              <a:rPr lang="en-US" sz="2600" dirty="0" smtClean="0">
                <a:solidFill>
                  <a:srgbClr val="18385E"/>
                </a:solidFill>
              </a:rPr>
              <a:t>[</a:t>
            </a:r>
            <a:r>
              <a:rPr lang="ru-RU" sz="2600" dirty="0" err="1" smtClean="0">
                <a:solidFill>
                  <a:srgbClr val="18385E"/>
                </a:solidFill>
              </a:rPr>
              <a:t>о.е</a:t>
            </a:r>
            <a:r>
              <a:rPr lang="ru-RU" sz="2600" dirty="0" smtClean="0">
                <a:solidFill>
                  <a:srgbClr val="18385E"/>
                </a:solidFill>
              </a:rPr>
              <a:t>.</a:t>
            </a:r>
            <a:r>
              <a:rPr lang="en-US" sz="2600" dirty="0" smtClean="0">
                <a:solidFill>
                  <a:srgbClr val="18385E"/>
                </a:solidFill>
              </a:rPr>
              <a:t>]</a:t>
            </a:r>
            <a:r>
              <a:rPr lang="ru-RU" sz="2600" dirty="0" smtClean="0">
                <a:solidFill>
                  <a:srgbClr val="18385E"/>
                </a:solidFill>
              </a:rPr>
              <a:t/>
            </a:r>
            <a:br>
              <a:rPr lang="ru-RU" sz="2600" dirty="0" smtClean="0">
                <a:solidFill>
                  <a:srgbClr val="18385E"/>
                </a:solidFill>
              </a:rPr>
            </a:br>
            <a:r>
              <a:rPr lang="ru-RU" sz="2600" dirty="0" smtClean="0">
                <a:solidFill>
                  <a:srgbClr val="18385E"/>
                </a:solidFill>
              </a:rPr>
              <a:t>от времени </a:t>
            </a:r>
            <a:r>
              <a:rPr lang="en-US" sz="2600" dirty="0" smtClean="0">
                <a:solidFill>
                  <a:srgbClr val="18385E"/>
                </a:solidFill>
              </a:rPr>
              <a:t>[c]</a:t>
            </a:r>
            <a:endParaRPr lang="ru-RU" sz="2600" dirty="0">
              <a:solidFill>
                <a:srgbClr val="18385E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5652120" y="3674754"/>
            <a:ext cx="3491881" cy="48888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900" dirty="0" smtClean="0">
                <a:solidFill>
                  <a:srgbClr val="18385E"/>
                </a:solidFill>
              </a:rPr>
              <a:t>Ток в месте установки защиты </a:t>
            </a:r>
            <a:r>
              <a:rPr lang="en-US" sz="2900" dirty="0" smtClean="0">
                <a:solidFill>
                  <a:srgbClr val="18385E"/>
                </a:solidFill>
              </a:rPr>
              <a:t>I</a:t>
            </a:r>
            <a:r>
              <a:rPr lang="ru-RU" sz="29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2900" dirty="0" smtClean="0">
                <a:solidFill>
                  <a:srgbClr val="18385E"/>
                </a:solidFill>
              </a:rPr>
              <a:t> </a:t>
            </a:r>
            <a:r>
              <a:rPr lang="en-US" sz="2900" dirty="0" smtClean="0">
                <a:solidFill>
                  <a:srgbClr val="18385E"/>
                </a:solidFill>
              </a:rPr>
              <a:t>[</a:t>
            </a:r>
            <a:r>
              <a:rPr lang="ru-RU" sz="2900" dirty="0" smtClean="0">
                <a:solidFill>
                  <a:srgbClr val="18385E"/>
                </a:solidFill>
              </a:rPr>
              <a:t>А</a:t>
            </a:r>
            <a:r>
              <a:rPr lang="en-US" sz="2900" dirty="0" smtClean="0">
                <a:solidFill>
                  <a:srgbClr val="18385E"/>
                </a:solidFill>
              </a:rPr>
              <a:t>]</a:t>
            </a:r>
            <a:r>
              <a:rPr lang="ru-RU" sz="2900" dirty="0" smtClean="0">
                <a:solidFill>
                  <a:srgbClr val="18385E"/>
                </a:solidFill>
              </a:rPr>
              <a:t/>
            </a:r>
            <a:br>
              <a:rPr lang="ru-RU" sz="2900" dirty="0" smtClean="0">
                <a:solidFill>
                  <a:srgbClr val="18385E"/>
                </a:solidFill>
              </a:rPr>
            </a:br>
            <a:r>
              <a:rPr lang="ru-RU" sz="2900" dirty="0" smtClean="0">
                <a:solidFill>
                  <a:srgbClr val="18385E"/>
                </a:solidFill>
              </a:rPr>
              <a:t>от времени </a:t>
            </a:r>
            <a:r>
              <a:rPr lang="en-US" sz="2900" dirty="0" smtClean="0">
                <a:solidFill>
                  <a:srgbClr val="18385E"/>
                </a:solidFill>
              </a:rPr>
              <a:t>[c] (</a:t>
            </a:r>
            <a:r>
              <a:rPr lang="ru-RU" sz="2900" dirty="0" smtClean="0">
                <a:solidFill>
                  <a:srgbClr val="18385E"/>
                </a:solidFill>
              </a:rPr>
              <a:t>измеряется ТТ1)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5644857" y="4645258"/>
            <a:ext cx="3491880" cy="10872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solidFill>
                  <a:srgbClr val="18385E"/>
                </a:solidFill>
              </a:rPr>
              <a:t>Угол самозапуска </a:t>
            </a:r>
            <a:r>
              <a:rPr lang="ru-RU" sz="1600" dirty="0" err="1">
                <a:solidFill>
                  <a:srgbClr val="18385E"/>
                </a:solidFill>
                <a:latin typeface="Times New Roman"/>
                <a:ea typeface="Times New Roman"/>
              </a:rPr>
              <a:t>φ</a:t>
            </a:r>
            <a:r>
              <a:rPr lang="ru-RU" sz="1600" baseline="-25000" dirty="0" err="1">
                <a:solidFill>
                  <a:srgbClr val="18385E"/>
                </a:solidFill>
              </a:rPr>
              <a:t>ЗАП</a:t>
            </a:r>
            <a:r>
              <a:rPr lang="ru-RU" sz="1600" dirty="0" smtClean="0">
                <a:solidFill>
                  <a:srgbClr val="18385E"/>
                </a:solidFill>
              </a:rPr>
              <a:t> </a:t>
            </a:r>
            <a:r>
              <a:rPr lang="en-US" sz="1600" dirty="0" smtClean="0">
                <a:solidFill>
                  <a:srgbClr val="18385E"/>
                </a:solidFill>
              </a:rPr>
              <a:t>[</a:t>
            </a:r>
            <a:r>
              <a:rPr lang="ru-RU" sz="1600" dirty="0" smtClean="0">
                <a:solidFill>
                  <a:srgbClr val="18385E"/>
                </a:solidFill>
              </a:rPr>
              <a:t>град</a:t>
            </a:r>
            <a:r>
              <a:rPr lang="en-US" sz="1600" dirty="0" smtClean="0">
                <a:solidFill>
                  <a:srgbClr val="18385E"/>
                </a:solidFill>
              </a:rPr>
              <a:t>]</a:t>
            </a:r>
            <a:r>
              <a:rPr lang="ru-RU" sz="1600" dirty="0" smtClean="0">
                <a:solidFill>
                  <a:srgbClr val="18385E"/>
                </a:solidFill>
              </a:rPr>
              <a:t> между</a:t>
            </a:r>
            <a:r>
              <a:rPr lang="en-US" sz="1600" dirty="0" smtClean="0">
                <a:solidFill>
                  <a:srgbClr val="18385E"/>
                </a:solidFill>
              </a:rPr>
              <a:t/>
            </a:r>
            <a:br>
              <a:rPr lang="en-US" sz="1600" dirty="0" smtClean="0">
                <a:solidFill>
                  <a:srgbClr val="18385E"/>
                </a:solidFill>
              </a:rPr>
            </a:br>
            <a:r>
              <a:rPr lang="ru-RU" sz="1600" dirty="0" smtClean="0">
                <a:solidFill>
                  <a:srgbClr val="18385E"/>
                </a:solidFill>
              </a:rPr>
              <a:t>напряжением (ТН1) и током (ТТ1) </a:t>
            </a:r>
            <a:r>
              <a:rPr lang="en-US" sz="1600" dirty="0" smtClean="0">
                <a:solidFill>
                  <a:srgbClr val="18385E"/>
                </a:solidFill>
              </a:rPr>
              <a:t/>
            </a:r>
            <a:br>
              <a:rPr lang="en-US" sz="1600" dirty="0" smtClean="0">
                <a:solidFill>
                  <a:srgbClr val="18385E"/>
                </a:solidFill>
              </a:rPr>
            </a:br>
            <a:r>
              <a:rPr lang="ru-RU" sz="1600" dirty="0" smtClean="0">
                <a:solidFill>
                  <a:srgbClr val="18385E"/>
                </a:solidFill>
              </a:rPr>
              <a:t>в месте установки защиты</a:t>
            </a:r>
            <a:r>
              <a:rPr lang="en-US" sz="1600" dirty="0">
                <a:solidFill>
                  <a:srgbClr val="18385E"/>
                </a:solidFill>
              </a:rPr>
              <a:t/>
            </a:r>
            <a:br>
              <a:rPr lang="en-US" sz="1600" dirty="0">
                <a:solidFill>
                  <a:srgbClr val="18385E"/>
                </a:solidFill>
              </a:rPr>
            </a:br>
            <a:r>
              <a:rPr lang="ru-RU" sz="1600" dirty="0" smtClean="0">
                <a:solidFill>
                  <a:srgbClr val="18385E"/>
                </a:solidFill>
              </a:rPr>
              <a:t>от времени </a:t>
            </a:r>
            <a:r>
              <a:rPr lang="en-US" sz="1600" dirty="0" smtClean="0">
                <a:solidFill>
                  <a:srgbClr val="18385E"/>
                </a:solidFill>
              </a:rPr>
              <a:t>[c]</a:t>
            </a:r>
            <a:endParaRPr lang="ru-RU" sz="1600" dirty="0"/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-29692" y="91868"/>
            <a:ext cx="733799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высоковольтных асинхронных двигателей на </a:t>
            </a:r>
            <a:r>
              <a:rPr lang="en-US" altLang="ru-RU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altLang="ru-RU" sz="1600" b="1" baseline="-250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l-GR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ru-RU" altLang="ru-RU" sz="16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16832"/>
            <a:ext cx="5577312" cy="3978309"/>
          </a:xfrm>
          <a:prstGeom prst="rect">
            <a:avLst/>
          </a:prstGeom>
        </p:spPr>
      </p:pic>
      <p:sp>
        <p:nvSpPr>
          <p:cNvPr id="19" name="Объект 2"/>
          <p:cNvSpPr txBox="1">
            <a:spLocks/>
          </p:cNvSpPr>
          <p:nvPr/>
        </p:nvSpPr>
        <p:spPr>
          <a:xfrm>
            <a:off x="98657" y="1193073"/>
            <a:ext cx="5648237" cy="57974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Пример измерения при доле АДВ 20% в комплексной нагрузке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Длительность процесса самозапуска около 2,5 с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4785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-29692" y="91868"/>
            <a:ext cx="733799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высоковольтных асинхронных двигателей на </a:t>
            </a:r>
            <a:r>
              <a:rPr lang="en-US" altLang="ru-RU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altLang="ru-RU" sz="1600" b="1" baseline="-25000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l-GR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ru-RU" altLang="ru-RU" sz="16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1252761" y="980728"/>
            <a:ext cx="6487591" cy="4614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dirty="0" smtClean="0">
                <a:solidFill>
                  <a:srgbClr val="18385E"/>
                </a:solidFill>
              </a:rPr>
              <a:t>Графики зависимостей </a:t>
            </a:r>
            <a:r>
              <a:rPr lang="en-US" sz="1800" dirty="0" smtClean="0">
                <a:solidFill>
                  <a:srgbClr val="18385E"/>
                </a:solidFill>
              </a:rPr>
              <a:t>K</a:t>
            </a:r>
            <a:r>
              <a:rPr lang="ru-RU" sz="18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1800" dirty="0" smtClean="0">
                <a:solidFill>
                  <a:srgbClr val="18385E"/>
                </a:solidFill>
              </a:rPr>
              <a:t> = </a:t>
            </a:r>
            <a:r>
              <a:rPr lang="en-US" sz="1800" dirty="0" smtClean="0">
                <a:solidFill>
                  <a:srgbClr val="18385E"/>
                </a:solidFill>
              </a:rPr>
              <a:t>f(K</a:t>
            </a:r>
            <a:r>
              <a:rPr lang="ru-RU" sz="1800" baseline="-25000" dirty="0" smtClean="0">
                <a:solidFill>
                  <a:srgbClr val="18385E"/>
                </a:solidFill>
              </a:rPr>
              <a:t>АДВ</a:t>
            </a:r>
            <a:r>
              <a:rPr lang="en-US" sz="1800" dirty="0" smtClean="0">
                <a:solidFill>
                  <a:srgbClr val="18385E"/>
                </a:solidFill>
              </a:rPr>
              <a:t>); </a:t>
            </a:r>
            <a:r>
              <a:rPr lang="el-GR" sz="1800" i="1" dirty="0" smtClean="0">
                <a:solidFill>
                  <a:srgbClr val="18385E"/>
                </a:solidFill>
              </a:rPr>
              <a:t>φ</a:t>
            </a:r>
            <a:r>
              <a:rPr lang="ru-RU" sz="18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1800" dirty="0" smtClean="0">
                <a:solidFill>
                  <a:srgbClr val="18385E"/>
                </a:solidFill>
              </a:rPr>
              <a:t> = </a:t>
            </a:r>
            <a:r>
              <a:rPr lang="en-US" sz="1800" dirty="0" smtClean="0">
                <a:solidFill>
                  <a:srgbClr val="18385E"/>
                </a:solidFill>
              </a:rPr>
              <a:t>f(K</a:t>
            </a:r>
            <a:r>
              <a:rPr lang="ru-RU" sz="1800" baseline="-25000" dirty="0" smtClean="0">
                <a:solidFill>
                  <a:srgbClr val="18385E"/>
                </a:solidFill>
              </a:rPr>
              <a:t>АДВ</a:t>
            </a:r>
            <a:r>
              <a:rPr lang="en-US" sz="1800" dirty="0" smtClean="0">
                <a:solidFill>
                  <a:srgbClr val="18385E"/>
                </a:solidFill>
              </a:rPr>
              <a:t>)</a:t>
            </a:r>
            <a:r>
              <a:rPr lang="ru-RU" sz="1800" dirty="0" smtClean="0">
                <a:solidFill>
                  <a:srgbClr val="18385E"/>
                </a:solidFill>
              </a:rPr>
              <a:t> и </a:t>
            </a:r>
            <a:r>
              <a:rPr lang="el-GR" sz="1800" i="1" dirty="0" smtClean="0">
                <a:solidFill>
                  <a:srgbClr val="18385E"/>
                </a:solidFill>
              </a:rPr>
              <a:t>φ</a:t>
            </a:r>
            <a:r>
              <a:rPr lang="ru-RU" sz="18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1800" dirty="0" smtClean="0">
                <a:solidFill>
                  <a:srgbClr val="18385E"/>
                </a:solidFill>
              </a:rPr>
              <a:t> = </a:t>
            </a:r>
            <a:r>
              <a:rPr lang="en-US" sz="1800" dirty="0" smtClean="0">
                <a:solidFill>
                  <a:srgbClr val="18385E"/>
                </a:solidFill>
              </a:rPr>
              <a:t>f(K</a:t>
            </a:r>
            <a:r>
              <a:rPr lang="ru-RU" sz="1800" baseline="-25000" dirty="0" smtClean="0">
                <a:solidFill>
                  <a:srgbClr val="18385E"/>
                </a:solidFill>
              </a:rPr>
              <a:t>ЗАП</a:t>
            </a:r>
            <a:r>
              <a:rPr lang="en-US" sz="1800" dirty="0" smtClean="0">
                <a:solidFill>
                  <a:srgbClr val="18385E"/>
                </a:solidFill>
              </a:rPr>
              <a:t>)</a:t>
            </a:r>
            <a:endParaRPr lang="ru-RU" sz="1800" dirty="0">
              <a:solidFill>
                <a:srgbClr val="18385E"/>
              </a:solidFill>
            </a:endParaRPr>
          </a:p>
        </p:txBody>
      </p:sp>
      <p:graphicFrame>
        <p:nvGraphicFramePr>
          <p:cNvPr id="23" name="Диаграмма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4199999"/>
              </p:ext>
            </p:extLst>
          </p:nvPr>
        </p:nvGraphicFramePr>
        <p:xfrm>
          <a:off x="30763" y="1442158"/>
          <a:ext cx="4611698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4" name="Диаграмма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9389356"/>
              </p:ext>
            </p:extLst>
          </p:nvPr>
        </p:nvGraphicFramePr>
        <p:xfrm>
          <a:off x="4526003" y="1442158"/>
          <a:ext cx="4617997" cy="2667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5" name="Диаграмма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049913"/>
              </p:ext>
            </p:extLst>
          </p:nvPr>
        </p:nvGraphicFramePr>
        <p:xfrm>
          <a:off x="2187926" y="4077072"/>
          <a:ext cx="4617260" cy="24818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381094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5796136" y="2636912"/>
            <a:ext cx="3300525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dirty="0" smtClean="0">
                <a:solidFill>
                  <a:srgbClr val="18385E"/>
                </a:solidFill>
              </a:rPr>
              <a:t>Токи статора асинхронного </a:t>
            </a:r>
            <a:br>
              <a:rPr lang="ru-RU" sz="1800" dirty="0" smtClean="0">
                <a:solidFill>
                  <a:srgbClr val="18385E"/>
                </a:solidFill>
              </a:rPr>
            </a:br>
            <a:r>
              <a:rPr lang="ru-RU" sz="1800" dirty="0" smtClean="0">
                <a:solidFill>
                  <a:srgbClr val="18385E"/>
                </a:solidFill>
              </a:rPr>
              <a:t>электродвигателя 0,4 кВ </a:t>
            </a:r>
            <a:r>
              <a:rPr lang="en-US" sz="1800" dirty="0" smtClean="0">
                <a:solidFill>
                  <a:srgbClr val="18385E"/>
                </a:solidFill>
              </a:rPr>
              <a:t>[</a:t>
            </a:r>
            <a:r>
              <a:rPr lang="ru-RU" sz="1800" dirty="0" err="1" smtClean="0">
                <a:solidFill>
                  <a:srgbClr val="18385E"/>
                </a:solidFill>
              </a:rPr>
              <a:t>о.е</a:t>
            </a:r>
            <a:r>
              <a:rPr lang="ru-RU" sz="1800" dirty="0" smtClean="0">
                <a:solidFill>
                  <a:srgbClr val="18385E"/>
                </a:solidFill>
              </a:rPr>
              <a:t>.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  <a:r>
              <a:rPr lang="ru-RU" sz="1800" dirty="0" smtClean="0">
                <a:solidFill>
                  <a:srgbClr val="18385E"/>
                </a:solidFill>
              </a:rPr>
              <a:t> </a:t>
            </a:r>
            <a:br>
              <a:rPr lang="ru-RU" sz="1800" dirty="0" smtClean="0">
                <a:solidFill>
                  <a:srgbClr val="18385E"/>
                </a:solidFill>
              </a:rPr>
            </a:br>
            <a:r>
              <a:rPr lang="ru-RU" sz="1800" dirty="0" smtClean="0">
                <a:solidFill>
                  <a:srgbClr val="18385E"/>
                </a:solidFill>
              </a:rPr>
              <a:t>от времени</a:t>
            </a:r>
            <a:r>
              <a:rPr lang="en-US" sz="1800" dirty="0">
                <a:solidFill>
                  <a:srgbClr val="18385E"/>
                </a:solidFill>
              </a:rPr>
              <a:t> </a:t>
            </a:r>
            <a:r>
              <a:rPr lang="en-US" sz="1800" dirty="0" smtClean="0">
                <a:solidFill>
                  <a:srgbClr val="18385E"/>
                </a:solidFill>
              </a:rPr>
              <a:t>[</a:t>
            </a:r>
            <a:r>
              <a:rPr lang="ru-RU" sz="1800" dirty="0" smtClean="0">
                <a:solidFill>
                  <a:srgbClr val="18385E"/>
                </a:solidFill>
              </a:rPr>
              <a:t>с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  <a:endParaRPr lang="ru-RU" sz="1800" dirty="0" smtClean="0">
              <a:solidFill>
                <a:srgbClr val="18385E"/>
              </a:solidFill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5796136" y="4365104"/>
            <a:ext cx="3259720" cy="5760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800" dirty="0" smtClean="0">
                <a:solidFill>
                  <a:srgbClr val="18385E"/>
                </a:solidFill>
              </a:rPr>
              <a:t>Скорость вращения ротора </a:t>
            </a:r>
            <a:r>
              <a:rPr lang="en-US" sz="1800" dirty="0" smtClean="0">
                <a:solidFill>
                  <a:srgbClr val="18385E"/>
                </a:solidFill>
              </a:rPr>
              <a:t>[</a:t>
            </a:r>
            <a:r>
              <a:rPr lang="ru-RU" sz="1800" dirty="0" err="1" smtClean="0">
                <a:solidFill>
                  <a:srgbClr val="18385E"/>
                </a:solidFill>
              </a:rPr>
              <a:t>о.е</a:t>
            </a:r>
            <a:r>
              <a:rPr lang="ru-RU" sz="1800" dirty="0" smtClean="0">
                <a:solidFill>
                  <a:srgbClr val="18385E"/>
                </a:solidFill>
              </a:rPr>
              <a:t>.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</a:p>
          <a:p>
            <a:pPr marL="0" indent="0">
              <a:buFont typeface="Arial" pitchFamily="34" charset="0"/>
              <a:buNone/>
            </a:pPr>
            <a:r>
              <a:rPr lang="ru-RU" sz="1800" dirty="0">
                <a:solidFill>
                  <a:srgbClr val="18385E"/>
                </a:solidFill>
              </a:rPr>
              <a:t>о</a:t>
            </a:r>
            <a:r>
              <a:rPr lang="ru-RU" sz="1800" dirty="0" smtClean="0">
                <a:solidFill>
                  <a:srgbClr val="18385E"/>
                </a:solidFill>
              </a:rPr>
              <a:t>т времени</a:t>
            </a:r>
            <a:r>
              <a:rPr lang="en-US" sz="1800" dirty="0" smtClean="0">
                <a:solidFill>
                  <a:srgbClr val="18385E"/>
                </a:solidFill>
              </a:rPr>
              <a:t> [</a:t>
            </a:r>
            <a:r>
              <a:rPr lang="ru-RU" sz="1800" dirty="0" smtClean="0">
                <a:solidFill>
                  <a:srgbClr val="18385E"/>
                </a:solidFill>
              </a:rPr>
              <a:t>с</a:t>
            </a:r>
            <a:r>
              <a:rPr lang="en-US" sz="1800" dirty="0" smtClean="0">
                <a:solidFill>
                  <a:srgbClr val="18385E"/>
                </a:solidFill>
              </a:rPr>
              <a:t>]</a:t>
            </a:r>
            <a:endParaRPr lang="ru-RU" sz="1800" dirty="0" smtClean="0">
              <a:solidFill>
                <a:srgbClr val="18385E"/>
              </a:solidFill>
            </a:endParaRP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5796136" y="5229200"/>
            <a:ext cx="3477580" cy="5760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1700" dirty="0" smtClean="0">
                <a:solidFill>
                  <a:srgbClr val="18385E"/>
                </a:solidFill>
              </a:rPr>
              <a:t>Вращающий эл</a:t>
            </a:r>
            <a:r>
              <a:rPr lang="en-US" sz="1700" dirty="0" smtClean="0">
                <a:solidFill>
                  <a:srgbClr val="18385E"/>
                </a:solidFill>
              </a:rPr>
              <a:t>-</a:t>
            </a:r>
            <a:r>
              <a:rPr lang="ru-RU" sz="1700" dirty="0" err="1" smtClean="0">
                <a:solidFill>
                  <a:srgbClr val="18385E"/>
                </a:solidFill>
              </a:rPr>
              <a:t>магн</a:t>
            </a:r>
            <a:r>
              <a:rPr lang="en-US" sz="1700" dirty="0">
                <a:solidFill>
                  <a:srgbClr val="18385E"/>
                </a:solidFill>
              </a:rPr>
              <a:t>.</a:t>
            </a:r>
            <a:r>
              <a:rPr lang="ru-RU" sz="1700" dirty="0" smtClean="0">
                <a:solidFill>
                  <a:srgbClr val="18385E"/>
                </a:solidFill>
              </a:rPr>
              <a:t> момент </a:t>
            </a:r>
            <a:r>
              <a:rPr lang="en-US" sz="1700" dirty="0" smtClean="0">
                <a:solidFill>
                  <a:srgbClr val="18385E"/>
                </a:solidFill>
              </a:rPr>
              <a:t>[</a:t>
            </a:r>
            <a:r>
              <a:rPr lang="ru-RU" sz="1700" dirty="0" err="1" smtClean="0">
                <a:solidFill>
                  <a:srgbClr val="18385E"/>
                </a:solidFill>
              </a:rPr>
              <a:t>о.е</a:t>
            </a:r>
            <a:r>
              <a:rPr lang="ru-RU" sz="1700" dirty="0" smtClean="0">
                <a:solidFill>
                  <a:srgbClr val="18385E"/>
                </a:solidFill>
              </a:rPr>
              <a:t>.</a:t>
            </a:r>
            <a:r>
              <a:rPr lang="en-US" sz="1700" dirty="0" smtClean="0">
                <a:solidFill>
                  <a:srgbClr val="18385E"/>
                </a:solidFill>
              </a:rPr>
              <a:t>] </a:t>
            </a:r>
            <a:r>
              <a:rPr lang="ru-RU" sz="1700" dirty="0" smtClean="0">
                <a:solidFill>
                  <a:srgbClr val="18385E"/>
                </a:solidFill>
              </a:rPr>
              <a:t>от времени </a:t>
            </a:r>
            <a:r>
              <a:rPr lang="en-US" sz="1700" dirty="0" smtClean="0">
                <a:solidFill>
                  <a:srgbClr val="18385E"/>
                </a:solidFill>
              </a:rPr>
              <a:t>[</a:t>
            </a:r>
            <a:r>
              <a:rPr lang="ru-RU" sz="1700" dirty="0" smtClean="0">
                <a:solidFill>
                  <a:srgbClr val="18385E"/>
                </a:solidFill>
              </a:rPr>
              <a:t>с</a:t>
            </a:r>
            <a:r>
              <a:rPr lang="en-US" sz="1700" dirty="0" smtClean="0">
                <a:solidFill>
                  <a:srgbClr val="18385E"/>
                </a:solidFill>
              </a:rPr>
              <a:t>]</a:t>
            </a:r>
            <a:endParaRPr lang="ru-RU" sz="1700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-29692" y="91868"/>
            <a:ext cx="733799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низковольтных </a:t>
            </a:r>
            <a:r>
              <a:rPr lang="ru-RU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асинхронных двигателей на </a:t>
            </a:r>
            <a:r>
              <a:rPr lang="en-US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altLang="ru-RU" sz="16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l-GR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ru-RU" altLang="ru-RU" sz="16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700808"/>
            <a:ext cx="5688632" cy="4287329"/>
          </a:xfrm>
          <a:prstGeom prst="rect">
            <a:avLst/>
          </a:prstGeom>
        </p:spPr>
      </p:pic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98657" y="1064827"/>
            <a:ext cx="5648237" cy="579743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Пример измерения при доле АДН </a:t>
            </a:r>
            <a:r>
              <a:rPr lang="ru-RU" sz="1800" b="1" dirty="0">
                <a:solidFill>
                  <a:srgbClr val="18385E"/>
                </a:solidFill>
              </a:rPr>
              <a:t>4</a:t>
            </a:r>
            <a:r>
              <a:rPr lang="ru-RU" sz="1800" b="1" dirty="0" smtClean="0">
                <a:solidFill>
                  <a:srgbClr val="18385E"/>
                </a:solidFill>
              </a:rPr>
              <a:t>0% в комплексной нагрузке </a:t>
            </a: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Длительность процесса самозапуска около 1,25 с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0707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0392" y="154324"/>
            <a:ext cx="932728" cy="466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52120" y="2341002"/>
            <a:ext cx="3495353" cy="50405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2600" dirty="0" smtClean="0">
                <a:solidFill>
                  <a:srgbClr val="18385E"/>
                </a:solidFill>
              </a:rPr>
              <a:t>Коэффициент самозапуска </a:t>
            </a:r>
            <a:r>
              <a:rPr lang="en-US" sz="2600" dirty="0" smtClean="0">
                <a:solidFill>
                  <a:srgbClr val="18385E"/>
                </a:solidFill>
              </a:rPr>
              <a:t>K</a:t>
            </a:r>
            <a:r>
              <a:rPr lang="ru-RU" sz="26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2600" dirty="0" smtClean="0">
                <a:solidFill>
                  <a:srgbClr val="18385E"/>
                </a:solidFill>
              </a:rPr>
              <a:t> </a:t>
            </a:r>
            <a:r>
              <a:rPr lang="en-US" sz="2600" dirty="0" smtClean="0">
                <a:solidFill>
                  <a:srgbClr val="18385E"/>
                </a:solidFill>
              </a:rPr>
              <a:t>[</a:t>
            </a:r>
            <a:r>
              <a:rPr lang="ru-RU" sz="2600" dirty="0" err="1" smtClean="0">
                <a:solidFill>
                  <a:srgbClr val="18385E"/>
                </a:solidFill>
              </a:rPr>
              <a:t>о.е</a:t>
            </a:r>
            <a:r>
              <a:rPr lang="ru-RU" sz="2600" dirty="0" smtClean="0">
                <a:solidFill>
                  <a:srgbClr val="18385E"/>
                </a:solidFill>
              </a:rPr>
              <a:t>.</a:t>
            </a:r>
            <a:r>
              <a:rPr lang="en-US" sz="2600" dirty="0" smtClean="0">
                <a:solidFill>
                  <a:srgbClr val="18385E"/>
                </a:solidFill>
              </a:rPr>
              <a:t>]</a:t>
            </a:r>
            <a:r>
              <a:rPr lang="ru-RU" sz="2600" dirty="0" smtClean="0">
                <a:solidFill>
                  <a:srgbClr val="18385E"/>
                </a:solidFill>
              </a:rPr>
              <a:t/>
            </a:r>
            <a:br>
              <a:rPr lang="ru-RU" sz="2600" dirty="0" smtClean="0">
                <a:solidFill>
                  <a:srgbClr val="18385E"/>
                </a:solidFill>
              </a:rPr>
            </a:br>
            <a:r>
              <a:rPr lang="ru-RU" sz="2600" dirty="0" smtClean="0">
                <a:solidFill>
                  <a:srgbClr val="18385E"/>
                </a:solidFill>
              </a:rPr>
              <a:t>от времени </a:t>
            </a:r>
            <a:r>
              <a:rPr lang="en-US" sz="2600" dirty="0" smtClean="0">
                <a:solidFill>
                  <a:srgbClr val="18385E"/>
                </a:solidFill>
              </a:rPr>
              <a:t>[c]</a:t>
            </a:r>
            <a:endParaRPr lang="ru-RU" sz="2600" dirty="0">
              <a:solidFill>
                <a:srgbClr val="18385E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8" descr="Эмблема ИГЭУ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520" y="44624"/>
            <a:ext cx="650872" cy="65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7518797" y="695495"/>
            <a:ext cx="13998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18385E"/>
                </a:solidFill>
              </a:rPr>
              <a:t>РЗА-ФОРУМ</a:t>
            </a:r>
            <a:endParaRPr lang="ru-RU" dirty="0">
              <a:solidFill>
                <a:srgbClr val="18385E"/>
              </a:solidFill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5652120" y="3674754"/>
            <a:ext cx="3491881" cy="48888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2900" dirty="0" smtClean="0">
                <a:solidFill>
                  <a:srgbClr val="18385E"/>
                </a:solidFill>
              </a:rPr>
              <a:t>Ток в месте установки защиты </a:t>
            </a:r>
            <a:r>
              <a:rPr lang="en-US" sz="2900" dirty="0" smtClean="0">
                <a:solidFill>
                  <a:srgbClr val="18385E"/>
                </a:solidFill>
              </a:rPr>
              <a:t>I</a:t>
            </a:r>
            <a:r>
              <a:rPr lang="ru-RU" sz="2900" baseline="-25000" dirty="0" smtClean="0">
                <a:solidFill>
                  <a:srgbClr val="18385E"/>
                </a:solidFill>
              </a:rPr>
              <a:t>ЗАП</a:t>
            </a:r>
            <a:r>
              <a:rPr lang="ru-RU" sz="2900" dirty="0" smtClean="0">
                <a:solidFill>
                  <a:srgbClr val="18385E"/>
                </a:solidFill>
              </a:rPr>
              <a:t> </a:t>
            </a:r>
            <a:r>
              <a:rPr lang="en-US" sz="2900" dirty="0" smtClean="0">
                <a:solidFill>
                  <a:srgbClr val="18385E"/>
                </a:solidFill>
              </a:rPr>
              <a:t>[</a:t>
            </a:r>
            <a:r>
              <a:rPr lang="ru-RU" sz="2900" dirty="0" smtClean="0">
                <a:solidFill>
                  <a:srgbClr val="18385E"/>
                </a:solidFill>
              </a:rPr>
              <a:t>А</a:t>
            </a:r>
            <a:r>
              <a:rPr lang="en-US" sz="2900" dirty="0" smtClean="0">
                <a:solidFill>
                  <a:srgbClr val="18385E"/>
                </a:solidFill>
              </a:rPr>
              <a:t>]</a:t>
            </a:r>
            <a:r>
              <a:rPr lang="ru-RU" sz="2900" dirty="0" smtClean="0">
                <a:solidFill>
                  <a:srgbClr val="18385E"/>
                </a:solidFill>
              </a:rPr>
              <a:t/>
            </a:r>
            <a:br>
              <a:rPr lang="ru-RU" sz="2900" dirty="0" smtClean="0">
                <a:solidFill>
                  <a:srgbClr val="18385E"/>
                </a:solidFill>
              </a:rPr>
            </a:br>
            <a:r>
              <a:rPr lang="ru-RU" sz="2900" dirty="0" smtClean="0">
                <a:solidFill>
                  <a:srgbClr val="18385E"/>
                </a:solidFill>
              </a:rPr>
              <a:t>от времени </a:t>
            </a:r>
            <a:r>
              <a:rPr lang="en-US" sz="2900" dirty="0" smtClean="0">
                <a:solidFill>
                  <a:srgbClr val="18385E"/>
                </a:solidFill>
              </a:rPr>
              <a:t>[c] (</a:t>
            </a:r>
            <a:r>
              <a:rPr lang="ru-RU" sz="2900" dirty="0" smtClean="0">
                <a:solidFill>
                  <a:srgbClr val="18385E"/>
                </a:solidFill>
              </a:rPr>
              <a:t>измеряется ТТ1)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5644857" y="4645258"/>
            <a:ext cx="3491880" cy="10872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600" dirty="0" smtClean="0">
                <a:solidFill>
                  <a:srgbClr val="18385E"/>
                </a:solidFill>
              </a:rPr>
              <a:t>Угол самозапуска </a:t>
            </a:r>
            <a:r>
              <a:rPr lang="ru-RU" sz="1600" dirty="0" err="1">
                <a:solidFill>
                  <a:srgbClr val="18385E"/>
                </a:solidFill>
                <a:latin typeface="Times New Roman"/>
                <a:ea typeface="Times New Roman"/>
              </a:rPr>
              <a:t>φ</a:t>
            </a:r>
            <a:r>
              <a:rPr lang="ru-RU" sz="1600" baseline="-25000" dirty="0" err="1">
                <a:solidFill>
                  <a:srgbClr val="18385E"/>
                </a:solidFill>
              </a:rPr>
              <a:t>ЗАП</a:t>
            </a:r>
            <a:r>
              <a:rPr lang="ru-RU" sz="1600" dirty="0" smtClean="0">
                <a:solidFill>
                  <a:srgbClr val="18385E"/>
                </a:solidFill>
              </a:rPr>
              <a:t> </a:t>
            </a:r>
            <a:r>
              <a:rPr lang="en-US" sz="1600" dirty="0" smtClean="0">
                <a:solidFill>
                  <a:srgbClr val="18385E"/>
                </a:solidFill>
              </a:rPr>
              <a:t>[</a:t>
            </a:r>
            <a:r>
              <a:rPr lang="ru-RU" sz="1600" dirty="0" smtClean="0">
                <a:solidFill>
                  <a:srgbClr val="18385E"/>
                </a:solidFill>
              </a:rPr>
              <a:t>град</a:t>
            </a:r>
            <a:r>
              <a:rPr lang="en-US" sz="1600" dirty="0" smtClean="0">
                <a:solidFill>
                  <a:srgbClr val="18385E"/>
                </a:solidFill>
              </a:rPr>
              <a:t>]</a:t>
            </a:r>
            <a:r>
              <a:rPr lang="ru-RU" sz="1600" dirty="0" smtClean="0">
                <a:solidFill>
                  <a:srgbClr val="18385E"/>
                </a:solidFill>
              </a:rPr>
              <a:t> между напряжением (ТН1) и током (ТТ1) </a:t>
            </a:r>
            <a:br>
              <a:rPr lang="ru-RU" sz="1600" dirty="0" smtClean="0">
                <a:solidFill>
                  <a:srgbClr val="18385E"/>
                </a:solidFill>
              </a:rPr>
            </a:br>
            <a:r>
              <a:rPr lang="ru-RU" sz="1600" dirty="0" smtClean="0">
                <a:solidFill>
                  <a:srgbClr val="18385E"/>
                </a:solidFill>
              </a:rPr>
              <a:t>в месте установки защиты</a:t>
            </a:r>
            <a:r>
              <a:rPr lang="ru-RU" sz="1600" dirty="0">
                <a:solidFill>
                  <a:srgbClr val="18385E"/>
                </a:solidFill>
              </a:rPr>
              <a:t/>
            </a:r>
            <a:br>
              <a:rPr lang="ru-RU" sz="1600" dirty="0">
                <a:solidFill>
                  <a:srgbClr val="18385E"/>
                </a:solidFill>
              </a:rPr>
            </a:br>
            <a:r>
              <a:rPr lang="ru-RU" sz="1600" dirty="0" smtClean="0">
                <a:solidFill>
                  <a:srgbClr val="18385E"/>
                </a:solidFill>
              </a:rPr>
              <a:t>от времени </a:t>
            </a:r>
            <a:r>
              <a:rPr lang="en-US" sz="1600" dirty="0" smtClean="0">
                <a:solidFill>
                  <a:srgbClr val="18385E"/>
                </a:solidFill>
              </a:rPr>
              <a:t>[c]</a:t>
            </a:r>
            <a:endParaRPr lang="ru-RU" sz="1600" dirty="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-29692" y="91868"/>
            <a:ext cx="7337996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1600" b="1" dirty="0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Влияние низковольтных </a:t>
            </a:r>
            <a:r>
              <a:rPr lang="ru-RU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асинхронных двигателей на </a:t>
            </a:r>
            <a:r>
              <a:rPr lang="en-US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ru-RU" altLang="ru-RU" sz="16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l-GR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φ</a:t>
            </a:r>
            <a:r>
              <a:rPr lang="ru-RU" altLang="ru-RU" sz="1600" b="1" baseline="-25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</a:t>
            </a:r>
            <a:r>
              <a:rPr lang="ru-RU" altLang="ru-RU" sz="16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84" y="1896443"/>
            <a:ext cx="5621444" cy="3980829"/>
          </a:xfrm>
          <a:prstGeom prst="rect">
            <a:avLst/>
          </a:prstGeom>
        </p:spPr>
      </p:pic>
      <p:sp>
        <p:nvSpPr>
          <p:cNvPr id="17" name="Объект 2"/>
          <p:cNvSpPr txBox="1">
            <a:spLocks/>
          </p:cNvSpPr>
          <p:nvPr/>
        </p:nvSpPr>
        <p:spPr>
          <a:xfrm>
            <a:off x="98657" y="1193073"/>
            <a:ext cx="5648237" cy="57974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Пример измерения при доле АДН 40% в комплексной нагрузке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1800" b="1" dirty="0" smtClean="0">
                <a:solidFill>
                  <a:srgbClr val="18385E"/>
                </a:solidFill>
              </a:rPr>
              <a:t>Длительность процесса самозапуска около 1,25 с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077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2613</TotalTime>
  <Words>1107</Words>
  <Application>Microsoft Office PowerPoint</Application>
  <PresentationFormat>Экран (4:3)</PresentationFormat>
  <Paragraphs>159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Исследование режимов  самозапуска электродвигателей  нагрузки ЛЭП 110-220 кВ с односторонним питанием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Исследование режимов самозапуска электродвигателей нагрузки ЛЭП 110-220 кВ с односторонним питанием</dc:title>
  <dc:creator>Двойненков Михаил Валерьевич</dc:creator>
  <cp:lastModifiedBy>Misha</cp:lastModifiedBy>
  <cp:revision>106</cp:revision>
  <dcterms:created xsi:type="dcterms:W3CDTF">2024-03-29T09:53:32Z</dcterms:created>
  <dcterms:modified xsi:type="dcterms:W3CDTF">2024-04-21T17:04:49Z</dcterms:modified>
</cp:coreProperties>
</file>