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3245" r:id="rId2"/>
    <p:sldId id="3250" r:id="rId3"/>
    <p:sldId id="3249" r:id="rId4"/>
    <p:sldId id="3246" r:id="rId5"/>
    <p:sldId id="1008" r:id="rId6"/>
    <p:sldId id="3257" r:id="rId7"/>
    <p:sldId id="3251" r:id="rId8"/>
    <p:sldId id="3253" r:id="rId9"/>
    <p:sldId id="3252" r:id="rId10"/>
    <p:sldId id="3256" r:id="rId11"/>
    <p:sldId id="3254" r:id="rId12"/>
    <p:sldId id="3255" r:id="rId13"/>
    <p:sldId id="3204" r:id="rId14"/>
    <p:sldId id="3195" r:id="rId15"/>
  </p:sldIdLst>
  <p:sldSz cx="5854700" cy="3295650"/>
  <p:notesSz cx="9926638" cy="67976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Александр Булычев" initials="АБ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145A"/>
    <a:srgbClr val="E64710"/>
    <a:srgbClr val="221450"/>
    <a:srgbClr val="3B3233"/>
    <a:srgbClr val="362F81"/>
    <a:srgbClr val="E74623"/>
    <a:srgbClr val="494D4E"/>
    <a:srgbClr val="E8440D"/>
    <a:srgbClr val="363789"/>
    <a:srgbClr val="3830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3" autoAdjust="0"/>
    <p:restoredTop sz="93249" autoAdjust="0"/>
  </p:normalViewPr>
  <p:slideViewPr>
    <p:cSldViewPr>
      <p:cViewPr varScale="1">
        <p:scale>
          <a:sx n="121" d="100"/>
          <a:sy n="121" d="100"/>
        </p:scale>
        <p:origin x="-900" y="-6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-1348" y="-60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1" i="0" u="none" strike="noStrike" kern="1200" spc="0" baseline="0">
                <a:solidFill>
                  <a:srgbClr val="00206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ru-RU" sz="1200" b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Чистый дисконтированный доход</a:t>
            </a:r>
          </a:p>
        </c:rich>
      </c:tx>
      <c:layout>
        <c:manualLayout>
          <c:xMode val="edge"/>
          <c:yMode val="edge"/>
          <c:x val="0.25497550053864065"/>
          <c:y val="2.7777777777777776E-2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4177191879745477"/>
          <c:y val="0.14343184930483824"/>
          <c:w val="0.82923586876952793"/>
          <c:h val="0.7108053601351692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Лист1!$B$23</c:f>
              <c:strCache>
                <c:ptCount val="1"/>
                <c:pt idx="0">
                  <c:v>Доход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Лист1!$A$24:$A$35</c:f>
              <c:numCache>
                <c:formatCode>General</c:formatCode>
                <c:ptCount val="12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  <c:pt idx="8">
                  <c:v>2031</c:v>
                </c:pt>
                <c:pt idx="9">
                  <c:v>2032</c:v>
                </c:pt>
                <c:pt idx="10">
                  <c:v>2033</c:v>
                </c:pt>
                <c:pt idx="11">
                  <c:v>2034</c:v>
                </c:pt>
              </c:numCache>
            </c:numRef>
          </c:cat>
          <c:val>
            <c:numRef>
              <c:f>Лист1!$B$24:$B$35</c:f>
              <c:numCache>
                <c:formatCode>General</c:formatCode>
                <c:ptCount val="12"/>
                <c:pt idx="0">
                  <c:v>-41.22</c:v>
                </c:pt>
                <c:pt idx="1">
                  <c:v>-71.188000000000002</c:v>
                </c:pt>
                <c:pt idx="2">
                  <c:v>-89.974999999999994</c:v>
                </c:pt>
                <c:pt idx="3">
                  <c:v>-96.536000000000001</c:v>
                </c:pt>
                <c:pt idx="4">
                  <c:v>-90.992000000000004</c:v>
                </c:pt>
                <c:pt idx="5">
                  <c:v>-75.063000000000002</c:v>
                </c:pt>
                <c:pt idx="6">
                  <c:v>-50.281999999999996</c:v>
                </c:pt>
                <c:pt idx="7">
                  <c:v>-18.015000000000001</c:v>
                </c:pt>
                <c:pt idx="8">
                  <c:v>20.524000000000001</c:v>
                </c:pt>
                <c:pt idx="9">
                  <c:v>64.257999999999996</c:v>
                </c:pt>
                <c:pt idx="10">
                  <c:v>112.232</c:v>
                </c:pt>
                <c:pt idx="11">
                  <c:v>163.601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772-4C88-A5FF-BF961F7EA6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95"/>
        <c:overlap val="100"/>
        <c:axId val="46880768"/>
        <c:axId val="127689280"/>
      </c:barChart>
      <c:catAx>
        <c:axId val="46880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spcFirstLastPara="1" vertOverflow="ellipsis" wrap="square" anchor="b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50800" dir="5400000" algn="ctr" rotWithShape="0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7689280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1276892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rgbClr val="00206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ru-RU" sz="1100" b="1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Сумма,</a:t>
                </a:r>
                <a:r>
                  <a:rPr lang="ru-RU" sz="1100" b="1" baseline="0">
                    <a:solidFill>
                      <a:srgbClr val="00206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млн. руб.</a:t>
                </a:r>
                <a:endParaRPr lang="ru-RU" sz="1100" b="1">
                  <a:solidFill>
                    <a:srgbClr val="00206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  <c:crossAx val="46880768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ru-RU"/>
          </a:p>
        </c:txPr>
      </c:dTable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image" Target="../media/image4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 noEditPoints="1"/>
          </p:cNvSpPr>
          <p:nvPr>
            <p:ph type="hdr" sz="quarter"/>
          </p:nvPr>
        </p:nvSpPr>
        <p:spPr>
          <a:xfrm>
            <a:off x="1" y="0"/>
            <a:ext cx="4301185" cy="340539"/>
          </a:xfrm>
          <a:prstGeom prst="rect">
            <a:avLst/>
          </a:prstGeom>
        </p:spPr>
        <p:txBody>
          <a:bodyPr vert="horz" lIns="167121" tIns="83560" rIns="167121" bIns="83560" rtlCol="0"/>
          <a:lstStyle>
            <a:lvl1pPr algn="l">
              <a:defRPr sz="2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 noEditPoints="1"/>
          </p:cNvSpPr>
          <p:nvPr>
            <p:ph type="dt" sz="quarter" idx="1"/>
          </p:nvPr>
        </p:nvSpPr>
        <p:spPr>
          <a:xfrm>
            <a:off x="5622764" y="0"/>
            <a:ext cx="4301185" cy="340539"/>
          </a:xfrm>
          <a:prstGeom prst="rect">
            <a:avLst/>
          </a:prstGeom>
        </p:spPr>
        <p:txBody>
          <a:bodyPr vert="horz" lIns="167121" tIns="83560" rIns="167121" bIns="83560" rtlCol="0"/>
          <a:lstStyle>
            <a:lvl1pPr algn="r">
              <a:defRPr sz="2200"/>
            </a:lvl1pPr>
          </a:lstStyle>
          <a:p>
            <a:fld id="{571958DC-6629-4D5D-95DB-D201034C8CF4}" type="datetimeFigureOut">
              <a:rPr lang="ru-RU" smtClean="0"/>
              <a:t>22.04.2024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 noEditPoints="1"/>
          </p:cNvSpPr>
          <p:nvPr>
            <p:ph type="ftr" sz="quarter" idx="2"/>
          </p:nvPr>
        </p:nvSpPr>
        <p:spPr>
          <a:xfrm>
            <a:off x="1" y="6457136"/>
            <a:ext cx="4301185" cy="340539"/>
          </a:xfrm>
          <a:prstGeom prst="rect">
            <a:avLst/>
          </a:prstGeom>
        </p:spPr>
        <p:txBody>
          <a:bodyPr vert="horz" lIns="167121" tIns="83560" rIns="167121" bIns="83560" rtlCol="0" anchor="b"/>
          <a:lstStyle>
            <a:lvl1pPr algn="l">
              <a:defRPr sz="2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 noEditPoints="1"/>
          </p:cNvSpPr>
          <p:nvPr>
            <p:ph type="sldNum" sz="quarter" idx="3"/>
          </p:nvPr>
        </p:nvSpPr>
        <p:spPr>
          <a:xfrm>
            <a:off x="5622764" y="6457136"/>
            <a:ext cx="4301185" cy="340539"/>
          </a:xfrm>
          <a:prstGeom prst="rect">
            <a:avLst/>
          </a:prstGeom>
        </p:spPr>
        <p:txBody>
          <a:bodyPr vert="horz" lIns="167121" tIns="83560" rIns="167121" bIns="83560" rtlCol="0" anchor="b"/>
          <a:lstStyle>
            <a:lvl1pPr algn="r">
              <a:defRPr sz="2200"/>
            </a:lvl1pPr>
          </a:lstStyle>
          <a:p>
            <a:fld id="{C1D612AC-F182-44FC-9440-B2CBFE49D3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меток 1"/>
          <p:cNvSpPr>
            <a:spLocks noGrp="1" noEditPoints="1"/>
          </p:cNvSpPr>
          <p:nvPr>
            <p:ph type="body" sz="quarter" idx="3"/>
          </p:nvPr>
        </p:nvSpPr>
        <p:spPr>
          <a:xfrm>
            <a:off x="679390" y="4286342"/>
            <a:ext cx="5435117" cy="4060745"/>
          </a:xfrm>
          <a:prstGeom prst="rect">
            <a:avLst/>
          </a:prstGeom>
        </p:spPr>
        <p:txBody>
          <a:bodyPr vert="horz" lIns="90443" tIns="45222" rIns="90443" bIns="45222" rtlCol="0"/>
          <a:lstStyle/>
          <a:p>
            <a:pPr lvl="0"/>
            <a:r>
              <a:rPr lang="ru-RU" altLang="en-US"/>
              <a:t>Щелкните для изменения стиля основного текста</a:t>
            </a:r>
            <a:endParaRPr lang="en-US"/>
          </a:p>
          <a:p>
            <a:pPr lvl="1"/>
            <a:r>
              <a:rPr lang="ru-RU" altLang="en-US"/>
              <a:t>Второй уровень</a:t>
            </a:r>
            <a:endParaRPr lang="en-US"/>
          </a:p>
          <a:p>
            <a:pPr lvl="2"/>
            <a:r>
              <a:rPr lang="ru-RU" altLang="en-US"/>
              <a:t>Третий уровень</a:t>
            </a:r>
            <a:endParaRPr lang="en-US"/>
          </a:p>
          <a:p>
            <a:pPr lvl="3"/>
            <a:r>
              <a:rPr lang="ru-RU" altLang="en-US"/>
              <a:t>Четвертый уровень</a:t>
            </a:r>
            <a:endParaRPr lang="en-US"/>
          </a:p>
          <a:p>
            <a:pPr lvl="4"/>
            <a:r>
              <a:rPr lang="ru-RU" altLang="en-US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12641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текста 1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текста 1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текста 1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текста 1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EditPoints="1" noTextEdit="1"/>
          </p:cNvSpPr>
          <p:nvPr>
            <p:ph type="sldImg"/>
          </p:nvPr>
        </p:nvSpPr>
        <p:spPr bwMode="auto">
          <a:xfrm>
            <a:off x="-1062038" y="1535113"/>
            <a:ext cx="13649326" cy="76835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</a:ln>
        </p:spPr>
        <p:txBody>
          <a:bodyPr lIns="90443" tIns="45222" rIns="90443" bIns="45222"/>
          <a:lstStyle/>
          <a:p>
            <a:endParaRPr/>
          </a:p>
        </p:txBody>
      </p:sp>
      <p:sp>
        <p:nvSpPr>
          <p:cNvPr id="53251" name="Rectangle 3"/>
          <p:cNvSpPr>
            <a:spLocks noGrp="1" noEditPoints="1"/>
          </p:cNvSpPr>
          <p:nvPr>
            <p:ph type="body" idx="1"/>
          </p:nvPr>
        </p:nvSpPr>
        <p:spPr bwMode="auto">
          <a:prstGeom prst="rect">
            <a:avLst/>
          </a:prstGeom>
          <a:noFill/>
        </p:spPr>
        <p:txBody>
          <a:bodyPr wrap="square" lIns="167121" tIns="83560" rIns="167121" bIns="83560" anchor="t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текста 1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текста 1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текста 1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текста 1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текста 1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текста 1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текста 1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текста 1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текста 1"/>
          <p:cNvSpPr>
            <a:spLocks noGrp="1" noEditPoints="1"/>
          </p:cNvSpPr>
          <p:nvPr>
            <p:ph type="body" idx="3"/>
          </p:nvPr>
        </p:nvSpPr>
        <p:spPr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3.png"/><Relationship Id="rId4" Type="http://schemas.openxmlformats.org/officeDocument/2006/relationships/image" Target="../media/image18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8.png"/><Relationship Id="rId7" Type="http://schemas.openxmlformats.org/officeDocument/2006/relationships/image" Target="../media/image25.pn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1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0.png"/><Relationship Id="rId7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9.png"/><Relationship Id="rId7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11.png"/><Relationship Id="rId4" Type="http://schemas.openxmlformats.org/officeDocument/2006/relationships/image" Target="../media/image9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ctrTitle"/>
          </p:nvPr>
        </p:nvSpPr>
        <p:spPr>
          <a:xfrm>
            <a:off x="731838" y="539358"/>
            <a:ext cx="4391025" cy="1147374"/>
          </a:xfrm>
        </p:spPr>
        <p:txBody>
          <a:bodyPr anchor="b"/>
          <a:lstStyle>
            <a:lvl1pPr algn="ctr">
              <a:defRPr sz="2881">
                <a:solidFill>
                  <a:srgbClr val="444849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 noEditPoints="1"/>
          </p:cNvSpPr>
          <p:nvPr>
            <p:ph type="subTitle" idx="1"/>
          </p:nvPr>
        </p:nvSpPr>
        <p:spPr>
          <a:xfrm>
            <a:off x="731838" y="1962924"/>
            <a:ext cx="4391025" cy="795686"/>
          </a:xfrm>
        </p:spPr>
        <p:txBody>
          <a:bodyPr/>
          <a:lstStyle>
            <a:lvl1pPr marL="0" indent="0" algn="l">
              <a:buNone/>
              <a:defRPr sz="1153">
                <a:solidFill>
                  <a:srgbClr val="444849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219559" indent="0" algn="ctr">
              <a:buNone/>
              <a:defRPr sz="960"/>
            </a:lvl2pPr>
            <a:lvl3pPr marL="439118" indent="0" algn="ctr">
              <a:buNone/>
              <a:defRPr sz="864"/>
            </a:lvl3pPr>
            <a:lvl4pPr marL="658677" indent="0" algn="ctr">
              <a:buNone/>
              <a:defRPr sz="768"/>
            </a:lvl4pPr>
            <a:lvl5pPr marL="878235" indent="0" algn="ctr">
              <a:buNone/>
              <a:defRPr sz="768"/>
            </a:lvl5pPr>
            <a:lvl6pPr marL="1097794" indent="0" algn="ctr">
              <a:buNone/>
              <a:defRPr sz="768"/>
            </a:lvl6pPr>
            <a:lvl7pPr marL="1317353" indent="0" algn="ctr">
              <a:buNone/>
              <a:defRPr sz="768"/>
            </a:lvl7pPr>
            <a:lvl8pPr marL="1536912" indent="0" algn="ctr">
              <a:buNone/>
              <a:defRPr sz="768"/>
            </a:lvl8pPr>
            <a:lvl9pPr marL="1756471" indent="0" algn="ctr">
              <a:buNone/>
              <a:defRPr sz="768"/>
            </a:lvl9pPr>
          </a:lstStyle>
          <a:p>
            <a:pPr lvl="0"/>
            <a:r>
              <a:rPr lang="ru-RU"/>
              <a:t>Образец подзаголовка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547137" y="2370220"/>
            <a:ext cx="1307563" cy="92543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10800000">
            <a:off x="0" y="1"/>
            <a:ext cx="1272674" cy="90073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292735" y="-184907"/>
            <a:ext cx="5085916" cy="35995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4134883" y="-138903"/>
            <a:ext cx="900042" cy="63700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5034925" y="-95783"/>
            <a:ext cx="766502" cy="542493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92735" y="-184907"/>
            <a:ext cx="5085916" cy="3599567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1"/>
          <p:cNvSpPr>
            <a:spLocks noGrp="1" noEditPoints="1"/>
          </p:cNvSpPr>
          <p:nvPr>
            <p:ph type="title"/>
          </p:nvPr>
        </p:nvSpPr>
        <p:spPr>
          <a:xfrm>
            <a:off x="402511" y="175463"/>
            <a:ext cx="5049679" cy="637007"/>
          </a:xfrm>
        </p:spPr>
        <p:txBody>
          <a:bodyPr>
            <a:normAutofit/>
          </a:bodyPr>
          <a:lstStyle>
            <a:lvl1pPr>
              <a:defRPr sz="1537">
                <a:solidFill>
                  <a:srgbClr val="444849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10800000">
            <a:off x="0" y="0"/>
            <a:ext cx="900042" cy="63700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134883" y="-138903"/>
            <a:ext cx="900042" cy="63700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5034925" y="-95783"/>
            <a:ext cx="766502" cy="542493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1"/>
          <p:cNvSpPr>
            <a:spLocks noGrp="1" noEditPoints="1"/>
          </p:cNvSpPr>
          <p:nvPr>
            <p:ph type="title"/>
          </p:nvPr>
        </p:nvSpPr>
        <p:spPr>
          <a:xfrm>
            <a:off x="402511" y="2579490"/>
            <a:ext cx="5049679" cy="316315"/>
          </a:xfrm>
        </p:spPr>
        <p:txBody>
          <a:bodyPr>
            <a:normAutofit/>
          </a:bodyPr>
          <a:lstStyle>
            <a:lvl1pPr>
              <a:defRPr sz="1537">
                <a:solidFill>
                  <a:srgbClr val="444849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 rot="10800000">
            <a:off x="0" y="0"/>
            <a:ext cx="900042" cy="63700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50022" y="1194106"/>
            <a:ext cx="2163449" cy="77413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349005" y="1194105"/>
            <a:ext cx="2069171" cy="77413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4804016" y="2552026"/>
            <a:ext cx="1050684" cy="743624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92735" y="-184907"/>
            <a:ext cx="5085916" cy="3599567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1"/>
          <p:cNvSpPr>
            <a:spLocks noGrp="1" noEditPoints="1"/>
          </p:cNvSpPr>
          <p:nvPr>
            <p:ph type="title"/>
          </p:nvPr>
        </p:nvSpPr>
        <p:spPr>
          <a:xfrm>
            <a:off x="402511" y="599625"/>
            <a:ext cx="5049679" cy="316315"/>
          </a:xfrm>
        </p:spPr>
        <p:txBody>
          <a:bodyPr>
            <a:normAutofit/>
          </a:bodyPr>
          <a:lstStyle>
            <a:lvl1pPr>
              <a:defRPr sz="1537">
                <a:solidFill>
                  <a:srgbClr val="444849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10800000">
            <a:off x="0" y="0"/>
            <a:ext cx="900042" cy="63700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02511" y="1085340"/>
            <a:ext cx="1791429" cy="166167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rcRect t="10861" b="1384"/>
          <a:stretch/>
        </p:blipFill>
        <p:spPr>
          <a:xfrm>
            <a:off x="2547710" y="1046580"/>
            <a:ext cx="2904480" cy="1700436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 rot="10800000">
            <a:off x="0" y="0"/>
            <a:ext cx="900042" cy="637007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22863" y="2142572"/>
            <a:ext cx="1507814" cy="424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9">
              <a:lnSpc>
                <a:spcPct val="100000"/>
              </a:lnSpc>
            </a:pPr>
            <a:r>
              <a:rPr lang="ru-RU" sz="432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Адрес: </a:t>
            </a:r>
            <a:r>
              <a:rPr lang="en-US" sz="432" kern="12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4</a:t>
            </a:r>
            <a:r>
              <a:rPr lang="ru-RU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28034, Чу</a:t>
            </a:r>
            <a:r>
              <a:rPr lang="ru-RU" sz="432" spc="-5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в</a:t>
            </a:r>
            <a:r>
              <a:rPr lang="ru-RU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ашс</a:t>
            </a:r>
            <a:r>
              <a:rPr lang="ru-RU" sz="432" spc="7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к</a:t>
            </a:r>
            <a:r>
              <a:rPr lang="ru-RU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ая </a:t>
            </a:r>
            <a:r>
              <a:rPr lang="ru-RU" sz="432" spc="-17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Р</a:t>
            </a:r>
            <a:r>
              <a:rPr lang="ru-RU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есп</a:t>
            </a:r>
            <a:r>
              <a:rPr lang="ru-RU" sz="432" spc="3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у</a:t>
            </a:r>
            <a:r>
              <a:rPr lang="ru-RU" sz="432" spc="-17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б</a:t>
            </a:r>
            <a:r>
              <a:rPr lang="ru-RU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ли</a:t>
            </a:r>
            <a:r>
              <a:rPr lang="ru-RU" sz="432" spc="5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к</a:t>
            </a:r>
            <a:r>
              <a:rPr lang="ru-RU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а,</a:t>
            </a:r>
          </a:p>
          <a:p>
            <a:pPr marL="6099">
              <a:lnSpc>
                <a:spcPct val="100000"/>
              </a:lnSpc>
            </a:pPr>
            <a:r>
              <a:rPr lang="ru-RU" sz="432" spc="-44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г</a:t>
            </a:r>
            <a:r>
              <a:rPr lang="ru-RU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. Ч</a:t>
            </a:r>
            <a:r>
              <a:rPr lang="ru-RU" sz="432" spc="-5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е</a:t>
            </a:r>
            <a:r>
              <a:rPr lang="ru-RU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бо</a:t>
            </a:r>
            <a:r>
              <a:rPr lang="ru-RU" sz="432" spc="3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к</a:t>
            </a:r>
            <a:r>
              <a:rPr lang="ru-RU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сары, </a:t>
            </a:r>
            <a:r>
              <a:rPr lang="ru-RU" sz="432" dirty="0" err="1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Ядринс</a:t>
            </a:r>
            <a:r>
              <a:rPr lang="ru-RU" sz="432" spc="3" dirty="0" err="1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к</a:t>
            </a:r>
            <a:r>
              <a:rPr lang="ru-RU" sz="432" dirty="0" err="1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ое</a:t>
            </a:r>
            <a:r>
              <a:rPr lang="ru-RU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 шоссе, 4в</a:t>
            </a:r>
          </a:p>
          <a:p>
            <a:pPr marL="6099">
              <a:lnSpc>
                <a:spcPct val="100000"/>
              </a:lnSpc>
              <a:spcBef>
                <a:spcPts val="45"/>
              </a:spcBef>
            </a:pPr>
            <a:r>
              <a:rPr lang="ru-RU" sz="432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Телефон: </a:t>
            </a:r>
            <a:r>
              <a:rPr lang="ru-RU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(8352) 23 77 55, 36 73 33</a:t>
            </a:r>
          </a:p>
          <a:p>
            <a:pPr marL="6099">
              <a:lnSpc>
                <a:spcPct val="100000"/>
              </a:lnSpc>
              <a:spcBef>
                <a:spcPts val="45"/>
              </a:spcBef>
            </a:pPr>
            <a:r>
              <a:rPr lang="en-US" sz="432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E-mail</a:t>
            </a:r>
            <a:r>
              <a:rPr lang="ru-RU" sz="432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: </a:t>
            </a:r>
            <a:r>
              <a:rPr lang="en-US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info@bresler.ru</a:t>
            </a:r>
            <a:r>
              <a:rPr lang="ru-RU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</a:p>
          <a:p>
            <a:pPr marL="6099">
              <a:lnSpc>
                <a:spcPct val="100000"/>
              </a:lnSpc>
              <a:spcBef>
                <a:spcPts val="45"/>
              </a:spcBef>
            </a:pPr>
            <a:r>
              <a:rPr lang="ru-RU" sz="432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Сайт: </a:t>
            </a:r>
            <a:r>
              <a:rPr lang="en-US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www.bresler.ru</a:t>
            </a:r>
            <a:endParaRPr lang="ru-RU" sz="432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47450" y="2148734"/>
            <a:ext cx="1587172" cy="424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9">
              <a:lnSpc>
                <a:spcPct val="100000"/>
              </a:lnSpc>
            </a:pPr>
            <a:r>
              <a:rPr lang="ru-RU" sz="432" b="1" dirty="0">
                <a:solidFill>
                  <a:srgbClr val="363789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Адрес: </a:t>
            </a:r>
            <a:r>
              <a:rPr lang="ru-RU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4280</a:t>
            </a:r>
            <a:r>
              <a:rPr lang="en-US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34</a:t>
            </a:r>
            <a:r>
              <a:rPr lang="ru-RU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, Чувашская Республика,</a:t>
            </a:r>
          </a:p>
          <a:p>
            <a:pPr marL="6099">
              <a:lnSpc>
                <a:spcPct val="100000"/>
              </a:lnSpc>
            </a:pPr>
            <a:r>
              <a:rPr lang="ru-RU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г. Чебоксары, ул. </a:t>
            </a:r>
            <a:r>
              <a:rPr lang="ru-RU" sz="432" dirty="0" err="1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Ядринское</a:t>
            </a:r>
            <a:r>
              <a:rPr lang="ru-RU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 шоссе, д. 3 </a:t>
            </a:r>
          </a:p>
          <a:p>
            <a:pPr marL="6099">
              <a:lnSpc>
                <a:spcPct val="100000"/>
              </a:lnSpc>
            </a:pPr>
            <a:r>
              <a:rPr lang="ru-RU" sz="432" b="1" dirty="0">
                <a:solidFill>
                  <a:srgbClr val="363789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Телефон:</a:t>
            </a:r>
            <a:r>
              <a:rPr lang="ru-RU" sz="432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  <a:r>
              <a:rPr lang="ru-RU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8 800 222 32 42</a:t>
            </a:r>
          </a:p>
          <a:p>
            <a:pPr marL="6099">
              <a:lnSpc>
                <a:spcPct val="100000"/>
              </a:lnSpc>
              <a:spcBef>
                <a:spcPts val="45"/>
              </a:spcBef>
            </a:pPr>
            <a:r>
              <a:rPr lang="en-US" sz="432" b="1" dirty="0">
                <a:solidFill>
                  <a:srgbClr val="363789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E-mail</a:t>
            </a:r>
            <a:r>
              <a:rPr lang="ru-RU" sz="432" b="1" dirty="0">
                <a:solidFill>
                  <a:srgbClr val="363789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:</a:t>
            </a:r>
            <a:r>
              <a:rPr lang="ru-RU" sz="432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  <a:r>
              <a:rPr lang="en-US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info@inbres.ru</a:t>
            </a:r>
            <a:r>
              <a:rPr lang="ru-RU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  <a:endParaRPr lang="en-US" sz="432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099">
              <a:lnSpc>
                <a:spcPct val="100000"/>
              </a:lnSpc>
              <a:spcBef>
                <a:spcPts val="45"/>
              </a:spcBef>
            </a:pPr>
            <a:r>
              <a:rPr lang="ru-RU" sz="432" b="1" dirty="0">
                <a:solidFill>
                  <a:srgbClr val="363789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Сайт:</a:t>
            </a:r>
            <a:r>
              <a:rPr lang="ru-RU" sz="432" b="1" spc="-3" dirty="0">
                <a:solidFill>
                  <a:srgbClr val="383081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  <a:r>
              <a:rPr lang="en-US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www.inbres.ru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74439" y="1046657"/>
            <a:ext cx="1020110" cy="102084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604506" y="1043606"/>
            <a:ext cx="1024088" cy="102482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4877199" y="2603822"/>
            <a:ext cx="977501" cy="69182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124974" y="332082"/>
            <a:ext cx="1350602" cy="95589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1528243" y="356024"/>
            <a:ext cx="1232934" cy="87261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8"/>
          <a:srcRect l="4190" t="7564" r="10381" b="1384"/>
          <a:stretch/>
        </p:blipFill>
        <p:spPr>
          <a:xfrm>
            <a:off x="2837440" y="726721"/>
            <a:ext cx="2547581" cy="1811493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86141" y="1043287"/>
            <a:ext cx="1024724" cy="102546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600550" y="1043605"/>
            <a:ext cx="1032065" cy="1032811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 rot="10800000">
            <a:off x="0" y="0"/>
            <a:ext cx="900042" cy="637007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22863" y="2318328"/>
            <a:ext cx="1507814" cy="424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9">
              <a:lnSpc>
                <a:spcPct val="100000"/>
              </a:lnSpc>
            </a:pPr>
            <a:r>
              <a:rPr lang="ru-RU" sz="432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Адрес: </a:t>
            </a:r>
            <a:r>
              <a:rPr lang="en-US" sz="432" kern="12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4</a:t>
            </a:r>
            <a:r>
              <a:rPr lang="ru-RU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28034, Чу</a:t>
            </a:r>
            <a:r>
              <a:rPr lang="ru-RU" sz="432" spc="-5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в</a:t>
            </a:r>
            <a:r>
              <a:rPr lang="ru-RU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ашс</a:t>
            </a:r>
            <a:r>
              <a:rPr lang="ru-RU" sz="432" spc="7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к</a:t>
            </a:r>
            <a:r>
              <a:rPr lang="ru-RU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ая </a:t>
            </a:r>
            <a:r>
              <a:rPr lang="ru-RU" sz="432" spc="-17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Р</a:t>
            </a:r>
            <a:r>
              <a:rPr lang="ru-RU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есп</a:t>
            </a:r>
            <a:r>
              <a:rPr lang="ru-RU" sz="432" spc="3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у</a:t>
            </a:r>
            <a:r>
              <a:rPr lang="ru-RU" sz="432" spc="-17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б</a:t>
            </a:r>
            <a:r>
              <a:rPr lang="ru-RU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ли</a:t>
            </a:r>
            <a:r>
              <a:rPr lang="ru-RU" sz="432" spc="5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к</a:t>
            </a:r>
            <a:r>
              <a:rPr lang="ru-RU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а,</a:t>
            </a:r>
          </a:p>
          <a:p>
            <a:pPr marL="6099">
              <a:lnSpc>
                <a:spcPct val="100000"/>
              </a:lnSpc>
            </a:pPr>
            <a:r>
              <a:rPr lang="ru-RU" sz="432" spc="-44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г</a:t>
            </a:r>
            <a:r>
              <a:rPr lang="ru-RU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. Ч</a:t>
            </a:r>
            <a:r>
              <a:rPr lang="ru-RU" sz="432" spc="-5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е</a:t>
            </a:r>
            <a:r>
              <a:rPr lang="ru-RU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бо</a:t>
            </a:r>
            <a:r>
              <a:rPr lang="ru-RU" sz="432" spc="3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к</a:t>
            </a:r>
            <a:r>
              <a:rPr lang="ru-RU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сары, </a:t>
            </a:r>
            <a:r>
              <a:rPr lang="ru-RU" sz="432" dirty="0" err="1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Ядринс</a:t>
            </a:r>
            <a:r>
              <a:rPr lang="ru-RU" sz="432" spc="3" dirty="0" err="1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к</a:t>
            </a:r>
            <a:r>
              <a:rPr lang="ru-RU" sz="432" dirty="0" err="1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ое</a:t>
            </a:r>
            <a:r>
              <a:rPr lang="ru-RU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 шоссе, 4в</a:t>
            </a:r>
          </a:p>
          <a:p>
            <a:pPr marL="6099">
              <a:lnSpc>
                <a:spcPct val="100000"/>
              </a:lnSpc>
              <a:spcBef>
                <a:spcPts val="45"/>
              </a:spcBef>
            </a:pPr>
            <a:r>
              <a:rPr lang="ru-RU" sz="432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Телефон: </a:t>
            </a:r>
            <a:r>
              <a:rPr lang="ru-RU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(8352) 23 77 55, 36 73 33</a:t>
            </a:r>
          </a:p>
          <a:p>
            <a:pPr marL="6099">
              <a:lnSpc>
                <a:spcPct val="100000"/>
              </a:lnSpc>
              <a:spcBef>
                <a:spcPts val="45"/>
              </a:spcBef>
            </a:pPr>
            <a:r>
              <a:rPr lang="en-US" sz="432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E-mail</a:t>
            </a:r>
            <a:r>
              <a:rPr lang="ru-RU" sz="432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: </a:t>
            </a:r>
            <a:r>
              <a:rPr lang="en-US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info@bresler.ru</a:t>
            </a:r>
            <a:r>
              <a:rPr lang="ru-RU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</a:p>
          <a:p>
            <a:pPr marL="6099">
              <a:lnSpc>
                <a:spcPct val="100000"/>
              </a:lnSpc>
              <a:spcBef>
                <a:spcPts val="45"/>
              </a:spcBef>
            </a:pPr>
            <a:r>
              <a:rPr lang="ru-RU" sz="432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Сайт: </a:t>
            </a:r>
            <a:r>
              <a:rPr lang="en-US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www.bresler.ru</a:t>
            </a:r>
            <a:endParaRPr lang="ru-RU" sz="432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47450" y="2324491"/>
            <a:ext cx="1587172" cy="424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9">
              <a:lnSpc>
                <a:spcPct val="100000"/>
              </a:lnSpc>
            </a:pPr>
            <a:r>
              <a:rPr lang="ru-RU" sz="432" b="1" dirty="0">
                <a:solidFill>
                  <a:srgbClr val="363789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Адрес: </a:t>
            </a:r>
            <a:r>
              <a:rPr lang="ru-RU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4280</a:t>
            </a:r>
            <a:r>
              <a:rPr lang="en-US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34</a:t>
            </a:r>
            <a:r>
              <a:rPr lang="ru-RU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, Чувашская Республика,</a:t>
            </a:r>
          </a:p>
          <a:p>
            <a:pPr marL="6099">
              <a:lnSpc>
                <a:spcPct val="100000"/>
              </a:lnSpc>
            </a:pPr>
            <a:r>
              <a:rPr lang="ru-RU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г. Чебоксары, ул. </a:t>
            </a:r>
            <a:r>
              <a:rPr lang="ru-RU" sz="432" dirty="0" err="1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Ядринское</a:t>
            </a:r>
            <a:r>
              <a:rPr lang="ru-RU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 шоссе, д. 3 </a:t>
            </a:r>
          </a:p>
          <a:p>
            <a:pPr marL="6099">
              <a:lnSpc>
                <a:spcPct val="100000"/>
              </a:lnSpc>
            </a:pPr>
            <a:r>
              <a:rPr lang="ru-RU" sz="432" b="1" dirty="0">
                <a:solidFill>
                  <a:srgbClr val="363789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Телефон:</a:t>
            </a:r>
            <a:r>
              <a:rPr lang="ru-RU" sz="432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  <a:r>
              <a:rPr lang="ru-RU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8 800 222 32 42</a:t>
            </a:r>
          </a:p>
          <a:p>
            <a:pPr marL="6099">
              <a:lnSpc>
                <a:spcPct val="100000"/>
              </a:lnSpc>
              <a:spcBef>
                <a:spcPts val="45"/>
              </a:spcBef>
            </a:pPr>
            <a:r>
              <a:rPr lang="en-US" sz="432" b="1" dirty="0">
                <a:solidFill>
                  <a:srgbClr val="363789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E-mail</a:t>
            </a:r>
            <a:r>
              <a:rPr lang="ru-RU" sz="432" b="1" dirty="0">
                <a:solidFill>
                  <a:srgbClr val="363789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:</a:t>
            </a:r>
            <a:r>
              <a:rPr lang="ru-RU" sz="432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  <a:r>
              <a:rPr lang="en-US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info@inbres.ru</a:t>
            </a:r>
            <a:r>
              <a:rPr lang="ru-RU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  <a:endParaRPr lang="en-US" sz="432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6099">
              <a:lnSpc>
                <a:spcPct val="100000"/>
              </a:lnSpc>
              <a:spcBef>
                <a:spcPts val="45"/>
              </a:spcBef>
            </a:pPr>
            <a:r>
              <a:rPr lang="ru-RU" sz="432" b="1" dirty="0">
                <a:solidFill>
                  <a:srgbClr val="363789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Сайт:</a:t>
            </a:r>
            <a:r>
              <a:rPr lang="en-US" sz="432" b="1" spc="-3" dirty="0">
                <a:solidFill>
                  <a:srgbClr val="383081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  <a:r>
              <a:rPr lang="en-US" sz="432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inbres.ru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4877199" y="2603822"/>
            <a:ext cx="977501" cy="69182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124974" y="332082"/>
            <a:ext cx="1350602" cy="95589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1528243" y="356024"/>
            <a:ext cx="1232934" cy="87261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8"/>
          <a:srcRect l="4190" t="7564" r="10381" b="1384"/>
          <a:stretch/>
        </p:blipFill>
        <p:spPr>
          <a:xfrm>
            <a:off x="2837440" y="726721"/>
            <a:ext cx="2547581" cy="1811493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367205" y="2111515"/>
            <a:ext cx="866139" cy="19082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172801" lvl="2" indent="-172801" algn="ctr">
              <a:lnSpc>
                <a:spcPct val="100000"/>
              </a:lnSpc>
              <a:spcBef>
                <a:spcPct val="20000"/>
              </a:spcBef>
              <a:spcAft>
                <a:spcPts val="599"/>
              </a:spcAft>
              <a:buClr>
                <a:srgbClr val="371D7C"/>
              </a:buClr>
              <a:buSzPct val="115000"/>
            </a:pPr>
            <a:r>
              <a:rPr lang="en-US" sz="640" b="1" dirty="0">
                <a:latin typeface="Fira Sans"/>
              </a:rPr>
              <a:t>QR-</a:t>
            </a:r>
            <a:r>
              <a:rPr lang="ru-RU" sz="640" b="1" dirty="0">
                <a:latin typeface="Fira Sans"/>
              </a:rPr>
              <a:t>код на каталог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703761" y="2111611"/>
            <a:ext cx="866139" cy="19082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172801" lvl="2" indent="-172801" algn="ctr">
              <a:lnSpc>
                <a:spcPct val="100000"/>
              </a:lnSpc>
              <a:spcBef>
                <a:spcPct val="20000"/>
              </a:spcBef>
              <a:spcAft>
                <a:spcPts val="599"/>
              </a:spcAft>
              <a:buClr>
                <a:srgbClr val="371D7C"/>
              </a:buClr>
              <a:buSzPct val="115000"/>
            </a:pPr>
            <a:r>
              <a:rPr lang="en-US" sz="640" b="1" dirty="0">
                <a:latin typeface="Fira Sans"/>
              </a:rPr>
              <a:t>QR-</a:t>
            </a:r>
            <a:r>
              <a:rPr lang="ru-RU" sz="640" b="1" dirty="0">
                <a:latin typeface="Fira Sans"/>
              </a:rPr>
              <a:t>код на каталог</a:t>
            </a:r>
          </a:p>
        </p:txBody>
      </p:sp>
    </p:spTree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устая стран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 hasCustomPrompt="1"/>
          </p:nvPr>
        </p:nvSpPr>
        <p:spPr>
          <a:xfrm>
            <a:off x="147384" y="86207"/>
            <a:ext cx="5049679" cy="235730"/>
          </a:xfrm>
          <a:prstGeom prst="rect">
            <a:avLst/>
          </a:prstGeom>
        </p:spPr>
        <p:txBody>
          <a:bodyPr/>
          <a:lstStyle/>
          <a:p>
            <a:r>
              <a:rPr lang="ru-RU" altLang="ru-RU" dirty="0"/>
              <a:t>Название</a:t>
            </a:r>
            <a:r>
              <a:rPr lang="ru-RU" dirty="0"/>
              <a:t> заголовка</a:t>
            </a:r>
          </a:p>
        </p:txBody>
      </p:sp>
    </p:spTree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2_Титульный слайд">
    <p:bg>
      <p:bgPr>
        <a:blipFill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ctrTitle"/>
          </p:nvPr>
        </p:nvSpPr>
        <p:spPr>
          <a:xfrm>
            <a:off x="462142" y="1384928"/>
            <a:ext cx="4391025" cy="525795"/>
          </a:xfrm>
        </p:spPr>
        <p:txBody>
          <a:bodyPr anchor="b"/>
          <a:lstStyle>
            <a:lvl1pPr algn="l">
              <a:defRPr sz="288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>
          <a:xfrm>
            <a:off x="2560076" y="2940656"/>
            <a:ext cx="1317308" cy="175463"/>
          </a:xfrm>
        </p:spPr>
        <p:txBody>
          <a:bodyPr/>
          <a:lstStyle/>
          <a:p>
            <a:fld id="{09F49D2F-A6CA-4867-BE87-63DCFF08530C}" type="datetime1">
              <a:rPr lang="en-US" smtClean="0"/>
              <a:t>4/22/2024</a:t>
            </a:fld>
            <a:endParaRPr lang="en-US"/>
          </a:p>
        </p:txBody>
      </p:sp>
    </p:spTree>
  </p:cSld>
  <p:clrMapOvr>
    <a:masterClrMapping/>
  </p:clrMapOvr>
  <p:hf hdr="0" ftr="0" dt="0"/>
  <p:extLst>
    <p:ext uri="{DCECCB84-F9BA-43D5-87BE-67443E8EF086}">
      <p15:sldGuideLst xmlns:p15="http://schemas.microsoft.com/office/powerpoint/2012/main" xmlns="">
        <p15:guide id="1" orient="horz" pos="1620">
          <p15:clr>
            <a:srgbClr val="FBAE40"/>
          </p15:clr>
        </p15:guide>
        <p15:guide id="2" pos="499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5854700" cy="32956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52"/>
          </a:p>
        </p:txBody>
      </p:sp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75430" y="8774"/>
            <a:ext cx="4643806" cy="25905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152">
                <a:solidFill>
                  <a:srgbClr val="E64710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>
          <a:xfrm>
            <a:off x="402512" y="868148"/>
            <a:ext cx="5049679" cy="1384995"/>
          </a:xfrm>
        </p:spPr>
        <p:txBody>
          <a:bodyPr/>
          <a:lstStyle>
            <a:lvl1pPr>
              <a:defRPr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>
                <a:solidFill>
                  <a:schemeClr val="bg2">
                    <a:lumMod val="10000"/>
                  </a:schemeClr>
                </a:solidFill>
                <a:latin typeface="+mn-lt"/>
              </a:defRPr>
            </a:lvl2pPr>
            <a:lvl3pPr>
              <a:defRPr>
                <a:solidFill>
                  <a:schemeClr val="bg2">
                    <a:lumMod val="10000"/>
                  </a:schemeClr>
                </a:solidFill>
                <a:latin typeface="+mn-lt"/>
              </a:defRPr>
            </a:lvl3pPr>
            <a:lvl4pPr>
              <a:defRPr>
                <a:solidFill>
                  <a:schemeClr val="bg2">
                    <a:lumMod val="10000"/>
                  </a:schemeClr>
                </a:solidFill>
                <a:latin typeface="+mn-lt"/>
              </a:defRPr>
            </a:lvl4pPr>
            <a:lvl5pPr>
              <a:defRPr>
                <a:solidFill>
                  <a:schemeClr val="bg2">
                    <a:lumMod val="1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>
          <a:xfrm>
            <a:off x="292736" y="3064955"/>
            <a:ext cx="1346581" cy="276999"/>
          </a:xfrm>
        </p:spPr>
        <p:txBody>
          <a:bodyPr/>
          <a:lstStyle>
            <a:lvl1pPr>
              <a:defRPr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</a:lstStyle>
          <a:p>
            <a:fld id="{4E03EC0A-D91B-4051-B651-CA7B6014E799}" type="datetime1">
              <a:rPr lang="ru-RU" smtClean="0"/>
              <a:t>22.04.2024</a:t>
            </a:fld>
            <a:endParaRPr lang="ru-RU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>
          <a:xfrm>
            <a:off x="1990599" y="3064955"/>
            <a:ext cx="1873503" cy="276999"/>
          </a:xfrm>
        </p:spPr>
        <p:txBody>
          <a:bodyPr/>
          <a:lstStyle>
            <a:lvl1pPr>
              <a:defRPr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>
          <a:xfrm>
            <a:off x="4215385" y="3064955"/>
            <a:ext cx="1346581" cy="276999"/>
          </a:xfrm>
        </p:spPr>
        <p:txBody>
          <a:bodyPr/>
          <a:lstStyle>
            <a:lvl1pPr>
              <a:defRPr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</a:lstStyle>
          <a:p>
            <a:fld id="{B3A11175-85E4-4762-B494-C345E595A10B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75429" y="267828"/>
            <a:ext cx="5713088" cy="0"/>
          </a:xfrm>
          <a:prstGeom prst="line">
            <a:avLst/>
          </a:prstGeom>
          <a:ln w="12700">
            <a:solidFill>
              <a:srgbClr val="E647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785418" y="51632"/>
            <a:ext cx="993854" cy="170014"/>
          </a:xfrm>
          <a:prstGeom prst="rect">
            <a:avLst/>
          </a:prstGeom>
        </p:spPr>
      </p:pic>
      <p:sp>
        <p:nvSpPr>
          <p:cNvPr id="10" name="Прямоугольник 9"/>
          <p:cNvSpPr/>
          <p:nvPr userDrawn="1"/>
        </p:nvSpPr>
        <p:spPr>
          <a:xfrm>
            <a:off x="0" y="0"/>
            <a:ext cx="5854700" cy="32956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53"/>
          </a:p>
        </p:txBody>
      </p:sp>
      <p:cxnSp>
        <p:nvCxnSpPr>
          <p:cNvPr id="11" name="Прямая соединительная линия 10"/>
          <p:cNvCxnSpPr/>
          <p:nvPr userDrawn="1"/>
        </p:nvCxnSpPr>
        <p:spPr>
          <a:xfrm>
            <a:off x="75429" y="267828"/>
            <a:ext cx="5713088" cy="0"/>
          </a:xfrm>
          <a:prstGeom prst="line">
            <a:avLst/>
          </a:prstGeom>
          <a:ln w="12700">
            <a:solidFill>
              <a:srgbClr val="E647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>
          <a:xfrm>
            <a:off x="4785418" y="51632"/>
            <a:ext cx="993854" cy="170014"/>
          </a:xfrm>
          <a:prstGeom prst="rect">
            <a:avLst/>
          </a:prstGeom>
        </p:spPr>
      </p:pic>
    </p:spTree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5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09F49D2F-A6CA-4867-BE87-63DCFF08530C}" type="datetime1">
              <a:rPr lang="en-US" smtClean="0"/>
              <a:t>4/22/2024</a:t>
            </a:fld>
            <a:endParaRPr lang="en-US"/>
          </a:p>
        </p:txBody>
      </p:sp>
      <p:sp>
        <p:nvSpPr>
          <p:cNvPr id="3" name="Footer Placeholder 2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2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09F49D2F-A6CA-4867-BE87-63DCFF08530C}" type="datetime1">
              <a:rPr lang="en-US" smtClean="0"/>
              <a:t>4/22/2024</a:t>
            </a:fld>
            <a:endParaRPr lang="en-US"/>
          </a:p>
        </p:txBody>
      </p:sp>
      <p:sp>
        <p:nvSpPr>
          <p:cNvPr id="4" name="Footer Placeholder 3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994286" y="2686690"/>
            <a:ext cx="860414" cy="60896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10800000">
            <a:off x="0" y="1"/>
            <a:ext cx="859909" cy="608602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ject 4"/>
          <p:cNvSpPr/>
          <p:nvPr/>
        </p:nvSpPr>
        <p:spPr>
          <a:xfrm>
            <a:off x="365756" y="260152"/>
            <a:ext cx="5120640" cy="0"/>
          </a:xfrm>
          <a:custGeom>
            <a:avLst/>
            <a:gdLst/>
            <a:ahLst/>
            <a:cxnLst/>
            <a:rect l="l" t="t" r="r" b="b"/>
            <a:pathLst>
              <a:path w="5120640">
                <a:moveTo>
                  <a:pt x="0" y="0"/>
                </a:moveTo>
                <a:lnTo>
                  <a:pt x="5120640" y="0"/>
                </a:lnTo>
              </a:path>
            </a:pathLst>
          </a:custGeom>
          <a:ln w="17999">
            <a:solidFill>
              <a:srgbClr val="E74623"/>
            </a:solidFill>
          </a:ln>
        </p:spPr>
        <p:txBody>
          <a:bodyPr wrap="square" lIns="0" tIns="0" rIns="0" bIns="0" rtlCol="0"/>
          <a:lstStyle/>
          <a:p>
            <a:endParaRPr sz="3296"/>
          </a:p>
        </p:txBody>
      </p:sp>
      <p:sp>
        <p:nvSpPr>
          <p:cNvPr id="10" name="object 5"/>
          <p:cNvSpPr/>
          <p:nvPr/>
        </p:nvSpPr>
        <p:spPr>
          <a:xfrm>
            <a:off x="4868932" y="93940"/>
            <a:ext cx="79375" cy="105410"/>
          </a:xfrm>
          <a:custGeom>
            <a:avLst/>
            <a:gdLst/>
            <a:ahLst/>
            <a:cxnLst/>
            <a:rect l="l" t="t" r="r" b="b"/>
            <a:pathLst>
              <a:path w="79375" h="105410">
                <a:moveTo>
                  <a:pt x="24545" y="67043"/>
                </a:moveTo>
                <a:lnTo>
                  <a:pt x="0" y="83822"/>
                </a:lnTo>
                <a:lnTo>
                  <a:pt x="0" y="105249"/>
                </a:lnTo>
                <a:lnTo>
                  <a:pt x="78938" y="105249"/>
                </a:lnTo>
                <a:lnTo>
                  <a:pt x="78938" y="101365"/>
                </a:lnTo>
                <a:lnTo>
                  <a:pt x="74747" y="101365"/>
                </a:lnTo>
                <a:lnTo>
                  <a:pt x="24545" y="67043"/>
                </a:lnTo>
                <a:close/>
              </a:path>
              <a:path w="79375" h="105410">
                <a:moveTo>
                  <a:pt x="78938" y="0"/>
                </a:moveTo>
                <a:lnTo>
                  <a:pt x="0" y="0"/>
                </a:lnTo>
                <a:lnTo>
                  <a:pt x="0" y="6022"/>
                </a:lnTo>
                <a:lnTo>
                  <a:pt x="61586" y="6022"/>
                </a:lnTo>
                <a:lnTo>
                  <a:pt x="61682" y="6714"/>
                </a:lnTo>
                <a:lnTo>
                  <a:pt x="31781" y="15674"/>
                </a:lnTo>
                <a:lnTo>
                  <a:pt x="32717" y="22273"/>
                </a:lnTo>
                <a:lnTo>
                  <a:pt x="68371" y="22273"/>
                </a:lnTo>
                <a:lnTo>
                  <a:pt x="68465" y="22938"/>
                </a:lnTo>
                <a:lnTo>
                  <a:pt x="34262" y="33192"/>
                </a:lnTo>
                <a:lnTo>
                  <a:pt x="36263" y="47321"/>
                </a:lnTo>
                <a:lnTo>
                  <a:pt x="75284" y="101001"/>
                </a:lnTo>
                <a:lnTo>
                  <a:pt x="74747" y="101365"/>
                </a:lnTo>
                <a:lnTo>
                  <a:pt x="78938" y="101365"/>
                </a:lnTo>
                <a:lnTo>
                  <a:pt x="78938" y="0"/>
                </a:lnTo>
                <a:close/>
              </a:path>
              <a:path w="79375" h="105410">
                <a:moveTo>
                  <a:pt x="0" y="28746"/>
                </a:moveTo>
                <a:lnTo>
                  <a:pt x="0" y="64969"/>
                </a:lnTo>
                <a:lnTo>
                  <a:pt x="12826" y="47321"/>
                </a:lnTo>
                <a:lnTo>
                  <a:pt x="14824" y="33192"/>
                </a:lnTo>
                <a:lnTo>
                  <a:pt x="0" y="28746"/>
                </a:lnTo>
                <a:close/>
              </a:path>
              <a:path w="79375" h="105410">
                <a:moveTo>
                  <a:pt x="0" y="10486"/>
                </a:moveTo>
                <a:lnTo>
                  <a:pt x="0" y="22273"/>
                </a:lnTo>
                <a:lnTo>
                  <a:pt x="16372" y="22273"/>
                </a:lnTo>
                <a:lnTo>
                  <a:pt x="17306" y="15674"/>
                </a:lnTo>
                <a:lnTo>
                  <a:pt x="0" y="10486"/>
                </a:lnTo>
                <a:close/>
              </a:path>
            </a:pathLst>
          </a:custGeom>
          <a:solidFill>
            <a:srgbClr val="E74623"/>
          </a:solidFill>
        </p:spPr>
        <p:txBody>
          <a:bodyPr wrap="square" lIns="0" tIns="0" rIns="0" bIns="0" rtlCol="0"/>
          <a:lstStyle/>
          <a:p>
            <a:endParaRPr sz="3296"/>
          </a:p>
        </p:txBody>
      </p:sp>
      <p:sp>
        <p:nvSpPr>
          <p:cNvPr id="11" name="object 6"/>
          <p:cNvSpPr/>
          <p:nvPr/>
        </p:nvSpPr>
        <p:spPr>
          <a:xfrm>
            <a:off x="4982953" y="125519"/>
            <a:ext cx="503555" cy="74295"/>
          </a:xfrm>
          <a:custGeom>
            <a:avLst/>
            <a:gdLst/>
            <a:ahLst/>
            <a:cxnLst/>
            <a:rect l="l" t="t" r="r" b="b"/>
            <a:pathLst>
              <a:path w="503554" h="74295">
                <a:moveTo>
                  <a:pt x="354341" y="0"/>
                </a:moveTo>
                <a:lnTo>
                  <a:pt x="303455" y="0"/>
                </a:lnTo>
                <a:lnTo>
                  <a:pt x="295578" y="7880"/>
                </a:lnTo>
                <a:lnTo>
                  <a:pt x="295567" y="58070"/>
                </a:lnTo>
                <a:lnTo>
                  <a:pt x="293994" y="59640"/>
                </a:lnTo>
                <a:lnTo>
                  <a:pt x="286805" y="59640"/>
                </a:lnTo>
                <a:lnTo>
                  <a:pt x="286805" y="73673"/>
                </a:lnTo>
                <a:lnTo>
                  <a:pt x="305236" y="73673"/>
                </a:lnTo>
                <a:lnTo>
                  <a:pt x="313117" y="65793"/>
                </a:lnTo>
                <a:lnTo>
                  <a:pt x="313124" y="15598"/>
                </a:lnTo>
                <a:lnTo>
                  <a:pt x="314698" y="14032"/>
                </a:lnTo>
                <a:lnTo>
                  <a:pt x="354341" y="14032"/>
                </a:lnTo>
                <a:lnTo>
                  <a:pt x="354341" y="0"/>
                </a:lnTo>
                <a:close/>
              </a:path>
              <a:path w="503554" h="74295">
                <a:moveTo>
                  <a:pt x="354341" y="14032"/>
                </a:moveTo>
                <a:lnTo>
                  <a:pt x="336798" y="14032"/>
                </a:lnTo>
                <a:lnTo>
                  <a:pt x="336798" y="73673"/>
                </a:lnTo>
                <a:lnTo>
                  <a:pt x="354341" y="73673"/>
                </a:lnTo>
                <a:lnTo>
                  <a:pt x="354341" y="14032"/>
                </a:lnTo>
                <a:close/>
              </a:path>
              <a:path w="503554" h="74295">
                <a:moveTo>
                  <a:pt x="276282" y="0"/>
                </a:moveTo>
                <a:lnTo>
                  <a:pt x="228902" y="0"/>
                </a:lnTo>
                <a:lnTo>
                  <a:pt x="221025" y="7880"/>
                </a:lnTo>
                <a:lnTo>
                  <a:pt x="221025" y="65793"/>
                </a:lnTo>
                <a:lnTo>
                  <a:pt x="228902" y="73673"/>
                </a:lnTo>
                <a:lnTo>
                  <a:pt x="276282" y="73673"/>
                </a:lnTo>
                <a:lnTo>
                  <a:pt x="276282" y="59640"/>
                </a:lnTo>
                <a:lnTo>
                  <a:pt x="240145" y="59640"/>
                </a:lnTo>
                <a:lnTo>
                  <a:pt x="238575" y="58070"/>
                </a:lnTo>
                <a:lnTo>
                  <a:pt x="238575" y="15598"/>
                </a:lnTo>
                <a:lnTo>
                  <a:pt x="240145" y="14032"/>
                </a:lnTo>
                <a:lnTo>
                  <a:pt x="276282" y="14032"/>
                </a:lnTo>
                <a:lnTo>
                  <a:pt x="276282" y="0"/>
                </a:lnTo>
                <a:close/>
              </a:path>
              <a:path w="503554" h="74295">
                <a:moveTo>
                  <a:pt x="207868" y="0"/>
                </a:moveTo>
                <a:lnTo>
                  <a:pt x="156985" y="0"/>
                </a:lnTo>
                <a:lnTo>
                  <a:pt x="149105" y="7880"/>
                </a:lnTo>
                <a:lnTo>
                  <a:pt x="149105" y="65793"/>
                </a:lnTo>
                <a:lnTo>
                  <a:pt x="156985" y="73673"/>
                </a:lnTo>
                <a:lnTo>
                  <a:pt x="207868" y="73673"/>
                </a:lnTo>
                <a:lnTo>
                  <a:pt x="207868" y="59640"/>
                </a:lnTo>
                <a:lnTo>
                  <a:pt x="168228" y="59640"/>
                </a:lnTo>
                <a:lnTo>
                  <a:pt x="166655" y="58070"/>
                </a:lnTo>
                <a:lnTo>
                  <a:pt x="166644" y="42097"/>
                </a:lnTo>
                <a:lnTo>
                  <a:pt x="206114" y="42097"/>
                </a:lnTo>
                <a:lnTo>
                  <a:pt x="206114" y="28065"/>
                </a:lnTo>
                <a:lnTo>
                  <a:pt x="166644" y="28065"/>
                </a:lnTo>
                <a:lnTo>
                  <a:pt x="166655" y="15598"/>
                </a:lnTo>
                <a:lnTo>
                  <a:pt x="168228" y="14032"/>
                </a:lnTo>
                <a:lnTo>
                  <a:pt x="207868" y="14032"/>
                </a:lnTo>
                <a:lnTo>
                  <a:pt x="207868" y="0"/>
                </a:lnTo>
                <a:close/>
              </a:path>
              <a:path w="503554" h="74295">
                <a:moveTo>
                  <a:pt x="428015" y="0"/>
                </a:moveTo>
                <a:lnTo>
                  <a:pt x="377132" y="0"/>
                </a:lnTo>
                <a:lnTo>
                  <a:pt x="369252" y="7880"/>
                </a:lnTo>
                <a:lnTo>
                  <a:pt x="369252" y="65793"/>
                </a:lnTo>
                <a:lnTo>
                  <a:pt x="377132" y="73673"/>
                </a:lnTo>
                <a:lnTo>
                  <a:pt x="428015" y="73673"/>
                </a:lnTo>
                <a:lnTo>
                  <a:pt x="428015" y="59640"/>
                </a:lnTo>
                <a:lnTo>
                  <a:pt x="388376" y="59640"/>
                </a:lnTo>
                <a:lnTo>
                  <a:pt x="386802" y="58070"/>
                </a:lnTo>
                <a:lnTo>
                  <a:pt x="386791" y="42097"/>
                </a:lnTo>
                <a:lnTo>
                  <a:pt x="426261" y="42097"/>
                </a:lnTo>
                <a:lnTo>
                  <a:pt x="426261" y="28065"/>
                </a:lnTo>
                <a:lnTo>
                  <a:pt x="386791" y="28065"/>
                </a:lnTo>
                <a:lnTo>
                  <a:pt x="386802" y="15598"/>
                </a:lnTo>
                <a:lnTo>
                  <a:pt x="388376" y="14032"/>
                </a:lnTo>
                <a:lnTo>
                  <a:pt x="428015" y="14032"/>
                </a:lnTo>
                <a:lnTo>
                  <a:pt x="428015" y="0"/>
                </a:lnTo>
                <a:close/>
              </a:path>
              <a:path w="503554" h="74295">
                <a:moveTo>
                  <a:pt x="495565" y="0"/>
                </a:moveTo>
                <a:lnTo>
                  <a:pt x="442047" y="0"/>
                </a:lnTo>
                <a:lnTo>
                  <a:pt x="442047" y="73673"/>
                </a:lnTo>
                <a:lnTo>
                  <a:pt x="459591" y="73673"/>
                </a:lnTo>
                <a:lnTo>
                  <a:pt x="459591" y="49114"/>
                </a:lnTo>
                <a:lnTo>
                  <a:pt x="495565" y="49114"/>
                </a:lnTo>
                <a:lnTo>
                  <a:pt x="503445" y="41234"/>
                </a:lnTo>
                <a:lnTo>
                  <a:pt x="503445" y="35081"/>
                </a:lnTo>
                <a:lnTo>
                  <a:pt x="459591" y="35081"/>
                </a:lnTo>
                <a:lnTo>
                  <a:pt x="459591" y="14032"/>
                </a:lnTo>
                <a:lnTo>
                  <a:pt x="503445" y="14032"/>
                </a:lnTo>
                <a:lnTo>
                  <a:pt x="503445" y="7880"/>
                </a:lnTo>
                <a:lnTo>
                  <a:pt x="495565" y="0"/>
                </a:lnTo>
                <a:close/>
              </a:path>
              <a:path w="503554" h="74295">
                <a:moveTo>
                  <a:pt x="503445" y="14032"/>
                </a:moveTo>
                <a:lnTo>
                  <a:pt x="484325" y="14032"/>
                </a:lnTo>
                <a:lnTo>
                  <a:pt x="485903" y="15609"/>
                </a:lnTo>
                <a:lnTo>
                  <a:pt x="485903" y="33505"/>
                </a:lnTo>
                <a:lnTo>
                  <a:pt x="484325" y="35081"/>
                </a:lnTo>
                <a:lnTo>
                  <a:pt x="503445" y="35081"/>
                </a:lnTo>
                <a:lnTo>
                  <a:pt x="503445" y="14032"/>
                </a:lnTo>
                <a:close/>
              </a:path>
              <a:path w="503554" h="74295">
                <a:moveTo>
                  <a:pt x="128945" y="0"/>
                </a:moveTo>
                <a:lnTo>
                  <a:pt x="75431" y="0"/>
                </a:lnTo>
                <a:lnTo>
                  <a:pt x="75431" y="73673"/>
                </a:lnTo>
                <a:lnTo>
                  <a:pt x="92970" y="73673"/>
                </a:lnTo>
                <a:lnTo>
                  <a:pt x="92970" y="49114"/>
                </a:lnTo>
                <a:lnTo>
                  <a:pt x="128945" y="49114"/>
                </a:lnTo>
                <a:lnTo>
                  <a:pt x="136825" y="41234"/>
                </a:lnTo>
                <a:lnTo>
                  <a:pt x="136825" y="35081"/>
                </a:lnTo>
                <a:lnTo>
                  <a:pt x="92970" y="35081"/>
                </a:lnTo>
                <a:lnTo>
                  <a:pt x="92970" y="14032"/>
                </a:lnTo>
                <a:lnTo>
                  <a:pt x="136825" y="14032"/>
                </a:lnTo>
                <a:lnTo>
                  <a:pt x="136825" y="7880"/>
                </a:lnTo>
                <a:lnTo>
                  <a:pt x="128945" y="0"/>
                </a:lnTo>
                <a:close/>
              </a:path>
              <a:path w="503554" h="74295">
                <a:moveTo>
                  <a:pt x="136825" y="14032"/>
                </a:moveTo>
                <a:lnTo>
                  <a:pt x="117706" y="14032"/>
                </a:lnTo>
                <a:lnTo>
                  <a:pt x="119282" y="15609"/>
                </a:lnTo>
                <a:lnTo>
                  <a:pt x="119282" y="33505"/>
                </a:lnTo>
                <a:lnTo>
                  <a:pt x="117706" y="35081"/>
                </a:lnTo>
                <a:lnTo>
                  <a:pt x="136825" y="35081"/>
                </a:lnTo>
                <a:lnTo>
                  <a:pt x="136825" y="14032"/>
                </a:lnTo>
                <a:close/>
              </a:path>
              <a:path w="503554" h="74295">
                <a:moveTo>
                  <a:pt x="58762" y="0"/>
                </a:moveTo>
                <a:lnTo>
                  <a:pt x="0" y="0"/>
                </a:lnTo>
                <a:lnTo>
                  <a:pt x="0" y="73673"/>
                </a:lnTo>
                <a:lnTo>
                  <a:pt x="54392" y="73673"/>
                </a:lnTo>
                <a:lnTo>
                  <a:pt x="62273" y="65793"/>
                </a:lnTo>
                <a:lnTo>
                  <a:pt x="62273" y="59640"/>
                </a:lnTo>
                <a:lnTo>
                  <a:pt x="17543" y="59640"/>
                </a:lnTo>
                <a:lnTo>
                  <a:pt x="17543" y="42097"/>
                </a:lnTo>
                <a:lnTo>
                  <a:pt x="62273" y="42097"/>
                </a:lnTo>
                <a:lnTo>
                  <a:pt x="62273" y="35946"/>
                </a:lnTo>
                <a:lnTo>
                  <a:pt x="54392" y="28065"/>
                </a:lnTo>
                <a:lnTo>
                  <a:pt x="17543" y="28065"/>
                </a:lnTo>
                <a:lnTo>
                  <a:pt x="17543" y="14032"/>
                </a:lnTo>
                <a:lnTo>
                  <a:pt x="58762" y="14032"/>
                </a:lnTo>
                <a:lnTo>
                  <a:pt x="58762" y="0"/>
                </a:lnTo>
                <a:close/>
              </a:path>
              <a:path w="503554" h="74295">
                <a:moveTo>
                  <a:pt x="62273" y="42097"/>
                </a:moveTo>
                <a:lnTo>
                  <a:pt x="43157" y="42097"/>
                </a:lnTo>
                <a:lnTo>
                  <a:pt x="44730" y="43675"/>
                </a:lnTo>
                <a:lnTo>
                  <a:pt x="44730" y="58064"/>
                </a:lnTo>
                <a:lnTo>
                  <a:pt x="43157" y="59640"/>
                </a:lnTo>
                <a:lnTo>
                  <a:pt x="62273" y="59640"/>
                </a:lnTo>
                <a:lnTo>
                  <a:pt x="62273" y="42097"/>
                </a:lnTo>
                <a:close/>
              </a:path>
            </a:pathLst>
          </a:custGeom>
          <a:solidFill>
            <a:srgbClr val="494D4E"/>
          </a:solidFill>
        </p:spPr>
        <p:txBody>
          <a:bodyPr wrap="square" lIns="0" tIns="0" rIns="0" bIns="0" rtlCol="0"/>
          <a:lstStyle/>
          <a:p>
            <a:endParaRPr sz="3296"/>
          </a:p>
        </p:txBody>
      </p:sp>
      <p:sp>
        <p:nvSpPr>
          <p:cNvPr id="12" name="object 7"/>
          <p:cNvSpPr/>
          <p:nvPr/>
        </p:nvSpPr>
        <p:spPr>
          <a:xfrm>
            <a:off x="4983099" y="103361"/>
            <a:ext cx="502284" cy="0"/>
          </a:xfrm>
          <a:custGeom>
            <a:avLst/>
            <a:gdLst/>
            <a:ahLst/>
            <a:cxnLst/>
            <a:rect l="l" t="t" r="r" b="b"/>
            <a:pathLst>
              <a:path w="502285">
                <a:moveTo>
                  <a:pt x="0" y="0"/>
                </a:moveTo>
                <a:lnTo>
                  <a:pt x="502066" y="0"/>
                </a:lnTo>
              </a:path>
            </a:pathLst>
          </a:custGeom>
          <a:ln w="20112">
            <a:solidFill>
              <a:srgbClr val="494D4E"/>
            </a:solidFill>
          </a:ln>
        </p:spPr>
        <p:txBody>
          <a:bodyPr wrap="square" lIns="0" tIns="0" rIns="0" bIns="0" rtlCol="0"/>
          <a:lstStyle/>
          <a:p>
            <a:endParaRPr sz="3296"/>
          </a:p>
        </p:txBody>
      </p:sp>
      <p:sp>
        <p:nvSpPr>
          <p:cNvPr id="13" name="Holder 4"/>
          <p:cNvSpPr>
            <a:spLocks noGrp="1" noEditPoints="1"/>
          </p:cNvSpPr>
          <p:nvPr>
            <p:ph type="ftr" sz="quarter" idx="5"/>
          </p:nvPr>
        </p:nvSpPr>
        <p:spPr>
          <a:xfrm>
            <a:off x="947761" y="3130735"/>
            <a:ext cx="4263731" cy="123111"/>
          </a:xfrm>
        </p:spPr>
        <p:txBody>
          <a:bodyPr lIns="0" tIns="0" rIns="0" bIns="0"/>
          <a:lstStyle>
            <a:lvl1pPr algn="ctr">
              <a:defRPr sz="7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4" name="Holder 5"/>
          <p:cNvSpPr>
            <a:spLocks noGrp="1" noEditPoints="1"/>
          </p:cNvSpPr>
          <p:nvPr>
            <p:ph type="dt" sz="half" idx="6"/>
          </p:nvPr>
        </p:nvSpPr>
        <p:spPr>
          <a:xfrm>
            <a:off x="101694" y="3130735"/>
            <a:ext cx="762000" cy="123111"/>
          </a:xfrm>
        </p:spPr>
        <p:txBody>
          <a:bodyPr lIns="0" tIns="0" rIns="0" bIns="0"/>
          <a:lstStyle>
            <a:lvl1pPr algn="l">
              <a:defRPr sz="7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49D2F-A6CA-4867-BE87-63DCFF08530C}" type="datetime1">
              <a:rPr lang="en-US" smtClean="0"/>
              <a:t>4/22/2024</a:t>
            </a:fld>
            <a:endParaRPr lang="en-US"/>
          </a:p>
        </p:txBody>
      </p:sp>
      <p:sp>
        <p:nvSpPr>
          <p:cNvPr id="15" name="Holder 6"/>
          <p:cNvSpPr>
            <a:spLocks noGrp="1" noEditPoints="1"/>
          </p:cNvSpPr>
          <p:nvPr>
            <p:ph type="sldNum" sz="quarter" idx="7"/>
          </p:nvPr>
        </p:nvSpPr>
        <p:spPr>
          <a:xfrm>
            <a:off x="5302061" y="3130735"/>
            <a:ext cx="444688" cy="123111"/>
          </a:xfrm>
        </p:spPr>
        <p:txBody>
          <a:bodyPr lIns="0" tIns="0" rIns="0" bIns="0"/>
          <a:lstStyle>
            <a:lvl1pPr algn="r">
              <a:defRPr sz="7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 noEditPoints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 noEditPoints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BBBB4-2111-47E5-B39E-FEBAD6E3D8E5}" type="datetime1">
              <a:rPr lang="en-US" smtClean="0"/>
              <a:t>4/22/2024</a:t>
            </a:fld>
            <a:endParaRPr lang="en-US"/>
          </a:p>
        </p:txBody>
      </p:sp>
      <p:sp>
        <p:nvSpPr>
          <p:cNvPr id="4" name="Holder 4"/>
          <p:cNvSpPr>
            <a:spLocks noGrp="1" noEditPoints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 userDrawn="1"/>
        </p:nvSpPr>
        <p:spPr>
          <a:xfrm>
            <a:off x="0" y="0"/>
            <a:ext cx="5854700" cy="32956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53"/>
          </a:p>
        </p:txBody>
      </p:sp>
      <p:sp>
        <p:nvSpPr>
          <p:cNvPr id="2" name="Title 1"/>
          <p:cNvSpPr>
            <a:spLocks noGrp="1" noEditPoints="1"/>
          </p:cNvSpPr>
          <p:nvPr>
            <p:ph type="title"/>
          </p:nvPr>
        </p:nvSpPr>
        <p:spPr>
          <a:xfrm>
            <a:off x="75429" y="8773"/>
            <a:ext cx="4643806" cy="25905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153">
                <a:solidFill>
                  <a:srgbClr val="E64710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 noEditPoints="1"/>
          </p:cNvSpPr>
          <p:nvPr>
            <p:ph idx="1"/>
          </p:nvPr>
        </p:nvSpPr>
        <p:spPr>
          <a:xfrm>
            <a:off x="402511" y="868147"/>
            <a:ext cx="5049679" cy="1384995"/>
          </a:xfrm>
        </p:spPr>
        <p:txBody>
          <a:bodyPr/>
          <a:lstStyle>
            <a:lvl1pPr>
              <a:defRPr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>
                <a:solidFill>
                  <a:schemeClr val="bg2">
                    <a:lumMod val="10000"/>
                  </a:schemeClr>
                </a:solidFill>
                <a:latin typeface="+mn-lt"/>
              </a:defRPr>
            </a:lvl2pPr>
            <a:lvl3pPr>
              <a:defRPr>
                <a:solidFill>
                  <a:schemeClr val="bg2">
                    <a:lumMod val="10000"/>
                  </a:schemeClr>
                </a:solidFill>
                <a:latin typeface="+mn-lt"/>
              </a:defRPr>
            </a:lvl3pPr>
            <a:lvl4pPr>
              <a:defRPr>
                <a:solidFill>
                  <a:schemeClr val="bg2">
                    <a:lumMod val="10000"/>
                  </a:schemeClr>
                </a:solidFill>
                <a:latin typeface="+mn-lt"/>
              </a:defRPr>
            </a:lvl4pPr>
            <a:lvl5pPr>
              <a:defRPr>
                <a:solidFill>
                  <a:schemeClr val="bg2">
                    <a:lumMod val="1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 noEditPoints="1"/>
          </p:cNvSpPr>
          <p:nvPr>
            <p:ph type="dt" sz="half" idx="10"/>
          </p:nvPr>
        </p:nvSpPr>
        <p:spPr>
          <a:xfrm>
            <a:off x="292735" y="3064954"/>
            <a:ext cx="1346581" cy="276999"/>
          </a:xfrm>
        </p:spPr>
        <p:txBody>
          <a:bodyPr/>
          <a:lstStyle>
            <a:lvl1pPr>
              <a:defRPr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</a:lstStyle>
          <a:p>
            <a:fld id="{4E03EC0A-D91B-4051-B651-CA7B6014E799}" type="datetime1">
              <a:rPr lang="ru-RU" smtClean="0"/>
              <a:t>22.04.2024</a:t>
            </a:fld>
            <a:endParaRPr lang="ru-RU"/>
          </a:p>
        </p:txBody>
      </p:sp>
      <p:sp>
        <p:nvSpPr>
          <p:cNvPr id="5" name="Footer Placeholder 4"/>
          <p:cNvSpPr>
            <a:spLocks noGrp="1" noEditPoints="1"/>
          </p:cNvSpPr>
          <p:nvPr>
            <p:ph type="ftr" sz="quarter" idx="11"/>
          </p:nvPr>
        </p:nvSpPr>
        <p:spPr>
          <a:xfrm>
            <a:off x="1990598" y="3064954"/>
            <a:ext cx="1873503" cy="276999"/>
          </a:xfrm>
        </p:spPr>
        <p:txBody>
          <a:bodyPr/>
          <a:lstStyle>
            <a:lvl1pPr>
              <a:defRPr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 noEditPoints="1"/>
          </p:cNvSpPr>
          <p:nvPr>
            <p:ph type="sldNum" sz="quarter" idx="12"/>
          </p:nvPr>
        </p:nvSpPr>
        <p:spPr>
          <a:xfrm>
            <a:off x="4215384" y="3064954"/>
            <a:ext cx="1346581" cy="276999"/>
          </a:xfrm>
        </p:spPr>
        <p:txBody>
          <a:bodyPr/>
          <a:lstStyle>
            <a:lvl1pPr>
              <a:defRPr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</a:lstStyle>
          <a:p>
            <a:fld id="{B3A11175-85E4-4762-B494-C345E595A10B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Прямая соединительная линия 7"/>
          <p:cNvCxnSpPr/>
          <p:nvPr userDrawn="1"/>
        </p:nvCxnSpPr>
        <p:spPr>
          <a:xfrm>
            <a:off x="75429" y="267828"/>
            <a:ext cx="5713088" cy="0"/>
          </a:xfrm>
          <a:prstGeom prst="line">
            <a:avLst/>
          </a:prstGeom>
          <a:ln w="12700">
            <a:solidFill>
              <a:srgbClr val="E647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>
          <a:xfrm>
            <a:off x="4785418" y="51632"/>
            <a:ext cx="993854" cy="170014"/>
          </a:xfrm>
          <a:prstGeom prst="rect">
            <a:avLst/>
          </a:prstGeom>
        </p:spPr>
      </p:pic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ctrTitle"/>
          </p:nvPr>
        </p:nvSpPr>
        <p:spPr>
          <a:xfrm>
            <a:off x="416233" y="2385758"/>
            <a:ext cx="1272674" cy="212844"/>
          </a:xfrm>
        </p:spPr>
        <p:txBody>
          <a:bodyPr anchor="b">
            <a:normAutofit/>
          </a:bodyPr>
          <a:lstStyle>
            <a:lvl1pPr algn="ctr">
              <a:defRPr sz="960">
                <a:solidFill>
                  <a:srgbClr val="444849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 noEditPoints="1"/>
          </p:cNvSpPr>
          <p:nvPr>
            <p:ph type="subTitle" idx="1"/>
          </p:nvPr>
        </p:nvSpPr>
        <p:spPr>
          <a:xfrm>
            <a:off x="416233" y="2700858"/>
            <a:ext cx="2762687" cy="339454"/>
          </a:xfrm>
        </p:spPr>
        <p:txBody>
          <a:bodyPr>
            <a:normAutofit/>
          </a:bodyPr>
          <a:lstStyle>
            <a:lvl1pPr marL="0" indent="0" algn="l">
              <a:buNone/>
              <a:defRPr sz="576">
                <a:solidFill>
                  <a:srgbClr val="444849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219559" indent="0" algn="ctr">
              <a:buNone/>
              <a:defRPr sz="960"/>
            </a:lvl2pPr>
            <a:lvl3pPr marL="439118" indent="0" algn="ctr">
              <a:buNone/>
              <a:defRPr sz="864"/>
            </a:lvl3pPr>
            <a:lvl4pPr marL="658677" indent="0" algn="ctr">
              <a:buNone/>
              <a:defRPr sz="768"/>
            </a:lvl4pPr>
            <a:lvl5pPr marL="878235" indent="0" algn="ctr">
              <a:buNone/>
              <a:defRPr sz="768"/>
            </a:lvl5pPr>
            <a:lvl6pPr marL="1097794" indent="0" algn="ctr">
              <a:buNone/>
              <a:defRPr sz="768"/>
            </a:lvl6pPr>
            <a:lvl7pPr marL="1317353" indent="0" algn="ctr">
              <a:buNone/>
              <a:defRPr sz="768"/>
            </a:lvl7pPr>
            <a:lvl8pPr marL="1536912" indent="0" algn="ctr">
              <a:buNone/>
              <a:defRPr sz="768"/>
            </a:lvl8pPr>
            <a:lvl9pPr marL="1756471" indent="0" algn="ctr">
              <a:buNone/>
              <a:defRPr sz="768"/>
            </a:lvl9pPr>
          </a:lstStyle>
          <a:p>
            <a:pPr lvl="0"/>
            <a:r>
              <a:rPr lang="ru-RU"/>
              <a:t>Образец подзаголовка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547137" y="2370220"/>
            <a:ext cx="1307563" cy="925430"/>
          </a:xfrm>
          <a:prstGeom prst="rect">
            <a:avLst/>
          </a:prstGeom>
        </p:spPr>
      </p:pic>
      <p:sp>
        <p:nvSpPr>
          <p:cNvPr id="7" name="Рисунок 2"/>
          <p:cNvSpPr>
            <a:spLocks noGrp="1" noEditPoints="1"/>
          </p:cNvSpPr>
          <p:nvPr>
            <p:ph type="pic" idx="10"/>
          </p:nvPr>
        </p:nvSpPr>
        <p:spPr>
          <a:xfrm>
            <a:off x="416233" y="375338"/>
            <a:ext cx="5228064" cy="1908164"/>
          </a:xfrm>
        </p:spPr>
        <p:txBody>
          <a:bodyPr/>
          <a:lstStyle>
            <a:lvl1pPr marL="0" indent="0">
              <a:buNone/>
              <a:defRPr sz="1537"/>
            </a:lvl1pPr>
            <a:lvl2pPr marL="219559" indent="0">
              <a:buNone/>
              <a:defRPr sz="1345"/>
            </a:lvl2pPr>
            <a:lvl3pPr marL="439118" indent="0">
              <a:buNone/>
              <a:defRPr sz="1153"/>
            </a:lvl3pPr>
            <a:lvl4pPr marL="658677" indent="0">
              <a:buNone/>
              <a:defRPr sz="960"/>
            </a:lvl4pPr>
            <a:lvl5pPr marL="878235" indent="0">
              <a:buNone/>
              <a:defRPr sz="960"/>
            </a:lvl5pPr>
            <a:lvl6pPr marL="1097794" indent="0">
              <a:buNone/>
              <a:defRPr sz="960"/>
            </a:lvl6pPr>
            <a:lvl7pPr marL="1317353" indent="0">
              <a:buNone/>
              <a:defRPr sz="960"/>
            </a:lvl7pPr>
            <a:lvl8pPr marL="1536912" indent="0">
              <a:buNone/>
              <a:defRPr sz="960"/>
            </a:lvl8pPr>
            <a:lvl9pPr marL="1756471" indent="0">
              <a:buNone/>
              <a:defRPr sz="960"/>
            </a:lvl9pPr>
          </a:lstStyle>
          <a:p>
            <a:pPr lvl="0"/>
            <a:r>
              <a:rPr lang="ru-RU"/>
              <a:t>Вставка рисунка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rcRect t="27033" b="18258"/>
          <a:stretch/>
        </p:blipFill>
        <p:spPr>
          <a:xfrm>
            <a:off x="416233" y="375338"/>
            <a:ext cx="5228064" cy="1908164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Образец Бресле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44849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 noEditPoints="1"/>
          </p:cNvSpPr>
          <p:nvPr>
            <p:ph idx="1"/>
          </p:nvPr>
        </p:nvSpPr>
        <p:spPr/>
        <p:txBody>
          <a:bodyPr/>
          <a:lstStyle>
            <a:lvl1pPr marL="219559" indent="-219559">
              <a:buFontTx/>
              <a:buBlip>
                <a:blip r:embed="rId2"/>
              </a:buBlip>
              <a:defRPr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329338" indent="-109779">
              <a:buFontTx/>
              <a:buBlip>
                <a:blip r:embed="rId3"/>
              </a:buBlip>
              <a:defRPr>
                <a:latin typeface="Roboto" panose="02000000000000000000" pitchFamily="2" charset="0"/>
                <a:ea typeface="Roboto" panose="02000000000000000000" pitchFamily="2" charset="0"/>
              </a:defRPr>
            </a:lvl2pPr>
            <a:lvl3pPr marL="548897" indent="-109779">
              <a:buFontTx/>
              <a:buBlip>
                <a:blip r:embed="rId2"/>
              </a:buBlip>
              <a:defRPr>
                <a:latin typeface="Roboto" panose="02000000000000000000" pitchFamily="2" charset="0"/>
                <a:ea typeface="Roboto" panose="02000000000000000000" pitchFamily="2" charset="0"/>
              </a:defRPr>
            </a:lvl3pPr>
            <a:lvl4pPr marL="768456" indent="-109779">
              <a:buFontTx/>
              <a:buBlip>
                <a:blip r:embed="rId4"/>
              </a:buBlip>
              <a:defRPr>
                <a:latin typeface="Roboto" panose="02000000000000000000" pitchFamily="2" charset="0"/>
                <a:ea typeface="Roboto" panose="02000000000000000000" pitchFamily="2" charset="0"/>
              </a:defRPr>
            </a:lvl4pPr>
            <a:lvl5pPr marL="988015" indent="-109779">
              <a:buFontTx/>
              <a:buBlip>
                <a:blip r:embed="rId3"/>
              </a:buBlip>
              <a:defRPr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4818901" y="2562561"/>
            <a:ext cx="1035799" cy="733089"/>
          </a:xfrm>
          <a:prstGeom prst="rect">
            <a:avLst/>
          </a:prstGeom>
        </p:spPr>
      </p:pic>
      <p:sp>
        <p:nvSpPr>
          <p:cNvPr id="8" name="Номер слайда 5"/>
          <p:cNvSpPr>
            <a:spLocks noGrp="1" noEditPoints="1"/>
          </p:cNvSpPr>
          <p:nvPr>
            <p:ph type="sldNum" sz="quarter" idx="12"/>
          </p:nvPr>
        </p:nvSpPr>
        <p:spPr>
          <a:xfrm>
            <a:off x="4134882" y="3054580"/>
            <a:ext cx="1317308" cy="175463"/>
          </a:xfrm>
        </p:spPr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292735" y="-184907"/>
            <a:ext cx="5085916" cy="359956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4134883" y="-138903"/>
            <a:ext cx="900042" cy="63700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5034925" y="-95783"/>
            <a:ext cx="766502" cy="542493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Образец инбрэ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 defTabSz="43911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1537" kern="1200" dirty="0">
                <a:solidFill>
                  <a:srgbClr val="444849"/>
                </a:solidFill>
                <a:latin typeface="Roboto Medium" panose="02000000000000000000" pitchFamily="2" charset="0"/>
                <a:ea typeface="Roboto Medium" panose="02000000000000000000" pitchFamily="2" charset="0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 noEditPoints="1"/>
          </p:cNvSpPr>
          <p:nvPr>
            <p:ph idx="1" hasCustomPrompt="1"/>
          </p:nvPr>
        </p:nvSpPr>
        <p:spPr/>
        <p:txBody>
          <a:bodyPr/>
          <a:lstStyle>
            <a:lvl1pPr marL="0" indent="0">
              <a:buFontTx/>
              <a:buNone/>
              <a:defRPr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329338" indent="-109779">
              <a:buFontTx/>
              <a:buBlip>
                <a:blip r:embed="rId2"/>
              </a:buBlip>
              <a:defRPr>
                <a:latin typeface="Roboto" panose="02000000000000000000" pitchFamily="2" charset="0"/>
                <a:ea typeface="Roboto" panose="02000000000000000000" pitchFamily="2" charset="0"/>
              </a:defRPr>
            </a:lvl2pPr>
            <a:lvl3pPr marL="548897" indent="-109779">
              <a:buFontTx/>
              <a:buBlip>
                <a:blip r:embed="rId3"/>
              </a:buBlip>
              <a:defRPr>
                <a:latin typeface="Roboto" panose="02000000000000000000" pitchFamily="2" charset="0"/>
                <a:ea typeface="Roboto" panose="02000000000000000000" pitchFamily="2" charset="0"/>
              </a:defRPr>
            </a:lvl3pPr>
            <a:lvl4pPr marL="768456" indent="-109779">
              <a:buFontTx/>
              <a:buBlip>
                <a:blip r:embed="rId4"/>
              </a:buBlip>
              <a:defRPr>
                <a:latin typeface="Roboto" panose="02000000000000000000" pitchFamily="2" charset="0"/>
                <a:ea typeface="Roboto" panose="02000000000000000000" pitchFamily="2" charset="0"/>
              </a:defRPr>
            </a:lvl4pPr>
            <a:lvl5pPr marL="988015" indent="-109779">
              <a:buFontTx/>
              <a:buBlip>
                <a:blip r:embed="rId2"/>
              </a:buBlip>
              <a:defRPr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marL="109779" marR="0" lvl="0" indent="-109779" algn="l" defTabSz="439118" rtl="0" eaLnBrk="1" fontAlgn="auto" latinLnBrk="0" hangingPunct="1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SzPct val="100000"/>
              <a:buFontTx/>
              <a:buBlip>
                <a:blip r:embed="rId4"/>
              </a:buBlip>
            </a:pPr>
            <a:r>
              <a:rPr lang="ru-RU" dirty="0"/>
              <a:t>Первый уровень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4804016" y="2552026"/>
            <a:ext cx="1050684" cy="743624"/>
          </a:xfrm>
          <a:prstGeom prst="rect">
            <a:avLst/>
          </a:prstGeom>
        </p:spPr>
      </p:pic>
      <p:sp>
        <p:nvSpPr>
          <p:cNvPr id="8" name="Номер слайда 5"/>
          <p:cNvSpPr>
            <a:spLocks noGrp="1" noEditPoints="1"/>
          </p:cNvSpPr>
          <p:nvPr>
            <p:ph type="sldNum" sz="quarter" idx="12"/>
          </p:nvPr>
        </p:nvSpPr>
        <p:spPr>
          <a:xfrm>
            <a:off x="4134882" y="3054580"/>
            <a:ext cx="1317308" cy="175463"/>
          </a:xfrm>
        </p:spPr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292735" y="-184907"/>
            <a:ext cx="5085916" cy="359956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4134883" y="-138903"/>
            <a:ext cx="900042" cy="63700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>
          <a:xfrm>
            <a:off x="5034925" y="-95783"/>
            <a:ext cx="766502" cy="542493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Образец общ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65504" y="-138903"/>
            <a:ext cx="5085916" cy="3599567"/>
          </a:xfrm>
          <a:prstGeom prst="rect">
            <a:avLst/>
          </a:prstGeom>
        </p:spPr>
      </p:pic>
      <p:sp>
        <p:nvSpPr>
          <p:cNvPr id="3" name="Объект 2"/>
          <p:cNvSpPr>
            <a:spLocks noGrp="1" noEditPoints="1"/>
          </p:cNvSpPr>
          <p:nvPr>
            <p:ph idx="1"/>
          </p:nvPr>
        </p:nvSpPr>
        <p:spPr>
          <a:xfrm>
            <a:off x="407049" y="663855"/>
            <a:ext cx="5049679" cy="2091060"/>
          </a:xfrm>
        </p:spPr>
        <p:txBody>
          <a:bodyPr/>
          <a:lstStyle>
            <a:lvl1pPr marL="219559" indent="-219559">
              <a:buFontTx/>
              <a:buBlip>
                <a:blip r:embed="rId3"/>
              </a:buBlip>
              <a:defRPr>
                <a:latin typeface="Roboto" panose="02000000000000000000" pitchFamily="2" charset="0"/>
                <a:ea typeface="Roboto" panose="02000000000000000000" pitchFamily="2" charset="0"/>
              </a:defRPr>
            </a:lvl1pPr>
            <a:lvl2pPr marL="329338" indent="-109779">
              <a:buFontTx/>
              <a:buBlip>
                <a:blip r:embed="rId3"/>
              </a:buBlip>
              <a:defRPr>
                <a:latin typeface="Roboto" panose="02000000000000000000" pitchFamily="2" charset="0"/>
                <a:ea typeface="Roboto" panose="02000000000000000000" pitchFamily="2" charset="0"/>
              </a:defRPr>
            </a:lvl2pPr>
            <a:lvl3pPr marL="548897" indent="-109779">
              <a:buFontTx/>
              <a:buBlip>
                <a:blip r:embed="rId4"/>
              </a:buBlip>
              <a:defRPr>
                <a:latin typeface="Roboto" panose="02000000000000000000" pitchFamily="2" charset="0"/>
                <a:ea typeface="Roboto" panose="02000000000000000000" pitchFamily="2" charset="0"/>
              </a:defRPr>
            </a:lvl3pPr>
            <a:lvl4pPr marL="768456" indent="-109779">
              <a:buFontTx/>
              <a:buBlip>
                <a:blip r:embed="rId5"/>
              </a:buBlip>
              <a:defRPr>
                <a:latin typeface="Roboto" panose="02000000000000000000" pitchFamily="2" charset="0"/>
                <a:ea typeface="Roboto" panose="02000000000000000000" pitchFamily="2" charset="0"/>
              </a:defRPr>
            </a:lvl4pPr>
            <a:lvl5pPr marL="988015" indent="-109779">
              <a:buFontTx/>
              <a:buBlip>
                <a:blip r:embed="rId3"/>
              </a:buBlip>
              <a:defRPr>
                <a:latin typeface="Roboto" panose="02000000000000000000" pitchFamily="2" charset="0"/>
                <a:ea typeface="Roboto" panose="02000000000000000000" pitchFamily="2" charset="0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402511" y="-97841"/>
            <a:ext cx="5049679" cy="637007"/>
          </a:xfrm>
        </p:spPr>
        <p:txBody>
          <a:bodyPr>
            <a:normAutofit/>
          </a:bodyPr>
          <a:lstStyle>
            <a:lvl1pPr algn="l" defTabSz="43911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1409" b="1" kern="1200" dirty="0">
                <a:solidFill>
                  <a:srgbClr val="444849"/>
                </a:solidFill>
                <a:latin typeface="Roboto" panose="02000000000000000000" pitchFamily="2" charset="0"/>
                <a:ea typeface="Roboto" panose="02000000000000000000" pitchFamily="2" charset="0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4134883" y="-138903"/>
            <a:ext cx="900042" cy="63700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5034925" y="-95783"/>
            <a:ext cx="766502" cy="542493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92735" y="-184907"/>
            <a:ext cx="5085916" cy="359956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1537">
                <a:solidFill>
                  <a:srgbClr val="444849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8" name="Номер слайда 5"/>
          <p:cNvSpPr>
            <a:spLocks noGrp="1" noEditPoints="1"/>
          </p:cNvSpPr>
          <p:nvPr>
            <p:ph type="sldNum" sz="quarter" idx="12"/>
          </p:nvPr>
        </p:nvSpPr>
        <p:spPr>
          <a:xfrm>
            <a:off x="4134882" y="3054580"/>
            <a:ext cx="1317308" cy="175463"/>
          </a:xfrm>
        </p:spPr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Рисунок 2"/>
          <p:cNvSpPr>
            <a:spLocks noGrp="1" noEditPoints="1"/>
          </p:cNvSpPr>
          <p:nvPr>
            <p:ph type="pic" idx="1"/>
          </p:nvPr>
        </p:nvSpPr>
        <p:spPr>
          <a:xfrm>
            <a:off x="3024008" y="903684"/>
            <a:ext cx="1118396" cy="775192"/>
          </a:xfrm>
        </p:spPr>
        <p:txBody>
          <a:bodyPr/>
          <a:lstStyle>
            <a:lvl1pPr marL="0" indent="0">
              <a:buNone/>
              <a:defRPr sz="1537"/>
            </a:lvl1pPr>
            <a:lvl2pPr marL="219559" indent="0">
              <a:buNone/>
              <a:defRPr sz="1345"/>
            </a:lvl2pPr>
            <a:lvl3pPr marL="439118" indent="0">
              <a:buNone/>
              <a:defRPr sz="1153"/>
            </a:lvl3pPr>
            <a:lvl4pPr marL="658677" indent="0">
              <a:buNone/>
              <a:defRPr sz="960"/>
            </a:lvl4pPr>
            <a:lvl5pPr marL="878235" indent="0">
              <a:buNone/>
              <a:defRPr sz="960"/>
            </a:lvl5pPr>
            <a:lvl6pPr marL="1097794" indent="0">
              <a:buNone/>
              <a:defRPr sz="960"/>
            </a:lvl6pPr>
            <a:lvl7pPr marL="1317353" indent="0">
              <a:buNone/>
              <a:defRPr sz="960"/>
            </a:lvl7pPr>
            <a:lvl8pPr marL="1536912" indent="0">
              <a:buNone/>
              <a:defRPr sz="960"/>
            </a:lvl8pPr>
            <a:lvl9pPr marL="1756471" indent="0">
              <a:buNone/>
              <a:defRPr sz="960"/>
            </a:lvl9pPr>
          </a:lstStyle>
          <a:p>
            <a:pPr lvl="0"/>
            <a:r>
              <a:rPr lang="ru-RU"/>
              <a:t>Вставка рисунка</a:t>
            </a:r>
          </a:p>
        </p:txBody>
      </p:sp>
      <p:sp>
        <p:nvSpPr>
          <p:cNvPr id="10" name="Текст 3"/>
          <p:cNvSpPr>
            <a:spLocks noGrp="1" noEditPoints="1"/>
          </p:cNvSpPr>
          <p:nvPr>
            <p:ph type="body" sz="half" idx="2"/>
          </p:nvPr>
        </p:nvSpPr>
        <p:spPr>
          <a:xfrm>
            <a:off x="403273" y="903684"/>
            <a:ext cx="2524077" cy="1640178"/>
          </a:xfrm>
        </p:spPr>
        <p:txBody>
          <a:bodyPr/>
          <a:lstStyle>
            <a:lvl1pPr marL="0" indent="0">
              <a:buNone/>
              <a:defRPr sz="768"/>
            </a:lvl1pPr>
            <a:lvl2pPr marL="219559" indent="0">
              <a:buNone/>
              <a:defRPr sz="672"/>
            </a:lvl2pPr>
            <a:lvl3pPr marL="439118" indent="0">
              <a:buNone/>
              <a:defRPr sz="576"/>
            </a:lvl3pPr>
            <a:lvl4pPr marL="658677" indent="0">
              <a:buNone/>
              <a:defRPr sz="480"/>
            </a:lvl4pPr>
            <a:lvl5pPr marL="878235" indent="0">
              <a:buNone/>
              <a:defRPr sz="480"/>
            </a:lvl5pPr>
            <a:lvl6pPr marL="1097794" indent="0">
              <a:buNone/>
              <a:defRPr sz="480"/>
            </a:lvl6pPr>
            <a:lvl7pPr marL="1317353" indent="0">
              <a:buNone/>
              <a:defRPr sz="480"/>
            </a:lvl7pPr>
            <a:lvl8pPr marL="1536912" indent="0">
              <a:buNone/>
              <a:defRPr sz="480"/>
            </a:lvl8pPr>
            <a:lvl9pPr marL="1756471" indent="0">
              <a:buNone/>
              <a:defRPr sz="48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Рисунок 2"/>
          <p:cNvSpPr>
            <a:spLocks noGrp="1" noEditPoints="1"/>
          </p:cNvSpPr>
          <p:nvPr>
            <p:ph type="pic" idx="13"/>
          </p:nvPr>
        </p:nvSpPr>
        <p:spPr>
          <a:xfrm>
            <a:off x="4333030" y="903684"/>
            <a:ext cx="1118397" cy="775192"/>
          </a:xfrm>
        </p:spPr>
        <p:txBody>
          <a:bodyPr/>
          <a:lstStyle>
            <a:lvl1pPr marL="0" indent="0">
              <a:buNone/>
              <a:defRPr sz="1537"/>
            </a:lvl1pPr>
            <a:lvl2pPr marL="219559" indent="0">
              <a:buNone/>
              <a:defRPr sz="1345"/>
            </a:lvl2pPr>
            <a:lvl3pPr marL="439118" indent="0">
              <a:buNone/>
              <a:defRPr sz="1153"/>
            </a:lvl3pPr>
            <a:lvl4pPr marL="658677" indent="0">
              <a:buNone/>
              <a:defRPr sz="960"/>
            </a:lvl4pPr>
            <a:lvl5pPr marL="878235" indent="0">
              <a:buNone/>
              <a:defRPr sz="960"/>
            </a:lvl5pPr>
            <a:lvl6pPr marL="1097794" indent="0">
              <a:buNone/>
              <a:defRPr sz="960"/>
            </a:lvl6pPr>
            <a:lvl7pPr marL="1317353" indent="0">
              <a:buNone/>
              <a:defRPr sz="960"/>
            </a:lvl7pPr>
            <a:lvl8pPr marL="1536912" indent="0">
              <a:buNone/>
              <a:defRPr sz="960"/>
            </a:lvl8pPr>
            <a:lvl9pPr marL="1756471" indent="0">
              <a:buNone/>
              <a:defRPr sz="960"/>
            </a:lvl9pPr>
          </a:lstStyle>
          <a:p>
            <a:pPr lvl="0"/>
            <a:r>
              <a:rPr lang="ru-RU"/>
              <a:t>Вставка рисунка</a:t>
            </a:r>
          </a:p>
        </p:txBody>
      </p:sp>
      <p:sp>
        <p:nvSpPr>
          <p:cNvPr id="12" name="Рисунок 2"/>
          <p:cNvSpPr>
            <a:spLocks noGrp="1" noEditPoints="1"/>
          </p:cNvSpPr>
          <p:nvPr>
            <p:ph type="pic" idx="14"/>
          </p:nvPr>
        </p:nvSpPr>
        <p:spPr>
          <a:xfrm>
            <a:off x="3024008" y="1768669"/>
            <a:ext cx="1118396" cy="775192"/>
          </a:xfrm>
        </p:spPr>
        <p:txBody>
          <a:bodyPr/>
          <a:lstStyle>
            <a:lvl1pPr marL="0" indent="0">
              <a:buNone/>
              <a:defRPr sz="1537"/>
            </a:lvl1pPr>
            <a:lvl2pPr marL="219559" indent="0">
              <a:buNone/>
              <a:defRPr sz="1345"/>
            </a:lvl2pPr>
            <a:lvl3pPr marL="439118" indent="0">
              <a:buNone/>
              <a:defRPr sz="1153"/>
            </a:lvl3pPr>
            <a:lvl4pPr marL="658677" indent="0">
              <a:buNone/>
              <a:defRPr sz="960"/>
            </a:lvl4pPr>
            <a:lvl5pPr marL="878235" indent="0">
              <a:buNone/>
              <a:defRPr sz="960"/>
            </a:lvl5pPr>
            <a:lvl6pPr marL="1097794" indent="0">
              <a:buNone/>
              <a:defRPr sz="960"/>
            </a:lvl6pPr>
            <a:lvl7pPr marL="1317353" indent="0">
              <a:buNone/>
              <a:defRPr sz="960"/>
            </a:lvl7pPr>
            <a:lvl8pPr marL="1536912" indent="0">
              <a:buNone/>
              <a:defRPr sz="960"/>
            </a:lvl8pPr>
            <a:lvl9pPr marL="1756471" indent="0">
              <a:buNone/>
              <a:defRPr sz="960"/>
            </a:lvl9pPr>
          </a:lstStyle>
          <a:p>
            <a:pPr lvl="0"/>
            <a:r>
              <a:rPr lang="ru-RU"/>
              <a:t>Вставка рисунка</a:t>
            </a:r>
          </a:p>
        </p:txBody>
      </p:sp>
      <p:sp>
        <p:nvSpPr>
          <p:cNvPr id="13" name="Рисунок 2"/>
          <p:cNvSpPr>
            <a:spLocks noGrp="1" noEditPoints="1"/>
          </p:cNvSpPr>
          <p:nvPr>
            <p:ph type="pic" idx="15"/>
          </p:nvPr>
        </p:nvSpPr>
        <p:spPr>
          <a:xfrm>
            <a:off x="4333030" y="1768669"/>
            <a:ext cx="1118397" cy="775192"/>
          </a:xfrm>
        </p:spPr>
        <p:txBody>
          <a:bodyPr/>
          <a:lstStyle>
            <a:lvl1pPr marL="0" indent="0">
              <a:buNone/>
              <a:defRPr sz="1537"/>
            </a:lvl1pPr>
            <a:lvl2pPr marL="219559" indent="0">
              <a:buNone/>
              <a:defRPr sz="1345"/>
            </a:lvl2pPr>
            <a:lvl3pPr marL="439118" indent="0">
              <a:buNone/>
              <a:defRPr sz="1153"/>
            </a:lvl3pPr>
            <a:lvl4pPr marL="658677" indent="0">
              <a:buNone/>
              <a:defRPr sz="960"/>
            </a:lvl4pPr>
            <a:lvl5pPr marL="878235" indent="0">
              <a:buNone/>
              <a:defRPr sz="960"/>
            </a:lvl5pPr>
            <a:lvl6pPr marL="1097794" indent="0">
              <a:buNone/>
              <a:defRPr sz="960"/>
            </a:lvl6pPr>
            <a:lvl7pPr marL="1317353" indent="0">
              <a:buNone/>
              <a:defRPr sz="960"/>
            </a:lvl7pPr>
            <a:lvl8pPr marL="1536912" indent="0">
              <a:buNone/>
              <a:defRPr sz="960"/>
            </a:lvl8pPr>
            <a:lvl9pPr marL="1756471" indent="0">
              <a:buNone/>
              <a:defRPr sz="960"/>
            </a:lvl9pPr>
          </a:lstStyle>
          <a:p>
            <a:pPr lvl="0"/>
            <a:r>
              <a:rPr lang="ru-RU"/>
              <a:t>Вставка рисунка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10800000" flipV="1">
            <a:off x="0" y="2658643"/>
            <a:ext cx="1019999" cy="63700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134883" y="-138903"/>
            <a:ext cx="900042" cy="637007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5034925" y="-95783"/>
            <a:ext cx="766502" cy="542493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1537">
                <a:solidFill>
                  <a:srgbClr val="444849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8" name="Номер слайда 5"/>
          <p:cNvSpPr>
            <a:spLocks noGrp="1" noEditPoints="1"/>
          </p:cNvSpPr>
          <p:nvPr>
            <p:ph type="sldNum" sz="quarter" idx="12"/>
          </p:nvPr>
        </p:nvSpPr>
        <p:spPr>
          <a:xfrm>
            <a:off x="4134882" y="3054580"/>
            <a:ext cx="1317308" cy="175463"/>
          </a:xfrm>
        </p:spPr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Рисунок 2"/>
          <p:cNvSpPr>
            <a:spLocks noGrp="1" noEditPoints="1"/>
          </p:cNvSpPr>
          <p:nvPr>
            <p:ph type="pic" idx="1"/>
          </p:nvPr>
        </p:nvSpPr>
        <p:spPr>
          <a:xfrm>
            <a:off x="3024007" y="903684"/>
            <a:ext cx="2427420" cy="1815227"/>
          </a:xfrm>
        </p:spPr>
        <p:txBody>
          <a:bodyPr/>
          <a:lstStyle>
            <a:lvl1pPr marL="0" indent="0">
              <a:buNone/>
              <a:defRPr sz="1537"/>
            </a:lvl1pPr>
            <a:lvl2pPr marL="219559" indent="0">
              <a:buNone/>
              <a:defRPr sz="1345"/>
            </a:lvl2pPr>
            <a:lvl3pPr marL="439118" indent="0">
              <a:buNone/>
              <a:defRPr sz="1153"/>
            </a:lvl3pPr>
            <a:lvl4pPr marL="658677" indent="0">
              <a:buNone/>
              <a:defRPr sz="960"/>
            </a:lvl4pPr>
            <a:lvl5pPr marL="878235" indent="0">
              <a:buNone/>
              <a:defRPr sz="960"/>
            </a:lvl5pPr>
            <a:lvl6pPr marL="1097794" indent="0">
              <a:buNone/>
              <a:defRPr sz="960"/>
            </a:lvl6pPr>
            <a:lvl7pPr marL="1317353" indent="0">
              <a:buNone/>
              <a:defRPr sz="960"/>
            </a:lvl7pPr>
            <a:lvl8pPr marL="1536912" indent="0">
              <a:buNone/>
              <a:defRPr sz="960"/>
            </a:lvl8pPr>
            <a:lvl9pPr marL="1756471" indent="0">
              <a:buNone/>
              <a:defRPr sz="960"/>
            </a:lvl9pPr>
          </a:lstStyle>
          <a:p>
            <a:pPr lvl="0"/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10" name="Текст 3"/>
          <p:cNvSpPr>
            <a:spLocks noGrp="1" noEditPoints="1"/>
          </p:cNvSpPr>
          <p:nvPr>
            <p:ph type="body" sz="half" idx="2"/>
          </p:nvPr>
        </p:nvSpPr>
        <p:spPr>
          <a:xfrm>
            <a:off x="403273" y="903684"/>
            <a:ext cx="2524077" cy="1815227"/>
          </a:xfrm>
        </p:spPr>
        <p:txBody>
          <a:bodyPr/>
          <a:lstStyle>
            <a:lvl1pPr marL="0" indent="0">
              <a:buNone/>
              <a:defRPr sz="768"/>
            </a:lvl1pPr>
            <a:lvl2pPr marL="219559" indent="0">
              <a:buNone/>
              <a:defRPr sz="672"/>
            </a:lvl2pPr>
            <a:lvl3pPr marL="439118" indent="0">
              <a:buNone/>
              <a:defRPr sz="576"/>
            </a:lvl3pPr>
            <a:lvl4pPr marL="658677" indent="0">
              <a:buNone/>
              <a:defRPr sz="480"/>
            </a:lvl4pPr>
            <a:lvl5pPr marL="878235" indent="0">
              <a:buNone/>
              <a:defRPr sz="480"/>
            </a:lvl5pPr>
            <a:lvl6pPr marL="1097794" indent="0">
              <a:buNone/>
              <a:defRPr sz="480"/>
            </a:lvl6pPr>
            <a:lvl7pPr marL="1317353" indent="0">
              <a:buNone/>
              <a:defRPr sz="480"/>
            </a:lvl7pPr>
            <a:lvl8pPr marL="1536912" indent="0">
              <a:buNone/>
              <a:defRPr sz="480"/>
            </a:lvl8pPr>
            <a:lvl9pPr marL="1756471" indent="0">
              <a:buNone/>
              <a:defRPr sz="48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 rot="10800000" flipV="1">
            <a:off x="0" y="2658643"/>
            <a:ext cx="1019999" cy="637007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134883" y="-138903"/>
            <a:ext cx="900042" cy="637007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034925" y="-95783"/>
            <a:ext cx="766502" cy="542493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92735" y="-184907"/>
            <a:ext cx="5085916" cy="3599567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1"/>
          <p:cNvSpPr>
            <a:spLocks noGrp="1" noEditPoints="1"/>
          </p:cNvSpPr>
          <p:nvPr>
            <p:ph type="title"/>
          </p:nvPr>
        </p:nvSpPr>
        <p:spPr>
          <a:xfrm>
            <a:off x="402511" y="175463"/>
            <a:ext cx="5049679" cy="637007"/>
          </a:xfrm>
        </p:spPr>
        <p:txBody>
          <a:bodyPr>
            <a:normAutofit/>
          </a:bodyPr>
          <a:lstStyle>
            <a:lvl1pPr>
              <a:defRPr sz="1537">
                <a:solidFill>
                  <a:srgbClr val="444849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6" name="Текст 3"/>
          <p:cNvSpPr>
            <a:spLocks noGrp="1" noEditPoints="1"/>
          </p:cNvSpPr>
          <p:nvPr>
            <p:ph type="body" sz="half" idx="2"/>
          </p:nvPr>
        </p:nvSpPr>
        <p:spPr>
          <a:xfrm>
            <a:off x="403274" y="903684"/>
            <a:ext cx="5048916" cy="1640178"/>
          </a:xfrm>
        </p:spPr>
        <p:txBody>
          <a:bodyPr/>
          <a:lstStyle>
            <a:lvl1pPr marL="0" indent="0">
              <a:buNone/>
              <a:defRPr sz="768"/>
            </a:lvl1pPr>
            <a:lvl2pPr marL="219559" indent="0">
              <a:buNone/>
              <a:defRPr sz="672"/>
            </a:lvl2pPr>
            <a:lvl3pPr marL="439118" indent="0">
              <a:buNone/>
              <a:defRPr sz="576"/>
            </a:lvl3pPr>
            <a:lvl4pPr marL="658677" indent="0">
              <a:buNone/>
              <a:defRPr sz="480"/>
            </a:lvl4pPr>
            <a:lvl5pPr marL="878235" indent="0">
              <a:buNone/>
              <a:defRPr sz="480"/>
            </a:lvl5pPr>
            <a:lvl6pPr marL="1097794" indent="0">
              <a:buNone/>
              <a:defRPr sz="480"/>
            </a:lvl6pPr>
            <a:lvl7pPr marL="1317353" indent="0">
              <a:buNone/>
              <a:defRPr sz="480"/>
            </a:lvl7pPr>
            <a:lvl8pPr marL="1536912" indent="0">
              <a:buNone/>
              <a:defRPr sz="480"/>
            </a:lvl8pPr>
            <a:lvl9pPr marL="1756471" indent="0">
              <a:buNone/>
              <a:defRPr sz="48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10800000">
            <a:off x="0" y="0"/>
            <a:ext cx="802769" cy="56816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134883" y="-138903"/>
            <a:ext cx="900042" cy="63700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5034925" y="-95783"/>
            <a:ext cx="766502" cy="542493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402511" y="175463"/>
            <a:ext cx="5049679" cy="6370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1"/>
          </p:nvPr>
        </p:nvSpPr>
        <p:spPr>
          <a:xfrm>
            <a:off x="402511" y="877314"/>
            <a:ext cx="5049679" cy="20910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2"/>
          </p:nvPr>
        </p:nvSpPr>
        <p:spPr>
          <a:xfrm>
            <a:off x="402510" y="3054580"/>
            <a:ext cx="1317308" cy="175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49D2F-A6CA-4867-BE87-63DCFF08530C}" type="datetime1">
              <a:rPr lang="en-US" smtClean="0"/>
              <a:t>4/22/2024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3"/>
          </p:nvPr>
        </p:nvSpPr>
        <p:spPr>
          <a:xfrm>
            <a:off x="1939370" y="3054580"/>
            <a:ext cx="1975961" cy="175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4"/>
          </p:nvPr>
        </p:nvSpPr>
        <p:spPr>
          <a:xfrm>
            <a:off x="4134882" y="3054580"/>
            <a:ext cx="1317308" cy="175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hf hdr="0" ftr="0" dt="0"/>
  <p:txStyles>
    <p:titleStyle>
      <a:lvl1pPr algn="l" defTabSz="439118" rtl="0" eaLnBrk="1" latinLnBrk="0" hangingPunct="1">
        <a:lnSpc>
          <a:spcPct val="90000"/>
        </a:lnSpc>
        <a:spcBef>
          <a:spcPct val="0"/>
        </a:spcBef>
        <a:buNone/>
        <a:defRPr sz="21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9779" indent="-109779" algn="l" defTabSz="439118" rtl="0" eaLnBrk="1" latinLnBrk="0" hangingPunct="1">
        <a:lnSpc>
          <a:spcPct val="90000"/>
        </a:lnSpc>
        <a:spcBef>
          <a:spcPts val="480"/>
        </a:spcBef>
        <a:buFont typeface="Arial" panose="020B0604020202020204" pitchFamily="34" charset="0"/>
        <a:buChar char="•"/>
        <a:defRPr sz="1345" kern="1200">
          <a:solidFill>
            <a:schemeClr val="tx1"/>
          </a:solidFill>
          <a:latin typeface="+mn-lt"/>
          <a:ea typeface="+mn-ea"/>
          <a:cs typeface="+mn-cs"/>
        </a:defRPr>
      </a:lvl1pPr>
      <a:lvl2pPr marL="329338" indent="-109779" algn="l" defTabSz="439118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1153" kern="1200">
          <a:solidFill>
            <a:schemeClr val="tx1"/>
          </a:solidFill>
          <a:latin typeface="+mn-lt"/>
          <a:ea typeface="+mn-ea"/>
          <a:cs typeface="+mn-cs"/>
        </a:defRPr>
      </a:lvl2pPr>
      <a:lvl3pPr marL="548897" indent="-109779" algn="l" defTabSz="439118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3pPr>
      <a:lvl4pPr marL="768456" indent="-109779" algn="l" defTabSz="439118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4" kern="1200">
          <a:solidFill>
            <a:schemeClr val="tx1"/>
          </a:solidFill>
          <a:latin typeface="+mn-lt"/>
          <a:ea typeface="+mn-ea"/>
          <a:cs typeface="+mn-cs"/>
        </a:defRPr>
      </a:lvl4pPr>
      <a:lvl5pPr marL="988015" indent="-109779" algn="l" defTabSz="439118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4" kern="1200">
          <a:solidFill>
            <a:schemeClr val="tx1"/>
          </a:solidFill>
          <a:latin typeface="+mn-lt"/>
          <a:ea typeface="+mn-ea"/>
          <a:cs typeface="+mn-cs"/>
        </a:defRPr>
      </a:lvl5pPr>
      <a:lvl6pPr marL="1207574" indent="-109779" algn="l" defTabSz="439118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4" kern="1200">
          <a:solidFill>
            <a:schemeClr val="tx1"/>
          </a:solidFill>
          <a:latin typeface="+mn-lt"/>
          <a:ea typeface="+mn-ea"/>
          <a:cs typeface="+mn-cs"/>
        </a:defRPr>
      </a:lvl6pPr>
      <a:lvl7pPr marL="1427133" indent="-109779" algn="l" defTabSz="439118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4" kern="1200">
          <a:solidFill>
            <a:schemeClr val="tx1"/>
          </a:solidFill>
          <a:latin typeface="+mn-lt"/>
          <a:ea typeface="+mn-ea"/>
          <a:cs typeface="+mn-cs"/>
        </a:defRPr>
      </a:lvl7pPr>
      <a:lvl8pPr marL="1646692" indent="-109779" algn="l" defTabSz="439118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4" kern="1200">
          <a:solidFill>
            <a:schemeClr val="tx1"/>
          </a:solidFill>
          <a:latin typeface="+mn-lt"/>
          <a:ea typeface="+mn-ea"/>
          <a:cs typeface="+mn-cs"/>
        </a:defRPr>
      </a:lvl8pPr>
      <a:lvl9pPr marL="1866250" indent="-109779" algn="l" defTabSz="439118" rtl="0" eaLnBrk="1" latinLnBrk="0" hangingPunct="1">
        <a:lnSpc>
          <a:spcPct val="90000"/>
        </a:lnSpc>
        <a:spcBef>
          <a:spcPts val="240"/>
        </a:spcBef>
        <a:buFont typeface="Arial" panose="020B0604020202020204" pitchFamily="34" charset="0"/>
        <a:buChar char="•"/>
        <a:defRPr sz="86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39118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1pPr>
      <a:lvl2pPr marL="219559" algn="l" defTabSz="439118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2pPr>
      <a:lvl3pPr marL="439118" algn="l" defTabSz="439118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3pPr>
      <a:lvl4pPr marL="658677" algn="l" defTabSz="439118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4pPr>
      <a:lvl5pPr marL="878235" algn="l" defTabSz="439118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5pPr>
      <a:lvl6pPr marL="1097794" algn="l" defTabSz="439118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6pPr>
      <a:lvl7pPr marL="1317353" algn="l" defTabSz="439118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7pPr>
      <a:lvl8pPr marL="1536912" algn="l" defTabSz="439118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8pPr>
      <a:lvl9pPr marL="1756471" algn="l" defTabSz="439118" rtl="0" eaLnBrk="1" latinLnBrk="0" hangingPunct="1">
        <a:defRPr sz="86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49.png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Microsoft_Excel_97-2003_Worksheet2.xls"/><Relationship Id="rId5" Type="http://schemas.openxmlformats.org/officeDocument/2006/relationships/image" Target="../media/image48.emf"/><Relationship Id="rId4" Type="http://schemas.openxmlformats.org/officeDocument/2006/relationships/oleObject" Target="../embeddings/Microsoft_Excel_97-2003_Worksheet1.xls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3.emf"/><Relationship Id="rId4" Type="http://schemas.openxmlformats.org/officeDocument/2006/relationships/package" Target="../embeddings/_________Microsoft_Visio11111111.vsdx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ject 2"/>
          <p:cNvSpPr/>
          <p:nvPr/>
        </p:nvSpPr>
        <p:spPr>
          <a:xfrm>
            <a:off x="0" y="3814"/>
            <a:ext cx="5852152" cy="3291836"/>
          </a:xfrm>
          <a:prstGeom prst="rect">
            <a:avLst/>
          </a:prstGeom>
          <a:blipFill>
            <a:blip r:embed="rId3"/>
            <a:srcRect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Заполнитель номера слайда 14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t>1</a:t>
            </a:fld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rcRect l="1372" t="42815" r="-1372" b="34315"/>
          <a:stretch/>
        </p:blipFill>
        <p:spPr>
          <a:xfrm>
            <a:off x="191046" y="135657"/>
            <a:ext cx="1780749" cy="288032"/>
          </a:xfrm>
          <a:prstGeom prst="rect">
            <a:avLst/>
          </a:prstGeom>
        </p:spPr>
      </p:pic>
      <p:sp>
        <p:nvSpPr>
          <p:cNvPr id="7" name="object 5"/>
          <p:cNvSpPr txBox="1"/>
          <p:nvPr/>
        </p:nvSpPr>
        <p:spPr>
          <a:xfrm>
            <a:off x="335062" y="1408696"/>
            <a:ext cx="5184576" cy="675506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12700" algn="ctr">
              <a:lnSpc>
                <a:spcPts val="2550"/>
              </a:lnSpc>
            </a:pPr>
            <a:r>
              <a:rPr lang="ru-RU" sz="2800" b="1" dirty="0" smtClean="0">
                <a:solidFill>
                  <a:schemeClr val="bg1"/>
                </a:solidFill>
              </a:rPr>
              <a:t>Цифровые датчики тока для объектов ЦПС (ВАПС)</a:t>
            </a:r>
            <a:endParaRPr lang="ru-RU" sz="2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Подзаголовок 8"/>
          <p:cNvSpPr txBox="1"/>
          <p:nvPr/>
        </p:nvSpPr>
        <p:spPr>
          <a:xfrm>
            <a:off x="263054" y="2655937"/>
            <a:ext cx="5112568" cy="504056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109779" indent="-109779" algn="l" defTabSz="439118" rtl="0" eaLnBrk="1" latinLnBrk="0" hangingPunct="1">
              <a:lnSpc>
                <a:spcPct val="90000"/>
              </a:lnSpc>
              <a:spcBef>
                <a:spcPts val="480"/>
              </a:spcBef>
              <a:buFont typeface="Arial" panose="020B0604020202020204" pitchFamily="34" charset="0"/>
              <a:buChar char="•"/>
              <a:defRPr sz="13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9338" indent="-109779" algn="l" defTabSz="439118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11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8897" indent="-109779" algn="l" defTabSz="439118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68456" indent="-109779" algn="l" defTabSz="439118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8015" indent="-109779" algn="l" defTabSz="439118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07574" indent="-109779" algn="l" defTabSz="439118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7133" indent="-109779" algn="l" defTabSz="439118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6692" indent="-109779" algn="l" defTabSz="439118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6250" indent="-109779" algn="l" defTabSz="439118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Директор по науке ООО «НПП Бреслер»</a:t>
            </a:r>
            <a:endParaRPr lang="ru-RU" sz="12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Roboto Black" pitchFamily="2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Булычев Александр Витальевич</a:t>
            </a:r>
            <a:endParaRPr lang="ru-RU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Номер слайда 1"/>
          <p:cNvSpPr>
            <a:spLocks noGrp="1" noEditPoints="1"/>
          </p:cNvSpPr>
          <p:nvPr>
            <p:ph type="sldNum" sz="quarter" idx="12"/>
          </p:nvPr>
        </p:nvSpPr>
        <p:spPr>
          <a:xfrm>
            <a:off x="4223494" y="3009318"/>
            <a:ext cx="1346581" cy="276999"/>
          </a:xfrm>
        </p:spPr>
        <p:txBody>
          <a:bodyPr wrap="square" lIns="0" tIns="0" rIns="0" bIns="0">
            <a:spAutoFit/>
          </a:bodyPr>
          <a:lstStyle/>
          <a:p>
            <a:r>
              <a:rPr lang="ru-RU" sz="799" dirty="0">
                <a:solidFill>
                  <a:schemeClr val="tx1">
                    <a:tint val="75000"/>
                  </a:schemeClr>
                </a:solidFill>
              </a:rPr>
              <a:t>2</a:t>
            </a:r>
          </a:p>
        </p:txBody>
      </p:sp>
      <p:sp>
        <p:nvSpPr>
          <p:cNvPr id="94" name="object 27"/>
          <p:cNvSpPr txBox="1"/>
          <p:nvPr/>
        </p:nvSpPr>
        <p:spPr>
          <a:xfrm>
            <a:off x="2188052" y="695337"/>
            <a:ext cx="577433" cy="3975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659"/>
              </a:lnSpc>
            </a:pPr>
            <a:r>
              <a:rPr lang="ru-RU" sz="13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2014</a:t>
            </a:r>
            <a:endParaRPr sz="13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12691" marR="5076" algn="ctr">
              <a:lnSpc>
                <a:spcPts val="670"/>
              </a:lnSpc>
              <a:spcBef>
                <a:spcPts val="40"/>
              </a:spcBef>
            </a:pPr>
            <a:r>
              <a:rPr sz="5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го</a:t>
            </a:r>
            <a:r>
              <a:rPr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д </a:t>
            </a:r>
            <a:r>
              <a:rPr sz="5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о</a:t>
            </a:r>
            <a:r>
              <a:rPr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сно</a:t>
            </a:r>
            <a:r>
              <a:rPr sz="5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в</a:t>
            </a:r>
            <a:r>
              <a:rPr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ания </a:t>
            </a:r>
            <a:r>
              <a:rPr sz="5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ко</a:t>
            </a:r>
            <a:r>
              <a:rPr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мпании</a:t>
            </a:r>
            <a:endParaRPr sz="5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95" name="object 28"/>
          <p:cNvSpPr txBox="1"/>
          <p:nvPr/>
        </p:nvSpPr>
        <p:spPr>
          <a:xfrm>
            <a:off x="2872309" y="656539"/>
            <a:ext cx="774140" cy="4488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691" marR="5076" algn="ctr">
              <a:lnSpc>
                <a:spcPts val="670"/>
              </a:lnSpc>
            </a:pPr>
            <a:r>
              <a:rPr lang="ru-RU"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Лицензия</a:t>
            </a:r>
          </a:p>
          <a:p>
            <a:pPr marL="12691" marR="5076" algn="ctr">
              <a:lnSpc>
                <a:spcPts val="670"/>
              </a:lnSpc>
            </a:pPr>
            <a:r>
              <a:rPr lang="ru-RU"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Министерства образования и молодежной политики ЧР</a:t>
            </a:r>
            <a:endParaRPr sz="5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26" name="object 27"/>
          <p:cNvSpPr txBox="1"/>
          <p:nvPr/>
        </p:nvSpPr>
        <p:spPr>
          <a:xfrm>
            <a:off x="3316440" y="1366977"/>
            <a:ext cx="698085" cy="3975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659"/>
              </a:lnSpc>
            </a:pPr>
            <a:r>
              <a:rPr lang="ru-RU" sz="13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13</a:t>
            </a:r>
            <a:endParaRPr sz="13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12691" marR="5076" algn="ctr">
              <a:lnSpc>
                <a:spcPts val="670"/>
              </a:lnSpc>
              <a:spcBef>
                <a:spcPts val="40"/>
              </a:spcBef>
            </a:pPr>
            <a:r>
              <a:rPr lang="ru-RU" sz="5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образовательных программ</a:t>
            </a:r>
          </a:p>
        </p:txBody>
      </p:sp>
      <p:sp>
        <p:nvSpPr>
          <p:cNvPr id="27" name="object 29"/>
          <p:cNvSpPr txBox="1"/>
          <p:nvPr/>
        </p:nvSpPr>
        <p:spPr>
          <a:xfrm>
            <a:off x="2063254" y="2583929"/>
            <a:ext cx="640194" cy="3847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54"/>
              </a:lnSpc>
            </a:pPr>
            <a:r>
              <a:rPr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б</a:t>
            </a:r>
            <a:r>
              <a:rPr sz="599" b="1" spc="-2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о</a:t>
            </a:r>
            <a:r>
              <a:rPr sz="5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л</a:t>
            </a:r>
            <a:r>
              <a:rPr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ее</a:t>
            </a:r>
            <a:endParaRPr sz="5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algn="ctr">
              <a:lnSpc>
                <a:spcPts val="1594"/>
              </a:lnSpc>
            </a:pPr>
            <a:r>
              <a:rPr lang="ru-RU" sz="13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2000</a:t>
            </a:r>
            <a:endParaRPr sz="13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algn="ctr">
              <a:lnSpc>
                <a:spcPts val="699"/>
              </a:lnSpc>
            </a:pPr>
            <a:r>
              <a:rPr lang="ru-RU"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слушателей</a:t>
            </a:r>
            <a:endParaRPr sz="5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030" y="0"/>
            <a:ext cx="46805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</a:rPr>
              <a:t>Пример параметров срабатывания защит</a:t>
            </a: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5854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193" name="Рисунок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767" y="307777"/>
            <a:ext cx="3311228" cy="2938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4438650"/>
            <a:ext cx="58547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0504" y="370889"/>
            <a:ext cx="252680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</a:rPr>
              <a:t>Резервирование защиты </a:t>
            </a:r>
            <a:r>
              <a:rPr lang="en-US" sz="1400" b="1" dirty="0" smtClean="0">
                <a:solidFill>
                  <a:srgbClr val="002060"/>
                </a:solidFill>
              </a:rPr>
              <a:t>W1</a:t>
            </a:r>
            <a:r>
              <a:rPr lang="ru-RU" sz="1400" b="1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1400" b="1" dirty="0" smtClean="0">
                <a:solidFill>
                  <a:srgbClr val="002060"/>
                </a:solidFill>
              </a:rPr>
              <a:t>Традиционное: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● Отключается секция шин.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● Время срабатывания больше на </a:t>
            </a:r>
            <a:r>
              <a:rPr lang="el-GR" sz="1400" dirty="0" smtClean="0">
                <a:solidFill>
                  <a:srgbClr val="002060"/>
                </a:solidFill>
              </a:rPr>
              <a:t>Δ</a:t>
            </a:r>
            <a:r>
              <a:rPr lang="en-US" sz="1400" dirty="0" smtClean="0">
                <a:solidFill>
                  <a:srgbClr val="002060"/>
                </a:solidFill>
              </a:rPr>
              <a:t>t</a:t>
            </a:r>
            <a:r>
              <a:rPr lang="ru-RU" sz="1400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● Чувствительность ниже.</a:t>
            </a:r>
          </a:p>
          <a:p>
            <a:r>
              <a:rPr lang="ru-RU" sz="1400" b="1" dirty="0" smtClean="0">
                <a:solidFill>
                  <a:srgbClr val="002060"/>
                </a:solidFill>
              </a:rPr>
              <a:t>Замещающее: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● Отключается только </a:t>
            </a:r>
            <a:r>
              <a:rPr lang="en-US" sz="1400" dirty="0" smtClean="0">
                <a:solidFill>
                  <a:srgbClr val="002060"/>
                </a:solidFill>
              </a:rPr>
              <a:t>W1</a:t>
            </a:r>
            <a:r>
              <a:rPr lang="ru-RU" sz="1400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● Время срабатывания как у защиты линии </a:t>
            </a:r>
            <a:r>
              <a:rPr lang="en-US" sz="1400" dirty="0" smtClean="0">
                <a:solidFill>
                  <a:srgbClr val="002060"/>
                </a:solidFill>
              </a:rPr>
              <a:t>W1</a:t>
            </a:r>
            <a:r>
              <a:rPr lang="ru-RU" sz="1400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●</a:t>
            </a:r>
            <a:r>
              <a:rPr lang="ru-RU" sz="1400" dirty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Чувствительность как у </a:t>
            </a:r>
            <a:r>
              <a:rPr lang="ru-RU" sz="1400" dirty="0">
                <a:solidFill>
                  <a:srgbClr val="002060"/>
                </a:solidFill>
              </a:rPr>
              <a:t>защиты линии </a:t>
            </a:r>
            <a:r>
              <a:rPr lang="en-US" sz="1400" dirty="0">
                <a:solidFill>
                  <a:srgbClr val="002060"/>
                </a:solidFill>
              </a:rPr>
              <a:t>W1</a:t>
            </a:r>
            <a:r>
              <a:rPr lang="ru-RU" sz="1400" dirty="0" smtClean="0">
                <a:solidFill>
                  <a:srgbClr val="002060"/>
                </a:solidFill>
              </a:rPr>
              <a:t>.</a:t>
            </a:r>
            <a:endParaRPr lang="ru-RU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56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Номер слайда 1"/>
          <p:cNvSpPr>
            <a:spLocks noGrp="1" noEditPoints="1"/>
          </p:cNvSpPr>
          <p:nvPr>
            <p:ph type="sldNum" sz="quarter" idx="12"/>
          </p:nvPr>
        </p:nvSpPr>
        <p:spPr>
          <a:xfrm>
            <a:off x="4223494" y="3086326"/>
            <a:ext cx="1346581" cy="122982"/>
          </a:xfrm>
        </p:spPr>
        <p:txBody>
          <a:bodyPr wrap="square" lIns="0" tIns="0" rIns="0" bIns="0">
            <a:spAutoFit/>
          </a:bodyPr>
          <a:lstStyle/>
          <a:p>
            <a:r>
              <a:rPr lang="ru-RU" sz="799" dirty="0" smtClean="0">
                <a:solidFill>
                  <a:schemeClr val="tx1">
                    <a:tint val="75000"/>
                  </a:schemeClr>
                </a:solidFill>
              </a:rPr>
              <a:t>11</a:t>
            </a:r>
            <a:endParaRPr lang="ru-RU" sz="799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94" name="object 27"/>
          <p:cNvSpPr txBox="1"/>
          <p:nvPr/>
        </p:nvSpPr>
        <p:spPr>
          <a:xfrm>
            <a:off x="2188052" y="695337"/>
            <a:ext cx="577433" cy="3975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659"/>
              </a:lnSpc>
            </a:pPr>
            <a:r>
              <a:rPr lang="ru-RU" sz="13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2014</a:t>
            </a:r>
            <a:endParaRPr sz="13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12691" marR="5076" algn="ctr">
              <a:lnSpc>
                <a:spcPts val="670"/>
              </a:lnSpc>
              <a:spcBef>
                <a:spcPts val="40"/>
              </a:spcBef>
            </a:pPr>
            <a:r>
              <a:rPr sz="5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го</a:t>
            </a:r>
            <a:r>
              <a:rPr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д </a:t>
            </a:r>
            <a:r>
              <a:rPr sz="5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о</a:t>
            </a:r>
            <a:r>
              <a:rPr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сно</a:t>
            </a:r>
            <a:r>
              <a:rPr sz="5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в</a:t>
            </a:r>
            <a:r>
              <a:rPr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ания </a:t>
            </a:r>
            <a:r>
              <a:rPr sz="5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ко</a:t>
            </a:r>
            <a:r>
              <a:rPr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мпании</a:t>
            </a:r>
            <a:endParaRPr sz="5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95" name="object 28"/>
          <p:cNvSpPr txBox="1"/>
          <p:nvPr/>
        </p:nvSpPr>
        <p:spPr>
          <a:xfrm>
            <a:off x="2872309" y="656539"/>
            <a:ext cx="774140" cy="4488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691" marR="5076" algn="ctr">
              <a:lnSpc>
                <a:spcPts val="670"/>
              </a:lnSpc>
            </a:pPr>
            <a:r>
              <a:rPr lang="ru-RU"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Лицензия</a:t>
            </a:r>
          </a:p>
          <a:p>
            <a:pPr marL="12691" marR="5076" algn="ctr">
              <a:lnSpc>
                <a:spcPts val="670"/>
              </a:lnSpc>
            </a:pPr>
            <a:r>
              <a:rPr lang="ru-RU"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Министерства образования и молодежной политики ЧР</a:t>
            </a:r>
            <a:endParaRPr sz="5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26" name="object 27"/>
          <p:cNvSpPr txBox="1"/>
          <p:nvPr/>
        </p:nvSpPr>
        <p:spPr>
          <a:xfrm>
            <a:off x="3316440" y="1366977"/>
            <a:ext cx="698085" cy="3975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659"/>
              </a:lnSpc>
            </a:pPr>
            <a:r>
              <a:rPr lang="ru-RU" sz="13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13</a:t>
            </a:r>
            <a:endParaRPr sz="13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12691" marR="5076" algn="ctr">
              <a:lnSpc>
                <a:spcPts val="670"/>
              </a:lnSpc>
              <a:spcBef>
                <a:spcPts val="40"/>
              </a:spcBef>
            </a:pPr>
            <a:r>
              <a:rPr lang="ru-RU" sz="5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образовательных программ</a:t>
            </a:r>
          </a:p>
        </p:txBody>
      </p:sp>
      <p:sp>
        <p:nvSpPr>
          <p:cNvPr id="27" name="object 29"/>
          <p:cNvSpPr txBox="1"/>
          <p:nvPr/>
        </p:nvSpPr>
        <p:spPr>
          <a:xfrm>
            <a:off x="2063254" y="2583929"/>
            <a:ext cx="640194" cy="3847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54"/>
              </a:lnSpc>
            </a:pPr>
            <a:r>
              <a:rPr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б</a:t>
            </a:r>
            <a:r>
              <a:rPr sz="599" b="1" spc="-2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о</a:t>
            </a:r>
            <a:r>
              <a:rPr sz="5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л</a:t>
            </a:r>
            <a:r>
              <a:rPr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ее</a:t>
            </a:r>
            <a:endParaRPr sz="5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algn="ctr">
              <a:lnSpc>
                <a:spcPts val="1594"/>
              </a:lnSpc>
            </a:pPr>
            <a:r>
              <a:rPr lang="ru-RU" sz="13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2000</a:t>
            </a:r>
            <a:endParaRPr sz="13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algn="ctr">
              <a:lnSpc>
                <a:spcPts val="699"/>
              </a:lnSpc>
            </a:pPr>
            <a:r>
              <a:rPr lang="ru-RU"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слушателей</a:t>
            </a:r>
            <a:endParaRPr sz="5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030" y="0"/>
            <a:ext cx="46805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</a:rPr>
              <a:t>Оценка реализуемости проекта применения ЦДТ</a:t>
            </a:r>
            <a:endParaRPr lang="ru-RU" sz="1400" b="1" dirty="0">
              <a:solidFill>
                <a:srgbClr val="002060"/>
              </a:solidFill>
            </a:endParaRPr>
          </a:p>
        </p:txBody>
      </p:sp>
      <p:graphicFrame>
        <p:nvGraphicFramePr>
          <p:cNvPr id="9" name="Диаграмма 8">
            <a:extLst/>
          </p:cNvPr>
          <p:cNvGraphicFramePr/>
          <p:nvPr>
            <p:extLst>
              <p:ext uri="{D42A27DB-BD31-4B8C-83A1-F6EECF244321}">
                <p14:modId xmlns:p14="http://schemas.microsoft.com/office/powerpoint/2010/main" val="3534096349"/>
              </p:ext>
            </p:extLst>
          </p:nvPr>
        </p:nvGraphicFramePr>
        <p:xfrm>
          <a:off x="244017" y="327805"/>
          <a:ext cx="5256584" cy="2544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1128006" y="627963"/>
            <a:ext cx="315088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000" b="1" dirty="0">
                <a:solidFill>
                  <a:srgbClr val="002060"/>
                </a:solidFill>
              </a:rPr>
              <a:t>● Продолжительность проекта - 10 лет. </a:t>
            </a:r>
            <a:endParaRPr lang="ru-RU" sz="1000" b="1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sz="1000" b="1" dirty="0" smtClean="0">
                <a:solidFill>
                  <a:srgbClr val="002060"/>
                </a:solidFill>
              </a:rPr>
              <a:t>● </a:t>
            </a:r>
            <a:r>
              <a:rPr lang="ru-RU" sz="1000" b="1" dirty="0">
                <a:solidFill>
                  <a:srgbClr val="002060"/>
                </a:solidFill>
              </a:rPr>
              <a:t>Количество строящихся подстанций – 2 ПС в год</a:t>
            </a:r>
            <a:r>
              <a:rPr lang="ru-RU" sz="1000" b="1" dirty="0" smtClean="0">
                <a:solidFill>
                  <a:srgbClr val="002060"/>
                </a:solidFill>
              </a:rPr>
              <a:t>.</a:t>
            </a:r>
          </a:p>
          <a:p>
            <a:pPr>
              <a:defRPr/>
            </a:pPr>
            <a:r>
              <a:rPr lang="ru-RU" sz="1000" b="1" dirty="0" smtClean="0">
                <a:solidFill>
                  <a:srgbClr val="002060"/>
                </a:solidFill>
              </a:rPr>
              <a:t>● </a:t>
            </a:r>
            <a:r>
              <a:rPr lang="ru-RU" sz="1000" b="1" dirty="0">
                <a:solidFill>
                  <a:srgbClr val="002060"/>
                </a:solidFill>
              </a:rPr>
              <a:t>Стоимость разработки </a:t>
            </a:r>
            <a:r>
              <a:rPr lang="ru-RU" sz="1000" b="1" dirty="0" smtClean="0">
                <a:solidFill>
                  <a:srgbClr val="002060"/>
                </a:solidFill>
              </a:rPr>
              <a:t>ЦДТ </a:t>
            </a:r>
            <a:r>
              <a:rPr lang="ru-RU" sz="1000" b="1" dirty="0">
                <a:solidFill>
                  <a:srgbClr val="002060"/>
                </a:solidFill>
              </a:rPr>
              <a:t>(НИОКР) – </a:t>
            </a:r>
            <a:r>
              <a:rPr lang="ru-RU" sz="1000" b="1" dirty="0" smtClean="0">
                <a:solidFill>
                  <a:srgbClr val="002060"/>
                </a:solidFill>
              </a:rPr>
              <a:t>45 </a:t>
            </a:r>
            <a:r>
              <a:rPr lang="ru-RU" sz="1000" b="1" dirty="0" err="1">
                <a:solidFill>
                  <a:srgbClr val="002060"/>
                </a:solidFill>
              </a:rPr>
              <a:t>млн.руб</a:t>
            </a:r>
            <a:r>
              <a:rPr lang="ru-RU" sz="1000" b="1" dirty="0">
                <a:solidFill>
                  <a:srgbClr val="002060"/>
                </a:solidFill>
              </a:rPr>
              <a:t>.</a:t>
            </a:r>
          </a:p>
          <a:p>
            <a:pPr>
              <a:defRPr/>
            </a:pPr>
            <a:r>
              <a:rPr lang="ru-RU" sz="1000" b="1" dirty="0">
                <a:solidFill>
                  <a:srgbClr val="0070C0"/>
                </a:solidFill>
              </a:rPr>
              <a:t>● Чистый дисконтированный доход (</a:t>
            </a:r>
            <a:r>
              <a:rPr lang="en-US" sz="1000" b="1" dirty="0">
                <a:solidFill>
                  <a:srgbClr val="0070C0"/>
                </a:solidFill>
              </a:rPr>
              <a:t>net present value</a:t>
            </a:r>
            <a:r>
              <a:rPr lang="ru-RU" sz="1000" b="1" dirty="0">
                <a:solidFill>
                  <a:srgbClr val="0070C0"/>
                </a:solidFill>
              </a:rPr>
              <a:t> - NPV),  NPV= </a:t>
            </a:r>
            <a:r>
              <a:rPr lang="ru-RU" sz="1000" b="1" i="1" dirty="0" smtClean="0">
                <a:solidFill>
                  <a:srgbClr val="0070C0"/>
                </a:solidFill>
              </a:rPr>
              <a:t>165 </a:t>
            </a:r>
            <a:r>
              <a:rPr lang="ru-RU" sz="1000" b="1" dirty="0">
                <a:solidFill>
                  <a:srgbClr val="0070C0"/>
                </a:solidFill>
              </a:rPr>
              <a:t>млн. руб.</a:t>
            </a:r>
          </a:p>
          <a:p>
            <a:pPr>
              <a:defRPr/>
            </a:pPr>
            <a:r>
              <a:rPr lang="ru-RU" sz="1000" b="1" dirty="0">
                <a:solidFill>
                  <a:srgbClr val="0070C0"/>
                </a:solidFill>
              </a:rPr>
              <a:t>● Срок окупаемости (дисконтированный) – </a:t>
            </a:r>
            <a:r>
              <a:rPr lang="ru-RU" sz="1000" b="1" dirty="0" smtClean="0">
                <a:solidFill>
                  <a:srgbClr val="0070C0"/>
                </a:solidFill>
              </a:rPr>
              <a:t>7 </a:t>
            </a:r>
            <a:r>
              <a:rPr lang="ru-RU" sz="1000" b="1" dirty="0">
                <a:solidFill>
                  <a:srgbClr val="0070C0"/>
                </a:solidFill>
              </a:rPr>
              <a:t>лет.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35062" y="2871961"/>
            <a:ext cx="40141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</a:rPr>
              <a:t>● Точка безубыточности проекта, примерно, 7 лет.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709455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object 27"/>
          <p:cNvSpPr txBox="1"/>
          <p:nvPr/>
        </p:nvSpPr>
        <p:spPr>
          <a:xfrm>
            <a:off x="2188052" y="695337"/>
            <a:ext cx="577433" cy="3975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659"/>
              </a:lnSpc>
            </a:pPr>
            <a:r>
              <a:rPr lang="ru-RU" sz="13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2014</a:t>
            </a:r>
            <a:endParaRPr sz="13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12691" marR="5076" algn="ctr">
              <a:lnSpc>
                <a:spcPts val="670"/>
              </a:lnSpc>
              <a:spcBef>
                <a:spcPts val="40"/>
              </a:spcBef>
            </a:pPr>
            <a:r>
              <a:rPr sz="5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го</a:t>
            </a:r>
            <a:r>
              <a:rPr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д </a:t>
            </a:r>
            <a:r>
              <a:rPr sz="5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о</a:t>
            </a:r>
            <a:r>
              <a:rPr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сно</a:t>
            </a:r>
            <a:r>
              <a:rPr sz="5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в</a:t>
            </a:r>
            <a:r>
              <a:rPr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ания </a:t>
            </a:r>
            <a:r>
              <a:rPr sz="5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ко</a:t>
            </a:r>
            <a:r>
              <a:rPr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мпании</a:t>
            </a:r>
            <a:endParaRPr sz="5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26" name="object 27"/>
          <p:cNvSpPr txBox="1"/>
          <p:nvPr/>
        </p:nvSpPr>
        <p:spPr>
          <a:xfrm>
            <a:off x="3316440" y="1366977"/>
            <a:ext cx="698085" cy="3975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659"/>
              </a:lnSpc>
            </a:pPr>
            <a:r>
              <a:rPr lang="ru-RU" sz="13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13</a:t>
            </a:r>
            <a:endParaRPr sz="13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12691" marR="5076" algn="ctr">
              <a:lnSpc>
                <a:spcPts val="670"/>
              </a:lnSpc>
              <a:spcBef>
                <a:spcPts val="40"/>
              </a:spcBef>
            </a:pPr>
            <a:r>
              <a:rPr lang="ru-RU" sz="5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образовательных программ</a:t>
            </a:r>
          </a:p>
        </p:txBody>
      </p:sp>
      <p:sp>
        <p:nvSpPr>
          <p:cNvPr id="27" name="object 29"/>
          <p:cNvSpPr txBox="1"/>
          <p:nvPr/>
        </p:nvSpPr>
        <p:spPr>
          <a:xfrm>
            <a:off x="2063254" y="2583929"/>
            <a:ext cx="640194" cy="3847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54"/>
              </a:lnSpc>
            </a:pPr>
            <a:r>
              <a:rPr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б</a:t>
            </a:r>
            <a:r>
              <a:rPr sz="599" b="1" spc="-2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о</a:t>
            </a:r>
            <a:r>
              <a:rPr sz="5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л</a:t>
            </a:r>
            <a:r>
              <a:rPr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ее</a:t>
            </a:r>
            <a:endParaRPr sz="5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algn="ctr">
              <a:lnSpc>
                <a:spcPts val="1594"/>
              </a:lnSpc>
            </a:pPr>
            <a:r>
              <a:rPr lang="ru-RU" sz="13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2000</a:t>
            </a:r>
            <a:endParaRPr sz="13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algn="ctr">
              <a:lnSpc>
                <a:spcPts val="699"/>
              </a:lnSpc>
            </a:pPr>
            <a:r>
              <a:rPr lang="ru-RU"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слушателей</a:t>
            </a:r>
            <a:endParaRPr sz="5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030" y="0"/>
            <a:ext cx="46805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</a:rPr>
              <a:t>Кольцевая схема РЗА на секции шин 10 </a:t>
            </a:r>
            <a:r>
              <a:rPr lang="ru-RU" sz="1400" b="1" dirty="0" err="1" smtClean="0">
                <a:solidFill>
                  <a:srgbClr val="002060"/>
                </a:solidFill>
              </a:rPr>
              <a:t>кВ</a:t>
            </a:r>
            <a:r>
              <a:rPr lang="ru-RU" sz="1400" b="1" dirty="0" smtClean="0">
                <a:solidFill>
                  <a:srgbClr val="002060"/>
                </a:solidFill>
              </a:rPr>
              <a:t> на основе ЦДТ</a:t>
            </a:r>
            <a:endParaRPr lang="ru-RU" sz="1400" b="1" dirty="0">
              <a:solidFill>
                <a:srgbClr val="002060"/>
              </a:solidFill>
            </a:endParaRPr>
          </a:p>
        </p:txBody>
      </p:sp>
      <p:graphicFrame>
        <p:nvGraphicFramePr>
          <p:cNvPr id="3" name="Объект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5941174"/>
              </p:ext>
            </p:extLst>
          </p:nvPr>
        </p:nvGraphicFramePr>
        <p:xfrm>
          <a:off x="142649" y="792665"/>
          <a:ext cx="2579670" cy="1943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2" name="Диаграмма" r:id="rId4" imgW="5651542" imgH="3721077" progId="Excel.Chart.8">
                  <p:embed/>
                </p:oleObj>
              </mc:Choice>
              <mc:Fallback>
                <p:oleObj name="Диаграмма" r:id="rId4" imgW="5651542" imgH="3721077" progId="Excel.Chart.8">
                  <p:embed/>
                  <p:pic>
                    <p:nvPicPr>
                      <p:cNvPr id="0" name="Диаграмма 12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649" y="792665"/>
                        <a:ext cx="2579670" cy="1943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1984742"/>
              </p:ext>
            </p:extLst>
          </p:nvPr>
        </p:nvGraphicFramePr>
        <p:xfrm>
          <a:off x="2872309" y="821907"/>
          <a:ext cx="2715345" cy="19759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3" r:id="rId6" imgW="5218628" imgH="3633531" progId="Excel.Chart.8">
                  <p:embed/>
                </p:oleObj>
              </mc:Choice>
              <mc:Fallback>
                <p:oleObj r:id="rId6" imgW="5218628" imgH="3633531" progId="Excel.Chart.8">
                  <p:embed/>
                  <p:pic>
                    <p:nvPicPr>
                      <p:cNvPr id="0" name="Диаграмма 11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72309" y="821907"/>
                        <a:ext cx="2715345" cy="19759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215381" y="298687"/>
            <a:ext cx="25148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1200" dirty="0">
                <a:solidFill>
                  <a:srgbClr val="002060"/>
                </a:solidFill>
                <a:cs typeface="Arial" pitchFamily="34" charset="0"/>
              </a:rPr>
              <a:t>Вариант </a:t>
            </a:r>
            <a:r>
              <a:rPr lang="ru-RU" altLang="ru-RU" sz="1200" dirty="0" smtClean="0">
                <a:solidFill>
                  <a:srgbClr val="002060"/>
                </a:solidFill>
                <a:cs typeface="Arial" pitchFamily="34" charset="0"/>
              </a:rPr>
              <a:t>2.</a:t>
            </a:r>
          </a:p>
          <a:p>
            <a:pPr>
              <a:spcBef>
                <a:spcPct val="0"/>
              </a:spcBef>
            </a:pPr>
            <a:r>
              <a:rPr lang="ru-RU" altLang="ru-RU" sz="1200" dirty="0" smtClean="0">
                <a:solidFill>
                  <a:srgbClr val="002060"/>
                </a:solidFill>
                <a:cs typeface="Arial" pitchFamily="34" charset="0"/>
              </a:rPr>
              <a:t>Кольцевая схема в </a:t>
            </a:r>
            <a:r>
              <a:rPr lang="ru-RU" altLang="ru-RU" sz="1200" dirty="0">
                <a:solidFill>
                  <a:srgbClr val="002060"/>
                </a:solidFill>
                <a:cs typeface="Arial" pitchFamily="34" charset="0"/>
              </a:rPr>
              <a:t>сравнении с </a:t>
            </a:r>
            <a:r>
              <a:rPr lang="ru-RU" altLang="ru-RU" sz="1200" dirty="0" smtClean="0">
                <a:solidFill>
                  <a:srgbClr val="002060"/>
                </a:solidFill>
                <a:cs typeface="Arial" pitchFamily="34" charset="0"/>
              </a:rPr>
              <a:t>базовой</a:t>
            </a:r>
            <a:endParaRPr lang="ru-RU" altLang="ru-RU" sz="1400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47031" y="283298"/>
            <a:ext cx="271845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800"/>
              </a:spcBef>
              <a:buClr>
                <a:schemeClr val="accent1"/>
              </a:buClr>
              <a:buSzPct val="90000"/>
              <a:buFont typeface="Wingdings" pitchFamily="2" charset="2"/>
              <a:defRPr sz="1400"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1pPr>
            <a:lvl2pPr marL="742950" indent="-285750">
              <a:spcBef>
                <a:spcPts val="600"/>
              </a:spcBef>
              <a:buClr>
                <a:schemeClr val="tx1"/>
              </a:buClr>
              <a:buSzPct val="120000"/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2pPr>
            <a:lvl3pPr marL="1143000" indent="-228600">
              <a:spcBef>
                <a:spcPts val="400"/>
              </a:spcBef>
              <a:buClr>
                <a:schemeClr val="tx1"/>
              </a:buClr>
              <a:buSzPct val="90000"/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dirty="0">
                <a:solidFill>
                  <a:srgbClr val="002060"/>
                </a:solidFill>
                <a:cs typeface="Arial" pitchFamily="34" charset="0"/>
              </a:rPr>
              <a:t>Вариант </a:t>
            </a:r>
            <a:r>
              <a:rPr lang="ru-RU" altLang="ru-RU" sz="1000" dirty="0" smtClean="0">
                <a:solidFill>
                  <a:srgbClr val="002060"/>
                </a:solidFill>
                <a:cs typeface="Arial" pitchFamily="34" charset="0"/>
              </a:rPr>
              <a:t>1.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dirty="0" smtClean="0">
                <a:solidFill>
                  <a:srgbClr val="002060"/>
                </a:solidFill>
                <a:cs typeface="Arial" pitchFamily="34" charset="0"/>
              </a:rPr>
              <a:t>Радиальная </a:t>
            </a:r>
            <a:r>
              <a:rPr lang="ru-RU" altLang="ru-RU" sz="1000" dirty="0">
                <a:solidFill>
                  <a:srgbClr val="002060"/>
                </a:solidFill>
                <a:cs typeface="Arial" pitchFamily="34" charset="0"/>
              </a:rPr>
              <a:t>схема с </a:t>
            </a:r>
            <a:r>
              <a:rPr lang="ru-RU" altLang="ru-RU" sz="1000" dirty="0" smtClean="0">
                <a:solidFill>
                  <a:srgbClr val="002060"/>
                </a:solidFill>
                <a:cs typeface="Arial" pitchFamily="34" charset="0"/>
              </a:rPr>
              <a:t>коммутатором в сравнении с базовой</a:t>
            </a:r>
            <a:endParaRPr lang="ru-RU" altLang="ru-RU" sz="1000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1458" y="2783984"/>
            <a:ext cx="57532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1200" dirty="0" smtClean="0">
                <a:solidFill>
                  <a:srgbClr val="002060"/>
                </a:solidFill>
                <a:cs typeface="Arial" pitchFamily="34" charset="0"/>
              </a:rPr>
              <a:t>При большом количестве присоединений (более 10) – вариант 1 (радиальная схема) </a:t>
            </a:r>
          </a:p>
          <a:p>
            <a:pPr>
              <a:spcBef>
                <a:spcPct val="0"/>
              </a:spcBef>
            </a:pPr>
            <a:r>
              <a:rPr lang="ru-RU" altLang="ru-RU" sz="1200" dirty="0" smtClean="0">
                <a:solidFill>
                  <a:srgbClr val="002060"/>
                </a:solidFill>
                <a:cs typeface="Arial" pitchFamily="34" charset="0"/>
              </a:rPr>
              <a:t>При небольшом (менее 10) – вариант-2 (кольцевая схема)</a:t>
            </a:r>
            <a:endParaRPr lang="ru-RU" altLang="ru-RU" sz="1200" dirty="0">
              <a:solidFill>
                <a:srgbClr val="002060"/>
              </a:solidFill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447630" y="3030205"/>
            <a:ext cx="30008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12</a:t>
            </a:r>
            <a:endParaRPr lang="ru-RU" altLang="ru-RU" sz="8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188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Заголовок 1"/>
          <p:cNvSpPr/>
          <p:nvPr/>
        </p:nvSpPr>
        <p:spPr>
          <a:xfrm>
            <a:off x="47030" y="63649"/>
            <a:ext cx="5854700" cy="22454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 defTabSz="439118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11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algn="l" rtl="0"/>
            <a:r>
              <a:rPr lang="ru-RU" altLang="ru-RU" sz="1600" b="1" kern="1200" dirty="0">
                <a:solidFill>
                  <a:srgbClr val="002060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ЗАКЛЮЧЕНИЕ</a:t>
            </a:r>
          </a:p>
        </p:txBody>
      </p:sp>
      <p:sp>
        <p:nvSpPr>
          <p:cNvPr id="3083" name="Номер слайда 1"/>
          <p:cNvSpPr>
            <a:spLocks noGrp="1" noEditPoints="1"/>
          </p:cNvSpPr>
          <p:nvPr>
            <p:ph type="sldNum" sz="quarter" idx="12"/>
          </p:nvPr>
        </p:nvSpPr>
        <p:spPr>
          <a:xfrm>
            <a:off x="4223494" y="3086327"/>
            <a:ext cx="1346581" cy="122982"/>
          </a:xfrm>
        </p:spPr>
        <p:txBody>
          <a:bodyPr wrap="square" lIns="0" tIns="0" rIns="0" bIns="0">
            <a:spAutoFit/>
          </a:bodyPr>
          <a:lstStyle/>
          <a:p>
            <a:r>
              <a:rPr lang="ru-RU" sz="799" dirty="0" smtClean="0">
                <a:solidFill>
                  <a:schemeClr val="tx1">
                    <a:tint val="75000"/>
                  </a:schemeClr>
                </a:solidFill>
              </a:rPr>
              <a:t>13</a:t>
            </a:r>
            <a:endParaRPr lang="ru-RU" sz="799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3774" y="351681"/>
            <a:ext cx="56166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000"/>
            <a:r>
              <a:rPr lang="ru-RU" sz="1200" dirty="0" smtClean="0">
                <a:solidFill>
                  <a:srgbClr val="002060"/>
                </a:solidFill>
              </a:rPr>
              <a:t>1. Создан </a:t>
            </a:r>
            <a:r>
              <a:rPr lang="ru-RU" sz="1200" dirty="0">
                <a:solidFill>
                  <a:srgbClr val="002060"/>
                </a:solidFill>
              </a:rPr>
              <a:t>проект </a:t>
            </a:r>
            <a:r>
              <a:rPr lang="ru-RU" sz="1200" dirty="0" smtClean="0">
                <a:solidFill>
                  <a:srgbClr val="002060"/>
                </a:solidFill>
              </a:rPr>
              <a:t>ЦДТ для сетей 6-20 </a:t>
            </a:r>
            <a:r>
              <a:rPr lang="ru-RU" sz="1200" dirty="0" err="1" smtClean="0">
                <a:solidFill>
                  <a:srgbClr val="002060"/>
                </a:solidFill>
              </a:rPr>
              <a:t>кВ</a:t>
            </a:r>
            <a:r>
              <a:rPr lang="ru-RU" sz="1200" dirty="0" smtClean="0">
                <a:solidFill>
                  <a:srgbClr val="002060"/>
                </a:solidFill>
              </a:rPr>
              <a:t> </a:t>
            </a:r>
            <a:r>
              <a:rPr lang="ru-RU" sz="1200" dirty="0" smtClean="0">
                <a:solidFill>
                  <a:srgbClr val="002060"/>
                </a:solidFill>
              </a:rPr>
              <a:t>с </a:t>
            </a:r>
            <a:r>
              <a:rPr lang="ru-RU" sz="1200" dirty="0">
                <a:solidFill>
                  <a:srgbClr val="002060"/>
                </a:solidFill>
              </a:rPr>
              <a:t>улучшенными характеристиками преобразования тока и расширенными функциональными возможностями. Новый датчик обеспечивает преобразование первичного аналогового тока в </a:t>
            </a:r>
            <a:r>
              <a:rPr lang="ru-RU" sz="1200" dirty="0" smtClean="0">
                <a:solidFill>
                  <a:srgbClr val="002060"/>
                </a:solidFill>
              </a:rPr>
              <a:t>цифровой </a:t>
            </a:r>
            <a:r>
              <a:rPr lang="ru-RU" sz="1200" dirty="0">
                <a:solidFill>
                  <a:srgbClr val="002060"/>
                </a:solidFill>
              </a:rPr>
              <a:t>код, соответствующий требованиям протокола МЭК 61850. </a:t>
            </a:r>
            <a:endParaRPr lang="ru-RU" sz="1200" dirty="0" smtClean="0">
              <a:solidFill>
                <a:srgbClr val="002060"/>
              </a:solidFill>
            </a:endParaRPr>
          </a:p>
          <a:p>
            <a:pPr indent="360000"/>
            <a:r>
              <a:rPr lang="ru-RU" sz="1200" dirty="0" smtClean="0">
                <a:solidFill>
                  <a:srgbClr val="002060"/>
                </a:solidFill>
              </a:rPr>
              <a:t>2</a:t>
            </a:r>
            <a:r>
              <a:rPr lang="ru-RU" sz="1200" dirty="0">
                <a:solidFill>
                  <a:srgbClr val="002060"/>
                </a:solidFill>
              </a:rPr>
              <a:t>. Программно-аппаратная часть нового цифрового датчика тока построена так, что в ней совмещены функции мультиплексирования (преобразования сигнала в цифровой код по требованиям протокола МЭК 61850) и функции релейной защиты присоединения. </a:t>
            </a:r>
            <a:endParaRPr lang="ru-RU" sz="1200" dirty="0" smtClean="0">
              <a:solidFill>
                <a:srgbClr val="002060"/>
              </a:solidFill>
            </a:endParaRPr>
          </a:p>
          <a:p>
            <a:pPr indent="360000"/>
            <a:r>
              <a:rPr lang="ru-RU" sz="1200" dirty="0" smtClean="0">
                <a:solidFill>
                  <a:srgbClr val="002060"/>
                </a:solidFill>
              </a:rPr>
              <a:t>3</a:t>
            </a:r>
            <a:r>
              <a:rPr lang="ru-RU" sz="1200" dirty="0">
                <a:solidFill>
                  <a:srgbClr val="002060"/>
                </a:solidFill>
              </a:rPr>
              <a:t>. </a:t>
            </a:r>
            <a:r>
              <a:rPr lang="ru-RU" sz="1200" dirty="0" smtClean="0">
                <a:solidFill>
                  <a:srgbClr val="002060"/>
                </a:solidFill>
              </a:rPr>
              <a:t>Показаны </a:t>
            </a:r>
            <a:r>
              <a:rPr lang="ru-RU" sz="1200" dirty="0">
                <a:solidFill>
                  <a:srgbClr val="002060"/>
                </a:solidFill>
              </a:rPr>
              <a:t>технические преимущества </a:t>
            </a:r>
            <a:r>
              <a:rPr lang="ru-RU" sz="1200" dirty="0" smtClean="0">
                <a:solidFill>
                  <a:srgbClr val="002060"/>
                </a:solidFill>
              </a:rPr>
              <a:t>системы </a:t>
            </a:r>
            <a:r>
              <a:rPr lang="ru-RU" sz="1200" dirty="0">
                <a:solidFill>
                  <a:srgbClr val="002060"/>
                </a:solidFill>
              </a:rPr>
              <a:t>релейной </a:t>
            </a:r>
            <a:r>
              <a:rPr lang="ru-RU" sz="1200" dirty="0" smtClean="0">
                <a:solidFill>
                  <a:srgbClr val="002060"/>
                </a:solidFill>
              </a:rPr>
              <a:t>защиты на ВАПС, </a:t>
            </a:r>
            <a:r>
              <a:rPr lang="ru-RU" sz="1200" dirty="0">
                <a:solidFill>
                  <a:srgbClr val="002060"/>
                </a:solidFill>
              </a:rPr>
              <a:t>построенной на основе </a:t>
            </a:r>
            <a:r>
              <a:rPr lang="ru-RU" sz="1200" dirty="0" smtClean="0">
                <a:solidFill>
                  <a:srgbClr val="002060"/>
                </a:solidFill>
              </a:rPr>
              <a:t>ЦДТ. Существенное </a:t>
            </a:r>
            <a:r>
              <a:rPr lang="ru-RU" sz="1200" dirty="0">
                <a:solidFill>
                  <a:srgbClr val="002060"/>
                </a:solidFill>
              </a:rPr>
              <a:t>улучшение показателей по селективности, быстродействию, чувствительности и надежности защиты в распределительных сетях в </a:t>
            </a:r>
            <a:r>
              <a:rPr lang="ru-RU" sz="1200" dirty="0" smtClean="0">
                <a:solidFill>
                  <a:srgbClr val="002060"/>
                </a:solidFill>
              </a:rPr>
              <a:t>целом при приемлемых экономических показателях.</a:t>
            </a:r>
            <a:endParaRPr lang="ru-RU" sz="1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4"/>
          <p:cNvSpPr txBox="1"/>
          <p:nvPr/>
        </p:nvSpPr>
        <p:spPr>
          <a:xfrm>
            <a:off x="551087" y="927745"/>
            <a:ext cx="4824536" cy="42673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L="12700" algn="l" rtl="0"/>
            <a:r>
              <a:rPr lang="ru-RU" sz="2800" b="1" kern="1200" dirty="0">
                <a:solidFill>
                  <a:srgbClr val="E7462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rPr>
              <a:t> </a:t>
            </a:r>
            <a:r>
              <a:rPr lang="ru-RU" sz="2000" b="1" kern="1200" dirty="0">
                <a:solidFill>
                  <a:srgbClr val="002060"/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rPr>
              <a:t>СПАСИБО ЗА ВНИМАНИЕ!</a:t>
            </a:r>
          </a:p>
        </p:txBody>
      </p:sp>
      <p:sp>
        <p:nvSpPr>
          <p:cNvPr id="11" name="Прямоугольник 4"/>
          <p:cNvSpPr/>
          <p:nvPr/>
        </p:nvSpPr>
        <p:spPr>
          <a:xfrm>
            <a:off x="2711326" y="1864748"/>
            <a:ext cx="2540968" cy="499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">
              <a:lnSpc>
                <a:spcPct val="100000"/>
              </a:lnSpc>
            </a:pPr>
            <a:r>
              <a:rPr lang="ru-RU" sz="500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Адрес: </a:t>
            </a:r>
            <a:r>
              <a:rPr lang="ru-RU" sz="500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28034, Чу</a:t>
            </a:r>
            <a:r>
              <a:rPr lang="ru-RU" sz="500" spc="-8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в</a:t>
            </a:r>
            <a:r>
              <a:rPr lang="ru-RU" sz="500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ашс</a:t>
            </a:r>
            <a:r>
              <a:rPr lang="ru-RU" sz="500" spc="11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к</a:t>
            </a:r>
            <a:r>
              <a:rPr lang="ru-RU" sz="500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ая </a:t>
            </a:r>
            <a:r>
              <a:rPr lang="ru-RU" sz="500" spc="-26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Р</a:t>
            </a:r>
            <a:r>
              <a:rPr lang="ru-RU" sz="500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есп</a:t>
            </a:r>
            <a:r>
              <a:rPr lang="ru-RU" sz="500" spc="4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у</a:t>
            </a:r>
            <a:r>
              <a:rPr lang="ru-RU" sz="500" spc="-26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б</a:t>
            </a:r>
            <a:r>
              <a:rPr lang="ru-RU" sz="500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ли</a:t>
            </a:r>
            <a:r>
              <a:rPr lang="ru-RU" sz="500" spc="8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к</a:t>
            </a:r>
            <a:r>
              <a:rPr lang="ru-RU" sz="500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а,</a:t>
            </a:r>
          </a:p>
          <a:p>
            <a:pPr marL="9525">
              <a:lnSpc>
                <a:spcPct val="100000"/>
              </a:lnSpc>
            </a:pPr>
            <a:r>
              <a:rPr lang="ru-RU" sz="500" spc="-68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г</a:t>
            </a:r>
            <a:r>
              <a:rPr lang="ru-RU" sz="500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. Ч</a:t>
            </a:r>
            <a:r>
              <a:rPr lang="ru-RU" sz="500" spc="-8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е</a:t>
            </a:r>
            <a:r>
              <a:rPr lang="ru-RU" sz="500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бо</a:t>
            </a:r>
            <a:r>
              <a:rPr lang="ru-RU" sz="500" spc="4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к</a:t>
            </a:r>
            <a:r>
              <a:rPr lang="ru-RU" sz="500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сары, </a:t>
            </a:r>
            <a:r>
              <a:rPr lang="ru-RU" sz="500" dirty="0" err="1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Ядринс</a:t>
            </a:r>
            <a:r>
              <a:rPr lang="ru-RU" sz="500" spc="4" dirty="0" err="1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к</a:t>
            </a:r>
            <a:r>
              <a:rPr lang="ru-RU" sz="500" dirty="0" err="1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ое</a:t>
            </a:r>
            <a:r>
              <a:rPr lang="ru-RU" sz="500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 шоссе, 4в</a:t>
            </a:r>
          </a:p>
          <a:p>
            <a:pPr marL="9525">
              <a:lnSpc>
                <a:spcPct val="100000"/>
              </a:lnSpc>
              <a:spcBef>
                <a:spcPts val="71"/>
              </a:spcBef>
            </a:pPr>
            <a:r>
              <a:rPr lang="ru-RU" sz="500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Телефон: </a:t>
            </a:r>
            <a:r>
              <a:rPr lang="ru-RU" sz="500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(8352) 23 77 55, 36 73 33</a:t>
            </a:r>
          </a:p>
          <a:p>
            <a:pPr marL="9525">
              <a:lnSpc>
                <a:spcPct val="100000"/>
              </a:lnSpc>
              <a:spcBef>
                <a:spcPts val="71"/>
              </a:spcBef>
            </a:pPr>
            <a:r>
              <a:rPr lang="en-US" sz="500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E-mail</a:t>
            </a:r>
            <a:r>
              <a:rPr lang="ru-RU" sz="500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: </a:t>
            </a:r>
            <a:r>
              <a:rPr lang="en-US" sz="500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info@bresler.ru</a:t>
            </a:r>
            <a:r>
              <a:rPr lang="ru-RU" sz="500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</a:p>
          <a:p>
            <a:pPr marL="9525">
              <a:lnSpc>
                <a:spcPct val="100000"/>
              </a:lnSpc>
              <a:spcBef>
                <a:spcPts val="71"/>
              </a:spcBef>
            </a:pPr>
            <a:r>
              <a:rPr lang="ru-RU" sz="500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Сайт: </a:t>
            </a:r>
            <a:r>
              <a:rPr lang="en-US" sz="500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bresler.ru</a:t>
            </a:r>
            <a:endParaRPr lang="ru-RU" sz="500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12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919238" y="1719833"/>
            <a:ext cx="789323" cy="789323"/>
          </a:xfrm>
          <a:prstGeom prst="rect">
            <a:avLst/>
          </a:prstGeom>
        </p:spPr>
      </p:pic>
      <p:sp>
        <p:nvSpPr>
          <p:cNvPr id="20" name="Номер слайда 1"/>
          <p:cNvSpPr>
            <a:spLocks noGrp="1" noEditPoints="1"/>
          </p:cNvSpPr>
          <p:nvPr>
            <p:ph type="sldNum" sz="quarter" idx="12"/>
          </p:nvPr>
        </p:nvSpPr>
        <p:spPr>
          <a:xfrm>
            <a:off x="4223494" y="3086327"/>
            <a:ext cx="1346581" cy="122982"/>
          </a:xfrm>
        </p:spPr>
        <p:txBody>
          <a:bodyPr wrap="square" lIns="0" tIns="0" rIns="0" bIns="0">
            <a:spAutoFit/>
          </a:bodyPr>
          <a:lstStyle/>
          <a:p>
            <a:r>
              <a:rPr lang="ru-RU" sz="799" dirty="0" smtClean="0">
                <a:solidFill>
                  <a:schemeClr val="tx1">
                    <a:tint val="75000"/>
                  </a:schemeClr>
                </a:solidFill>
              </a:rPr>
              <a:t>14</a:t>
            </a:r>
            <a:endParaRPr lang="ru-RU" sz="799" dirty="0">
              <a:solidFill>
                <a:schemeClr val="tx1">
                  <a:tint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Заголовок 4"/>
          <p:cNvSpPr>
            <a:spLocks noGrp="1" noEditPoints="1"/>
          </p:cNvSpPr>
          <p:nvPr>
            <p:ph type="title"/>
          </p:nvPr>
        </p:nvSpPr>
        <p:spPr>
          <a:xfrm>
            <a:off x="35639" y="69250"/>
            <a:ext cx="4871566" cy="193899"/>
          </a:xfrm>
        </p:spPr>
        <p:txBody>
          <a:bodyPr vert="horz" wrap="square" lIns="0" tIns="0" rIns="0" bIns="0" rtlCol="0" anchor="ctr">
            <a:spAutoFit/>
          </a:bodyPr>
          <a:lstStyle/>
          <a:p>
            <a:pPr marL="12700" algn="l" rtl="0"/>
            <a:r>
              <a:rPr lang="ru-RU" sz="1400" b="1" kern="1200" dirty="0" smtClean="0">
                <a:solidFill>
                  <a:srgbClr val="002060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ОСОБЕННОСТИ ДАТЧИКОВ ДЛЯ РАСПРЕД </a:t>
            </a:r>
            <a:r>
              <a:rPr lang="ru-RU" sz="1400" b="1" kern="1200" dirty="0" smtClean="0">
                <a:solidFill>
                  <a:srgbClr val="002060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СЕТЕЙ</a:t>
            </a:r>
            <a:endParaRPr lang="ru-RU" sz="1400" b="1" kern="1200" dirty="0">
              <a:solidFill>
                <a:srgbClr val="002060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59" name="Номер слайда 1"/>
          <p:cNvSpPr>
            <a:spLocks noGrp="1" noEditPoints="1"/>
          </p:cNvSpPr>
          <p:nvPr>
            <p:ph type="sldNum" sz="quarter" idx="12"/>
          </p:nvPr>
        </p:nvSpPr>
        <p:spPr>
          <a:xfrm>
            <a:off x="4223494" y="3009318"/>
            <a:ext cx="1346581" cy="276999"/>
          </a:xfrm>
        </p:spPr>
        <p:txBody>
          <a:bodyPr wrap="square" lIns="0" tIns="0" rIns="0" bIns="0">
            <a:spAutoFit/>
          </a:bodyPr>
          <a:lstStyle/>
          <a:p>
            <a:r>
              <a:rPr lang="ru-RU" sz="799" dirty="0">
                <a:solidFill>
                  <a:schemeClr val="tx1">
                    <a:tint val="75000"/>
                  </a:schemeClr>
                </a:solidFill>
              </a:rPr>
              <a:t>2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97581" y="279673"/>
            <a:ext cx="56886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solidFill>
                  <a:srgbClr val="002060"/>
                </a:solidFill>
              </a:rPr>
              <a:t>● Через </a:t>
            </a:r>
            <a:r>
              <a:rPr lang="ru-RU" sz="1200" dirty="0" smtClean="0">
                <a:solidFill>
                  <a:srgbClr val="002060"/>
                </a:solidFill>
              </a:rPr>
              <a:t>распределительные сети </a:t>
            </a:r>
            <a:r>
              <a:rPr lang="ru-RU" sz="1200" b="1" dirty="0" smtClean="0">
                <a:solidFill>
                  <a:srgbClr val="002060"/>
                </a:solidFill>
              </a:rPr>
              <a:t>передается вся электроэнергия</a:t>
            </a:r>
            <a:r>
              <a:rPr lang="ru-RU" sz="1200" dirty="0" smtClean="0">
                <a:solidFill>
                  <a:srgbClr val="002060"/>
                </a:solidFill>
              </a:rPr>
              <a:t>, вырабатываемая в </a:t>
            </a:r>
            <a:r>
              <a:rPr lang="ru-RU" sz="1200" dirty="0" smtClean="0">
                <a:solidFill>
                  <a:srgbClr val="002060"/>
                </a:solidFill>
              </a:rPr>
              <a:t>стране.</a:t>
            </a:r>
            <a:endParaRPr lang="ru-RU" sz="1200" dirty="0" smtClean="0">
              <a:solidFill>
                <a:srgbClr val="002060"/>
              </a:solidFill>
            </a:endParaRPr>
          </a:p>
          <a:p>
            <a:r>
              <a:rPr lang="ru-RU" sz="1200" dirty="0" smtClean="0">
                <a:solidFill>
                  <a:srgbClr val="002060"/>
                </a:solidFill>
              </a:rPr>
              <a:t>● Сравнительно </a:t>
            </a:r>
            <a:r>
              <a:rPr lang="ru-RU" sz="1200" b="1" dirty="0" smtClean="0">
                <a:solidFill>
                  <a:srgbClr val="002060"/>
                </a:solidFill>
              </a:rPr>
              <a:t>невысокое</a:t>
            </a:r>
            <a:r>
              <a:rPr lang="ru-RU" sz="1200" dirty="0" smtClean="0">
                <a:solidFill>
                  <a:srgbClr val="002060"/>
                </a:solidFill>
              </a:rPr>
              <a:t> напряжение 6-110 </a:t>
            </a:r>
            <a:r>
              <a:rPr lang="ru-RU" sz="1200" dirty="0" err="1" smtClean="0">
                <a:solidFill>
                  <a:srgbClr val="002060"/>
                </a:solidFill>
              </a:rPr>
              <a:t>кВ.</a:t>
            </a:r>
            <a:endParaRPr lang="ru-RU" sz="1200" dirty="0" smtClean="0">
              <a:solidFill>
                <a:srgbClr val="002060"/>
              </a:solidFill>
            </a:endParaRPr>
          </a:p>
          <a:p>
            <a:r>
              <a:rPr lang="ru-RU" sz="1200" dirty="0" smtClean="0">
                <a:solidFill>
                  <a:srgbClr val="002060"/>
                </a:solidFill>
              </a:rPr>
              <a:t>● </a:t>
            </a:r>
            <a:r>
              <a:rPr lang="ru-RU" sz="1200" b="1" dirty="0" smtClean="0">
                <a:solidFill>
                  <a:srgbClr val="002060"/>
                </a:solidFill>
              </a:rPr>
              <a:t>Невысокая стоимость </a:t>
            </a:r>
            <a:r>
              <a:rPr lang="ru-RU" sz="1200" dirty="0" smtClean="0">
                <a:solidFill>
                  <a:srgbClr val="002060"/>
                </a:solidFill>
              </a:rPr>
              <a:t>основного </a:t>
            </a:r>
            <a:r>
              <a:rPr lang="ru-RU" sz="1200" dirty="0" smtClean="0">
                <a:solidFill>
                  <a:srgbClr val="002060"/>
                </a:solidFill>
              </a:rPr>
              <a:t>оборудования.</a:t>
            </a:r>
            <a:endParaRPr lang="ru-RU" sz="1200" dirty="0" smtClean="0">
              <a:solidFill>
                <a:srgbClr val="002060"/>
              </a:solidFill>
            </a:endParaRPr>
          </a:p>
          <a:p>
            <a:r>
              <a:rPr lang="ru-RU" sz="1200" dirty="0" smtClean="0">
                <a:solidFill>
                  <a:srgbClr val="002060"/>
                </a:solidFill>
              </a:rPr>
              <a:t>● Высокие требования по </a:t>
            </a:r>
            <a:r>
              <a:rPr lang="ru-RU" sz="1200" b="1" dirty="0" smtClean="0">
                <a:solidFill>
                  <a:srgbClr val="002060"/>
                </a:solidFill>
              </a:rPr>
              <a:t>надежности</a:t>
            </a:r>
            <a:r>
              <a:rPr lang="ru-RU" sz="1200" dirty="0" smtClean="0">
                <a:solidFill>
                  <a:srgbClr val="002060"/>
                </a:solidFill>
              </a:rPr>
              <a:t> </a:t>
            </a:r>
            <a:r>
              <a:rPr lang="ru-RU" sz="1200" dirty="0" smtClean="0">
                <a:solidFill>
                  <a:srgbClr val="002060"/>
                </a:solidFill>
              </a:rPr>
              <a:t>электроснабжения.</a:t>
            </a:r>
            <a:endParaRPr lang="ru-RU" sz="1200" dirty="0" smtClean="0">
              <a:solidFill>
                <a:srgbClr val="002060"/>
              </a:solidFill>
            </a:endParaRPr>
          </a:p>
          <a:p>
            <a:r>
              <a:rPr lang="ru-RU" sz="1200" dirty="0" smtClean="0">
                <a:solidFill>
                  <a:srgbClr val="002060"/>
                </a:solidFill>
              </a:rPr>
              <a:t>● </a:t>
            </a:r>
            <a:r>
              <a:rPr lang="ru-RU" sz="1200" b="1" dirty="0" smtClean="0">
                <a:solidFill>
                  <a:srgbClr val="002060"/>
                </a:solidFill>
              </a:rPr>
              <a:t>Простая и надежная РЗА</a:t>
            </a:r>
            <a:r>
              <a:rPr lang="ru-RU" sz="1200" dirty="0" smtClean="0">
                <a:solidFill>
                  <a:srgbClr val="002060"/>
                </a:solidFill>
              </a:rPr>
              <a:t>. Преимущественно токовые защиты, реализованные в цифровой </a:t>
            </a:r>
            <a:r>
              <a:rPr lang="ru-RU" sz="1200" dirty="0" smtClean="0">
                <a:solidFill>
                  <a:srgbClr val="002060"/>
                </a:solidFill>
              </a:rPr>
              <a:t>среде.</a:t>
            </a:r>
            <a:endParaRPr lang="ru-RU" sz="1200" dirty="0" smtClean="0">
              <a:solidFill>
                <a:srgbClr val="002060"/>
              </a:solidFill>
            </a:endParaRPr>
          </a:p>
          <a:p>
            <a:endParaRPr lang="ru-RU" sz="1200" dirty="0">
              <a:solidFill>
                <a:srgbClr val="002060"/>
              </a:solidFill>
            </a:endParaRPr>
          </a:p>
          <a:p>
            <a:pPr algn="ctr">
              <a:lnSpc>
                <a:spcPct val="50000"/>
              </a:lnSpc>
            </a:pPr>
            <a:r>
              <a:rPr lang="ru-RU" sz="1600" b="1" dirty="0" smtClean="0">
                <a:solidFill>
                  <a:srgbClr val="002060"/>
                </a:solidFill>
              </a:rPr>
              <a:t>Нужны недорогие датчики тока с цифровым </a:t>
            </a:r>
            <a:r>
              <a:rPr lang="ru-RU" sz="1600" b="1" dirty="0" smtClean="0">
                <a:solidFill>
                  <a:srgbClr val="002060"/>
                </a:solidFill>
              </a:rPr>
              <a:t>выходом!</a:t>
            </a:r>
            <a:endParaRPr lang="ru-RU" sz="1600" b="1" dirty="0">
              <a:solidFill>
                <a:srgbClr val="002060"/>
              </a:solidFill>
            </a:endParaRPr>
          </a:p>
          <a:p>
            <a:pPr algn="ctr">
              <a:lnSpc>
                <a:spcPct val="50000"/>
              </a:lnSpc>
            </a:pPr>
            <a:endParaRPr lang="ru-RU" sz="16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1400" b="1" dirty="0" smtClean="0">
                <a:solidFill>
                  <a:srgbClr val="002060"/>
                </a:solidFill>
              </a:rPr>
              <a:t>Причем </a:t>
            </a:r>
            <a:r>
              <a:rPr lang="ru-RU" sz="1400" b="1" dirty="0" smtClean="0">
                <a:solidFill>
                  <a:srgbClr val="002060"/>
                </a:solidFill>
              </a:rPr>
              <a:t>они должны </a:t>
            </a:r>
            <a:r>
              <a:rPr lang="ru-RU" sz="1400" b="1" dirty="0" smtClean="0">
                <a:solidFill>
                  <a:srgbClr val="002060"/>
                </a:solidFill>
              </a:rPr>
              <a:t>осуществлять измерительное </a:t>
            </a:r>
            <a:r>
              <a:rPr lang="ru-RU" sz="1400" b="1" dirty="0" smtClean="0">
                <a:solidFill>
                  <a:srgbClr val="002060"/>
                </a:solidFill>
              </a:rPr>
              <a:t>преобразование в </a:t>
            </a:r>
            <a:r>
              <a:rPr lang="ru-RU" sz="1400" b="1" dirty="0">
                <a:solidFill>
                  <a:srgbClr val="002060"/>
                </a:solidFill>
              </a:rPr>
              <a:t>цифровые коды по определенным правилам, установленным </a:t>
            </a:r>
            <a:r>
              <a:rPr lang="ru-RU" sz="1400" b="1" dirty="0" smtClean="0">
                <a:solidFill>
                  <a:srgbClr val="002060"/>
                </a:solidFill>
              </a:rPr>
              <a:t>МЭК!</a:t>
            </a:r>
            <a:endParaRPr lang="ru-RU" sz="1400" b="1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374" y="2714414"/>
            <a:ext cx="495697" cy="49569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424" y="2787779"/>
            <a:ext cx="563109" cy="4223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054" y="2753882"/>
            <a:ext cx="839118" cy="4167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4367510" y="2738045"/>
            <a:ext cx="1055142" cy="448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30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Заголовок 4"/>
          <p:cNvSpPr>
            <a:spLocks noGrp="1" noEditPoints="1"/>
          </p:cNvSpPr>
          <p:nvPr>
            <p:ph type="title"/>
          </p:nvPr>
        </p:nvSpPr>
        <p:spPr>
          <a:xfrm>
            <a:off x="75430" y="27502"/>
            <a:ext cx="4643806" cy="221599"/>
          </a:xfrm>
        </p:spPr>
        <p:txBody>
          <a:bodyPr vert="horz" wrap="square" lIns="0" tIns="0" rIns="0" bIns="0" rtlCol="0" anchor="ctr">
            <a:spAutoFit/>
          </a:bodyPr>
          <a:lstStyle/>
          <a:p>
            <a:pPr marL="12700" algn="l" rtl="0"/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ea typeface="Roboto" panose="02000000000000000000" pitchFamily="2" charset="0"/>
                <a:cs typeface="Arial" panose="020B0604020202020204" pitchFamily="34" charset="0"/>
              </a:rPr>
              <a:t>Цифровой датчик тока: ЧТО ЭТО?</a:t>
            </a:r>
            <a:endParaRPr lang="ru-RU" sz="1600" b="1" kern="1200" dirty="0">
              <a:solidFill>
                <a:srgbClr val="002060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59" name="Номер слайда 1"/>
          <p:cNvSpPr>
            <a:spLocks noGrp="1" noEditPoints="1"/>
          </p:cNvSpPr>
          <p:nvPr>
            <p:ph type="sldNum" sz="quarter" idx="12"/>
          </p:nvPr>
        </p:nvSpPr>
        <p:spPr>
          <a:xfrm>
            <a:off x="4223494" y="3086326"/>
            <a:ext cx="1346581" cy="122982"/>
          </a:xfrm>
        </p:spPr>
        <p:txBody>
          <a:bodyPr wrap="square" lIns="0" tIns="0" rIns="0" bIns="0">
            <a:spAutoFit/>
          </a:bodyPr>
          <a:lstStyle/>
          <a:p>
            <a:r>
              <a:rPr lang="ru-RU" sz="799" dirty="0">
                <a:solidFill>
                  <a:schemeClr val="tx1">
                    <a:tint val="75000"/>
                  </a:schemeClr>
                </a:solidFill>
              </a:rPr>
              <a:t>3</a:t>
            </a:r>
          </a:p>
        </p:txBody>
      </p:sp>
      <p:pic>
        <p:nvPicPr>
          <p:cNvPr id="4" name="Рисунок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1485" y="783729"/>
            <a:ext cx="3215470" cy="173113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423294" y="351681"/>
            <a:ext cx="328739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Структура цифрового датчика тока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9038" y="361014"/>
            <a:ext cx="201622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</a:rPr>
              <a:t>Измерительное преобразование – это </a:t>
            </a:r>
            <a:r>
              <a:rPr lang="ru-RU" sz="1400" b="1" dirty="0" smtClean="0">
                <a:solidFill>
                  <a:srgbClr val="002060"/>
                </a:solidFill>
              </a:rPr>
              <a:t>отражение</a:t>
            </a:r>
            <a:r>
              <a:rPr lang="ru-RU" sz="1400" dirty="0" smtClean="0">
                <a:solidFill>
                  <a:srgbClr val="002060"/>
                </a:solidFill>
              </a:rPr>
              <a:t> </a:t>
            </a:r>
            <a:r>
              <a:rPr lang="ru-RU" sz="1400" b="1" dirty="0" smtClean="0">
                <a:solidFill>
                  <a:srgbClr val="002060"/>
                </a:solidFill>
              </a:rPr>
              <a:t>размера</a:t>
            </a:r>
            <a:r>
              <a:rPr lang="ru-RU" sz="1400" dirty="0" smtClean="0">
                <a:solidFill>
                  <a:srgbClr val="002060"/>
                </a:solidFill>
              </a:rPr>
              <a:t> измеряемой физической величины (тока) </a:t>
            </a:r>
            <a:r>
              <a:rPr lang="ru-RU" sz="1400" b="1" dirty="0" smtClean="0">
                <a:solidFill>
                  <a:srgbClr val="002060"/>
                </a:solidFill>
              </a:rPr>
              <a:t>размером</a:t>
            </a:r>
            <a:r>
              <a:rPr lang="ru-RU" sz="1400" dirty="0" smtClean="0">
                <a:solidFill>
                  <a:srgbClr val="002060"/>
                </a:solidFill>
              </a:rPr>
              <a:t> другой величины, </a:t>
            </a:r>
            <a:r>
              <a:rPr lang="ru-RU" sz="1400" b="1" dirty="0" smtClean="0">
                <a:solidFill>
                  <a:srgbClr val="002060"/>
                </a:solidFill>
              </a:rPr>
              <a:t>функционально</a:t>
            </a:r>
            <a:r>
              <a:rPr lang="ru-RU" sz="1400" dirty="0" smtClean="0">
                <a:solidFill>
                  <a:srgbClr val="002060"/>
                </a:solidFill>
              </a:rPr>
              <a:t> с </a:t>
            </a:r>
            <a:r>
              <a:rPr lang="ru-RU" sz="1400" dirty="0">
                <a:solidFill>
                  <a:srgbClr val="002060"/>
                </a:solidFill>
              </a:rPr>
              <a:t>ней </a:t>
            </a:r>
            <a:r>
              <a:rPr lang="ru-RU" sz="1400" dirty="0" smtClean="0">
                <a:solidFill>
                  <a:srgbClr val="002060"/>
                </a:solidFill>
              </a:rPr>
              <a:t> </a:t>
            </a:r>
            <a:r>
              <a:rPr lang="ru-RU" sz="1400" b="1" dirty="0" smtClean="0">
                <a:solidFill>
                  <a:srgbClr val="002060"/>
                </a:solidFill>
              </a:rPr>
              <a:t>связанной</a:t>
            </a:r>
            <a:r>
              <a:rPr lang="ru-RU" sz="1400" dirty="0" smtClean="0">
                <a:solidFill>
                  <a:srgbClr val="002060"/>
                </a:solidFill>
              </a:rPr>
              <a:t> (цифровой код) 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030" y="2585652"/>
            <a:ext cx="57606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</a:rPr>
              <a:t>Выполнение операций АЦП и кодировки по правилам МЭК требуют значительных вычислительных ресурсов и, следовательно, питания</a:t>
            </a:r>
            <a:endParaRPr lang="ru-RU" sz="1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09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object 28"/>
          <p:cNvSpPr txBox="1"/>
          <p:nvPr/>
        </p:nvSpPr>
        <p:spPr>
          <a:xfrm>
            <a:off x="2872309" y="656539"/>
            <a:ext cx="774140" cy="4488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691" marR="5076" algn="ctr">
              <a:lnSpc>
                <a:spcPts val="670"/>
              </a:lnSpc>
            </a:pPr>
            <a:r>
              <a:rPr lang="ru-RU"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Лицензия</a:t>
            </a:r>
          </a:p>
          <a:p>
            <a:pPr marL="12691" marR="5076" algn="ctr">
              <a:lnSpc>
                <a:spcPts val="670"/>
              </a:lnSpc>
            </a:pPr>
            <a:r>
              <a:rPr lang="ru-RU"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Министерства образования и молодежной политики ЧР</a:t>
            </a:r>
            <a:endParaRPr sz="5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26" name="object 27"/>
          <p:cNvSpPr txBox="1"/>
          <p:nvPr/>
        </p:nvSpPr>
        <p:spPr>
          <a:xfrm>
            <a:off x="3316440" y="1366977"/>
            <a:ext cx="698085" cy="3975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659"/>
              </a:lnSpc>
            </a:pPr>
            <a:r>
              <a:rPr lang="ru-RU" sz="13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13</a:t>
            </a:r>
            <a:endParaRPr sz="13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12691" marR="5076" algn="ctr">
              <a:lnSpc>
                <a:spcPts val="670"/>
              </a:lnSpc>
              <a:spcBef>
                <a:spcPts val="40"/>
              </a:spcBef>
            </a:pPr>
            <a:r>
              <a:rPr lang="ru-RU" sz="5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образовательных программ</a:t>
            </a:r>
          </a:p>
        </p:txBody>
      </p:sp>
      <p:pic>
        <p:nvPicPr>
          <p:cNvPr id="8" name="Рисунок 18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52" y="845666"/>
            <a:ext cx="4032448" cy="1234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18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2566437" y="787054"/>
            <a:ext cx="2610340" cy="186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23"/>
          <p:cNvSpPr/>
          <p:nvPr/>
        </p:nvSpPr>
        <p:spPr>
          <a:xfrm>
            <a:off x="2793411" y="279673"/>
            <a:ext cx="2567446" cy="55254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>
            <a:lvl1pPr>
              <a:spcBef>
                <a:spcPts val="800"/>
              </a:spcBef>
              <a:buClr>
                <a:schemeClr val="accent1"/>
              </a:buClr>
              <a:buSzPct val="90000"/>
              <a:buFont typeface="Wingdings" pitchFamily="2" charset="2"/>
              <a:defRPr sz="1400"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1pPr>
            <a:lvl2pPr marL="742950" indent="-285750">
              <a:spcBef>
                <a:spcPts val="600"/>
              </a:spcBef>
              <a:buClr>
                <a:schemeClr val="tx1"/>
              </a:buClr>
              <a:buSzPct val="120000"/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2pPr>
            <a:lvl3pPr marL="1143000" indent="-228600">
              <a:spcBef>
                <a:spcPts val="400"/>
              </a:spcBef>
              <a:buClr>
                <a:schemeClr val="tx1"/>
              </a:buClr>
              <a:buSzPct val="90000"/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dirty="0">
                <a:solidFill>
                  <a:srgbClr val="002060"/>
                </a:solidFill>
                <a:latin typeface="Arial" panose="020B0604020202020204" pitchFamily="34" charset="0"/>
                <a:ea typeface="DejaVu Sans" pitchFamily="34" charset="0"/>
                <a:cs typeface="Arial" panose="020B0604020202020204" pitchFamily="34" charset="0"/>
              </a:rPr>
              <a:t>Синхронизирующая информация от </a:t>
            </a:r>
            <a:r>
              <a:rPr lang="ru-RU" altLang="ru-RU" sz="1000" dirty="0" smtClean="0">
                <a:solidFill>
                  <a:srgbClr val="002060"/>
                </a:solidFill>
                <a:latin typeface="Arial" panose="020B0604020202020204" pitchFamily="34" charset="0"/>
                <a:ea typeface="DejaVu Sans" pitchFamily="34" charset="0"/>
                <a:cs typeface="Arial" panose="020B0604020202020204" pitchFamily="34" charset="0"/>
              </a:rPr>
              <a:t>системы точного </a:t>
            </a:r>
            <a:r>
              <a:rPr lang="ru-RU" altLang="ru-RU" sz="1000" dirty="0">
                <a:solidFill>
                  <a:srgbClr val="002060"/>
                </a:solidFill>
                <a:latin typeface="Arial" panose="020B0604020202020204" pitchFamily="34" charset="0"/>
                <a:ea typeface="DejaVu Sans" pitchFamily="34" charset="0"/>
                <a:cs typeface="Arial" panose="020B0604020202020204" pitchFamily="34" charset="0"/>
              </a:rPr>
              <a:t>времени объекта; MMS-сообщения</a:t>
            </a:r>
            <a:endParaRPr lang="ru-RU" altLang="ru-RU" sz="1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385" y="2038711"/>
            <a:ext cx="1665117" cy="337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8"/>
          <p:cNvSpPr/>
          <p:nvPr/>
        </p:nvSpPr>
        <p:spPr>
          <a:xfrm>
            <a:off x="87834" y="2407684"/>
            <a:ext cx="2047428" cy="70643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>
            <a:lvl1pPr>
              <a:spcBef>
                <a:spcPts val="800"/>
              </a:spcBef>
              <a:buClr>
                <a:schemeClr val="accent1"/>
              </a:buClr>
              <a:buSzPct val="90000"/>
              <a:buFont typeface="Wingdings" pitchFamily="2" charset="2"/>
              <a:defRPr sz="1400"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1pPr>
            <a:lvl2pPr marL="742950" indent="-285750">
              <a:spcBef>
                <a:spcPts val="600"/>
              </a:spcBef>
              <a:buClr>
                <a:schemeClr val="tx1"/>
              </a:buClr>
              <a:buSzPct val="120000"/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2pPr>
            <a:lvl3pPr marL="1143000" indent="-228600">
              <a:spcBef>
                <a:spcPts val="400"/>
              </a:spcBef>
              <a:buClr>
                <a:schemeClr val="tx1"/>
              </a:buClr>
              <a:buSzPct val="90000"/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000" dirty="0">
                <a:solidFill>
                  <a:srgbClr val="002060"/>
                </a:solidFill>
                <a:latin typeface="Arial" panose="020B0604020202020204" pitchFamily="34" charset="0"/>
                <a:ea typeface="DejaVu Sans" pitchFamily="34" charset="0"/>
                <a:cs typeface="Arial" panose="020B0604020202020204" pitchFamily="34" charset="0"/>
              </a:rPr>
              <a:t>Высокочастотная потоковая передача данных по волоконно-оптическому каналу </a:t>
            </a:r>
            <a:r>
              <a:rPr lang="ru-RU" altLang="ru-RU" sz="1000" dirty="0" smtClean="0">
                <a:solidFill>
                  <a:srgbClr val="002060"/>
                </a:solidFill>
                <a:latin typeface="Arial" panose="020B0604020202020204" pitchFamily="34" charset="0"/>
                <a:ea typeface="DejaVu Sans" pitchFamily="34" charset="0"/>
                <a:cs typeface="Arial" panose="020B0604020202020204" pitchFamily="34" charset="0"/>
              </a:rPr>
              <a:t>связи</a:t>
            </a:r>
            <a:endParaRPr lang="ru-RU" altLang="ru-RU" sz="10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Рисунок 18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0932" y="1945328"/>
            <a:ext cx="2829099" cy="737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Прямоугольник 25"/>
          <p:cNvSpPr/>
          <p:nvPr/>
        </p:nvSpPr>
        <p:spPr>
          <a:xfrm>
            <a:off x="3142501" y="2100336"/>
            <a:ext cx="2664296" cy="21399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>
            <a:lvl1pPr>
              <a:spcBef>
                <a:spcPts val="800"/>
              </a:spcBef>
              <a:buClr>
                <a:schemeClr val="accent1"/>
              </a:buClr>
              <a:buSzPct val="90000"/>
              <a:buFont typeface="Wingdings" pitchFamily="2" charset="2"/>
              <a:defRPr sz="1400"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1pPr>
            <a:lvl2pPr marL="742950" indent="-285750">
              <a:spcBef>
                <a:spcPts val="600"/>
              </a:spcBef>
              <a:buClr>
                <a:schemeClr val="tx1"/>
              </a:buClr>
              <a:buSzPct val="120000"/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2pPr>
            <a:lvl3pPr marL="1143000" indent="-228600">
              <a:spcBef>
                <a:spcPts val="400"/>
              </a:spcBef>
              <a:buClr>
                <a:schemeClr val="tx1"/>
              </a:buClr>
              <a:buSzPct val="90000"/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800" dirty="0">
                <a:solidFill>
                  <a:srgbClr val="002060"/>
                </a:solidFill>
                <a:latin typeface="Arial" panose="020B0604020202020204" pitchFamily="34" charset="0"/>
                <a:ea typeface="DejaVu Sans" pitchFamily="34" charset="0"/>
                <a:cs typeface="Arial" panose="020B0604020202020204" pitchFamily="34" charset="0"/>
              </a:rPr>
              <a:t>Мгновенные значение тока по 3+1 фазам</a:t>
            </a:r>
            <a:endParaRPr lang="ru-RU" altLang="ru-RU" sz="8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24"/>
          <p:cNvSpPr/>
          <p:nvPr/>
        </p:nvSpPr>
        <p:spPr>
          <a:xfrm>
            <a:off x="2566437" y="2213900"/>
            <a:ext cx="2881193" cy="21399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>
            <a:lvl1pPr>
              <a:spcBef>
                <a:spcPts val="800"/>
              </a:spcBef>
              <a:buClr>
                <a:schemeClr val="accent1"/>
              </a:buClr>
              <a:buSzPct val="90000"/>
              <a:buFont typeface="Wingdings" pitchFamily="2" charset="2"/>
              <a:defRPr sz="1400"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1pPr>
            <a:lvl2pPr marL="742950" indent="-285750">
              <a:spcBef>
                <a:spcPts val="600"/>
              </a:spcBef>
              <a:buClr>
                <a:schemeClr val="tx1"/>
              </a:buClr>
              <a:buSzPct val="120000"/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2pPr>
            <a:lvl3pPr marL="1143000" indent="-228600">
              <a:spcBef>
                <a:spcPts val="400"/>
              </a:spcBef>
              <a:buClr>
                <a:schemeClr val="tx1"/>
              </a:buClr>
              <a:buSzPct val="90000"/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800" dirty="0">
                <a:solidFill>
                  <a:srgbClr val="002060"/>
                </a:solidFill>
                <a:latin typeface="Arial" panose="020B0604020202020204" pitchFamily="34" charset="0"/>
                <a:ea typeface="DejaVu Sans" pitchFamily="34" charset="0"/>
                <a:cs typeface="Arial" panose="020B0604020202020204" pitchFamily="34" charset="0"/>
              </a:rPr>
              <a:t>Диагностическая информация по 3+1 </a:t>
            </a:r>
            <a:r>
              <a:rPr lang="ru-RU" altLang="ru-RU" sz="800" dirty="0" smtClean="0">
                <a:solidFill>
                  <a:srgbClr val="002060"/>
                </a:solidFill>
                <a:latin typeface="Arial" panose="020B0604020202020204" pitchFamily="34" charset="0"/>
                <a:ea typeface="DejaVu Sans" pitchFamily="34" charset="0"/>
                <a:cs typeface="Arial" panose="020B0604020202020204" pitchFamily="34" charset="0"/>
              </a:rPr>
              <a:t>фазным </a:t>
            </a:r>
            <a:r>
              <a:rPr lang="ru-RU" altLang="ru-RU" sz="800" dirty="0">
                <a:solidFill>
                  <a:srgbClr val="002060"/>
                </a:solidFill>
                <a:latin typeface="Arial" panose="020B0604020202020204" pitchFamily="34" charset="0"/>
                <a:ea typeface="DejaVu Sans" pitchFamily="34" charset="0"/>
                <a:cs typeface="Arial" panose="020B0604020202020204" pitchFamily="34" charset="0"/>
              </a:rPr>
              <a:t>датчикам</a:t>
            </a:r>
            <a:endParaRPr lang="ru-RU" altLang="ru-RU" sz="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03516" y="2407573"/>
            <a:ext cx="292735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900" dirty="0">
                <a:solidFill>
                  <a:srgbClr val="002060"/>
                </a:solidFill>
                <a:latin typeface="Arial" panose="020B0604020202020204" pitchFamily="34" charset="0"/>
                <a:ea typeface="DejaVu Sans" pitchFamily="34" charset="0"/>
                <a:cs typeface="Arial" panose="020B0604020202020204" pitchFamily="34" charset="0"/>
              </a:rPr>
              <a:t>Метка времени относительно начала секунды</a:t>
            </a:r>
            <a:endParaRPr lang="ru-RU" altLang="ru-RU" sz="9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9"/>
          <p:cNvSpPr/>
          <p:nvPr/>
        </p:nvSpPr>
        <p:spPr>
          <a:xfrm>
            <a:off x="2495302" y="936830"/>
            <a:ext cx="1008112" cy="3371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>
            <a:lvl1pPr>
              <a:spcBef>
                <a:spcPts val="800"/>
              </a:spcBef>
              <a:buClr>
                <a:schemeClr val="accent1"/>
              </a:buClr>
              <a:buSzPct val="90000"/>
              <a:buFont typeface="Wingdings" pitchFamily="2" charset="2"/>
              <a:defRPr sz="1400"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1pPr>
            <a:lvl2pPr marL="742950" indent="-285750">
              <a:spcBef>
                <a:spcPts val="600"/>
              </a:spcBef>
              <a:buClr>
                <a:schemeClr val="tx1"/>
              </a:buClr>
              <a:buSzPct val="120000"/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2pPr>
            <a:lvl3pPr marL="1143000" indent="-228600">
              <a:spcBef>
                <a:spcPts val="400"/>
              </a:spcBef>
              <a:buClr>
                <a:schemeClr val="tx1"/>
              </a:buClr>
              <a:buSzPct val="90000"/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800" dirty="0">
                <a:solidFill>
                  <a:srgbClr val="002060"/>
                </a:solidFill>
                <a:latin typeface="Arial" panose="020B0604020202020204" pitchFamily="34" charset="0"/>
                <a:ea typeface="DejaVu Sans" pitchFamily="34" charset="0"/>
                <a:cs typeface="Arial" panose="020B0604020202020204" pitchFamily="34" charset="0"/>
              </a:rPr>
              <a:t>Данные синхронизации</a:t>
            </a:r>
            <a:endParaRPr lang="ru-RU" altLang="ru-RU" sz="8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20"/>
          <p:cNvSpPr/>
          <p:nvPr/>
        </p:nvSpPr>
        <p:spPr>
          <a:xfrm>
            <a:off x="3483351" y="919510"/>
            <a:ext cx="539750" cy="21399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spc="-1" dirty="0">
                <a:solidFill>
                  <a:srgbClr val="002060"/>
                </a:solidFill>
                <a:ea typeface="DejaVu Sans"/>
              </a:rPr>
              <a:t>MMS</a:t>
            </a:r>
            <a:endParaRPr lang="ru-RU" sz="800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Прямоугольник 21"/>
          <p:cNvSpPr/>
          <p:nvPr/>
        </p:nvSpPr>
        <p:spPr>
          <a:xfrm>
            <a:off x="4164596" y="936830"/>
            <a:ext cx="1571065" cy="21399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>
            <a:lvl1pPr>
              <a:spcBef>
                <a:spcPts val="800"/>
              </a:spcBef>
              <a:buClr>
                <a:schemeClr val="accent1"/>
              </a:buClr>
              <a:buSzPct val="90000"/>
              <a:buFont typeface="Wingdings" pitchFamily="2" charset="2"/>
              <a:defRPr sz="1400"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1pPr>
            <a:lvl2pPr marL="742950" indent="-285750">
              <a:spcBef>
                <a:spcPts val="600"/>
              </a:spcBef>
              <a:buClr>
                <a:schemeClr val="tx1"/>
              </a:buClr>
              <a:buSzPct val="120000"/>
              <a:buFont typeface="Arial" pitchFamily="34" charset="0"/>
              <a:buChar char="•"/>
              <a:defRPr sz="1400"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2pPr>
            <a:lvl3pPr marL="1143000" indent="-228600">
              <a:spcBef>
                <a:spcPts val="400"/>
              </a:spcBef>
              <a:buClr>
                <a:schemeClr val="tx1"/>
              </a:buClr>
              <a:buSzPct val="90000"/>
              <a:buFont typeface="Arial" pitchFamily="34" charset="0"/>
              <a:buChar char="•"/>
              <a:defRPr sz="1200"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tx1"/>
                </a:solidFill>
                <a:latin typeface="PF Din Text Cond Pro Light" pitchFamily="2" charset="0"/>
                <a:ea typeface="PF Din Text Cond Pro" pitchFamily="2" charset="0"/>
                <a:cs typeface="PF Din Text Cond Pro" pitchFamily="2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800" dirty="0">
                <a:solidFill>
                  <a:srgbClr val="002060"/>
                </a:solidFill>
                <a:latin typeface="Arial" panose="020B0604020202020204" pitchFamily="34" charset="0"/>
                <a:ea typeface="DejaVu Sans" pitchFamily="34" charset="0"/>
                <a:cs typeface="Arial" panose="020B0604020202020204" pitchFamily="34" charset="0"/>
              </a:rPr>
              <a:t>Данные синхронизации</a:t>
            </a:r>
            <a:endParaRPr lang="ru-RU" altLang="ru-RU" sz="8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37" y="0"/>
            <a:ext cx="479955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600" b="1" dirty="0" smtClean="0">
                <a:solidFill>
                  <a:srgbClr val="002060"/>
                </a:solidFill>
                <a:ea typeface="DejaVu Sans" pitchFamily="34" charset="0"/>
                <a:cs typeface="DejaVu Sans" pitchFamily="34" charset="0"/>
              </a:rPr>
              <a:t>СХЕМА </a:t>
            </a:r>
            <a:r>
              <a:rPr lang="ru-RU" altLang="ru-RU" sz="1600" b="1" dirty="0">
                <a:solidFill>
                  <a:srgbClr val="002060"/>
                </a:solidFill>
                <a:ea typeface="DejaVu Sans" pitchFamily="34" charset="0"/>
                <a:cs typeface="DejaVu Sans" pitchFamily="34" charset="0"/>
              </a:rPr>
              <a:t>ОПЫТНОГО ОБРАЗЦА </a:t>
            </a:r>
            <a:r>
              <a:rPr lang="ru-RU" altLang="ru-RU" sz="1600" b="1" dirty="0" smtClean="0">
                <a:solidFill>
                  <a:srgbClr val="002060"/>
                </a:solidFill>
                <a:ea typeface="DejaVu Sans" pitchFamily="34" charset="0"/>
                <a:cs typeface="DejaVu Sans" pitchFamily="34" charset="0"/>
              </a:rPr>
              <a:t>ЦДТ</a:t>
            </a: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80896" y="2896054"/>
            <a:ext cx="24237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altLang="ru-RU" sz="8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79327" y="495697"/>
            <a:ext cx="120109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smtClean="0">
                <a:solidFill>
                  <a:srgbClr val="002060"/>
                </a:solidFill>
              </a:rPr>
              <a:t>Мультиплексор</a:t>
            </a:r>
            <a:endParaRPr lang="ru-RU" sz="1200" dirty="0">
              <a:solidFill>
                <a:srgbClr val="00206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76827" y="357197"/>
            <a:ext cx="13280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" dirty="0" smtClean="0">
                <a:solidFill>
                  <a:srgbClr val="002060"/>
                </a:solidFill>
              </a:rPr>
              <a:t>Первичные </a:t>
            </a:r>
          </a:p>
          <a:p>
            <a:r>
              <a:rPr lang="ru-RU" sz="1200" dirty="0" smtClean="0">
                <a:solidFill>
                  <a:srgbClr val="002060"/>
                </a:solidFill>
              </a:rPr>
              <a:t>преобразователи</a:t>
            </a:r>
            <a:endParaRPr lang="ru-RU" sz="1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23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Заголовок 4"/>
          <p:cNvSpPr>
            <a:spLocks noGrp="1" noEditPoints="1"/>
          </p:cNvSpPr>
          <p:nvPr>
            <p:ph type="title"/>
          </p:nvPr>
        </p:nvSpPr>
        <p:spPr>
          <a:xfrm>
            <a:off x="50576" y="39681"/>
            <a:ext cx="4643806" cy="221599"/>
          </a:xfrm>
        </p:spPr>
        <p:txBody>
          <a:bodyPr vert="horz" wrap="square" lIns="0" tIns="0" rIns="0" bIns="0" rtlCol="0" anchor="ctr">
            <a:spAutoFit/>
          </a:bodyPr>
          <a:lstStyle/>
          <a:p>
            <a:pPr marL="12700"/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Совмещение функций в ЦДТ</a:t>
            </a:r>
            <a:endParaRPr lang="ru-RU" sz="1600" b="1" kern="1200" dirty="0">
              <a:solidFill>
                <a:srgbClr val="002060"/>
              </a:solidFill>
              <a:latin typeface="Arial" panose="020B0604020202020204" pitchFamily="34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5854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6424913"/>
              </p:ext>
            </p:extLst>
          </p:nvPr>
        </p:nvGraphicFramePr>
        <p:xfrm>
          <a:off x="3359398" y="423689"/>
          <a:ext cx="2400906" cy="259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6" r:id="rId4" imgW="6629257" imgH="4876572" progId="Visio.Drawing.15">
                  <p:embed/>
                </p:oleObj>
              </mc:Choice>
              <mc:Fallback>
                <p:oleObj r:id="rId4" imgW="6629257" imgH="4876572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9398" y="423689"/>
                        <a:ext cx="2400906" cy="25922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5831" y="351681"/>
            <a:ext cx="3456384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</a:rPr>
              <a:t>● Датчик тока должен устанавливаться на каждом присоединении ПС.</a:t>
            </a:r>
          </a:p>
          <a:p>
            <a:r>
              <a:rPr lang="ru-RU" sz="1400" dirty="0">
                <a:solidFill>
                  <a:srgbClr val="002060"/>
                </a:solidFill>
              </a:rPr>
              <a:t>● </a:t>
            </a:r>
            <a:r>
              <a:rPr lang="ru-RU" sz="1400" dirty="0" smtClean="0">
                <a:solidFill>
                  <a:srgbClr val="002060"/>
                </a:solidFill>
              </a:rPr>
              <a:t>Также, на каждом присоединении ПС должна быть РЗА.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● В ЦДТ должен быть </a:t>
            </a:r>
            <a:r>
              <a:rPr lang="ru-RU" sz="1400" b="1" dirty="0" smtClean="0">
                <a:solidFill>
                  <a:srgbClr val="002060"/>
                </a:solidFill>
              </a:rPr>
              <a:t>мощный вычислительный блок </a:t>
            </a:r>
            <a:r>
              <a:rPr lang="ru-RU" sz="1400" dirty="0" smtClean="0">
                <a:solidFill>
                  <a:srgbClr val="002060"/>
                </a:solidFill>
              </a:rPr>
              <a:t>для мультиплексирования.</a:t>
            </a:r>
          </a:p>
          <a:p>
            <a:r>
              <a:rPr lang="ru-RU" sz="1400" dirty="0">
                <a:solidFill>
                  <a:srgbClr val="002060"/>
                </a:solidFill>
              </a:rPr>
              <a:t>● </a:t>
            </a:r>
            <a:r>
              <a:rPr lang="ru-RU" sz="1400" b="1" dirty="0" smtClean="0">
                <a:solidFill>
                  <a:srgbClr val="002060"/>
                </a:solidFill>
              </a:rPr>
              <a:t>Один вычислительный блок может выполнять операции преобразования тока по МЭК и функции РЗА.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● Есть </a:t>
            </a:r>
            <a:r>
              <a:rPr lang="ru-RU" sz="1400" b="1" dirty="0" smtClean="0">
                <a:solidFill>
                  <a:srgbClr val="002060"/>
                </a:solidFill>
              </a:rPr>
              <a:t>положительный </a:t>
            </a:r>
            <a:r>
              <a:rPr lang="ru-RU" sz="1400" b="1" dirty="0">
                <a:solidFill>
                  <a:srgbClr val="002060"/>
                </a:solidFill>
              </a:rPr>
              <a:t>опыт </a:t>
            </a:r>
            <a:r>
              <a:rPr lang="ru-RU" sz="1400" dirty="0">
                <a:solidFill>
                  <a:srgbClr val="002060"/>
                </a:solidFill>
              </a:rPr>
              <a:t>применения подобных решений </a:t>
            </a:r>
            <a:r>
              <a:rPr lang="ru-RU" sz="1400" dirty="0" smtClean="0">
                <a:solidFill>
                  <a:srgbClr val="002060"/>
                </a:solidFill>
              </a:rPr>
              <a:t>в </a:t>
            </a:r>
            <a:r>
              <a:rPr lang="ru-RU" sz="1400" dirty="0">
                <a:solidFill>
                  <a:srgbClr val="002060"/>
                </a:solidFill>
              </a:rPr>
              <a:t>сетях </a:t>
            </a:r>
            <a:r>
              <a:rPr lang="ru-RU" sz="1400" dirty="0" smtClean="0">
                <a:solidFill>
                  <a:srgbClr val="002060"/>
                </a:solidFill>
              </a:rPr>
              <a:t> НН (</a:t>
            </a:r>
            <a:r>
              <a:rPr lang="ru-RU" sz="1400" dirty="0" err="1" smtClean="0">
                <a:solidFill>
                  <a:srgbClr val="002060"/>
                </a:solidFill>
              </a:rPr>
              <a:t>расцепители</a:t>
            </a:r>
            <a:r>
              <a:rPr lang="ru-RU" sz="1400" dirty="0" smtClean="0">
                <a:solidFill>
                  <a:srgbClr val="002060"/>
                </a:solidFill>
              </a:rPr>
              <a:t> АВ) и </a:t>
            </a:r>
            <a:r>
              <a:rPr lang="ru-RU" sz="1400" dirty="0">
                <a:solidFill>
                  <a:srgbClr val="002060"/>
                </a:solidFill>
              </a:rPr>
              <a:t>в </a:t>
            </a:r>
            <a:r>
              <a:rPr lang="ru-RU" sz="1400" dirty="0" smtClean="0">
                <a:solidFill>
                  <a:srgbClr val="002060"/>
                </a:solidFill>
              </a:rPr>
              <a:t>сетях ВН (</a:t>
            </a:r>
            <a:r>
              <a:rPr lang="ru-RU" sz="1400" b="1" dirty="0" smtClean="0">
                <a:solidFill>
                  <a:srgbClr val="002060"/>
                </a:solidFill>
              </a:rPr>
              <a:t>РТВ </a:t>
            </a:r>
            <a:r>
              <a:rPr lang="ru-RU" sz="1400" b="1" dirty="0">
                <a:solidFill>
                  <a:srgbClr val="002060"/>
                </a:solidFill>
              </a:rPr>
              <a:t>и РТМ</a:t>
            </a:r>
            <a:r>
              <a:rPr lang="ru-RU" sz="1400" dirty="0" smtClean="0">
                <a:solidFill>
                  <a:srgbClr val="002060"/>
                </a:solidFill>
              </a:rPr>
              <a:t>).</a:t>
            </a:r>
            <a:endParaRPr lang="ru-RU" sz="1400" b="1" dirty="0" smtClean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447630" y="2993702"/>
            <a:ext cx="24237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altLang="ru-RU" sz="8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Номер слайда 1"/>
          <p:cNvSpPr>
            <a:spLocks noGrp="1" noEditPoints="1"/>
          </p:cNvSpPr>
          <p:nvPr>
            <p:ph type="sldNum" sz="quarter" idx="12"/>
          </p:nvPr>
        </p:nvSpPr>
        <p:spPr>
          <a:xfrm>
            <a:off x="4223494" y="3086326"/>
            <a:ext cx="1346581" cy="122982"/>
          </a:xfrm>
        </p:spPr>
        <p:txBody>
          <a:bodyPr wrap="square" lIns="0" tIns="0" rIns="0" bIns="0">
            <a:spAutoFit/>
          </a:bodyPr>
          <a:lstStyle/>
          <a:p>
            <a:r>
              <a:rPr lang="ru-RU" sz="799" dirty="0" smtClean="0">
                <a:solidFill>
                  <a:schemeClr val="tx1">
                    <a:tint val="75000"/>
                  </a:schemeClr>
                </a:solidFill>
              </a:rPr>
              <a:t>6</a:t>
            </a:r>
            <a:endParaRPr lang="ru-RU" sz="799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94" name="object 27"/>
          <p:cNvSpPr txBox="1"/>
          <p:nvPr/>
        </p:nvSpPr>
        <p:spPr>
          <a:xfrm>
            <a:off x="2188052" y="695337"/>
            <a:ext cx="577433" cy="3975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659"/>
              </a:lnSpc>
            </a:pPr>
            <a:r>
              <a:rPr lang="ru-RU" sz="13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2014</a:t>
            </a:r>
            <a:endParaRPr sz="13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12691" marR="5076" algn="ctr">
              <a:lnSpc>
                <a:spcPts val="670"/>
              </a:lnSpc>
              <a:spcBef>
                <a:spcPts val="40"/>
              </a:spcBef>
            </a:pPr>
            <a:r>
              <a:rPr sz="5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го</a:t>
            </a:r>
            <a:r>
              <a:rPr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д </a:t>
            </a:r>
            <a:r>
              <a:rPr sz="5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о</a:t>
            </a:r>
            <a:r>
              <a:rPr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сно</a:t>
            </a:r>
            <a:r>
              <a:rPr sz="5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в</a:t>
            </a:r>
            <a:r>
              <a:rPr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ания </a:t>
            </a:r>
            <a:r>
              <a:rPr sz="5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ко</a:t>
            </a:r>
            <a:r>
              <a:rPr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мпании</a:t>
            </a:r>
            <a:endParaRPr sz="5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95" name="object 28"/>
          <p:cNvSpPr txBox="1"/>
          <p:nvPr/>
        </p:nvSpPr>
        <p:spPr>
          <a:xfrm>
            <a:off x="2872309" y="656539"/>
            <a:ext cx="774140" cy="4488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691" marR="5076" algn="ctr">
              <a:lnSpc>
                <a:spcPts val="670"/>
              </a:lnSpc>
            </a:pPr>
            <a:r>
              <a:rPr lang="ru-RU"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Лицензия</a:t>
            </a:r>
          </a:p>
          <a:p>
            <a:pPr marL="12691" marR="5076" algn="ctr">
              <a:lnSpc>
                <a:spcPts val="670"/>
              </a:lnSpc>
            </a:pPr>
            <a:r>
              <a:rPr lang="ru-RU"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Министерства образования и молодежной политики ЧР</a:t>
            </a:r>
            <a:endParaRPr sz="5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26" name="object 27"/>
          <p:cNvSpPr txBox="1"/>
          <p:nvPr/>
        </p:nvSpPr>
        <p:spPr>
          <a:xfrm>
            <a:off x="3316440" y="1366977"/>
            <a:ext cx="698085" cy="3975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659"/>
              </a:lnSpc>
            </a:pPr>
            <a:r>
              <a:rPr lang="ru-RU" sz="13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13</a:t>
            </a:r>
            <a:endParaRPr sz="13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12691" marR="5076" algn="ctr">
              <a:lnSpc>
                <a:spcPts val="670"/>
              </a:lnSpc>
              <a:spcBef>
                <a:spcPts val="40"/>
              </a:spcBef>
            </a:pPr>
            <a:r>
              <a:rPr lang="ru-RU" sz="5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образовательных программ</a:t>
            </a:r>
          </a:p>
        </p:txBody>
      </p:sp>
      <p:sp>
        <p:nvSpPr>
          <p:cNvPr id="27" name="object 29"/>
          <p:cNvSpPr txBox="1"/>
          <p:nvPr/>
        </p:nvSpPr>
        <p:spPr>
          <a:xfrm>
            <a:off x="2063254" y="2583929"/>
            <a:ext cx="640194" cy="3847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54"/>
              </a:lnSpc>
            </a:pPr>
            <a:r>
              <a:rPr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б</a:t>
            </a:r>
            <a:r>
              <a:rPr sz="599" b="1" spc="-2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о</a:t>
            </a:r>
            <a:r>
              <a:rPr sz="5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л</a:t>
            </a:r>
            <a:r>
              <a:rPr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ее</a:t>
            </a:r>
            <a:endParaRPr sz="5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algn="ctr">
              <a:lnSpc>
                <a:spcPts val="1594"/>
              </a:lnSpc>
            </a:pPr>
            <a:r>
              <a:rPr lang="ru-RU" sz="13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2000</a:t>
            </a:r>
            <a:endParaRPr sz="13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algn="ctr">
              <a:lnSpc>
                <a:spcPts val="699"/>
              </a:lnSpc>
            </a:pPr>
            <a:r>
              <a:rPr lang="ru-RU"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слушателей</a:t>
            </a:r>
            <a:endParaRPr sz="5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030" y="0"/>
            <a:ext cx="48245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</a:rPr>
              <a:t>Традиционная структурная схема РЗА на секции шин 10 </a:t>
            </a:r>
            <a:r>
              <a:rPr lang="ru-RU" sz="1400" b="1" dirty="0" err="1" smtClean="0">
                <a:solidFill>
                  <a:srgbClr val="002060"/>
                </a:solidFill>
              </a:rPr>
              <a:t>кВ</a:t>
            </a:r>
            <a:endParaRPr lang="ru-RU" sz="1400" b="1" dirty="0">
              <a:solidFill>
                <a:srgbClr val="002060"/>
              </a:solidFill>
            </a:endParaRPr>
          </a:p>
        </p:txBody>
      </p:sp>
      <p:pic>
        <p:nvPicPr>
          <p:cNvPr id="8" name="Рисунок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676" y="331315"/>
            <a:ext cx="5103954" cy="2896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270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Номер слайда 1"/>
          <p:cNvSpPr>
            <a:spLocks noGrp="1" noEditPoints="1"/>
          </p:cNvSpPr>
          <p:nvPr>
            <p:ph type="sldNum" sz="quarter" idx="12"/>
          </p:nvPr>
        </p:nvSpPr>
        <p:spPr>
          <a:xfrm>
            <a:off x="4223494" y="3086326"/>
            <a:ext cx="1346581" cy="122982"/>
          </a:xfrm>
        </p:spPr>
        <p:txBody>
          <a:bodyPr wrap="square" lIns="0" tIns="0" rIns="0" bIns="0">
            <a:spAutoFit/>
          </a:bodyPr>
          <a:lstStyle/>
          <a:p>
            <a:r>
              <a:rPr lang="ru-RU" sz="799" dirty="0" smtClean="0">
                <a:solidFill>
                  <a:schemeClr val="tx1">
                    <a:tint val="75000"/>
                  </a:schemeClr>
                </a:solidFill>
              </a:rPr>
              <a:t>7</a:t>
            </a:r>
            <a:endParaRPr lang="ru-RU" sz="799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94" name="object 27"/>
          <p:cNvSpPr txBox="1"/>
          <p:nvPr/>
        </p:nvSpPr>
        <p:spPr>
          <a:xfrm>
            <a:off x="2188052" y="695337"/>
            <a:ext cx="577433" cy="3975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659"/>
              </a:lnSpc>
            </a:pPr>
            <a:r>
              <a:rPr lang="ru-RU" sz="13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2014</a:t>
            </a:r>
            <a:endParaRPr sz="13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12691" marR="5076" algn="ctr">
              <a:lnSpc>
                <a:spcPts val="670"/>
              </a:lnSpc>
              <a:spcBef>
                <a:spcPts val="40"/>
              </a:spcBef>
            </a:pPr>
            <a:r>
              <a:rPr sz="5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го</a:t>
            </a:r>
            <a:r>
              <a:rPr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д </a:t>
            </a:r>
            <a:r>
              <a:rPr sz="5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о</a:t>
            </a:r>
            <a:r>
              <a:rPr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сно</a:t>
            </a:r>
            <a:r>
              <a:rPr sz="5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в</a:t>
            </a:r>
            <a:r>
              <a:rPr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ания </a:t>
            </a:r>
            <a:r>
              <a:rPr sz="5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ко</a:t>
            </a:r>
            <a:r>
              <a:rPr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мпании</a:t>
            </a:r>
            <a:endParaRPr sz="5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95" name="object 28"/>
          <p:cNvSpPr txBox="1"/>
          <p:nvPr/>
        </p:nvSpPr>
        <p:spPr>
          <a:xfrm>
            <a:off x="2872309" y="656539"/>
            <a:ext cx="774140" cy="4488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691" marR="5076" algn="ctr">
              <a:lnSpc>
                <a:spcPts val="670"/>
              </a:lnSpc>
            </a:pPr>
            <a:r>
              <a:rPr lang="ru-RU"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Лицензия</a:t>
            </a:r>
          </a:p>
          <a:p>
            <a:pPr marL="12691" marR="5076" algn="ctr">
              <a:lnSpc>
                <a:spcPts val="670"/>
              </a:lnSpc>
            </a:pPr>
            <a:r>
              <a:rPr lang="ru-RU"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Министерства образования и молодежной политики ЧР</a:t>
            </a:r>
            <a:endParaRPr sz="5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26" name="object 27"/>
          <p:cNvSpPr txBox="1"/>
          <p:nvPr/>
        </p:nvSpPr>
        <p:spPr>
          <a:xfrm>
            <a:off x="3316440" y="1366977"/>
            <a:ext cx="698085" cy="3975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659"/>
              </a:lnSpc>
            </a:pPr>
            <a:r>
              <a:rPr lang="ru-RU" sz="13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13</a:t>
            </a:r>
            <a:endParaRPr sz="13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12691" marR="5076" algn="ctr">
              <a:lnSpc>
                <a:spcPts val="670"/>
              </a:lnSpc>
              <a:spcBef>
                <a:spcPts val="40"/>
              </a:spcBef>
            </a:pPr>
            <a:r>
              <a:rPr lang="ru-RU" sz="5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образовательных программ</a:t>
            </a:r>
          </a:p>
        </p:txBody>
      </p:sp>
      <p:sp>
        <p:nvSpPr>
          <p:cNvPr id="27" name="object 29"/>
          <p:cNvSpPr txBox="1"/>
          <p:nvPr/>
        </p:nvSpPr>
        <p:spPr>
          <a:xfrm>
            <a:off x="2063254" y="2583929"/>
            <a:ext cx="640194" cy="3847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54"/>
              </a:lnSpc>
            </a:pPr>
            <a:r>
              <a:rPr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б</a:t>
            </a:r>
            <a:r>
              <a:rPr sz="599" b="1" spc="-2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о</a:t>
            </a:r>
            <a:r>
              <a:rPr sz="5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л</a:t>
            </a:r>
            <a:r>
              <a:rPr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ее</a:t>
            </a:r>
            <a:endParaRPr sz="5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algn="ctr">
              <a:lnSpc>
                <a:spcPts val="1594"/>
              </a:lnSpc>
            </a:pPr>
            <a:r>
              <a:rPr lang="ru-RU" sz="13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2000</a:t>
            </a:r>
            <a:endParaRPr sz="13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algn="ctr">
              <a:lnSpc>
                <a:spcPts val="699"/>
              </a:lnSpc>
            </a:pPr>
            <a:r>
              <a:rPr lang="ru-RU"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слушателей</a:t>
            </a:r>
            <a:endParaRPr sz="5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030" y="0"/>
            <a:ext cx="46805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</a:rPr>
              <a:t>Радиальная схема построения РЗА на основе ЦДТ </a:t>
            </a: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5854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169" name="Рисунок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643" y="411422"/>
            <a:ext cx="5322788" cy="2706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3333750"/>
            <a:ext cx="58547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230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Номер слайда 1"/>
          <p:cNvSpPr>
            <a:spLocks noGrp="1" noEditPoints="1"/>
          </p:cNvSpPr>
          <p:nvPr>
            <p:ph type="sldNum" sz="quarter" idx="12"/>
          </p:nvPr>
        </p:nvSpPr>
        <p:spPr>
          <a:xfrm>
            <a:off x="4223494" y="3009318"/>
            <a:ext cx="1346581" cy="276999"/>
          </a:xfrm>
        </p:spPr>
        <p:txBody>
          <a:bodyPr wrap="square" lIns="0" tIns="0" rIns="0" bIns="0">
            <a:spAutoFit/>
          </a:bodyPr>
          <a:lstStyle/>
          <a:p>
            <a:r>
              <a:rPr lang="ru-RU" sz="799" dirty="0">
                <a:solidFill>
                  <a:schemeClr val="tx1">
                    <a:tint val="75000"/>
                  </a:schemeClr>
                </a:solidFill>
              </a:rPr>
              <a:t>2</a:t>
            </a:r>
          </a:p>
        </p:txBody>
      </p:sp>
      <p:sp>
        <p:nvSpPr>
          <p:cNvPr id="94" name="object 27"/>
          <p:cNvSpPr txBox="1"/>
          <p:nvPr/>
        </p:nvSpPr>
        <p:spPr>
          <a:xfrm>
            <a:off x="2188052" y="695337"/>
            <a:ext cx="577433" cy="3975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659"/>
              </a:lnSpc>
            </a:pPr>
            <a:r>
              <a:rPr lang="ru-RU" sz="13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2014</a:t>
            </a:r>
            <a:endParaRPr sz="13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12691" marR="5076" algn="ctr">
              <a:lnSpc>
                <a:spcPts val="670"/>
              </a:lnSpc>
              <a:spcBef>
                <a:spcPts val="40"/>
              </a:spcBef>
            </a:pPr>
            <a:r>
              <a:rPr sz="5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го</a:t>
            </a:r>
            <a:r>
              <a:rPr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д </a:t>
            </a:r>
            <a:r>
              <a:rPr sz="5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о</a:t>
            </a:r>
            <a:r>
              <a:rPr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сно</a:t>
            </a:r>
            <a:r>
              <a:rPr sz="5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в</a:t>
            </a:r>
            <a:r>
              <a:rPr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ания </a:t>
            </a:r>
            <a:r>
              <a:rPr sz="5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ко</a:t>
            </a:r>
            <a:r>
              <a:rPr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мпании</a:t>
            </a:r>
            <a:endParaRPr sz="5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95" name="object 28"/>
          <p:cNvSpPr txBox="1"/>
          <p:nvPr/>
        </p:nvSpPr>
        <p:spPr>
          <a:xfrm>
            <a:off x="2872309" y="656539"/>
            <a:ext cx="774140" cy="4488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691" marR="5076" algn="ctr">
              <a:lnSpc>
                <a:spcPts val="670"/>
              </a:lnSpc>
            </a:pPr>
            <a:r>
              <a:rPr lang="ru-RU"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Лицензия</a:t>
            </a:r>
          </a:p>
          <a:p>
            <a:pPr marL="12691" marR="5076" algn="ctr">
              <a:lnSpc>
                <a:spcPts val="670"/>
              </a:lnSpc>
            </a:pPr>
            <a:r>
              <a:rPr lang="ru-RU"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Министерства образования и молодежной политики ЧР</a:t>
            </a:r>
            <a:endParaRPr sz="5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26" name="object 27"/>
          <p:cNvSpPr txBox="1"/>
          <p:nvPr/>
        </p:nvSpPr>
        <p:spPr>
          <a:xfrm>
            <a:off x="3316440" y="1366977"/>
            <a:ext cx="698085" cy="3975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659"/>
              </a:lnSpc>
            </a:pPr>
            <a:r>
              <a:rPr lang="ru-RU" sz="13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13</a:t>
            </a:r>
            <a:endParaRPr sz="13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12691" marR="5076" algn="ctr">
              <a:lnSpc>
                <a:spcPts val="670"/>
              </a:lnSpc>
              <a:spcBef>
                <a:spcPts val="40"/>
              </a:spcBef>
            </a:pPr>
            <a:r>
              <a:rPr lang="ru-RU" sz="5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образовательных программ</a:t>
            </a:r>
          </a:p>
        </p:txBody>
      </p:sp>
      <p:sp>
        <p:nvSpPr>
          <p:cNvPr id="27" name="object 29"/>
          <p:cNvSpPr txBox="1"/>
          <p:nvPr/>
        </p:nvSpPr>
        <p:spPr>
          <a:xfrm>
            <a:off x="2063254" y="2583929"/>
            <a:ext cx="640194" cy="3847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54"/>
              </a:lnSpc>
            </a:pPr>
            <a:r>
              <a:rPr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б</a:t>
            </a:r>
            <a:r>
              <a:rPr sz="599" b="1" spc="-2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о</a:t>
            </a:r>
            <a:r>
              <a:rPr sz="5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л</a:t>
            </a:r>
            <a:r>
              <a:rPr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ее</a:t>
            </a:r>
            <a:endParaRPr sz="5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algn="ctr">
              <a:lnSpc>
                <a:spcPts val="1594"/>
              </a:lnSpc>
            </a:pPr>
            <a:r>
              <a:rPr lang="ru-RU" sz="13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2000</a:t>
            </a:r>
            <a:endParaRPr sz="13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algn="ctr">
              <a:lnSpc>
                <a:spcPts val="699"/>
              </a:lnSpc>
            </a:pPr>
            <a:r>
              <a:rPr lang="ru-RU"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слушателей</a:t>
            </a:r>
            <a:endParaRPr sz="5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030" y="0"/>
            <a:ext cx="46805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</a:rPr>
              <a:t>Кольцевая схема РЗА на секции шин 10 </a:t>
            </a:r>
            <a:r>
              <a:rPr lang="ru-RU" sz="1400" b="1" dirty="0" err="1" smtClean="0">
                <a:solidFill>
                  <a:srgbClr val="002060"/>
                </a:solidFill>
              </a:rPr>
              <a:t>кВ</a:t>
            </a:r>
            <a:r>
              <a:rPr lang="ru-RU" sz="1400" b="1" dirty="0" smtClean="0">
                <a:solidFill>
                  <a:srgbClr val="002060"/>
                </a:solidFill>
              </a:rPr>
              <a:t> на основе ЦДТ</a:t>
            </a: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58547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7" name="Рисунок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396" y="298096"/>
            <a:ext cx="5413265" cy="2923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0" y="4184650"/>
            <a:ext cx="58547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491303" y="3022590"/>
            <a:ext cx="24237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sz="8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8</a:t>
            </a:r>
            <a:endParaRPr lang="ru-RU" altLang="ru-RU" sz="800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359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Номер слайда 1"/>
          <p:cNvSpPr>
            <a:spLocks noGrp="1" noEditPoints="1"/>
          </p:cNvSpPr>
          <p:nvPr>
            <p:ph type="sldNum" sz="quarter" idx="12"/>
          </p:nvPr>
        </p:nvSpPr>
        <p:spPr>
          <a:xfrm>
            <a:off x="4223494" y="3086326"/>
            <a:ext cx="1346581" cy="122982"/>
          </a:xfrm>
        </p:spPr>
        <p:txBody>
          <a:bodyPr wrap="square" lIns="0" tIns="0" rIns="0" bIns="0">
            <a:spAutoFit/>
          </a:bodyPr>
          <a:lstStyle/>
          <a:p>
            <a:r>
              <a:rPr lang="ru-RU" sz="799" dirty="0" smtClean="0">
                <a:solidFill>
                  <a:schemeClr val="tx1">
                    <a:tint val="75000"/>
                  </a:schemeClr>
                </a:solidFill>
              </a:rPr>
              <a:t>9</a:t>
            </a:r>
            <a:endParaRPr lang="ru-RU" sz="799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94" name="object 27"/>
          <p:cNvSpPr txBox="1"/>
          <p:nvPr/>
        </p:nvSpPr>
        <p:spPr>
          <a:xfrm>
            <a:off x="2188052" y="695337"/>
            <a:ext cx="577433" cy="3975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659"/>
              </a:lnSpc>
            </a:pPr>
            <a:r>
              <a:rPr lang="ru-RU" sz="13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2014</a:t>
            </a:r>
            <a:endParaRPr sz="13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12691" marR="5076" algn="ctr">
              <a:lnSpc>
                <a:spcPts val="670"/>
              </a:lnSpc>
              <a:spcBef>
                <a:spcPts val="40"/>
              </a:spcBef>
            </a:pPr>
            <a:r>
              <a:rPr sz="5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го</a:t>
            </a:r>
            <a:r>
              <a:rPr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д </a:t>
            </a:r>
            <a:r>
              <a:rPr sz="5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о</a:t>
            </a:r>
            <a:r>
              <a:rPr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сно</a:t>
            </a:r>
            <a:r>
              <a:rPr sz="5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в</a:t>
            </a:r>
            <a:r>
              <a:rPr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ания </a:t>
            </a:r>
            <a:r>
              <a:rPr sz="5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ко</a:t>
            </a:r>
            <a:r>
              <a:rPr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мпании</a:t>
            </a:r>
            <a:endParaRPr sz="5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95" name="object 28"/>
          <p:cNvSpPr txBox="1"/>
          <p:nvPr/>
        </p:nvSpPr>
        <p:spPr>
          <a:xfrm>
            <a:off x="2872309" y="656539"/>
            <a:ext cx="774140" cy="4488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691" marR="5076" algn="ctr">
              <a:lnSpc>
                <a:spcPts val="670"/>
              </a:lnSpc>
            </a:pPr>
            <a:r>
              <a:rPr lang="ru-RU"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Лицензия</a:t>
            </a:r>
          </a:p>
          <a:p>
            <a:pPr marL="12691" marR="5076" algn="ctr">
              <a:lnSpc>
                <a:spcPts val="670"/>
              </a:lnSpc>
            </a:pPr>
            <a:r>
              <a:rPr lang="ru-RU"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Министерства образования и молодежной политики ЧР</a:t>
            </a:r>
            <a:endParaRPr sz="5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26" name="object 27"/>
          <p:cNvSpPr txBox="1"/>
          <p:nvPr/>
        </p:nvSpPr>
        <p:spPr>
          <a:xfrm>
            <a:off x="3316440" y="1366977"/>
            <a:ext cx="698085" cy="39754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1659"/>
              </a:lnSpc>
            </a:pPr>
            <a:r>
              <a:rPr lang="ru-RU" sz="13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13</a:t>
            </a:r>
            <a:endParaRPr sz="13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marL="12691" marR="5076" algn="ctr">
              <a:lnSpc>
                <a:spcPts val="670"/>
              </a:lnSpc>
              <a:spcBef>
                <a:spcPts val="40"/>
              </a:spcBef>
            </a:pPr>
            <a:r>
              <a:rPr lang="ru-RU" sz="5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образовательных программ</a:t>
            </a:r>
          </a:p>
        </p:txBody>
      </p:sp>
      <p:sp>
        <p:nvSpPr>
          <p:cNvPr id="27" name="object 29"/>
          <p:cNvSpPr txBox="1"/>
          <p:nvPr/>
        </p:nvSpPr>
        <p:spPr>
          <a:xfrm>
            <a:off x="2063254" y="2583929"/>
            <a:ext cx="640194" cy="38472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54"/>
              </a:lnSpc>
            </a:pPr>
            <a:r>
              <a:rPr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б</a:t>
            </a:r>
            <a:r>
              <a:rPr sz="599" b="1" spc="-2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о</a:t>
            </a:r>
            <a:r>
              <a:rPr sz="5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л</a:t>
            </a:r>
            <a:r>
              <a:rPr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ее</a:t>
            </a:r>
            <a:endParaRPr sz="5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algn="ctr">
              <a:lnSpc>
                <a:spcPts val="1594"/>
              </a:lnSpc>
            </a:pPr>
            <a:r>
              <a:rPr lang="ru-RU" sz="1399" b="1" spc="-1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2000</a:t>
            </a:r>
            <a:endParaRPr sz="13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algn="ctr">
              <a:lnSpc>
                <a:spcPts val="699"/>
              </a:lnSpc>
            </a:pPr>
            <a:r>
              <a:rPr lang="ru-RU" sz="599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слушателей</a:t>
            </a:r>
            <a:endParaRPr sz="599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030" y="0"/>
            <a:ext cx="46805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</a:rPr>
              <a:t>Преимущества применения ЦДТ</a:t>
            </a:r>
            <a:endParaRPr lang="ru-RU" sz="1400" b="1" dirty="0">
              <a:solidFill>
                <a:srgbClr val="00206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2733" y="411587"/>
            <a:ext cx="5616624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002060"/>
                </a:solidFill>
              </a:rPr>
              <a:t>Преимущества ЦДТ проявляются в составе ВАПС:</a:t>
            </a:r>
          </a:p>
          <a:p>
            <a:endParaRPr lang="ru-RU" sz="1400" dirty="0" smtClean="0"/>
          </a:p>
          <a:p>
            <a:r>
              <a:rPr lang="ru-RU" sz="1400" dirty="0" smtClean="0">
                <a:solidFill>
                  <a:srgbClr val="002060"/>
                </a:solidFill>
              </a:rPr>
              <a:t>● </a:t>
            </a:r>
            <a:r>
              <a:rPr lang="ru-RU" sz="1400" b="1" dirty="0" smtClean="0">
                <a:solidFill>
                  <a:srgbClr val="002060"/>
                </a:solidFill>
              </a:rPr>
              <a:t>Двухуровневая структура и двухэтапный способ </a:t>
            </a:r>
            <a:r>
              <a:rPr lang="ru-RU" sz="1400" dirty="0" smtClean="0">
                <a:solidFill>
                  <a:srgbClr val="002060"/>
                </a:solidFill>
              </a:rPr>
              <a:t>монтажа и наладки. Первый уровень защиты (функции РЗА встроенные в ЦДТ) реализуют на 1 этапе. Второй уровень  - </a:t>
            </a:r>
            <a:r>
              <a:rPr lang="ru-RU" sz="1400" dirty="0">
                <a:solidFill>
                  <a:srgbClr val="002060"/>
                </a:solidFill>
              </a:rPr>
              <a:t>централизованная «цифровая надстройка» </a:t>
            </a:r>
            <a:r>
              <a:rPr lang="ru-RU" sz="1400" dirty="0" smtClean="0">
                <a:solidFill>
                  <a:srgbClr val="002060"/>
                </a:solidFill>
              </a:rPr>
              <a:t>может быть реализована </a:t>
            </a:r>
            <a:r>
              <a:rPr lang="ru-RU" sz="1400" dirty="0">
                <a:solidFill>
                  <a:srgbClr val="002060"/>
                </a:solidFill>
              </a:rPr>
              <a:t>на </a:t>
            </a:r>
            <a:r>
              <a:rPr lang="ru-RU" sz="1400" dirty="0" smtClean="0">
                <a:solidFill>
                  <a:srgbClr val="002060"/>
                </a:solidFill>
              </a:rPr>
              <a:t>действующем объекте.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● Возможность </a:t>
            </a:r>
            <a:r>
              <a:rPr lang="ru-RU" sz="1400" dirty="0">
                <a:solidFill>
                  <a:srgbClr val="002060"/>
                </a:solidFill>
              </a:rPr>
              <a:t>реализации </a:t>
            </a:r>
            <a:r>
              <a:rPr lang="ru-RU" sz="1400" b="1" dirty="0">
                <a:solidFill>
                  <a:srgbClr val="002060"/>
                </a:solidFill>
              </a:rPr>
              <a:t>замещающего резервирования </a:t>
            </a:r>
            <a:r>
              <a:rPr lang="ru-RU" sz="1400" dirty="0">
                <a:solidFill>
                  <a:srgbClr val="002060"/>
                </a:solidFill>
              </a:rPr>
              <a:t>защит, устанавливаемых (встроенных в цифровые датчики тока) на присоединениях узлов подстанций. </a:t>
            </a:r>
            <a:endParaRPr lang="ru-RU" sz="1400" dirty="0" smtClean="0">
              <a:solidFill>
                <a:srgbClr val="002060"/>
              </a:solidFill>
            </a:endParaRPr>
          </a:p>
          <a:p>
            <a:r>
              <a:rPr lang="ru-RU" sz="1400" dirty="0" smtClean="0">
                <a:solidFill>
                  <a:srgbClr val="002060"/>
                </a:solidFill>
              </a:rPr>
              <a:t>● </a:t>
            </a:r>
            <a:r>
              <a:rPr lang="ru-RU" sz="1400" b="1" dirty="0" smtClean="0">
                <a:solidFill>
                  <a:srgbClr val="002060"/>
                </a:solidFill>
              </a:rPr>
              <a:t>Повышение селективности</a:t>
            </a:r>
            <a:r>
              <a:rPr lang="ru-RU" sz="1400" dirty="0" smtClean="0">
                <a:solidFill>
                  <a:srgbClr val="002060"/>
                </a:solidFill>
              </a:rPr>
              <a:t>, быстродействия, чувствительности и надежности РЗА за счет замещающего резервирования.</a:t>
            </a:r>
          </a:p>
        </p:txBody>
      </p:sp>
    </p:spTree>
    <p:extLst>
      <p:ext uri="{BB962C8B-B14F-4D97-AF65-F5344CB8AC3E}">
        <p14:creationId xmlns:p14="http://schemas.microsoft.com/office/powerpoint/2010/main" val="106758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Тема1" id="{2E2E8984-6C68-411E-862C-90E40ED9F9E3}" vid="{422131A3-A6BD-46FB-9DB2-A5B1FD88A72B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6191</TotalTime>
  <Words>854</Words>
  <Application>Microsoft Office PowerPoint</Application>
  <PresentationFormat>Произвольный</PresentationFormat>
  <Paragraphs>160</Paragraphs>
  <Slides>14</Slides>
  <Notes>14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Тема1</vt:lpstr>
      <vt:lpstr>Visio.Drawing.15</vt:lpstr>
      <vt:lpstr>Диаграмма</vt:lpstr>
      <vt:lpstr>Диаграмма Microsoft Excel</vt:lpstr>
      <vt:lpstr>Презентация PowerPoint</vt:lpstr>
      <vt:lpstr>ОСОБЕННОСТИ ДАТЧИКОВ ДЛЯ РАСПРЕД СЕТЕЙ</vt:lpstr>
      <vt:lpstr>Цифровой датчик тока: ЧТО ЭТО?</vt:lpstr>
      <vt:lpstr>Презентация PowerPoint</vt:lpstr>
      <vt:lpstr>Совмещение функций в ЦДТ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presentation_2.cdr</dc:title>
  <dc:creator>Alix</dc:creator>
  <cp:lastModifiedBy>Александр Булычев</cp:lastModifiedBy>
  <cp:revision>223</cp:revision>
  <cp:lastPrinted>2024-04-22T07:18:32Z</cp:lastPrinted>
  <dcterms:created xsi:type="dcterms:W3CDTF">2022-04-20T11:43:13Z</dcterms:created>
  <dcterms:modified xsi:type="dcterms:W3CDTF">2024-04-22T07:20:51Z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2022-04-20T00:00:00Z</vt:filetime>
  </property>
  <property fmtid="{D5CDD505-2E9C-101B-9397-08002B2CF9AE}" pid="3" name="LastSaved">
    <vt:filetime>2022-04-20T00:00:00Z</vt:filetime>
  </property>
</Properties>
</file>