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22"/>
  </p:notesMasterIdLst>
  <p:sldIdLst>
    <p:sldId id="256" r:id="rId2"/>
    <p:sldId id="275" r:id="rId3"/>
    <p:sldId id="276" r:id="rId4"/>
    <p:sldId id="277" r:id="rId5"/>
    <p:sldId id="278" r:id="rId6"/>
    <p:sldId id="257" r:id="rId7"/>
    <p:sldId id="279" r:id="rId8"/>
    <p:sldId id="259" r:id="rId9"/>
    <p:sldId id="271" r:id="rId10"/>
    <p:sldId id="274" r:id="rId11"/>
    <p:sldId id="263" r:id="rId12"/>
    <p:sldId id="266" r:id="rId13"/>
    <p:sldId id="265" r:id="rId14"/>
    <p:sldId id="262" r:id="rId15"/>
    <p:sldId id="273" r:id="rId16"/>
    <p:sldId id="268" r:id="rId17"/>
    <p:sldId id="261" r:id="rId18"/>
    <p:sldId id="264" r:id="rId19"/>
    <p:sldId id="280" r:id="rId20"/>
    <p:sldId id="281" r:id="rId21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3" roundtripDataSignature="AMtx7mhmgakOS+UrdmxRbFv03aScwYAue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696"/>
    <a:srgbClr val="00AE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0677854-1FF5-469B-9B87-5512241E21DD}">
  <a:tblStyle styleId="{20677854-1FF5-469B-9B87-5512241E21DD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customschemas.google.com/relationships/presentationmetadata" Target="meta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53773219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294406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8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427714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7" name="Google Shape;147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731575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" name="Google Shape;185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877462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Google Shape;17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746983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2"/>
          <p:cNvSpPr>
            <a:spLocks noGrp="1"/>
          </p:cNvSpPr>
          <p:nvPr>
            <p:ph idx="1"/>
          </p:nvPr>
        </p:nvSpPr>
        <p:spPr>
          <a:xfrm>
            <a:off x="838200" y="1092200"/>
            <a:ext cx="10515600" cy="5084763"/>
          </a:xfr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  <a:lvl2pPr>
              <a:defRPr>
                <a:latin typeface="Arial Narrow" panose="020B0606020202030204" pitchFamily="34" charset="0"/>
              </a:defRPr>
            </a:lvl2pPr>
            <a:lvl3pPr>
              <a:defRPr>
                <a:latin typeface="Arial Narrow" panose="020B0606020202030204" pitchFamily="34" charset="0"/>
              </a:defRPr>
            </a:lvl3pPr>
            <a:lvl4pPr>
              <a:defRPr>
                <a:latin typeface="Arial Narrow" panose="020B0606020202030204" pitchFamily="34" charset="0"/>
              </a:defRPr>
            </a:lvl4pPr>
            <a:lvl5pPr>
              <a:defRPr>
                <a:latin typeface="Arial Narrow" panose="020B060602020203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35" y="84668"/>
            <a:ext cx="1854500" cy="753575"/>
          </a:xfrm>
          <a:prstGeom prst="rect">
            <a:avLst/>
          </a:prstGeom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2000352" y="84668"/>
            <a:ext cx="10191647" cy="753576"/>
          </a:xfrm>
        </p:spPr>
        <p:txBody>
          <a:bodyPr>
            <a:normAutofit/>
          </a:bodyPr>
          <a:lstStyle>
            <a:lvl1pPr algn="r">
              <a:defRPr sz="2900">
                <a:latin typeface="Arial,Bold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0" y="6550223"/>
            <a:ext cx="13430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4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qetacademy.ru</a:t>
            </a:r>
          </a:p>
        </p:txBody>
      </p:sp>
      <p:sp>
        <p:nvSpPr>
          <p:cNvPr id="16" name="TextBox 15"/>
          <p:cNvSpPr txBox="1"/>
          <p:nvPr userDrawn="1"/>
        </p:nvSpPr>
        <p:spPr>
          <a:xfrm>
            <a:off x="5854700" y="6555713"/>
            <a:ext cx="482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400">
                <a:solidFill>
                  <a:schemeClr val="bg1">
                    <a:lumMod val="65000"/>
                  </a:schemeClr>
                </a:solidFill>
                <a:ea typeface="Fira Sans Book" panose="020B0503050000020004" pitchFamily="34" charset="0"/>
              </a:defRPr>
            </a:lvl1pPr>
          </a:lstStyle>
          <a:p>
            <a:pPr lvl="0" algn="ctr"/>
            <a:fld id="{83F40B6C-0608-45E7-8354-711143BDC826}" type="slidenum">
              <a:rPr lang="ru-RU" smtClean="0"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752793C9-C9BA-483F-B567-C1540E900EF6}"/>
              </a:ext>
            </a:extLst>
          </p:cNvPr>
          <p:cNvSpPr txBox="1"/>
          <p:nvPr userDrawn="1"/>
        </p:nvSpPr>
        <p:spPr>
          <a:xfrm>
            <a:off x="10362739" y="6550223"/>
            <a:ext cx="18292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8-800-700-60-63</a:t>
            </a:r>
            <a:endParaRPr lang="en-US" sz="1400" kern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Fira Sans Book" panose="020B05030500000200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06771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2"/>
          <p:cNvSpPr>
            <a:spLocks noGrp="1"/>
          </p:cNvSpPr>
          <p:nvPr>
            <p:ph idx="1"/>
          </p:nvPr>
        </p:nvSpPr>
        <p:spPr>
          <a:xfrm>
            <a:off x="838200" y="1092200"/>
            <a:ext cx="10515600" cy="5084763"/>
          </a:xfr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  <a:lvl2pPr>
              <a:defRPr>
                <a:latin typeface="Arial Narrow" panose="020B0606020202030204" pitchFamily="34" charset="0"/>
              </a:defRPr>
            </a:lvl2pPr>
            <a:lvl3pPr>
              <a:defRPr>
                <a:latin typeface="Arial Narrow" panose="020B0606020202030204" pitchFamily="34" charset="0"/>
              </a:defRPr>
            </a:lvl3pPr>
            <a:lvl4pPr>
              <a:defRPr>
                <a:latin typeface="Arial Narrow" panose="020B0606020202030204" pitchFamily="34" charset="0"/>
              </a:defRPr>
            </a:lvl4pPr>
            <a:lvl5pPr>
              <a:defRPr>
                <a:latin typeface="Arial Narrow" panose="020B060602020203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35" y="84668"/>
            <a:ext cx="1854500" cy="753575"/>
          </a:xfrm>
          <a:prstGeom prst="rect">
            <a:avLst/>
          </a:prstGeom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2000352" y="84668"/>
            <a:ext cx="10191647" cy="753576"/>
          </a:xfrm>
        </p:spPr>
        <p:txBody>
          <a:bodyPr>
            <a:normAutofit/>
          </a:bodyPr>
          <a:lstStyle>
            <a:lvl1pPr algn="r">
              <a:defRPr sz="2900">
                <a:latin typeface="Arial,Bold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0" y="6550223"/>
            <a:ext cx="13430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4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qetacademy.ru</a:t>
            </a:r>
          </a:p>
        </p:txBody>
      </p:sp>
      <p:sp>
        <p:nvSpPr>
          <p:cNvPr id="16" name="TextBox 15"/>
          <p:cNvSpPr txBox="1"/>
          <p:nvPr userDrawn="1"/>
        </p:nvSpPr>
        <p:spPr>
          <a:xfrm>
            <a:off x="5854700" y="6555713"/>
            <a:ext cx="482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400">
                <a:solidFill>
                  <a:schemeClr val="bg1">
                    <a:lumMod val="65000"/>
                  </a:schemeClr>
                </a:solidFill>
                <a:ea typeface="Fira Sans Book" panose="020B0503050000020004" pitchFamily="34" charset="0"/>
              </a:defRPr>
            </a:lvl1pPr>
          </a:lstStyle>
          <a:p>
            <a:pPr lvl="0" algn="ctr"/>
            <a:fld id="{83F40B6C-0608-45E7-8354-711143BDC826}" type="slidenum">
              <a:rPr lang="ru-RU" smtClean="0"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752793C9-C9BA-483F-B567-C1540E900EF6}"/>
              </a:ext>
            </a:extLst>
          </p:cNvPr>
          <p:cNvSpPr txBox="1"/>
          <p:nvPr userDrawn="1"/>
        </p:nvSpPr>
        <p:spPr>
          <a:xfrm>
            <a:off x="10362739" y="6550223"/>
            <a:ext cx="18292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8-800-700-60-63</a:t>
            </a:r>
            <a:endParaRPr lang="en-US" sz="1400" kern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Fira Sans Book" panose="020B05030500000200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23402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2"/>
          <p:cNvSpPr>
            <a:spLocks noGrp="1"/>
          </p:cNvSpPr>
          <p:nvPr>
            <p:ph idx="1"/>
          </p:nvPr>
        </p:nvSpPr>
        <p:spPr>
          <a:xfrm>
            <a:off x="838200" y="1092200"/>
            <a:ext cx="10515600" cy="5084763"/>
          </a:xfr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  <a:lvl2pPr>
              <a:defRPr>
                <a:latin typeface="Arial Narrow" panose="020B0606020202030204" pitchFamily="34" charset="0"/>
              </a:defRPr>
            </a:lvl2pPr>
            <a:lvl3pPr>
              <a:defRPr>
                <a:latin typeface="Arial Narrow" panose="020B0606020202030204" pitchFamily="34" charset="0"/>
              </a:defRPr>
            </a:lvl3pPr>
            <a:lvl4pPr>
              <a:defRPr>
                <a:latin typeface="Arial Narrow" panose="020B0606020202030204" pitchFamily="34" charset="0"/>
              </a:defRPr>
            </a:lvl4pPr>
            <a:lvl5pPr>
              <a:defRPr>
                <a:latin typeface="Arial Narrow" panose="020B060602020203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35" y="84668"/>
            <a:ext cx="1854500" cy="753575"/>
          </a:xfrm>
          <a:prstGeom prst="rect">
            <a:avLst/>
          </a:prstGeom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2000352" y="84668"/>
            <a:ext cx="10191647" cy="753576"/>
          </a:xfrm>
        </p:spPr>
        <p:txBody>
          <a:bodyPr>
            <a:normAutofit/>
          </a:bodyPr>
          <a:lstStyle>
            <a:lvl1pPr algn="r">
              <a:defRPr sz="2900">
                <a:latin typeface="Arial,Bold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0" y="6550223"/>
            <a:ext cx="13430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4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qetacademy.ru</a:t>
            </a:r>
          </a:p>
        </p:txBody>
      </p:sp>
      <p:sp>
        <p:nvSpPr>
          <p:cNvPr id="16" name="TextBox 15"/>
          <p:cNvSpPr txBox="1"/>
          <p:nvPr userDrawn="1"/>
        </p:nvSpPr>
        <p:spPr>
          <a:xfrm>
            <a:off x="5854700" y="6555713"/>
            <a:ext cx="482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400">
                <a:solidFill>
                  <a:schemeClr val="bg1">
                    <a:lumMod val="65000"/>
                  </a:schemeClr>
                </a:solidFill>
                <a:ea typeface="Fira Sans Book" panose="020B0503050000020004" pitchFamily="34" charset="0"/>
              </a:defRPr>
            </a:lvl1pPr>
          </a:lstStyle>
          <a:p>
            <a:pPr lvl="0" algn="ctr"/>
            <a:fld id="{83F40B6C-0608-45E7-8354-711143BDC826}" type="slidenum">
              <a:rPr lang="ru-RU" smtClean="0"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752793C9-C9BA-483F-B567-C1540E900EF6}"/>
              </a:ext>
            </a:extLst>
          </p:cNvPr>
          <p:cNvSpPr txBox="1"/>
          <p:nvPr userDrawn="1"/>
        </p:nvSpPr>
        <p:spPr>
          <a:xfrm>
            <a:off x="10362739" y="6550223"/>
            <a:ext cx="18292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8-800-700-60-63</a:t>
            </a:r>
            <a:endParaRPr lang="en-US" sz="1400" kern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Fira Sans Book" panose="020B05030500000200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98047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2"/>
          <p:cNvSpPr>
            <a:spLocks noGrp="1"/>
          </p:cNvSpPr>
          <p:nvPr>
            <p:ph idx="1"/>
          </p:nvPr>
        </p:nvSpPr>
        <p:spPr>
          <a:xfrm>
            <a:off x="838200" y="1092200"/>
            <a:ext cx="10515600" cy="5084763"/>
          </a:xfr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  <a:lvl2pPr>
              <a:defRPr>
                <a:latin typeface="Arial Narrow" panose="020B0606020202030204" pitchFamily="34" charset="0"/>
              </a:defRPr>
            </a:lvl2pPr>
            <a:lvl3pPr>
              <a:defRPr>
                <a:latin typeface="Arial Narrow" panose="020B0606020202030204" pitchFamily="34" charset="0"/>
              </a:defRPr>
            </a:lvl3pPr>
            <a:lvl4pPr>
              <a:defRPr>
                <a:latin typeface="Arial Narrow" panose="020B0606020202030204" pitchFamily="34" charset="0"/>
              </a:defRPr>
            </a:lvl4pPr>
            <a:lvl5pPr>
              <a:defRPr>
                <a:latin typeface="Arial Narrow" panose="020B060602020203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35" y="84668"/>
            <a:ext cx="1854500" cy="753575"/>
          </a:xfrm>
          <a:prstGeom prst="rect">
            <a:avLst/>
          </a:prstGeom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2000352" y="84668"/>
            <a:ext cx="10191647" cy="753576"/>
          </a:xfrm>
        </p:spPr>
        <p:txBody>
          <a:bodyPr>
            <a:normAutofit/>
          </a:bodyPr>
          <a:lstStyle>
            <a:lvl1pPr algn="r">
              <a:defRPr sz="2900">
                <a:latin typeface="Arial,Bold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0" y="6550223"/>
            <a:ext cx="13430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4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qetacademy.ru</a:t>
            </a:r>
          </a:p>
        </p:txBody>
      </p:sp>
      <p:sp>
        <p:nvSpPr>
          <p:cNvPr id="16" name="TextBox 15"/>
          <p:cNvSpPr txBox="1"/>
          <p:nvPr userDrawn="1"/>
        </p:nvSpPr>
        <p:spPr>
          <a:xfrm>
            <a:off x="5854700" y="6555713"/>
            <a:ext cx="482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400">
                <a:solidFill>
                  <a:schemeClr val="bg1">
                    <a:lumMod val="65000"/>
                  </a:schemeClr>
                </a:solidFill>
                <a:ea typeface="Fira Sans Book" panose="020B0503050000020004" pitchFamily="34" charset="0"/>
              </a:defRPr>
            </a:lvl1pPr>
          </a:lstStyle>
          <a:p>
            <a:pPr lvl="0" algn="ctr"/>
            <a:fld id="{83F40B6C-0608-45E7-8354-711143BDC826}" type="slidenum">
              <a:rPr lang="ru-RU" smtClean="0"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752793C9-C9BA-483F-B567-C1540E900EF6}"/>
              </a:ext>
            </a:extLst>
          </p:cNvPr>
          <p:cNvSpPr txBox="1"/>
          <p:nvPr userDrawn="1"/>
        </p:nvSpPr>
        <p:spPr>
          <a:xfrm>
            <a:off x="10362739" y="6550223"/>
            <a:ext cx="18292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8-800-700-60-63</a:t>
            </a:r>
            <a:endParaRPr lang="en-US" sz="1400" kern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Fira Sans Book" panose="020B05030500000200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57282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2"/>
          <p:cNvSpPr>
            <a:spLocks noGrp="1"/>
          </p:cNvSpPr>
          <p:nvPr>
            <p:ph idx="1"/>
          </p:nvPr>
        </p:nvSpPr>
        <p:spPr>
          <a:xfrm>
            <a:off x="838200" y="1092200"/>
            <a:ext cx="10515600" cy="5084763"/>
          </a:xfr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  <a:lvl2pPr>
              <a:defRPr>
                <a:latin typeface="Arial Narrow" panose="020B0606020202030204" pitchFamily="34" charset="0"/>
              </a:defRPr>
            </a:lvl2pPr>
            <a:lvl3pPr>
              <a:defRPr>
                <a:latin typeface="Arial Narrow" panose="020B0606020202030204" pitchFamily="34" charset="0"/>
              </a:defRPr>
            </a:lvl3pPr>
            <a:lvl4pPr>
              <a:defRPr>
                <a:latin typeface="Arial Narrow" panose="020B0606020202030204" pitchFamily="34" charset="0"/>
              </a:defRPr>
            </a:lvl4pPr>
            <a:lvl5pPr>
              <a:defRPr>
                <a:latin typeface="Arial Narrow" panose="020B060602020203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35" y="84668"/>
            <a:ext cx="1854500" cy="753575"/>
          </a:xfrm>
          <a:prstGeom prst="rect">
            <a:avLst/>
          </a:prstGeom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2000352" y="84668"/>
            <a:ext cx="10191647" cy="753576"/>
          </a:xfrm>
        </p:spPr>
        <p:txBody>
          <a:bodyPr>
            <a:normAutofit/>
          </a:bodyPr>
          <a:lstStyle>
            <a:lvl1pPr algn="r">
              <a:defRPr sz="2900">
                <a:latin typeface="Arial,Bold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0" y="6550223"/>
            <a:ext cx="13430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4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qetacademy.ru</a:t>
            </a:r>
          </a:p>
        </p:txBody>
      </p:sp>
      <p:sp>
        <p:nvSpPr>
          <p:cNvPr id="16" name="TextBox 15"/>
          <p:cNvSpPr txBox="1"/>
          <p:nvPr userDrawn="1"/>
        </p:nvSpPr>
        <p:spPr>
          <a:xfrm>
            <a:off x="5854700" y="6555713"/>
            <a:ext cx="482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400">
                <a:solidFill>
                  <a:schemeClr val="bg1">
                    <a:lumMod val="65000"/>
                  </a:schemeClr>
                </a:solidFill>
                <a:ea typeface="Fira Sans Book" panose="020B0503050000020004" pitchFamily="34" charset="0"/>
              </a:defRPr>
            </a:lvl1pPr>
          </a:lstStyle>
          <a:p>
            <a:pPr lvl="0" algn="ctr"/>
            <a:fld id="{83F40B6C-0608-45E7-8354-711143BDC826}" type="slidenum">
              <a:rPr lang="ru-RU" smtClean="0"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752793C9-C9BA-483F-B567-C1540E900EF6}"/>
              </a:ext>
            </a:extLst>
          </p:cNvPr>
          <p:cNvSpPr txBox="1"/>
          <p:nvPr userDrawn="1"/>
        </p:nvSpPr>
        <p:spPr>
          <a:xfrm>
            <a:off x="10362739" y="6550223"/>
            <a:ext cx="18292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8-800-700-60-63</a:t>
            </a:r>
            <a:endParaRPr lang="en-US" sz="1400" kern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Fira Sans Book" panose="020B05030500000200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75000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2"/>
          <p:cNvSpPr>
            <a:spLocks noGrp="1"/>
          </p:cNvSpPr>
          <p:nvPr>
            <p:ph idx="1"/>
          </p:nvPr>
        </p:nvSpPr>
        <p:spPr>
          <a:xfrm>
            <a:off x="838200" y="1092200"/>
            <a:ext cx="10515600" cy="5084763"/>
          </a:xfr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  <a:lvl2pPr>
              <a:defRPr>
                <a:latin typeface="Arial Narrow" panose="020B0606020202030204" pitchFamily="34" charset="0"/>
              </a:defRPr>
            </a:lvl2pPr>
            <a:lvl3pPr>
              <a:defRPr>
                <a:latin typeface="Arial Narrow" panose="020B0606020202030204" pitchFamily="34" charset="0"/>
              </a:defRPr>
            </a:lvl3pPr>
            <a:lvl4pPr>
              <a:defRPr>
                <a:latin typeface="Arial Narrow" panose="020B0606020202030204" pitchFamily="34" charset="0"/>
              </a:defRPr>
            </a:lvl4pPr>
            <a:lvl5pPr>
              <a:defRPr>
                <a:latin typeface="Arial Narrow" panose="020B060602020203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35" y="84668"/>
            <a:ext cx="1854500" cy="753575"/>
          </a:xfrm>
          <a:prstGeom prst="rect">
            <a:avLst/>
          </a:prstGeom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2000352" y="84668"/>
            <a:ext cx="10191647" cy="753576"/>
          </a:xfrm>
        </p:spPr>
        <p:txBody>
          <a:bodyPr>
            <a:normAutofit/>
          </a:bodyPr>
          <a:lstStyle>
            <a:lvl1pPr algn="r">
              <a:defRPr sz="2900">
                <a:latin typeface="Arial,Bold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0" y="6550223"/>
            <a:ext cx="13430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4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qetacademy.ru</a:t>
            </a:r>
          </a:p>
        </p:txBody>
      </p:sp>
      <p:sp>
        <p:nvSpPr>
          <p:cNvPr id="16" name="TextBox 15"/>
          <p:cNvSpPr txBox="1"/>
          <p:nvPr userDrawn="1"/>
        </p:nvSpPr>
        <p:spPr>
          <a:xfrm>
            <a:off x="5854700" y="6555713"/>
            <a:ext cx="482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400">
                <a:solidFill>
                  <a:schemeClr val="bg1">
                    <a:lumMod val="65000"/>
                  </a:schemeClr>
                </a:solidFill>
                <a:ea typeface="Fira Sans Book" panose="020B0503050000020004" pitchFamily="34" charset="0"/>
              </a:defRPr>
            </a:lvl1pPr>
          </a:lstStyle>
          <a:p>
            <a:pPr lvl="0" algn="ctr"/>
            <a:fld id="{83F40B6C-0608-45E7-8354-711143BDC826}" type="slidenum">
              <a:rPr lang="ru-RU" smtClean="0"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752793C9-C9BA-483F-B567-C1540E900EF6}"/>
              </a:ext>
            </a:extLst>
          </p:cNvPr>
          <p:cNvSpPr txBox="1"/>
          <p:nvPr userDrawn="1"/>
        </p:nvSpPr>
        <p:spPr>
          <a:xfrm>
            <a:off x="10362739" y="6550223"/>
            <a:ext cx="18292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8-800-700-60-63</a:t>
            </a:r>
            <a:endParaRPr lang="en-US" sz="1400" kern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Fira Sans Book" panose="020B05030500000200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63113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Спасибо за внимание!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ый треугольник 6"/>
          <p:cNvSpPr/>
          <p:nvPr userDrawn="1"/>
        </p:nvSpPr>
        <p:spPr>
          <a:xfrm>
            <a:off x="-4" y="0"/>
            <a:ext cx="12192002" cy="6858000"/>
          </a:xfrm>
          <a:prstGeom prst="rtTriangle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-2" y="3909219"/>
            <a:ext cx="12192000" cy="520700"/>
          </a:xfrm>
          <a:prstGeom prst="rect">
            <a:avLst/>
          </a:prstGeom>
          <a:solidFill>
            <a:srgbClr val="009F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dirty="0">
              <a:latin typeface="Arial,Bold"/>
            </a:endParaRPr>
          </a:p>
        </p:txBody>
      </p:sp>
      <p:sp>
        <p:nvSpPr>
          <p:cNvPr id="9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0" y="3909219"/>
            <a:ext cx="12191998" cy="520700"/>
          </a:xfrm>
          <a:prstGeom prst="rect">
            <a:avLst/>
          </a:prstGeom>
          <a:ln>
            <a:noFill/>
          </a:ln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2800" b="1">
                <a:latin typeface="Arial,Bold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Спасибо за внимание!</a:t>
            </a:r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00" y="663384"/>
            <a:ext cx="6063712" cy="2463985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0" y="5570853"/>
            <a:ext cx="12192000" cy="12871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defRPr>
            </a:lvl1pPr>
          </a:lstStyle>
          <a:p>
            <a:pPr lvl="0">
              <a:lnSpc>
                <a:spcPct val="150000"/>
              </a:lnSpc>
            </a:pPr>
            <a:r>
              <a:rPr lang="ru-RU" b="1" dirty="0">
                <a:latin typeface="Arial,Bold"/>
              </a:rPr>
              <a:t>Санкт-Петербург, улица 6-я Красноармейская, дом 9, 4 этаж</a:t>
            </a:r>
          </a:p>
          <a:p>
            <a:pPr lvl="0">
              <a:lnSpc>
                <a:spcPct val="150000"/>
              </a:lnSpc>
            </a:pPr>
            <a:r>
              <a:rPr lang="ru-RU" b="1" dirty="0">
                <a:latin typeface="Arial,Bold"/>
              </a:rPr>
              <a:t>Тел.: 8-800-700-60-63</a:t>
            </a:r>
          </a:p>
          <a:p>
            <a:pPr lvl="0">
              <a:lnSpc>
                <a:spcPct val="150000"/>
              </a:lnSpc>
            </a:pPr>
            <a:r>
              <a:rPr lang="en-US" b="1" dirty="0">
                <a:latin typeface="Arial Rounded MT Bold" panose="020F0704030504030204" pitchFamily="34" charset="0"/>
              </a:rPr>
              <a:t> qetacademy.ru</a:t>
            </a:r>
            <a:r>
              <a:rPr lang="ru-RU" b="1" baseline="0" dirty="0">
                <a:latin typeface="Arial,Bold"/>
              </a:rPr>
              <a:t>   </a:t>
            </a:r>
            <a:r>
              <a:rPr lang="en-US" b="1" dirty="0">
                <a:latin typeface="Arial Rounded MT Bold" panose="020F0704030504030204" pitchFamily="34" charset="0"/>
              </a:rPr>
              <a:t>I</a:t>
            </a:r>
            <a:r>
              <a:rPr lang="ru-RU" b="1" baseline="0" dirty="0">
                <a:latin typeface="Arial,Bold"/>
              </a:rPr>
              <a:t>   </a:t>
            </a:r>
            <a:r>
              <a:rPr lang="en-US" b="1" dirty="0">
                <a:latin typeface="Arial Rounded MT Bold" panose="020F0704030504030204" pitchFamily="34" charset="0"/>
              </a:rPr>
              <a:t>info@qetacademy.ru</a:t>
            </a:r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4162" y="663384"/>
            <a:ext cx="2463985" cy="2463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213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1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1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1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2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51.jpg"/><Relationship Id="rId7" Type="http://schemas.openxmlformats.org/officeDocument/2006/relationships/image" Target="../media/image55.jp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g"/><Relationship Id="rId5" Type="http://schemas.openxmlformats.org/officeDocument/2006/relationships/image" Target="../media/image53.jpg"/><Relationship Id="rId4" Type="http://schemas.openxmlformats.org/officeDocument/2006/relationships/image" Target="../media/image52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openxmlformats.org/officeDocument/2006/relationships/image" Target="../media/image66.jpg"/><Relationship Id="rId18" Type="http://schemas.openxmlformats.org/officeDocument/2006/relationships/image" Target="../media/image67.png"/><Relationship Id="rId26" Type="http://schemas.openxmlformats.org/officeDocument/2006/relationships/image" Target="../media/image47.png"/><Relationship Id="rId3" Type="http://schemas.openxmlformats.org/officeDocument/2006/relationships/image" Target="../media/image56.jpg"/><Relationship Id="rId21" Type="http://schemas.openxmlformats.org/officeDocument/2006/relationships/image" Target="../media/image70.png"/><Relationship Id="rId7" Type="http://schemas.openxmlformats.org/officeDocument/2006/relationships/image" Target="../media/image60.jpg"/><Relationship Id="rId12" Type="http://schemas.openxmlformats.org/officeDocument/2006/relationships/image" Target="../media/image65.png"/><Relationship Id="rId17" Type="http://schemas.openxmlformats.org/officeDocument/2006/relationships/image" Target="../media/image32.jpg"/><Relationship Id="rId25" Type="http://schemas.openxmlformats.org/officeDocument/2006/relationships/image" Target="../media/image74.png"/><Relationship Id="rId2" Type="http://schemas.openxmlformats.org/officeDocument/2006/relationships/image" Target="../media/image1.png"/><Relationship Id="rId16" Type="http://schemas.openxmlformats.org/officeDocument/2006/relationships/image" Target="../media/image31.png"/><Relationship Id="rId20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g"/><Relationship Id="rId11" Type="http://schemas.openxmlformats.org/officeDocument/2006/relationships/image" Target="../media/image64.png"/><Relationship Id="rId24" Type="http://schemas.openxmlformats.org/officeDocument/2006/relationships/image" Target="../media/image73.png"/><Relationship Id="rId5" Type="http://schemas.openxmlformats.org/officeDocument/2006/relationships/image" Target="../media/image58.png"/><Relationship Id="rId15" Type="http://schemas.openxmlformats.org/officeDocument/2006/relationships/image" Target="../media/image30.png"/><Relationship Id="rId23" Type="http://schemas.openxmlformats.org/officeDocument/2006/relationships/image" Target="../media/image72.jpg"/><Relationship Id="rId28" Type="http://schemas.openxmlformats.org/officeDocument/2006/relationships/image" Target="../media/image76.jpg"/><Relationship Id="rId10" Type="http://schemas.openxmlformats.org/officeDocument/2006/relationships/image" Target="../media/image63.png"/><Relationship Id="rId19" Type="http://schemas.openxmlformats.org/officeDocument/2006/relationships/image" Target="../media/image68.jpg"/><Relationship Id="rId4" Type="http://schemas.openxmlformats.org/officeDocument/2006/relationships/image" Target="../media/image57.png"/><Relationship Id="rId9" Type="http://schemas.openxmlformats.org/officeDocument/2006/relationships/image" Target="../media/image62.jpg"/><Relationship Id="rId14" Type="http://schemas.openxmlformats.org/officeDocument/2006/relationships/image" Target="../media/image25.jpg"/><Relationship Id="rId22" Type="http://schemas.openxmlformats.org/officeDocument/2006/relationships/image" Target="../media/image71.png"/><Relationship Id="rId27" Type="http://schemas.openxmlformats.org/officeDocument/2006/relationships/image" Target="../media/image7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fgosvo.ru/docs/downloads/1048/?f=/uploadfiles/profstandart/20.034.pdf" TargetMode="External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fgosvo.ru/docs/downloads/778/?f=/uploadfiles/profstandart/20.032.pdf" TargetMode="External"/><Relationship Id="rId5" Type="http://schemas.openxmlformats.org/officeDocument/2006/relationships/hyperlink" Target="http://fgosvo.ru/docs/downloads/777/?f=/uploadfiles/profstandart/20.029_1.pdf" TargetMode="External"/><Relationship Id="rId4" Type="http://schemas.openxmlformats.org/officeDocument/2006/relationships/hyperlink" Target="http://fgosvo.ru/docs/downloads/831/?f=/uploadfiles/profstandart/20.036.pdf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5.svg"/><Relationship Id="rId5" Type="http://schemas.openxmlformats.org/officeDocument/2006/relationships/image" Target="../media/image79.png"/><Relationship Id="rId4" Type="http://schemas.openxmlformats.org/officeDocument/2006/relationships/image" Target="../media/image2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13" Type="http://schemas.openxmlformats.org/officeDocument/2006/relationships/image" Target="../media/image21.jpg"/><Relationship Id="rId18" Type="http://schemas.openxmlformats.org/officeDocument/2006/relationships/image" Target="../media/image26.jpg"/><Relationship Id="rId26" Type="http://schemas.openxmlformats.org/officeDocument/2006/relationships/image" Target="../media/image33.png"/><Relationship Id="rId3" Type="http://schemas.openxmlformats.org/officeDocument/2006/relationships/image" Target="../media/image11.png"/><Relationship Id="rId21" Type="http://schemas.openxmlformats.org/officeDocument/2006/relationships/image" Target="../media/image29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17" Type="http://schemas.openxmlformats.org/officeDocument/2006/relationships/image" Target="../media/image25.jpg"/><Relationship Id="rId25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4.jpg"/><Relationship Id="rId20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11" Type="http://schemas.openxmlformats.org/officeDocument/2006/relationships/image" Target="../media/image19.png"/><Relationship Id="rId24" Type="http://schemas.openxmlformats.org/officeDocument/2006/relationships/image" Target="../media/image32.jpg"/><Relationship Id="rId5" Type="http://schemas.openxmlformats.org/officeDocument/2006/relationships/image" Target="../media/image13.jpg"/><Relationship Id="rId15" Type="http://schemas.openxmlformats.org/officeDocument/2006/relationships/image" Target="../media/image23.png"/><Relationship Id="rId23" Type="http://schemas.openxmlformats.org/officeDocument/2006/relationships/image" Target="../media/image31.png"/><Relationship Id="rId10" Type="http://schemas.openxmlformats.org/officeDocument/2006/relationships/image" Target="../media/image18.png"/><Relationship Id="rId19" Type="http://schemas.openxmlformats.org/officeDocument/2006/relationships/image" Target="../media/image27.jpg"/><Relationship Id="rId4" Type="http://schemas.openxmlformats.org/officeDocument/2006/relationships/image" Target="../media/image12.jpg"/><Relationship Id="rId9" Type="http://schemas.openxmlformats.org/officeDocument/2006/relationships/image" Target="../media/image17.jpg"/><Relationship Id="rId14" Type="http://schemas.openxmlformats.org/officeDocument/2006/relationships/image" Target="../media/image22.jpg"/><Relationship Id="rId22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31.png"/><Relationship Id="rId18" Type="http://schemas.openxmlformats.org/officeDocument/2006/relationships/image" Target="../media/image44.png"/><Relationship Id="rId3" Type="http://schemas.openxmlformats.org/officeDocument/2006/relationships/image" Target="../media/image36.jpg"/><Relationship Id="rId21" Type="http://schemas.openxmlformats.org/officeDocument/2006/relationships/image" Target="../media/image47.png"/><Relationship Id="rId7" Type="http://schemas.openxmlformats.org/officeDocument/2006/relationships/image" Target="../media/image40.jpg"/><Relationship Id="rId12" Type="http://schemas.openxmlformats.org/officeDocument/2006/relationships/image" Target="../media/image30.png"/><Relationship Id="rId17" Type="http://schemas.openxmlformats.org/officeDocument/2006/relationships/image" Target="../media/image32.jp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4.jpg"/><Relationship Id="rId20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11" Type="http://schemas.openxmlformats.org/officeDocument/2006/relationships/image" Target="../media/image25.jpg"/><Relationship Id="rId5" Type="http://schemas.openxmlformats.org/officeDocument/2006/relationships/image" Target="../media/image38.png"/><Relationship Id="rId15" Type="http://schemas.openxmlformats.org/officeDocument/2006/relationships/image" Target="../media/image43.png"/><Relationship Id="rId10" Type="http://schemas.openxmlformats.org/officeDocument/2006/relationships/image" Target="../media/image1.png"/><Relationship Id="rId19" Type="http://schemas.openxmlformats.org/officeDocument/2006/relationships/image" Target="../media/image45.png"/><Relationship Id="rId4" Type="http://schemas.openxmlformats.org/officeDocument/2006/relationships/image" Target="../media/image37.jpg"/><Relationship Id="rId9" Type="http://schemas.openxmlformats.org/officeDocument/2006/relationships/image" Target="../media/image29.png"/><Relationship Id="rId14" Type="http://schemas.openxmlformats.org/officeDocument/2006/relationships/image" Target="../media/image42.jpg"/><Relationship Id="rId22" Type="http://schemas.openxmlformats.org/officeDocument/2006/relationships/image" Target="../media/image4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/>
          <p:nvPr/>
        </p:nvSpPr>
        <p:spPr>
          <a:xfrm>
            <a:off x="1220585" y="3105834"/>
            <a:ext cx="9750829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ОСОБЕННОСТИ ПОДГОТОВКИ СПЕЦИАЛИСТОВ ПО ЭКСПЛУАТАЦИИ И ТЕХНИЧЕСКОМУ ОБСЛУЖИВАНИЮ ЦИФРОВЫХ ПОДСТАНЦИЙ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688DD3A1-291C-4863-A964-1882FA8A6C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314" y="217235"/>
            <a:ext cx="2000353" cy="81284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279259FB-2E77-4458-97F0-1FAE37A989F4}"/>
              </a:ext>
            </a:extLst>
          </p:cNvPr>
          <p:cNvSpPr txBox="1"/>
          <p:nvPr/>
        </p:nvSpPr>
        <p:spPr>
          <a:xfrm>
            <a:off x="4800600" y="6005722"/>
            <a:ext cx="289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Докладчик: Никитин Вадим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688DD3A1-291C-4863-A964-1882FA8A6C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14" y="217235"/>
            <a:ext cx="2000353" cy="81284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8775" y="1338638"/>
            <a:ext cx="11601062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Отсутствие достаточно глубокой типизации в области наладки GOOSE, SV, MMS и ЛВС приводит к необходимости повышать требования к инженерному персоналу служб РЗА и АСУ ТП. </a:t>
            </a:r>
            <a:endParaRPr lang="ru-RU" dirty="0" smtClean="0"/>
          </a:p>
          <a:p>
            <a:pPr algn="just"/>
            <a:r>
              <a:rPr lang="ru-RU" dirty="0" smtClean="0"/>
              <a:t>При </a:t>
            </a:r>
            <a:r>
              <a:rPr lang="ru-RU" dirty="0"/>
              <a:t>освоении этих навыков инженерный персонал </a:t>
            </a:r>
            <a:r>
              <a:rPr lang="ru-RU" sz="1600" b="1" dirty="0">
                <a:solidFill>
                  <a:srgbClr val="FF0000"/>
                </a:solidFill>
              </a:rPr>
              <a:t>способен трудится в IT-индустрии</a:t>
            </a:r>
            <a:r>
              <a:rPr lang="ru-RU" dirty="0"/>
              <a:t>, что приводит к оттоку кадров, так как конкурировать </a:t>
            </a:r>
            <a:r>
              <a:rPr lang="ru-RU" sz="1600" b="1" dirty="0">
                <a:solidFill>
                  <a:srgbClr val="FF0000"/>
                </a:solidFill>
              </a:rPr>
              <a:t>с IT отраслью в оплате труда электроэнергетический комплекс не в состоянии</a:t>
            </a:r>
            <a:r>
              <a:rPr lang="ru-RU" dirty="0"/>
              <a:t>. Указанное приводит к необходимости упрощения процесса наладки и технического обслуживания оборудования. Основной задачей на следующие 5 лет должна стать такая типизация в настройке ЛВС и информационных пакетов, которая приведет к наладке входных аналоговых и дискретных величин и выдаче управляющих воздействий без необходимости погружаться в область глубоких настроек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44147" y="254324"/>
            <a:ext cx="964785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КОНЦЕПЦИЯ РАЗВИТИЯ РЕЛЕЙНОЙ ЗАЩИТЫ, </a:t>
            </a:r>
            <a:r>
              <a:rPr lang="ru-RU" dirty="0" smtClean="0"/>
              <a:t>АВТОМАТИКИ И </a:t>
            </a:r>
            <a:r>
              <a:rPr lang="ru-RU" dirty="0"/>
              <a:t>АВТОМАТИЗИРОВАННЫХ СИСТЕМ </a:t>
            </a:r>
            <a:r>
              <a:rPr lang="ru-RU" dirty="0" smtClean="0"/>
              <a:t>УПРАВЛЕНИЯ ТЕХНОЛОГИЧЕСКИМИ ПРОЦЕССАМИ ЭЛЕКТРОСЕТЕВОГО </a:t>
            </a:r>
            <a:r>
              <a:rPr lang="ru-RU" dirty="0"/>
              <a:t>КОМПЛЕКСА</a:t>
            </a:r>
          </a:p>
          <a:p>
            <a:r>
              <a:rPr lang="ru-RU" dirty="0"/>
              <a:t>ГРУППЫ КОМПАНИЙ «РОССЕТИ»</a:t>
            </a:r>
          </a:p>
        </p:txBody>
      </p:sp>
    </p:spTree>
    <p:extLst>
      <p:ext uri="{BB962C8B-B14F-4D97-AF65-F5344CB8AC3E}">
        <p14:creationId xmlns:p14="http://schemas.microsoft.com/office/powerpoint/2010/main" val="23417944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2130C148-01CE-44EB-B879-1499095CA629}"/>
              </a:ext>
            </a:extLst>
          </p:cNvPr>
          <p:cNvSpPr txBox="1"/>
          <p:nvPr/>
        </p:nvSpPr>
        <p:spPr>
          <a:xfrm>
            <a:off x="2166905" y="397178"/>
            <a:ext cx="6007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u="sng" dirty="0"/>
              <a:t>«Колесо» проблем подготовки</a:t>
            </a:r>
          </a:p>
        </p:txBody>
      </p:sp>
      <p:grpSp>
        <p:nvGrpSpPr>
          <p:cNvPr id="31" name="Группа 30">
            <a:extLst>
              <a:ext uri="{FF2B5EF4-FFF2-40B4-BE49-F238E27FC236}">
                <a16:creationId xmlns="" xmlns:a16="http://schemas.microsoft.com/office/drawing/2014/main" id="{7C70333E-019D-4B1B-A2A9-8A887FCB70E1}"/>
              </a:ext>
            </a:extLst>
          </p:cNvPr>
          <p:cNvGrpSpPr/>
          <p:nvPr/>
        </p:nvGrpSpPr>
        <p:grpSpPr>
          <a:xfrm>
            <a:off x="2448066" y="1246962"/>
            <a:ext cx="7325873" cy="5036048"/>
            <a:chOff x="2562941" y="1315440"/>
            <a:chExt cx="7325873" cy="5036048"/>
          </a:xfrm>
        </p:grpSpPr>
        <p:pic>
          <p:nvPicPr>
            <p:cNvPr id="7" name="Рисунок 6">
              <a:extLst>
                <a:ext uri="{FF2B5EF4-FFF2-40B4-BE49-F238E27FC236}">
                  <a16:creationId xmlns="" xmlns:a16="http://schemas.microsoft.com/office/drawing/2014/main" id="{3074E7E7-1D37-447C-B94B-57AC079E114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54938" y="1900167"/>
              <a:ext cx="2438401" cy="1371600"/>
            </a:xfrm>
            <a:prstGeom prst="ellipse">
              <a:avLst/>
            </a:prstGeom>
            <a:ln w="63500" cap="rnd">
              <a:solidFill>
                <a:srgbClr val="005696"/>
              </a:solidFill>
            </a:ln>
            <a:effectLst/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pic>
          <p:nvPicPr>
            <p:cNvPr id="9" name="Рисунок 8">
              <a:extLst>
                <a:ext uri="{FF2B5EF4-FFF2-40B4-BE49-F238E27FC236}">
                  <a16:creationId xmlns="" xmlns:a16="http://schemas.microsoft.com/office/drawing/2014/main" id="{DECB977F-2123-420B-BE3A-C54FBA3D45D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43200" y="3936885"/>
              <a:ext cx="2438401" cy="1371600"/>
            </a:xfrm>
            <a:prstGeom prst="ellipse">
              <a:avLst/>
            </a:prstGeom>
            <a:ln w="63500" cap="rnd">
              <a:solidFill>
                <a:srgbClr val="005696"/>
              </a:solidFill>
            </a:ln>
            <a:effectLst/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pic>
          <p:nvPicPr>
            <p:cNvPr id="11" name="Рисунок 10">
              <a:extLst>
                <a:ext uri="{FF2B5EF4-FFF2-40B4-BE49-F238E27FC236}">
                  <a16:creationId xmlns="" xmlns:a16="http://schemas.microsoft.com/office/drawing/2014/main" id="{776A332E-226E-4A06-B521-1275A04BDAC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62941" y="2502819"/>
              <a:ext cx="2527301" cy="1421607"/>
            </a:xfrm>
            <a:prstGeom prst="ellipse">
              <a:avLst/>
            </a:prstGeom>
            <a:ln w="63500" cap="rnd">
              <a:solidFill>
                <a:srgbClr val="005696"/>
              </a:solidFill>
            </a:ln>
            <a:effectLst/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pic>
          <p:nvPicPr>
            <p:cNvPr id="13" name="Рисунок 12">
              <a:extLst>
                <a:ext uri="{FF2B5EF4-FFF2-40B4-BE49-F238E27FC236}">
                  <a16:creationId xmlns="" xmlns:a16="http://schemas.microsoft.com/office/drawing/2014/main" id="{D6FC25A2-E623-4265-971D-3702317FEA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8797" t="15836" r="13299"/>
            <a:stretch/>
          </p:blipFill>
          <p:spPr>
            <a:xfrm>
              <a:off x="7176211" y="2371483"/>
              <a:ext cx="2482852" cy="1452558"/>
            </a:xfrm>
            <a:prstGeom prst="ellipse">
              <a:avLst/>
            </a:prstGeom>
            <a:ln w="63500" cap="rnd">
              <a:solidFill>
                <a:srgbClr val="005696"/>
              </a:solidFill>
            </a:ln>
            <a:effectLst/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sp>
          <p:nvSpPr>
            <p:cNvPr id="15" name="TextBox 14">
              <a:extLst>
                <a:ext uri="{FF2B5EF4-FFF2-40B4-BE49-F238E27FC236}">
                  <a16:creationId xmlns="" xmlns:a16="http://schemas.microsoft.com/office/drawing/2014/main" id="{E07FF567-3091-4710-8FA7-506D3673C80A}"/>
                </a:ext>
              </a:extLst>
            </p:cNvPr>
            <p:cNvSpPr txBox="1"/>
            <p:nvPr/>
          </p:nvSpPr>
          <p:spPr>
            <a:xfrm>
              <a:off x="2717109" y="1878055"/>
              <a:ext cx="21378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/>
                <a:t>Высокая стоимость обучения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1155B079-ADFC-4BDB-8DD6-9EFA1FB145D9}"/>
                </a:ext>
              </a:extLst>
            </p:cNvPr>
            <p:cNvSpPr txBox="1"/>
            <p:nvPr/>
          </p:nvSpPr>
          <p:spPr>
            <a:xfrm>
              <a:off x="4876799" y="1315440"/>
              <a:ext cx="24384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/>
                <a:t>Падение базового уровня знаний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DDD92B8-08E6-4E06-96D0-548707DD9924}"/>
                </a:ext>
              </a:extLst>
            </p:cNvPr>
            <p:cNvSpPr txBox="1"/>
            <p:nvPr/>
          </p:nvSpPr>
          <p:spPr>
            <a:xfrm>
              <a:off x="2743200" y="5369675"/>
              <a:ext cx="2235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/>
                <a:t>Страхи перед неизведанным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="" xmlns:a16="http://schemas.microsoft.com/office/drawing/2014/main" id="{777A0818-FCDA-4CCA-B95A-85F9329F4814}"/>
                </a:ext>
              </a:extLst>
            </p:cNvPr>
            <p:cNvSpPr txBox="1"/>
            <p:nvPr/>
          </p:nvSpPr>
          <p:spPr>
            <a:xfrm>
              <a:off x="7323413" y="1759695"/>
              <a:ext cx="24003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/>
                <a:t>Отсутствие желания узнавать что-то новое</a:t>
              </a:r>
            </a:p>
          </p:txBody>
        </p:sp>
        <p:pic>
          <p:nvPicPr>
            <p:cNvPr id="20" name="Рисунок 19">
              <a:extLst>
                <a:ext uri="{FF2B5EF4-FFF2-40B4-BE49-F238E27FC236}">
                  <a16:creationId xmlns="" xmlns:a16="http://schemas.microsoft.com/office/drawing/2014/main" id="{AFFCC303-2E78-4A35-AA1D-510A8F0DC07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126474" y="3839323"/>
              <a:ext cx="2582325" cy="1452558"/>
            </a:xfrm>
            <a:prstGeom prst="ellipse">
              <a:avLst/>
            </a:prstGeom>
            <a:ln w="63500" cap="rnd">
              <a:solidFill>
                <a:srgbClr val="005696"/>
              </a:solidFill>
            </a:ln>
            <a:effectLst/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sp>
          <p:nvSpPr>
            <p:cNvPr id="21" name="TextBox 20">
              <a:extLst>
                <a:ext uri="{FF2B5EF4-FFF2-40B4-BE49-F238E27FC236}">
                  <a16:creationId xmlns="" xmlns:a16="http://schemas.microsoft.com/office/drawing/2014/main" id="{E96732FC-0BD9-4C77-A616-03D0E602C0BA}"/>
                </a:ext>
              </a:extLst>
            </p:cNvPr>
            <p:cNvSpPr txBox="1"/>
            <p:nvPr/>
          </p:nvSpPr>
          <p:spPr>
            <a:xfrm>
              <a:off x="7158314" y="5369675"/>
              <a:ext cx="27305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/>
                <a:t>Отсутствие мотивации для получения новых знаний</a:t>
              </a:r>
            </a:p>
          </p:txBody>
        </p:sp>
        <p:pic>
          <p:nvPicPr>
            <p:cNvPr id="29" name="Рисунок 28">
              <a:extLst>
                <a:ext uri="{FF2B5EF4-FFF2-40B4-BE49-F238E27FC236}">
                  <a16:creationId xmlns="" xmlns:a16="http://schemas.microsoft.com/office/drawing/2014/main" id="{6C3F2F44-CDFC-4D27-9675-83D344DB13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r="26693"/>
            <a:stretch/>
          </p:blipFill>
          <p:spPr>
            <a:xfrm>
              <a:off x="4912543" y="4491982"/>
              <a:ext cx="2472419" cy="1501884"/>
            </a:xfrm>
            <a:prstGeom prst="ellipse">
              <a:avLst/>
            </a:prstGeom>
            <a:ln w="63500" cap="rnd">
              <a:solidFill>
                <a:srgbClr val="005696"/>
              </a:solidFill>
            </a:ln>
            <a:effectLst/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sp>
          <p:nvSpPr>
            <p:cNvPr id="30" name="TextBox 29">
              <a:extLst>
                <a:ext uri="{FF2B5EF4-FFF2-40B4-BE49-F238E27FC236}">
                  <a16:creationId xmlns="" xmlns:a16="http://schemas.microsoft.com/office/drawing/2014/main" id="{9E90170A-C58A-4099-860F-ACF132FD3C78}"/>
                </a:ext>
              </a:extLst>
            </p:cNvPr>
            <p:cNvSpPr txBox="1"/>
            <p:nvPr/>
          </p:nvSpPr>
          <p:spPr>
            <a:xfrm>
              <a:off x="5285330" y="6043711"/>
              <a:ext cx="22139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Языковой барьер</a:t>
              </a:r>
            </a:p>
          </p:txBody>
        </p:sp>
      </p:grpSp>
      <p:pic>
        <p:nvPicPr>
          <p:cNvPr id="22" name="Рисунок 21">
            <a:extLst>
              <a:ext uri="{FF2B5EF4-FFF2-40B4-BE49-F238E27FC236}">
                <a16:creationId xmlns="" xmlns:a16="http://schemas.microsoft.com/office/drawing/2014/main" id="{42C484D7-5902-4BB9-B6C9-A98754EE792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6552" y="175423"/>
            <a:ext cx="2000353" cy="8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2382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Группа 23">
            <a:extLst>
              <a:ext uri="{FF2B5EF4-FFF2-40B4-BE49-F238E27FC236}">
                <a16:creationId xmlns="" xmlns:a16="http://schemas.microsoft.com/office/drawing/2014/main" id="{F6FC9F24-CFAE-41B8-95E6-292E9C220673}"/>
              </a:ext>
            </a:extLst>
          </p:cNvPr>
          <p:cNvGrpSpPr/>
          <p:nvPr/>
        </p:nvGrpSpPr>
        <p:grpSpPr>
          <a:xfrm>
            <a:off x="179034" y="255322"/>
            <a:ext cx="11168880" cy="6120325"/>
            <a:chOff x="166552" y="175423"/>
            <a:chExt cx="11168880" cy="6120325"/>
          </a:xfrm>
        </p:grpSpPr>
        <p:pic>
          <p:nvPicPr>
            <p:cNvPr id="4" name="Рисунок 3">
              <a:extLst>
                <a:ext uri="{FF2B5EF4-FFF2-40B4-BE49-F238E27FC236}">
                  <a16:creationId xmlns="" xmlns:a16="http://schemas.microsoft.com/office/drawing/2014/main" id="{2AEC6459-D71B-436E-A43E-ABC356DC96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6552" y="175423"/>
              <a:ext cx="2000353" cy="812842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="" xmlns:a16="http://schemas.microsoft.com/office/drawing/2014/main" id="{2DCC7557-8339-47CE-969C-80D7077FEA32}"/>
                </a:ext>
              </a:extLst>
            </p:cNvPr>
            <p:cNvSpPr txBox="1"/>
            <p:nvPr/>
          </p:nvSpPr>
          <p:spPr>
            <a:xfrm>
              <a:off x="2459115" y="412567"/>
              <a:ext cx="458087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u="sng" dirty="0"/>
                <a:t>Новые реалии</a:t>
              </a:r>
            </a:p>
          </p:txBody>
        </p:sp>
        <p:pic>
          <p:nvPicPr>
            <p:cNvPr id="7" name="Рисунок 6">
              <a:extLst>
                <a:ext uri="{FF2B5EF4-FFF2-40B4-BE49-F238E27FC236}">
                  <a16:creationId xmlns="" xmlns:a16="http://schemas.microsoft.com/office/drawing/2014/main" id="{D11ED742-EAA4-4102-9BDE-F12EB47D92D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4418" y="1309456"/>
              <a:ext cx="3975135" cy="2226076"/>
            </a:xfrm>
            <a:prstGeom prst="rect">
              <a:avLst/>
            </a:prstGeom>
          </p:spPr>
        </p:pic>
        <p:pic>
          <p:nvPicPr>
            <p:cNvPr id="9" name="Рисунок 8">
              <a:extLst>
                <a:ext uri="{FF2B5EF4-FFF2-40B4-BE49-F238E27FC236}">
                  <a16:creationId xmlns="" xmlns:a16="http://schemas.microsoft.com/office/drawing/2014/main" id="{0B576486-7269-4705-B393-44EA7AD86F6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4418" y="3665276"/>
              <a:ext cx="1113039" cy="587128"/>
            </a:xfrm>
            <a:prstGeom prst="rect">
              <a:avLst/>
            </a:prstGeom>
          </p:spPr>
        </p:pic>
        <p:pic>
          <p:nvPicPr>
            <p:cNvPr id="11" name="Рисунок 10">
              <a:extLst>
                <a:ext uri="{FF2B5EF4-FFF2-40B4-BE49-F238E27FC236}">
                  <a16:creationId xmlns="" xmlns:a16="http://schemas.microsoft.com/office/drawing/2014/main" id="{4299B253-A5C4-4905-A75B-A01B87F0D8D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166905" y="3665276"/>
              <a:ext cx="2615954" cy="633061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="" xmlns:a16="http://schemas.microsoft.com/office/drawing/2014/main" id="{35B255FB-DC8C-4FC5-B241-0D7574FBCCE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71935" y="4473571"/>
              <a:ext cx="1547612" cy="578289"/>
            </a:xfrm>
            <a:prstGeom prst="rect">
              <a:avLst/>
            </a:prstGeom>
          </p:spPr>
        </p:pic>
        <p:pic>
          <p:nvPicPr>
            <p:cNvPr id="15" name="Рисунок 14">
              <a:extLst>
                <a:ext uri="{FF2B5EF4-FFF2-40B4-BE49-F238E27FC236}">
                  <a16:creationId xmlns="" xmlns:a16="http://schemas.microsoft.com/office/drawing/2014/main" id="{56F1BF0C-FD16-4E40-911D-8232B3DDDED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t="25987"/>
            <a:stretch/>
          </p:blipFill>
          <p:spPr>
            <a:xfrm>
              <a:off x="2619547" y="4390529"/>
              <a:ext cx="1710670" cy="633061"/>
            </a:xfrm>
            <a:prstGeom prst="rect">
              <a:avLst/>
            </a:prstGeom>
          </p:spPr>
        </p:pic>
        <p:pic>
          <p:nvPicPr>
            <p:cNvPr id="17" name="Рисунок 16">
              <a:extLst>
                <a:ext uri="{FF2B5EF4-FFF2-40B4-BE49-F238E27FC236}">
                  <a16:creationId xmlns="" xmlns:a16="http://schemas.microsoft.com/office/drawing/2014/main" id="{104055EA-A1AA-4A59-B8DF-E6CF1B605B6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t="31845" b="27209"/>
            <a:stretch/>
          </p:blipFill>
          <p:spPr>
            <a:xfrm>
              <a:off x="817914" y="5176497"/>
              <a:ext cx="1385612" cy="378234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="" xmlns:a16="http://schemas.microsoft.com/office/drawing/2014/main" id="{A90604D3-EFE2-466A-9455-0DA3B31221C0}"/>
                </a:ext>
              </a:extLst>
            </p:cNvPr>
            <p:cNvSpPr txBox="1"/>
            <p:nvPr/>
          </p:nvSpPr>
          <p:spPr>
            <a:xfrm>
              <a:off x="166552" y="4375490"/>
              <a:ext cx="74868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УЖЕ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="" xmlns:a16="http://schemas.microsoft.com/office/drawing/2014/main" id="{25F9AB56-3239-4E64-8804-AB55C237FEE5}"/>
                </a:ext>
              </a:extLst>
            </p:cNvPr>
            <p:cNvSpPr txBox="1"/>
            <p:nvPr/>
          </p:nvSpPr>
          <p:spPr>
            <a:xfrm>
              <a:off x="166552" y="5937292"/>
              <a:ext cx="15476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СКОРО?</a:t>
              </a:r>
            </a:p>
          </p:txBody>
        </p:sp>
        <p:pic>
          <p:nvPicPr>
            <p:cNvPr id="21" name="Рисунок 20">
              <a:extLst>
                <a:ext uri="{FF2B5EF4-FFF2-40B4-BE49-F238E27FC236}">
                  <a16:creationId xmlns="" xmlns:a16="http://schemas.microsoft.com/office/drawing/2014/main" id="{7FD8FD76-B92F-4E68-8BB6-7AFE8DBF72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t="27608" b="23926"/>
            <a:stretch/>
          </p:blipFill>
          <p:spPr>
            <a:xfrm>
              <a:off x="1247776" y="5851156"/>
              <a:ext cx="1630793" cy="444592"/>
            </a:xfrm>
            <a:prstGeom prst="rect">
              <a:avLst/>
            </a:prstGeom>
          </p:spPr>
        </p:pic>
        <p:pic>
          <p:nvPicPr>
            <p:cNvPr id="23" name="Рисунок 22">
              <a:extLst>
                <a:ext uri="{FF2B5EF4-FFF2-40B4-BE49-F238E27FC236}">
                  <a16:creationId xmlns="" xmlns:a16="http://schemas.microsoft.com/office/drawing/2014/main" id="{C8A373E5-301A-4BCD-B204-E7662C115FF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190288" y="5800477"/>
              <a:ext cx="410197" cy="410197"/>
            </a:xfrm>
            <a:prstGeom prst="rect">
              <a:avLst/>
            </a:prstGeom>
          </p:spPr>
        </p:pic>
        <p:cxnSp>
          <p:nvCxnSpPr>
            <p:cNvPr id="27" name="Прямая соединительная линия 26">
              <a:extLst>
                <a:ext uri="{FF2B5EF4-FFF2-40B4-BE49-F238E27FC236}">
                  <a16:creationId xmlns="" xmlns:a16="http://schemas.microsoft.com/office/drawing/2014/main" id="{21686DC9-2E0A-4735-AA48-CC057DFF9A5F}"/>
                </a:ext>
              </a:extLst>
            </p:cNvPr>
            <p:cNvCxnSpPr/>
            <p:nvPr/>
          </p:nvCxnSpPr>
          <p:spPr>
            <a:xfrm>
              <a:off x="5850385" y="1091953"/>
              <a:ext cx="0" cy="5118721"/>
            </a:xfrm>
            <a:prstGeom prst="line">
              <a:avLst/>
            </a:prstGeom>
            <a:ln w="38100">
              <a:solidFill>
                <a:srgbClr val="005696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31" name="Рисунок 30">
              <a:extLst>
                <a:ext uri="{FF2B5EF4-FFF2-40B4-BE49-F238E27FC236}">
                  <a16:creationId xmlns="" xmlns:a16="http://schemas.microsoft.com/office/drawing/2014/main" id="{371F667E-B897-46EB-B642-1090EFB0A8A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2657813" y="5099376"/>
              <a:ext cx="532475" cy="532475"/>
            </a:xfrm>
            <a:prstGeom prst="rect">
              <a:avLst/>
            </a:prstGeom>
          </p:spPr>
        </p:pic>
        <p:pic>
          <p:nvPicPr>
            <p:cNvPr id="33" name="Рисунок 32">
              <a:extLst>
                <a:ext uri="{FF2B5EF4-FFF2-40B4-BE49-F238E27FC236}">
                  <a16:creationId xmlns="" xmlns:a16="http://schemas.microsoft.com/office/drawing/2014/main" id="{3D5F5D6A-5852-4CF9-860F-86658AC0958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3448731" y="5132803"/>
              <a:ext cx="765910" cy="304569"/>
            </a:xfrm>
            <a:prstGeom prst="rect">
              <a:avLst/>
            </a:prstGeom>
          </p:spPr>
        </p:pic>
        <p:pic>
          <p:nvPicPr>
            <p:cNvPr id="35" name="Рисунок 34">
              <a:extLst>
                <a:ext uri="{FF2B5EF4-FFF2-40B4-BE49-F238E27FC236}">
                  <a16:creationId xmlns="" xmlns:a16="http://schemas.microsoft.com/office/drawing/2014/main" id="{B526553A-E544-418A-8141-606E8C179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7126208" y="1287859"/>
              <a:ext cx="3242953" cy="2805155"/>
            </a:xfrm>
            <a:prstGeom prst="rect">
              <a:avLst/>
            </a:prstGeom>
          </p:spPr>
        </p:pic>
        <p:sp>
          <p:nvSpPr>
            <p:cNvPr id="36" name="TextBox 35">
              <a:extLst>
                <a:ext uri="{FF2B5EF4-FFF2-40B4-BE49-F238E27FC236}">
                  <a16:creationId xmlns="" xmlns:a16="http://schemas.microsoft.com/office/drawing/2014/main" id="{6A05BFFD-47EB-4A90-A555-B94E0A5747E8}"/>
                </a:ext>
              </a:extLst>
            </p:cNvPr>
            <p:cNvSpPr txBox="1"/>
            <p:nvPr/>
          </p:nvSpPr>
          <p:spPr>
            <a:xfrm>
              <a:off x="6947045" y="2048196"/>
              <a:ext cx="19403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Мы занимаемся симуляцией импортозамещения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="" xmlns:a16="http://schemas.microsoft.com/office/drawing/2014/main" id="{0F688B74-5DDF-4B0D-9416-71EE765835BE}"/>
                </a:ext>
              </a:extLst>
            </p:cNvPr>
            <p:cNvSpPr txBox="1"/>
            <p:nvPr/>
          </p:nvSpPr>
          <p:spPr>
            <a:xfrm>
              <a:off x="6586684" y="979561"/>
              <a:ext cx="474874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В далекой-далекой галактике, точно не в нашей…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="" xmlns:a16="http://schemas.microsoft.com/office/drawing/2014/main" id="{BFB2B0F0-E288-4557-BB5F-3AE11F3406E1}"/>
                </a:ext>
              </a:extLst>
            </p:cNvPr>
            <p:cNvSpPr txBox="1"/>
            <p:nvPr/>
          </p:nvSpPr>
          <p:spPr>
            <a:xfrm>
              <a:off x="8607947" y="2448226"/>
              <a:ext cx="194037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СТИМУЛЯЦИЕЙ?</a:t>
              </a:r>
            </a:p>
          </p:txBody>
        </p:sp>
        <p:pic>
          <p:nvPicPr>
            <p:cNvPr id="40" name="Google Shape;116;p2">
              <a:extLst>
                <a:ext uri="{FF2B5EF4-FFF2-40B4-BE49-F238E27FC236}">
                  <a16:creationId xmlns="" xmlns:a16="http://schemas.microsoft.com/office/drawing/2014/main" id="{78C73297-0C93-485F-A594-9870C5DA494E}"/>
                </a:ext>
              </a:extLst>
            </p:cNvPr>
            <p:cNvPicPr preferRelativeResize="0"/>
            <p:nvPr/>
          </p:nvPicPr>
          <p:blipFill rotWithShape="1">
            <a:blip r:embed="rId14">
              <a:alphaModFix/>
            </a:blip>
            <a:srcRect l="27349" t="17955" r="26856" b="43228"/>
            <a:stretch/>
          </p:blipFill>
          <p:spPr>
            <a:xfrm>
              <a:off x="6664390" y="4354255"/>
              <a:ext cx="676385" cy="48577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" name="Рисунок 40">
              <a:extLst>
                <a:ext uri="{FF2B5EF4-FFF2-40B4-BE49-F238E27FC236}">
                  <a16:creationId xmlns="" xmlns:a16="http://schemas.microsoft.com/office/drawing/2014/main" id="{FBCA7B1F-F621-4E24-9AFC-A6273A7B4EE4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7458805" y="4220027"/>
              <a:ext cx="507088" cy="507088"/>
            </a:xfrm>
            <a:prstGeom prst="rect">
              <a:avLst/>
            </a:prstGeom>
          </p:spPr>
        </p:pic>
        <p:pic>
          <p:nvPicPr>
            <p:cNvPr id="42" name="Рисунок 41">
              <a:extLst>
                <a:ext uri="{FF2B5EF4-FFF2-40B4-BE49-F238E27FC236}">
                  <a16:creationId xmlns="" xmlns:a16="http://schemas.microsoft.com/office/drawing/2014/main" id="{96B5D069-3BBF-450B-A791-02322EFECBAA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8167873" y="4298337"/>
              <a:ext cx="413034" cy="413034"/>
            </a:xfrm>
            <a:prstGeom prst="rect">
              <a:avLst/>
            </a:prstGeom>
          </p:spPr>
        </p:pic>
        <p:pic>
          <p:nvPicPr>
            <p:cNvPr id="43" name="Рисунок 42">
              <a:extLst>
                <a:ext uri="{FF2B5EF4-FFF2-40B4-BE49-F238E27FC236}">
                  <a16:creationId xmlns="" xmlns:a16="http://schemas.microsoft.com/office/drawing/2014/main" id="{80966C88-F2D9-42D3-8A56-B0D5D2FEE8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/>
            <a:srcRect l="49688" t="56430" r="4859" b="10721"/>
            <a:stretch/>
          </p:blipFill>
          <p:spPr>
            <a:xfrm>
              <a:off x="7458805" y="4794738"/>
              <a:ext cx="676391" cy="490349"/>
            </a:xfrm>
            <a:prstGeom prst="rect">
              <a:avLst/>
            </a:prstGeom>
          </p:spPr>
        </p:pic>
        <p:pic>
          <p:nvPicPr>
            <p:cNvPr id="45" name="Рисунок 44">
              <a:extLst>
                <a:ext uri="{FF2B5EF4-FFF2-40B4-BE49-F238E27FC236}">
                  <a16:creationId xmlns="" xmlns:a16="http://schemas.microsoft.com/office/drawing/2014/main" id="{3E4F99A7-D614-4917-A2A2-C09DE762C058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8774005" y="4390529"/>
              <a:ext cx="753960" cy="287176"/>
            </a:xfrm>
            <a:prstGeom prst="rect">
              <a:avLst/>
            </a:prstGeom>
          </p:spPr>
        </p:pic>
        <p:pic>
          <p:nvPicPr>
            <p:cNvPr id="47" name="Рисунок 46">
              <a:extLst>
                <a:ext uri="{FF2B5EF4-FFF2-40B4-BE49-F238E27FC236}">
                  <a16:creationId xmlns="" xmlns:a16="http://schemas.microsoft.com/office/drawing/2014/main" id="{A734B44C-C008-4808-A81D-7826E7E142D1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 flipH="1">
              <a:off x="8253226" y="4884594"/>
              <a:ext cx="428475" cy="428475"/>
            </a:xfrm>
            <a:prstGeom prst="rect">
              <a:avLst/>
            </a:prstGeom>
          </p:spPr>
        </p:pic>
        <p:pic>
          <p:nvPicPr>
            <p:cNvPr id="49" name="Рисунок 48">
              <a:extLst>
                <a:ext uri="{FF2B5EF4-FFF2-40B4-BE49-F238E27FC236}">
                  <a16:creationId xmlns="" xmlns:a16="http://schemas.microsoft.com/office/drawing/2014/main" id="{69A805E6-F71F-41B7-B50A-1C25B2C910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0"/>
            <a:srcRect l="27233" t="34619" r="26902" b="30207"/>
            <a:stretch/>
          </p:blipFill>
          <p:spPr>
            <a:xfrm>
              <a:off x="8839236" y="4840028"/>
              <a:ext cx="842678" cy="336469"/>
            </a:xfrm>
            <a:prstGeom prst="rect">
              <a:avLst/>
            </a:prstGeom>
          </p:spPr>
        </p:pic>
        <p:pic>
          <p:nvPicPr>
            <p:cNvPr id="3" name="Рисунок 2">
              <a:extLst>
                <a:ext uri="{FF2B5EF4-FFF2-40B4-BE49-F238E27FC236}">
                  <a16:creationId xmlns="" xmlns:a16="http://schemas.microsoft.com/office/drawing/2014/main" id="{ED2BF675-E36E-4CA4-9F82-3B6163A76EA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1"/>
            <a:srcRect l="20622" t="34919" r="19132" b="26409"/>
            <a:stretch/>
          </p:blipFill>
          <p:spPr>
            <a:xfrm>
              <a:off x="9681914" y="4419605"/>
              <a:ext cx="790112" cy="269317"/>
            </a:xfrm>
            <a:prstGeom prst="rect">
              <a:avLst/>
            </a:prstGeom>
          </p:spPr>
        </p:pic>
        <p:pic>
          <p:nvPicPr>
            <p:cNvPr id="8" name="Рисунок 7">
              <a:extLst>
                <a:ext uri="{FF2B5EF4-FFF2-40B4-BE49-F238E27FC236}">
                  <a16:creationId xmlns="" xmlns:a16="http://schemas.microsoft.com/office/drawing/2014/main" id="{A3A49C4D-A2C1-45DD-A074-CE78BD09E94C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/>
            <a:stretch>
              <a:fillRect/>
            </a:stretch>
          </p:blipFill>
          <p:spPr>
            <a:xfrm>
              <a:off x="9803687" y="4852732"/>
              <a:ext cx="1414394" cy="307777"/>
            </a:xfrm>
            <a:prstGeom prst="rect">
              <a:avLst/>
            </a:prstGeom>
          </p:spPr>
        </p:pic>
        <p:pic>
          <p:nvPicPr>
            <p:cNvPr id="12" name="Рисунок 11">
              <a:extLst>
                <a:ext uri="{FF2B5EF4-FFF2-40B4-BE49-F238E27FC236}">
                  <a16:creationId xmlns="" xmlns:a16="http://schemas.microsoft.com/office/drawing/2014/main" id="{1A9929D7-6CE0-45C1-9324-5252368332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3"/>
            <a:srcRect l="16257" t="35699" r="15985" b="36792"/>
            <a:stretch/>
          </p:blipFill>
          <p:spPr>
            <a:xfrm>
              <a:off x="6430253" y="5006620"/>
              <a:ext cx="967666" cy="392864"/>
            </a:xfrm>
            <a:prstGeom prst="rect">
              <a:avLst/>
            </a:prstGeom>
          </p:spPr>
        </p:pic>
        <p:pic>
          <p:nvPicPr>
            <p:cNvPr id="16" name="Рисунок 15">
              <a:extLst>
                <a:ext uri="{FF2B5EF4-FFF2-40B4-BE49-F238E27FC236}">
                  <a16:creationId xmlns="" xmlns:a16="http://schemas.microsoft.com/office/drawing/2014/main" id="{F8603617-EEF2-4F99-B2DE-E9EFF4C8DF71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/>
            <a:stretch>
              <a:fillRect/>
            </a:stretch>
          </p:blipFill>
          <p:spPr>
            <a:xfrm>
              <a:off x="7343851" y="5520781"/>
              <a:ext cx="1073869" cy="225506"/>
            </a:xfrm>
            <a:prstGeom prst="rect">
              <a:avLst/>
            </a:prstGeom>
          </p:spPr>
        </p:pic>
        <p:pic>
          <p:nvPicPr>
            <p:cNvPr id="37" name="Рисунок 36">
              <a:extLst>
                <a:ext uri="{FF2B5EF4-FFF2-40B4-BE49-F238E27FC236}">
                  <a16:creationId xmlns="" xmlns:a16="http://schemas.microsoft.com/office/drawing/2014/main" id="{464C5F8B-12D5-4918-80CC-E0646CFB7D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/>
            <a:srcRect l="49688" t="56430" r="4859" b="10721"/>
            <a:stretch/>
          </p:blipFill>
          <p:spPr>
            <a:xfrm>
              <a:off x="8607947" y="5348767"/>
              <a:ext cx="676391" cy="490349"/>
            </a:xfrm>
            <a:prstGeom prst="rect">
              <a:avLst/>
            </a:prstGeom>
          </p:spPr>
        </p:pic>
        <p:pic>
          <p:nvPicPr>
            <p:cNvPr id="22" name="Рисунок 21">
              <a:extLst>
                <a:ext uri="{FF2B5EF4-FFF2-40B4-BE49-F238E27FC236}">
                  <a16:creationId xmlns="" xmlns:a16="http://schemas.microsoft.com/office/drawing/2014/main" id="{498695CF-1B39-480B-B48E-60047BA88DB4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/>
            <a:stretch>
              <a:fillRect/>
            </a:stretch>
          </p:blipFill>
          <p:spPr>
            <a:xfrm>
              <a:off x="9345449" y="5313069"/>
              <a:ext cx="731521" cy="365761"/>
            </a:xfrm>
            <a:prstGeom prst="rect">
              <a:avLst/>
            </a:prstGeom>
          </p:spPr>
        </p:pic>
      </p:grpSp>
      <p:pic>
        <p:nvPicPr>
          <p:cNvPr id="26" name="Рисунок 25">
            <a:extLst>
              <a:ext uri="{FF2B5EF4-FFF2-40B4-BE49-F238E27FC236}">
                <a16:creationId xmlns="" xmlns:a16="http://schemas.microsoft.com/office/drawing/2014/main" id="{8B70B77D-65CE-42B1-9961-D84D58D807BD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0195557" y="5215970"/>
            <a:ext cx="1179952" cy="442804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B2E80B96-08C1-46CF-82BF-7931F2897004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6282612" y="5542837"/>
            <a:ext cx="912451" cy="288142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="" xmlns:a16="http://schemas.microsoft.com/office/drawing/2014/main" id="{4A6683ED-12F4-4BC5-B7E7-1A38975AED16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0229604" y="5673840"/>
            <a:ext cx="1011864" cy="321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8875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AB5D5247-6ABA-48B4-8F38-5630854F746C}"/>
              </a:ext>
            </a:extLst>
          </p:cNvPr>
          <p:cNvSpPr txBox="1"/>
          <p:nvPr/>
        </p:nvSpPr>
        <p:spPr>
          <a:xfrm>
            <a:off x="2308195" y="398745"/>
            <a:ext cx="52200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u="sng" dirty="0"/>
              <a:t>Основные вопросы подготовки персонала ВАПС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0B64A434-0D18-49F8-AD10-0C0CE0C00C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14" y="217235"/>
            <a:ext cx="2000353" cy="81284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7A840979-4691-43C6-9B2F-4733B7DB3F4F}"/>
              </a:ext>
            </a:extLst>
          </p:cNvPr>
          <p:cNvSpPr txBox="1"/>
          <p:nvPr/>
        </p:nvSpPr>
        <p:spPr>
          <a:xfrm>
            <a:off x="614778" y="1720840"/>
            <a:ext cx="10878721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Чему учить?</a:t>
            </a:r>
            <a:endParaRPr lang="ru-RU" dirty="0"/>
          </a:p>
          <a:p>
            <a:pPr algn="just">
              <a:lnSpc>
                <a:spcPct val="200000"/>
              </a:lnSpc>
            </a:pPr>
            <a:r>
              <a:rPr lang="ru-RU" sz="1600" dirty="0"/>
              <a:t>Необходимы нормативные акты, </a:t>
            </a:r>
            <a:r>
              <a:rPr lang="ru-RU" sz="1600" dirty="0" err="1"/>
              <a:t>профстандарты</a:t>
            </a:r>
            <a:r>
              <a:rPr lang="ru-RU" sz="1600" dirty="0"/>
              <a:t>, перечень компетенций. Должен быть определен список навыков, которыми должен обладать специалист по обслуживанию ВАПС, методики проверок  и испытаний оборудования и функций ВАПС. Сейчас кроме международного стандарта и нескольких СТО нет материалов.</a:t>
            </a:r>
          </a:p>
          <a:p>
            <a:pPr algn="just">
              <a:lnSpc>
                <a:spcPct val="200000"/>
              </a:lnSpc>
            </a:pPr>
            <a:r>
              <a:rPr lang="ru-RU" sz="1600" dirty="0"/>
              <a:t>Должны быть определены четкие границы раздела между службами и должностными обязанностями специалистов, если всё же будет разделение на специалистов РЗА, АСУ, связистов и т.д.  </a:t>
            </a:r>
          </a:p>
          <a:p>
            <a:pPr algn="just"/>
            <a:endParaRPr lang="ru-RU" dirty="0"/>
          </a:p>
          <a:p>
            <a:endParaRPr lang="ru-RU" dirty="0"/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61823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7" name="Google Shape;187;p7"/>
          <p:cNvGraphicFramePr/>
          <p:nvPr>
            <p:extLst>
              <p:ext uri="{D42A27DB-BD31-4B8C-83A1-F6EECF244321}">
                <p14:modId xmlns:p14="http://schemas.microsoft.com/office/powerpoint/2010/main" val="2033671012"/>
              </p:ext>
            </p:extLst>
          </p:nvPr>
        </p:nvGraphicFramePr>
        <p:xfrm>
          <a:off x="559500" y="1590347"/>
          <a:ext cx="11073000" cy="1013460"/>
        </p:xfrm>
        <a:graphic>
          <a:graphicData uri="http://schemas.openxmlformats.org/drawingml/2006/table">
            <a:tbl>
              <a:tblPr>
                <a:noFill/>
                <a:tableStyleId>{20677854-1FF5-469B-9B87-5512241E21DD}</a:tableStyleId>
              </a:tblPr>
              <a:tblGrid>
                <a:gridCol w="12275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1544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6910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u="none" strike="noStrike" cap="none"/>
                        <a:t>20.034</a:t>
                      </a:r>
                      <a:endParaRPr/>
                    </a:p>
                  </a:txBody>
                  <a:tcPr marL="95250" marR="95250" marT="95250" marB="9525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8F7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u="none" strike="noStrike" cap="none"/>
                        <a:t>Работник по обслуживанию и ремонту оборудования релейной защиты и автоматики электрических сетей</a:t>
                      </a:r>
                      <a:endParaRPr/>
                    </a:p>
                  </a:txBody>
                  <a:tcPr marL="95250" marR="95250" marT="95250" marB="9525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8F7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u="sng" strike="noStrike" cap="none">
                          <a:solidFill>
                            <a:schemeClr val="hlink"/>
                          </a:solidFill>
                          <a:hlinkClick r:id="rId3"/>
                        </a:rPr>
                        <a:t>Зарегистрировано в Минюсте России 29 августа 2017 г. N 48011</a:t>
                      </a:r>
                      <a:endParaRPr/>
                    </a:p>
                  </a:txBody>
                  <a:tcPr marL="95250" marR="95250" marT="95250" marB="9525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8F7F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88" name="Google Shape;188;p7"/>
          <p:cNvGraphicFramePr/>
          <p:nvPr>
            <p:extLst>
              <p:ext uri="{D42A27DB-BD31-4B8C-83A1-F6EECF244321}">
                <p14:modId xmlns:p14="http://schemas.microsoft.com/office/powerpoint/2010/main" val="1683971942"/>
              </p:ext>
            </p:extLst>
          </p:nvPr>
        </p:nvGraphicFramePr>
        <p:xfrm>
          <a:off x="559500" y="2526170"/>
          <a:ext cx="11073000" cy="1013460"/>
        </p:xfrm>
        <a:graphic>
          <a:graphicData uri="http://schemas.openxmlformats.org/drawingml/2006/table">
            <a:tbl>
              <a:tblPr>
                <a:noFill/>
                <a:tableStyleId>{20677854-1FF5-469B-9B87-5512241E21DD}</a:tableStyleId>
              </a:tblPr>
              <a:tblGrid>
                <a:gridCol w="121502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16697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6910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u="none" strike="noStrike" cap="none"/>
                        <a:t>20.036</a:t>
                      </a:r>
                      <a:endParaRPr/>
                    </a:p>
                  </a:txBody>
                  <a:tcPr marL="95250" marR="95250" marT="95250" marB="9525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8F7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u="none" strike="noStrike" cap="none"/>
                        <a:t>Работник по обслуживанию и ремонту оборудования автоматизированных систем управления технологическими процессами в электрических сетях</a:t>
                      </a:r>
                      <a:endParaRPr/>
                    </a:p>
                  </a:txBody>
                  <a:tcPr marL="95250" marR="95250" marT="95250" marB="9525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8F7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u="sng" strike="noStrike" cap="none" dirty="0">
                          <a:solidFill>
                            <a:schemeClr val="hlink"/>
                          </a:solidFill>
                          <a:hlinkClick r:id="rId4"/>
                        </a:rPr>
                        <a:t>Зарегистрировано в Минюсте России 13 января 2017 г. N 45218</a:t>
                      </a:r>
                      <a:endParaRPr dirty="0"/>
                    </a:p>
                  </a:txBody>
                  <a:tcPr marL="95250" marR="95250" marT="95250" marB="9525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8F7F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89" name="Google Shape;189;p7"/>
          <p:cNvGraphicFramePr/>
          <p:nvPr>
            <p:extLst>
              <p:ext uri="{D42A27DB-BD31-4B8C-83A1-F6EECF244321}">
                <p14:modId xmlns:p14="http://schemas.microsoft.com/office/powerpoint/2010/main" val="1337834310"/>
              </p:ext>
            </p:extLst>
          </p:nvPr>
        </p:nvGraphicFramePr>
        <p:xfrm>
          <a:off x="559500" y="3488195"/>
          <a:ext cx="11073000" cy="1013460"/>
        </p:xfrm>
        <a:graphic>
          <a:graphicData uri="http://schemas.openxmlformats.org/drawingml/2006/table">
            <a:tbl>
              <a:tblPr>
                <a:noFill/>
                <a:tableStyleId>{20677854-1FF5-469B-9B87-5512241E21DD}</a:tableStyleId>
              </a:tblPr>
              <a:tblGrid>
                <a:gridCol w="121502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16697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6910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u="none" strike="noStrike" cap="none"/>
                        <a:t>20.028</a:t>
                      </a:r>
                      <a:endParaRPr/>
                    </a:p>
                  </a:txBody>
                  <a:tcPr marL="95250" marR="95250" marT="95250" marB="9525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8F7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u="none" strike="noStrike" cap="none" dirty="0"/>
                        <a:t>Работник по обслуживанию и ремонту оборудования связи электрических сетей</a:t>
                      </a:r>
                      <a:endParaRPr dirty="0"/>
                    </a:p>
                  </a:txBody>
                  <a:tcPr marL="95250" marR="95250" marT="95250" marB="9525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8F7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u="sng" strike="noStrike" cap="none" dirty="0">
                          <a:solidFill>
                            <a:schemeClr val="hlink"/>
                          </a:solidFill>
                          <a:hlinkClick r:id="rId5"/>
                        </a:rPr>
                        <a:t>Зарегистрировано в Минюсте России 28 января 2016 г. N 40851</a:t>
                      </a:r>
                      <a:endParaRPr dirty="0"/>
                    </a:p>
                  </a:txBody>
                  <a:tcPr marL="95250" marR="95250" marT="95250" marB="9525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8F7F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90" name="Google Shape;190;p7"/>
          <p:cNvGraphicFramePr/>
          <p:nvPr>
            <p:extLst>
              <p:ext uri="{D42A27DB-BD31-4B8C-83A1-F6EECF244321}">
                <p14:modId xmlns:p14="http://schemas.microsoft.com/office/powerpoint/2010/main" val="1818827230"/>
              </p:ext>
            </p:extLst>
          </p:nvPr>
        </p:nvGraphicFramePr>
        <p:xfrm>
          <a:off x="559500" y="4501655"/>
          <a:ext cx="11073000" cy="1013460"/>
        </p:xfrm>
        <a:graphic>
          <a:graphicData uri="http://schemas.openxmlformats.org/drawingml/2006/table">
            <a:tbl>
              <a:tblPr>
                <a:noFill/>
                <a:tableStyleId>{20677854-1FF5-469B-9B87-5512241E21DD}</a:tableStyleId>
              </a:tblPr>
              <a:tblGrid>
                <a:gridCol w="12025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1795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6910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u="none" strike="noStrike" cap="none" dirty="0"/>
                        <a:t>20.032</a:t>
                      </a:r>
                      <a:endParaRPr dirty="0"/>
                    </a:p>
                  </a:txBody>
                  <a:tcPr marL="95250" marR="95250" marT="95250" marB="9525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8F7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u="none" strike="noStrike" cap="none" dirty="0"/>
                        <a:t>Работник по обслуживанию оборудования подстанций электрических сетей</a:t>
                      </a:r>
                      <a:endParaRPr dirty="0"/>
                    </a:p>
                  </a:txBody>
                  <a:tcPr marL="95250" marR="95250" marT="95250" marB="9525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8F7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u="sng" strike="noStrike" cap="none" dirty="0">
                          <a:solidFill>
                            <a:schemeClr val="hlink"/>
                          </a:solidFill>
                          <a:hlinkClick r:id="rId6"/>
                        </a:rPr>
                        <a:t>Зарегистрировано в Минюсте России 28 января 2016 г. N 40844</a:t>
                      </a:r>
                      <a:endParaRPr dirty="0"/>
                    </a:p>
                  </a:txBody>
                  <a:tcPr marL="95250" marR="95250" marT="95250" marB="9525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8F7F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92" name="Google Shape;192;p7"/>
          <p:cNvSpPr txBox="1"/>
          <p:nvPr/>
        </p:nvSpPr>
        <p:spPr>
          <a:xfrm>
            <a:off x="2808570" y="418772"/>
            <a:ext cx="703962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Существующие</a:t>
            </a:r>
            <a:r>
              <a:rPr lang="ru-RU" sz="1800" dirty="0">
                <a:solidFill>
                  <a:srgbClr val="005697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профессиональные стандарты</a:t>
            </a:r>
          </a:p>
        </p:txBody>
      </p:sp>
      <p:graphicFrame>
        <p:nvGraphicFramePr>
          <p:cNvPr id="11" name="Google Shape;190;p7">
            <a:extLst>
              <a:ext uri="{FF2B5EF4-FFF2-40B4-BE49-F238E27FC236}">
                <a16:creationId xmlns="" xmlns:a16="http://schemas.microsoft.com/office/drawing/2014/main" id="{98C23684-1937-4171-B0ED-6F857925E58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95189575"/>
              </p:ext>
            </p:extLst>
          </p:nvPr>
        </p:nvGraphicFramePr>
        <p:xfrm>
          <a:off x="559500" y="5515115"/>
          <a:ext cx="11073000" cy="1013460"/>
        </p:xfrm>
        <a:graphic>
          <a:graphicData uri="http://schemas.openxmlformats.org/drawingml/2006/table">
            <a:tbl>
              <a:tblPr>
                <a:noFill/>
                <a:tableStyleId>{20677854-1FF5-469B-9B87-5512241E21DD}</a:tableStyleId>
              </a:tblPr>
              <a:tblGrid>
                <a:gridCol w="12025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1795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6910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r>
                        <a:rPr lang="ru-RU" sz="1800" dirty="0"/>
                        <a:t>61.850</a:t>
                      </a:r>
                    </a:p>
                  </a:txBody>
                  <a:tcPr marL="95250" marR="95250" marT="95250" marB="9525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8F7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cs typeface="Arial"/>
                          <a:sym typeface="Arial"/>
                        </a:rPr>
                        <a:t>Цифровой </a:t>
                      </a:r>
                      <a:r>
                        <a:rPr kumimoji="0" lang="ru-RU" sz="1800" b="0" i="0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cs typeface="Arial"/>
                          <a:sym typeface="Arial"/>
                        </a:rPr>
                        <a:t>релейщик</a:t>
                      </a:r>
                      <a:r>
                        <a:rPr kumimoji="0" lang="ru-RU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cs typeface="Arial"/>
                          <a:sym typeface="Arial"/>
                        </a:rPr>
                        <a:t>?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5250" marR="95250" marT="95250" marB="9525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8F7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u="sng" strike="noStrike" cap="none" dirty="0">
                          <a:solidFill>
                            <a:schemeClr val="hlink"/>
                          </a:solidFill>
                          <a:hlinkClick r:id="rId6"/>
                        </a:rPr>
                        <a:t>Зарегистрировано в Минюсте России </a:t>
                      </a:r>
                      <a:r>
                        <a:rPr lang="en-US" sz="1800" u="sng" strike="noStrike" cap="none" dirty="0">
                          <a:solidFill>
                            <a:schemeClr val="hlink"/>
                          </a:solidFill>
                          <a:hlinkClick r:id="rId6"/>
                        </a:rPr>
                        <a:t>30</a:t>
                      </a:r>
                      <a:r>
                        <a:rPr lang="ru-RU" sz="1800" u="sng" strike="noStrike" cap="none" dirty="0">
                          <a:solidFill>
                            <a:schemeClr val="hlink"/>
                          </a:solidFill>
                          <a:hlinkClick r:id="rId6"/>
                        </a:rPr>
                        <a:t> февраля 202? г. N </a:t>
                      </a:r>
                      <a:r>
                        <a:rPr lang="ru-RU" sz="1800" u="sng" strike="noStrike" cap="none" dirty="0">
                          <a:solidFill>
                            <a:schemeClr val="hlink"/>
                          </a:solidFill>
                        </a:rPr>
                        <a:t>61850</a:t>
                      </a:r>
                      <a:endParaRPr dirty="0"/>
                    </a:p>
                  </a:txBody>
                  <a:tcPr marL="95250" marR="95250" marT="95250" marB="9525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8F7F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E7845F91-1FE9-4583-BB3C-4AFFB374570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6552" y="175423"/>
            <a:ext cx="2000353" cy="81284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06D7BD42-0107-4663-ABB5-604BA9F637D3}"/>
              </a:ext>
            </a:extLst>
          </p:cNvPr>
          <p:cNvSpPr txBox="1"/>
          <p:nvPr/>
        </p:nvSpPr>
        <p:spPr>
          <a:xfrm>
            <a:off x="2308195" y="398745"/>
            <a:ext cx="52200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u="sng" dirty="0"/>
              <a:t>Основные вопросы подготовки персонала ВАПС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BCA06F33-0281-4ADA-A705-49C00A1CF5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14" y="217235"/>
            <a:ext cx="2000353" cy="81284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088EE1EE-FCD7-4DBF-8404-A09F75BA6DE3}"/>
              </a:ext>
            </a:extLst>
          </p:cNvPr>
          <p:cNvSpPr txBox="1"/>
          <p:nvPr/>
        </p:nvSpPr>
        <p:spPr>
          <a:xfrm>
            <a:off x="520700" y="1421993"/>
            <a:ext cx="11341100" cy="28474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/>
              <a:t>Кто будет учить?</a:t>
            </a:r>
          </a:p>
          <a:p>
            <a:pPr>
              <a:lnSpc>
                <a:spcPct val="200000"/>
              </a:lnSpc>
            </a:pPr>
            <a:r>
              <a:rPr lang="ru-RU" sz="1600" dirty="0"/>
              <a:t>В первую очередь необходима подготовка преподавательского состава ВУЗов. Необходимо тесное сотрудничество в формате: Производитель-ЦПП-ВУЗ.</a:t>
            </a:r>
          </a:p>
          <a:p>
            <a:pPr algn="just">
              <a:lnSpc>
                <a:spcPct val="200000"/>
              </a:lnSpc>
            </a:pPr>
            <a:r>
              <a:rPr lang="ru-RU" sz="1600" dirty="0"/>
              <a:t>Центры повышения квалификации специалистов должны разработать методики подготовки и программы повышения квалификации по цифровым компетенциям, системы входного тестирования слушателей для подготовки групп с одинаковым уровнем знаний. Необходимо продумать систему аттестации учебных центров</a:t>
            </a:r>
            <a:r>
              <a:rPr lang="en-US" sz="1600" dirty="0"/>
              <a:t>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9137014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91F2038E-0499-400A-94DC-DAB0DD11DF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14" y="217235"/>
            <a:ext cx="2000353" cy="8128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9CAA7DCD-6A30-4030-8FF8-9A44E2CF6EA3}"/>
              </a:ext>
            </a:extLst>
          </p:cNvPr>
          <p:cNvSpPr txBox="1"/>
          <p:nvPr/>
        </p:nvSpPr>
        <p:spPr>
          <a:xfrm>
            <a:off x="2308195" y="454379"/>
            <a:ext cx="52200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u="sng" dirty="0"/>
              <a:t>Основные вопросы подготовки персонала ВАПС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53694DCA-2182-460A-B798-41F0ED67FDF8}"/>
              </a:ext>
            </a:extLst>
          </p:cNvPr>
          <p:cNvSpPr txBox="1"/>
          <p:nvPr/>
        </p:nvSpPr>
        <p:spPr>
          <a:xfrm>
            <a:off x="783454" y="1377510"/>
            <a:ext cx="60945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На</a:t>
            </a: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чем учить?</a:t>
            </a:r>
            <a:endParaRPr lang="ru-RU" sz="2400" dirty="0"/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C0A70B9F-3F36-4FA5-943A-9578D5529143}"/>
              </a:ext>
            </a:extLst>
          </p:cNvPr>
          <p:cNvSpPr txBox="1"/>
          <p:nvPr/>
        </p:nvSpPr>
        <p:spPr>
          <a:xfrm>
            <a:off x="783453" y="1878831"/>
            <a:ext cx="9958527" cy="3053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/>
              <a:t>Требования к лабораторным стендам для обучения по технологиям ВАПС:</a:t>
            </a:r>
          </a:p>
          <a:p>
            <a:pPr>
              <a:lnSpc>
                <a:spcPct val="200000"/>
              </a:lnSpc>
            </a:pPr>
            <a:r>
              <a:rPr lang="ru-RU" sz="1800" dirty="0"/>
              <a:t>-    Стенд </a:t>
            </a:r>
            <a:r>
              <a:rPr lang="ru-RU" sz="1800" dirty="0" err="1"/>
              <a:t>мультивендорный</a:t>
            </a:r>
            <a:r>
              <a:rPr lang="ru-RU" sz="1800" dirty="0"/>
              <a:t>;</a:t>
            </a:r>
          </a:p>
          <a:p>
            <a:pPr marL="285750" indent="-285750">
              <a:lnSpc>
                <a:spcPct val="200000"/>
              </a:lnSpc>
              <a:buFontTx/>
              <a:buChar char="-"/>
            </a:pPr>
            <a:r>
              <a:rPr lang="ru-RU" sz="1800" dirty="0"/>
              <a:t> Стенд должен охватывать все информационные уровни ВАПС;</a:t>
            </a:r>
          </a:p>
          <a:p>
            <a:pPr marL="285750" indent="-285750">
              <a:lnSpc>
                <a:spcPct val="200000"/>
              </a:lnSpc>
              <a:buFontTx/>
              <a:buChar char="-"/>
            </a:pPr>
            <a:r>
              <a:rPr lang="ru-RU" sz="1800" dirty="0"/>
              <a:t> Возможность реализации части аппаратных функций при помощи программных    средств для уменьшения стоимости;</a:t>
            </a:r>
          </a:p>
          <a:p>
            <a:pPr>
              <a:lnSpc>
                <a:spcPct val="200000"/>
              </a:lnSpc>
            </a:pPr>
            <a:r>
              <a:rPr lang="ru-RU" sz="1800" dirty="0"/>
              <a:t>-     Возможность масштабирования и модернизации (в том числе программной).</a:t>
            </a:r>
          </a:p>
        </p:txBody>
      </p:sp>
    </p:spTree>
    <p:extLst>
      <p:ext uri="{BB962C8B-B14F-4D97-AF65-F5344CB8AC3E}">
        <p14:creationId xmlns:p14="http://schemas.microsoft.com/office/powerpoint/2010/main" val="7258737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6"/>
          <p:cNvSpPr txBox="1"/>
          <p:nvPr/>
        </p:nvSpPr>
        <p:spPr>
          <a:xfrm>
            <a:off x="2424505" y="438990"/>
            <a:ext cx="4960853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u="sng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Какие компетенции необходимо осваивать?</a:t>
            </a:r>
            <a:endParaRPr sz="1800" u="sng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9" name="Google Shape;179;p6"/>
          <p:cNvSpPr txBox="1"/>
          <p:nvPr/>
        </p:nvSpPr>
        <p:spPr>
          <a:xfrm>
            <a:off x="551145" y="1675225"/>
            <a:ext cx="10922696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- Основы принципов информационного обмена. Абстрактный интерфейс услуг связи. Механизмы взаимодействия устройств. Принципы работы протоколов: MMS, GOOSE, SV. </a:t>
            </a:r>
            <a:endParaRPr sz="180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" name="Google Shape;180;p6"/>
          <p:cNvSpPr txBox="1"/>
          <p:nvPr/>
        </p:nvSpPr>
        <p:spPr>
          <a:xfrm>
            <a:off x="551145" y="2615082"/>
            <a:ext cx="10922696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- Основы работы локальных вычислительных сетей. Принципы сегментирования сетей, маршрутизации. Принципы работы протоколов резервирования и синхронизации времени.</a:t>
            </a:r>
            <a:endParaRPr>
              <a:solidFill>
                <a:schemeClr val="tx1"/>
              </a:solidFill>
            </a:endParaRPr>
          </a:p>
        </p:txBody>
      </p:sp>
      <p:sp>
        <p:nvSpPr>
          <p:cNvPr id="181" name="Google Shape;181;p6"/>
          <p:cNvSpPr txBox="1"/>
          <p:nvPr/>
        </p:nvSpPr>
        <p:spPr>
          <a:xfrm>
            <a:off x="551145" y="3554939"/>
            <a:ext cx="10922696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- Знание основ языка SCL (XML): синтаксис, объект данных, тип данных, функциональные связи и т.д. </a:t>
            </a:r>
            <a:endParaRPr sz="180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" name="Google Shape;182;p6"/>
          <p:cNvSpPr txBox="1"/>
          <p:nvPr/>
        </p:nvSpPr>
        <p:spPr>
          <a:xfrm>
            <a:off x="551145" y="4217797"/>
            <a:ext cx="10922696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- Владение на хорошем уровне техническим английским, т.к. главы стандарта второй редакции на английском (французском языке), основные термины, названия логических узлов, моделей управления и т.д. на английском языке. Документы MICS, PICS, PIXIT, TICS также по большей части на английском.  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72702D3E-82EA-486B-AA32-4DE77DE7C4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314" y="217235"/>
            <a:ext cx="2000353" cy="81284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78;p6">
            <a:extLst>
              <a:ext uri="{FF2B5EF4-FFF2-40B4-BE49-F238E27FC236}">
                <a16:creationId xmlns="" xmlns:a16="http://schemas.microsoft.com/office/drawing/2014/main" id="{402FA8F0-39E1-4BD3-86A4-8A805F9351F6}"/>
              </a:ext>
            </a:extLst>
          </p:cNvPr>
          <p:cNvSpPr txBox="1"/>
          <p:nvPr/>
        </p:nvSpPr>
        <p:spPr>
          <a:xfrm>
            <a:off x="2646447" y="390324"/>
            <a:ext cx="4960853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u="sng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Пути решения</a:t>
            </a:r>
            <a:endParaRPr sz="1800" u="sng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2BEEFA59-7016-4AB0-8B33-1BD157C50BB7}"/>
              </a:ext>
            </a:extLst>
          </p:cNvPr>
          <p:cNvSpPr txBox="1"/>
          <p:nvPr/>
        </p:nvSpPr>
        <p:spPr>
          <a:xfrm>
            <a:off x="1701800" y="1398623"/>
            <a:ext cx="3517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/>
              <a:t>Обучение в малых группах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3D365348-BEB7-4494-8101-EC947CDE9A47}"/>
              </a:ext>
            </a:extLst>
          </p:cNvPr>
          <p:cNvSpPr txBox="1"/>
          <p:nvPr/>
        </p:nvSpPr>
        <p:spPr>
          <a:xfrm>
            <a:off x="1701800" y="2551241"/>
            <a:ext cx="7198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/>
              <a:t>Формирование групп с одинаковым уровнем начальных знаний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F584A7E8-6389-43B7-ACA3-B30B73725B1B}"/>
              </a:ext>
            </a:extLst>
          </p:cNvPr>
          <p:cNvSpPr txBox="1"/>
          <p:nvPr/>
        </p:nvSpPr>
        <p:spPr>
          <a:xfrm>
            <a:off x="1701800" y="3151843"/>
            <a:ext cx="71982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/>
              <a:t>Индивидуальный подход к обучению каждой группы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84E74DD0-D927-45C2-B33E-D90449609ED1}"/>
              </a:ext>
            </a:extLst>
          </p:cNvPr>
          <p:cNvSpPr txBox="1"/>
          <p:nvPr/>
        </p:nvSpPr>
        <p:spPr>
          <a:xfrm>
            <a:off x="1717930" y="3734448"/>
            <a:ext cx="58879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/>
              <a:t>Большой объем практических занятий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C852FE28-C549-4362-877A-8915C8614481}"/>
              </a:ext>
            </a:extLst>
          </p:cNvPr>
          <p:cNvSpPr txBox="1"/>
          <p:nvPr/>
        </p:nvSpPr>
        <p:spPr>
          <a:xfrm>
            <a:off x="1701800" y="4335127"/>
            <a:ext cx="5656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/>
              <a:t>Продолжение консультаций после занятий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EF96A4C3-2642-4E58-9C65-82D89462EDDA}"/>
              </a:ext>
            </a:extLst>
          </p:cNvPr>
          <p:cNvSpPr txBox="1"/>
          <p:nvPr/>
        </p:nvSpPr>
        <p:spPr>
          <a:xfrm>
            <a:off x="1701800" y="4918010"/>
            <a:ext cx="5656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/>
              <a:t>Наглядное методическое обеспечение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D9F9F3EA-8A76-4CDF-9CA8-1EC3936B991A}"/>
              </a:ext>
            </a:extLst>
          </p:cNvPr>
          <p:cNvSpPr txBox="1"/>
          <p:nvPr/>
        </p:nvSpPr>
        <p:spPr>
          <a:xfrm>
            <a:off x="1701800" y="5498492"/>
            <a:ext cx="6408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/>
              <a:t>Разработка учебных программ совместно с заказчиком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BB9B8CE7-E0E8-4064-BFFF-EB62A393905D}"/>
              </a:ext>
            </a:extLst>
          </p:cNvPr>
          <p:cNvSpPr txBox="1"/>
          <p:nvPr/>
        </p:nvSpPr>
        <p:spPr>
          <a:xfrm>
            <a:off x="1701800" y="6041481"/>
            <a:ext cx="6558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/>
              <a:t>Активная совместная работа ВУЗов, ЦПП и вендоров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381DEC59-2094-445F-BF55-9F094EF29DB8}"/>
              </a:ext>
            </a:extLst>
          </p:cNvPr>
          <p:cNvSpPr txBox="1"/>
          <p:nvPr/>
        </p:nvSpPr>
        <p:spPr>
          <a:xfrm>
            <a:off x="1711990" y="1862060"/>
            <a:ext cx="9258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/>
              <a:t>Разработка нормативной документации в области образования по цифровым компетенциям</a:t>
            </a:r>
          </a:p>
        </p:txBody>
      </p:sp>
      <p:sp>
        <p:nvSpPr>
          <p:cNvPr id="17" name="Крест 16">
            <a:extLst>
              <a:ext uri="{FF2B5EF4-FFF2-40B4-BE49-F238E27FC236}">
                <a16:creationId xmlns="" xmlns:a16="http://schemas.microsoft.com/office/drawing/2014/main" id="{608354A2-A499-4F2B-95C5-EE0BF46DA47E}"/>
              </a:ext>
            </a:extLst>
          </p:cNvPr>
          <p:cNvSpPr/>
          <p:nvPr/>
        </p:nvSpPr>
        <p:spPr>
          <a:xfrm>
            <a:off x="1130300" y="1380836"/>
            <a:ext cx="444500" cy="426195"/>
          </a:xfrm>
          <a:prstGeom prst="plus">
            <a:avLst>
              <a:gd name="adj" fmla="val 36125"/>
            </a:avLst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Крест 17">
            <a:extLst>
              <a:ext uri="{FF2B5EF4-FFF2-40B4-BE49-F238E27FC236}">
                <a16:creationId xmlns="" xmlns:a16="http://schemas.microsoft.com/office/drawing/2014/main" id="{C938CCDB-4D14-44F1-9815-ABF6BA0A6E50}"/>
              </a:ext>
            </a:extLst>
          </p:cNvPr>
          <p:cNvSpPr/>
          <p:nvPr/>
        </p:nvSpPr>
        <p:spPr>
          <a:xfrm>
            <a:off x="1130300" y="1967660"/>
            <a:ext cx="444500" cy="426195"/>
          </a:xfrm>
          <a:prstGeom prst="plus">
            <a:avLst>
              <a:gd name="adj" fmla="val 36125"/>
            </a:avLst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Крест 18">
            <a:extLst>
              <a:ext uri="{FF2B5EF4-FFF2-40B4-BE49-F238E27FC236}">
                <a16:creationId xmlns="" xmlns:a16="http://schemas.microsoft.com/office/drawing/2014/main" id="{729D1EB7-2588-4536-A6B4-31B63A29FD2B}"/>
              </a:ext>
            </a:extLst>
          </p:cNvPr>
          <p:cNvSpPr/>
          <p:nvPr/>
        </p:nvSpPr>
        <p:spPr>
          <a:xfrm>
            <a:off x="1130300" y="2554484"/>
            <a:ext cx="444500" cy="426195"/>
          </a:xfrm>
          <a:prstGeom prst="plus">
            <a:avLst>
              <a:gd name="adj" fmla="val 36125"/>
            </a:avLst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Крест 19">
            <a:extLst>
              <a:ext uri="{FF2B5EF4-FFF2-40B4-BE49-F238E27FC236}">
                <a16:creationId xmlns="" xmlns:a16="http://schemas.microsoft.com/office/drawing/2014/main" id="{0DBE2998-4F6F-440D-A839-B1AA831B7428}"/>
              </a:ext>
            </a:extLst>
          </p:cNvPr>
          <p:cNvSpPr/>
          <p:nvPr/>
        </p:nvSpPr>
        <p:spPr>
          <a:xfrm>
            <a:off x="1130300" y="3136833"/>
            <a:ext cx="444500" cy="426195"/>
          </a:xfrm>
          <a:prstGeom prst="plus">
            <a:avLst>
              <a:gd name="adj" fmla="val 36125"/>
            </a:avLst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Крест 20">
            <a:extLst>
              <a:ext uri="{FF2B5EF4-FFF2-40B4-BE49-F238E27FC236}">
                <a16:creationId xmlns="" xmlns:a16="http://schemas.microsoft.com/office/drawing/2014/main" id="{4ED46667-2808-4BC0-89EF-B57A0D50E19E}"/>
              </a:ext>
            </a:extLst>
          </p:cNvPr>
          <p:cNvSpPr/>
          <p:nvPr/>
        </p:nvSpPr>
        <p:spPr>
          <a:xfrm>
            <a:off x="1130300" y="3719182"/>
            <a:ext cx="444500" cy="426195"/>
          </a:xfrm>
          <a:prstGeom prst="plus">
            <a:avLst>
              <a:gd name="adj" fmla="val 36125"/>
            </a:avLst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Крест 21">
            <a:extLst>
              <a:ext uri="{FF2B5EF4-FFF2-40B4-BE49-F238E27FC236}">
                <a16:creationId xmlns="" xmlns:a16="http://schemas.microsoft.com/office/drawing/2014/main" id="{C48831A6-1D2A-42BB-BC98-89A69E8A322B}"/>
              </a:ext>
            </a:extLst>
          </p:cNvPr>
          <p:cNvSpPr/>
          <p:nvPr/>
        </p:nvSpPr>
        <p:spPr>
          <a:xfrm>
            <a:off x="1130300" y="4306478"/>
            <a:ext cx="444500" cy="426195"/>
          </a:xfrm>
          <a:prstGeom prst="plus">
            <a:avLst>
              <a:gd name="adj" fmla="val 36125"/>
            </a:avLst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Крест 22">
            <a:extLst>
              <a:ext uri="{FF2B5EF4-FFF2-40B4-BE49-F238E27FC236}">
                <a16:creationId xmlns="" xmlns:a16="http://schemas.microsoft.com/office/drawing/2014/main" id="{4D2943AF-3214-4CD6-AD3D-6D4FC2BEF0C9}"/>
              </a:ext>
            </a:extLst>
          </p:cNvPr>
          <p:cNvSpPr/>
          <p:nvPr/>
        </p:nvSpPr>
        <p:spPr>
          <a:xfrm>
            <a:off x="1130300" y="4884374"/>
            <a:ext cx="444500" cy="426195"/>
          </a:xfrm>
          <a:prstGeom prst="plus">
            <a:avLst>
              <a:gd name="adj" fmla="val 36125"/>
            </a:avLst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Крест 23">
            <a:extLst>
              <a:ext uri="{FF2B5EF4-FFF2-40B4-BE49-F238E27FC236}">
                <a16:creationId xmlns="" xmlns:a16="http://schemas.microsoft.com/office/drawing/2014/main" id="{2EE8FF4A-B55E-4EF2-BD96-D01D6064856B}"/>
              </a:ext>
            </a:extLst>
          </p:cNvPr>
          <p:cNvSpPr/>
          <p:nvPr/>
        </p:nvSpPr>
        <p:spPr>
          <a:xfrm>
            <a:off x="1130300" y="5463585"/>
            <a:ext cx="444500" cy="426195"/>
          </a:xfrm>
          <a:prstGeom prst="plus">
            <a:avLst>
              <a:gd name="adj" fmla="val 36125"/>
            </a:avLst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Крест 24">
            <a:extLst>
              <a:ext uri="{FF2B5EF4-FFF2-40B4-BE49-F238E27FC236}">
                <a16:creationId xmlns="" xmlns:a16="http://schemas.microsoft.com/office/drawing/2014/main" id="{26A066B7-7D48-4176-884E-F812AB21356A}"/>
              </a:ext>
            </a:extLst>
          </p:cNvPr>
          <p:cNvSpPr/>
          <p:nvPr/>
        </p:nvSpPr>
        <p:spPr>
          <a:xfrm>
            <a:off x="1130300" y="6041481"/>
            <a:ext cx="444500" cy="426195"/>
          </a:xfrm>
          <a:prstGeom prst="plus">
            <a:avLst>
              <a:gd name="adj" fmla="val 36125"/>
            </a:avLst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" name="Рисунок 26">
            <a:extLst>
              <a:ext uri="{FF2B5EF4-FFF2-40B4-BE49-F238E27FC236}">
                <a16:creationId xmlns="" xmlns:a16="http://schemas.microsoft.com/office/drawing/2014/main" id="{53D6D869-D8A7-4C89-A044-4B84AEA257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552" y="175423"/>
            <a:ext cx="2000353" cy="8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6209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2169B9CE-C1CE-410C-9518-8E6FC0CD7D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Современное оборудование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A3E10A4E-A863-4AD1-B3D9-8248D8F2BE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647" y="1169933"/>
            <a:ext cx="4984630" cy="498463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354E9EE9-7F42-4EA4-AAF6-46CE3FAD5D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748049" y="1175669"/>
            <a:ext cx="2188304" cy="497889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6C2BCC69-B9A5-4DFF-91A1-B449BCB3284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581048" y="1169933"/>
            <a:ext cx="3826230" cy="4984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0290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F41FD4A3-81FC-41A6-A9FB-DA0F9D7D0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Кадровые вызовы 2024 года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E2374285-51AB-4416-A4C1-1A975E7F39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86852"/>
            <a:ext cx="6049219" cy="321037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A33D0DAF-C130-4BF8-AB39-6C815FC39B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80717"/>
            <a:ext cx="5683000" cy="116366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C56B5AC4-958D-4C20-B2E0-9BA224B1B5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6025" y="1054427"/>
            <a:ext cx="6125974" cy="3584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5363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6024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720C1DC2-BA3D-4A54-AB33-075F5395CC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0781" y="682440"/>
            <a:ext cx="7310438" cy="5953001"/>
          </a:xfrm>
          <a:prstGeom prst="rect">
            <a:avLst/>
          </a:prstGeom>
        </p:spPr>
      </p:pic>
      <p:sp>
        <p:nvSpPr>
          <p:cNvPr id="5" name="Заголовок 2">
            <a:extLst>
              <a:ext uri="{FF2B5EF4-FFF2-40B4-BE49-F238E27FC236}">
                <a16:creationId xmlns="" xmlns:a16="http://schemas.microsoft.com/office/drawing/2014/main" id="{B503D841-7D4C-431E-9BF8-514094A032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0352" y="84668"/>
            <a:ext cx="10191647" cy="753576"/>
          </a:xfrm>
        </p:spPr>
        <p:txBody>
          <a:bodyPr/>
          <a:lstStyle/>
          <a:p>
            <a:r>
              <a:rPr lang="ru-RU" dirty="0"/>
              <a:t>Кадровые вызовы 2024 года</a:t>
            </a:r>
          </a:p>
        </p:txBody>
      </p:sp>
    </p:spTree>
    <p:extLst>
      <p:ext uri="{BB962C8B-B14F-4D97-AF65-F5344CB8AC3E}">
        <p14:creationId xmlns:p14="http://schemas.microsoft.com/office/powerpoint/2010/main" val="17933004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3D90B89C-0A9D-41DC-B272-35BC93990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Кадровые вызовы 2024 года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965D3BE2-F087-4D5F-AE79-6E94DBBFD3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9541" y="891552"/>
            <a:ext cx="8172918" cy="5695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9263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2169B9CE-C1CE-410C-9518-8E6FC0CD7D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Вертикаль взаимодействия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E21C55EA-32D3-413E-977E-BBC91F948B3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78" b="13314"/>
          <a:stretch/>
        </p:blipFill>
        <p:spPr>
          <a:xfrm>
            <a:off x="564227" y="4124324"/>
            <a:ext cx="3767051" cy="203454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F74A107F-0BC8-4DDE-A07B-2B4406B345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44" b="16528"/>
          <a:stretch/>
        </p:blipFill>
        <p:spPr>
          <a:xfrm>
            <a:off x="3957637" y="1209676"/>
            <a:ext cx="4276725" cy="2096783"/>
          </a:xfrm>
          <a:prstGeom prst="rect">
            <a:avLst/>
          </a:prstGeom>
        </p:spPr>
      </p:pic>
      <p:cxnSp>
        <p:nvCxnSpPr>
          <p:cNvPr id="11" name="Соединитель: уступ 10">
            <a:extLst>
              <a:ext uri="{FF2B5EF4-FFF2-40B4-BE49-F238E27FC236}">
                <a16:creationId xmlns="" xmlns:a16="http://schemas.microsoft.com/office/drawing/2014/main" id="{BB2D3F07-9676-4F12-B3D1-BD3B6B164552}"/>
              </a:ext>
            </a:extLst>
          </p:cNvPr>
          <p:cNvCxnSpPr>
            <a:stCxn id="5" idx="0"/>
            <a:endCxn id="7" idx="1"/>
          </p:cNvCxnSpPr>
          <p:nvPr/>
        </p:nvCxnSpPr>
        <p:spPr>
          <a:xfrm rot="5400000" flipH="1" flipV="1">
            <a:off x="2269567" y="2436254"/>
            <a:ext cx="1866256" cy="1509884"/>
          </a:xfrm>
          <a:prstGeom prst="bentConnector2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382F9C5A-A681-4220-B141-39294739986F}"/>
              </a:ext>
            </a:extLst>
          </p:cNvPr>
          <p:cNvSpPr txBox="1"/>
          <p:nvPr/>
        </p:nvSpPr>
        <p:spPr>
          <a:xfrm>
            <a:off x="2447752" y="1888735"/>
            <a:ext cx="15098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Кого учить?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614786C6-750C-4188-A111-D38485707F42}"/>
              </a:ext>
            </a:extLst>
          </p:cNvPr>
          <p:cNvSpPr txBox="1"/>
          <p:nvPr/>
        </p:nvSpPr>
        <p:spPr>
          <a:xfrm>
            <a:off x="564227" y="3754991"/>
            <a:ext cx="1436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Университет</a:t>
            </a:r>
          </a:p>
        </p:txBody>
      </p:sp>
      <p:cxnSp>
        <p:nvCxnSpPr>
          <p:cNvPr id="14" name="Соединитель: уступ 13">
            <a:extLst>
              <a:ext uri="{FF2B5EF4-FFF2-40B4-BE49-F238E27FC236}">
                <a16:creationId xmlns="" xmlns:a16="http://schemas.microsoft.com/office/drawing/2014/main" id="{4D3DD6B7-7FFF-40AD-B754-5B05E3569E27}"/>
              </a:ext>
            </a:extLst>
          </p:cNvPr>
          <p:cNvCxnSpPr>
            <a:cxnSpLocks/>
            <a:endCxn id="5" idx="3"/>
          </p:cNvCxnSpPr>
          <p:nvPr/>
        </p:nvCxnSpPr>
        <p:spPr>
          <a:xfrm rot="5400000">
            <a:off x="4190247" y="3445392"/>
            <a:ext cx="1837234" cy="1555172"/>
          </a:xfrm>
          <a:prstGeom prst="bentConnector2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B6719085-3E16-4B4A-9B72-1FB2D92A3581}"/>
              </a:ext>
            </a:extLst>
          </p:cNvPr>
          <p:cNvSpPr txBox="1"/>
          <p:nvPr/>
        </p:nvSpPr>
        <p:spPr>
          <a:xfrm>
            <a:off x="4331278" y="4772262"/>
            <a:ext cx="1555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Нам нужны…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DE801E63-2816-4D63-85D6-5D4152F13050}"/>
              </a:ext>
            </a:extLst>
          </p:cNvPr>
          <p:cNvSpPr txBox="1"/>
          <p:nvPr/>
        </p:nvSpPr>
        <p:spPr>
          <a:xfrm>
            <a:off x="3957637" y="838244"/>
            <a:ext cx="4276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Работодатель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6DF8B973-5702-45E5-94AA-1BE78A7B8CE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18"/>
          <a:stretch/>
        </p:blipFill>
        <p:spPr>
          <a:xfrm>
            <a:off x="8401337" y="4023351"/>
            <a:ext cx="3226436" cy="2293425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CC2E0533-1C49-422F-BBBC-1992852F3A3A}"/>
              </a:ext>
            </a:extLst>
          </p:cNvPr>
          <p:cNvSpPr txBox="1"/>
          <p:nvPr/>
        </p:nvSpPr>
        <p:spPr>
          <a:xfrm>
            <a:off x="10191648" y="3373217"/>
            <a:ext cx="14361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Центр обучения</a:t>
            </a:r>
          </a:p>
        </p:txBody>
      </p:sp>
      <p:cxnSp>
        <p:nvCxnSpPr>
          <p:cNvPr id="25" name="Соединитель: уступ 24">
            <a:extLst>
              <a:ext uri="{FF2B5EF4-FFF2-40B4-BE49-F238E27FC236}">
                <a16:creationId xmlns="" xmlns:a16="http://schemas.microsoft.com/office/drawing/2014/main" id="{6F2535F6-724C-47D1-A92B-07722C329F9F}"/>
              </a:ext>
            </a:extLst>
          </p:cNvPr>
          <p:cNvCxnSpPr>
            <a:cxnSpLocks/>
            <a:stCxn id="23" idx="0"/>
            <a:endCxn id="7" idx="3"/>
          </p:cNvCxnSpPr>
          <p:nvPr/>
        </p:nvCxnSpPr>
        <p:spPr>
          <a:xfrm rot="16200000" flipV="1">
            <a:off x="8241818" y="2250613"/>
            <a:ext cx="1765283" cy="1780193"/>
          </a:xfrm>
          <a:prstGeom prst="bentConnector2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B01E4551-D071-419B-9B11-E1AF31ED146B}"/>
              </a:ext>
            </a:extLst>
          </p:cNvPr>
          <p:cNvSpPr txBox="1"/>
          <p:nvPr/>
        </p:nvSpPr>
        <p:spPr>
          <a:xfrm>
            <a:off x="8504670" y="1888735"/>
            <a:ext cx="15098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Чему учить?</a:t>
            </a:r>
          </a:p>
        </p:txBody>
      </p:sp>
      <p:cxnSp>
        <p:nvCxnSpPr>
          <p:cNvPr id="30" name="Соединитель: уступ 29">
            <a:extLst>
              <a:ext uri="{FF2B5EF4-FFF2-40B4-BE49-F238E27FC236}">
                <a16:creationId xmlns="" xmlns:a16="http://schemas.microsoft.com/office/drawing/2014/main" id="{2529D931-488C-479C-AFF5-E0441CA0B586}"/>
              </a:ext>
            </a:extLst>
          </p:cNvPr>
          <p:cNvCxnSpPr>
            <a:cxnSpLocks/>
            <a:stCxn id="7" idx="2"/>
          </p:cNvCxnSpPr>
          <p:nvPr/>
        </p:nvCxnSpPr>
        <p:spPr>
          <a:xfrm rot="16200000" flipH="1">
            <a:off x="6331339" y="3071120"/>
            <a:ext cx="1834658" cy="2305336"/>
          </a:xfrm>
          <a:prstGeom prst="bentConnector2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="" xmlns:a16="http://schemas.microsoft.com/office/drawing/2014/main" id="{D1EA638E-F3D6-4E33-A986-52D5C7DBDA66}"/>
              </a:ext>
            </a:extLst>
          </p:cNvPr>
          <p:cNvSpPr txBox="1"/>
          <p:nvPr/>
        </p:nvSpPr>
        <p:spPr>
          <a:xfrm>
            <a:off x="6116274" y="4771785"/>
            <a:ext cx="20827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Учите ЦПС и РЗА</a:t>
            </a:r>
          </a:p>
        </p:txBody>
      </p:sp>
    </p:spTree>
    <p:extLst>
      <p:ext uri="{BB962C8B-B14F-4D97-AF65-F5344CB8AC3E}">
        <p14:creationId xmlns:p14="http://schemas.microsoft.com/office/powerpoint/2010/main" val="15708737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"/>
          <p:cNvSpPr txBox="1"/>
          <p:nvPr/>
        </p:nvSpPr>
        <p:spPr>
          <a:xfrm>
            <a:off x="2313813" y="333959"/>
            <a:ext cx="6044162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0" i="0" u="sng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Цифровая трансформация в энергетике</a:t>
            </a:r>
            <a:endParaRPr sz="2000" u="sng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6" name="Google Shape;106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1462337">
            <a:off x="4102349" y="5217732"/>
            <a:ext cx="1245221" cy="1326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2"/>
          <p:cNvPicPr preferRelativeResize="0"/>
          <p:nvPr/>
        </p:nvPicPr>
        <p:blipFill rotWithShape="1">
          <a:blip r:embed="rId4">
            <a:alphaModFix/>
          </a:blip>
          <a:srcRect l="34647" t="9394" r="36504" b="7696"/>
          <a:stretch/>
        </p:blipFill>
        <p:spPr>
          <a:xfrm>
            <a:off x="1955610" y="1734520"/>
            <a:ext cx="716406" cy="1981700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2"/>
          <p:cNvSpPr/>
          <p:nvPr/>
        </p:nvSpPr>
        <p:spPr>
          <a:xfrm>
            <a:off x="1700886" y="3845077"/>
            <a:ext cx="8955095" cy="32178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5696"/>
          </a:solidFill>
          <a:ln>
            <a:solidFill>
              <a:srgbClr val="005696"/>
            </a:solidFill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3" name="Google Shape;93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304796" y="1734520"/>
            <a:ext cx="1098927" cy="1937016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915515" y="1705262"/>
            <a:ext cx="683019" cy="2040216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9133241" y="1704439"/>
            <a:ext cx="883571" cy="2041039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2"/>
          <p:cNvSpPr txBox="1"/>
          <p:nvPr/>
        </p:nvSpPr>
        <p:spPr>
          <a:xfrm>
            <a:off x="1493923" y="1313895"/>
            <a:ext cx="1934301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Электромеханика</a:t>
            </a:r>
            <a:endParaRPr sz="180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p2"/>
          <p:cNvSpPr txBox="1"/>
          <p:nvPr/>
        </p:nvSpPr>
        <p:spPr>
          <a:xfrm>
            <a:off x="3937805" y="1313895"/>
            <a:ext cx="1934301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Полупроводники</a:t>
            </a:r>
            <a:endParaRPr sz="18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2"/>
          <p:cNvSpPr txBox="1"/>
          <p:nvPr/>
        </p:nvSpPr>
        <p:spPr>
          <a:xfrm>
            <a:off x="6258034" y="1316540"/>
            <a:ext cx="2095391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Микропроцессоры</a:t>
            </a:r>
            <a:endParaRPr sz="18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Google Shape;99;p2"/>
          <p:cNvSpPr txBox="1"/>
          <p:nvPr/>
        </p:nvSpPr>
        <p:spPr>
          <a:xfrm>
            <a:off x="9133241" y="1341462"/>
            <a:ext cx="964746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Цифра</a:t>
            </a:r>
            <a:endParaRPr sz="18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2"/>
          <p:cNvSpPr txBox="1"/>
          <p:nvPr/>
        </p:nvSpPr>
        <p:spPr>
          <a:xfrm>
            <a:off x="10655980" y="3764853"/>
            <a:ext cx="294523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t</a:t>
            </a:r>
            <a:endParaRPr sz="28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1" name="Google Shape;101;p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207362" y="4247087"/>
            <a:ext cx="1320548" cy="12710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2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2555804" y="4593951"/>
            <a:ext cx="872420" cy="5772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20137663">
            <a:off x="1959606" y="5293166"/>
            <a:ext cx="1192396" cy="12223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3710842" y="4255733"/>
            <a:ext cx="1320548" cy="12710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2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5031390" y="4583077"/>
            <a:ext cx="872420" cy="5772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2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6757350" y="4381882"/>
            <a:ext cx="1015164" cy="6923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2"/>
          <p:cNvPicPr preferRelativeResize="0"/>
          <p:nvPr/>
        </p:nvPicPr>
        <p:blipFill rotWithShape="1">
          <a:blip r:embed="rId11">
            <a:alphaModFix/>
          </a:blip>
          <a:srcRect l="14148" t="29967" r="13067" b="3784"/>
          <a:stretch/>
        </p:blipFill>
        <p:spPr>
          <a:xfrm>
            <a:off x="6520838" y="5149444"/>
            <a:ext cx="1488189" cy="5602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2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 rot="20137663">
            <a:off x="6274281" y="5569727"/>
            <a:ext cx="935346" cy="9588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2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7360772" y="5784855"/>
            <a:ext cx="766918" cy="746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2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9001647" y="4336683"/>
            <a:ext cx="1015164" cy="6923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2"/>
          <p:cNvPicPr preferRelativeResize="0"/>
          <p:nvPr/>
        </p:nvPicPr>
        <p:blipFill rotWithShape="1">
          <a:blip r:embed="rId14">
            <a:alphaModFix/>
          </a:blip>
          <a:srcRect l="1860" t="6641" r="2354" b="7193"/>
          <a:stretch/>
        </p:blipFill>
        <p:spPr>
          <a:xfrm>
            <a:off x="10105436" y="4402664"/>
            <a:ext cx="1140509" cy="481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2"/>
          <p:cNvPicPr preferRelativeResize="0"/>
          <p:nvPr/>
        </p:nvPicPr>
        <p:blipFill rotWithShape="1">
          <a:blip r:embed="rId15">
            <a:alphaModFix/>
          </a:blip>
          <a:srcRect l="25511" t="9700" r="25415" b="9187"/>
          <a:stretch/>
        </p:blipFill>
        <p:spPr>
          <a:xfrm>
            <a:off x="10337332" y="5270589"/>
            <a:ext cx="465911" cy="4242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2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11375334" y="4569606"/>
            <a:ext cx="452861" cy="4358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2"/>
          <p:cNvPicPr preferRelativeResize="0"/>
          <p:nvPr/>
        </p:nvPicPr>
        <p:blipFill rotWithShape="1">
          <a:blip r:embed="rId17">
            <a:alphaModFix/>
          </a:blip>
          <a:srcRect l="27349" t="17955" r="26856" b="28560"/>
          <a:stretch/>
        </p:blipFill>
        <p:spPr>
          <a:xfrm>
            <a:off x="9873350" y="5891212"/>
            <a:ext cx="550109" cy="46378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2"/>
          <p:cNvPicPr preferRelativeResize="0"/>
          <p:nvPr/>
        </p:nvPicPr>
        <p:blipFill rotWithShape="1">
          <a:blip r:embed="rId18">
            <a:alphaModFix/>
          </a:blip>
          <a:srcRect l="22226" t="18348" r="20446" b="19306"/>
          <a:stretch/>
        </p:blipFill>
        <p:spPr>
          <a:xfrm>
            <a:off x="9036399" y="5850790"/>
            <a:ext cx="501486" cy="5439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2"/>
          <p:cNvPicPr preferRelativeResize="0"/>
          <p:nvPr/>
        </p:nvPicPr>
        <p:blipFill rotWithShape="1">
          <a:blip r:embed="rId19">
            <a:alphaModFix/>
          </a:blip>
          <a:srcRect l="38714" t="41526" r="40270" b="29643"/>
          <a:stretch/>
        </p:blipFill>
        <p:spPr>
          <a:xfrm>
            <a:off x="10592904" y="5836236"/>
            <a:ext cx="380676" cy="3765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2"/>
          <p:cNvPicPr preferRelativeResize="0"/>
          <p:nvPr/>
        </p:nvPicPr>
        <p:blipFill rotWithShape="1">
          <a:blip r:embed="rId20">
            <a:alphaModFix/>
          </a:blip>
          <a:srcRect l="9918" t="13517" r="9752" b="11845"/>
          <a:stretch/>
        </p:blipFill>
        <p:spPr>
          <a:xfrm>
            <a:off x="11171929" y="6256643"/>
            <a:ext cx="676391" cy="34024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Крест 5">
            <a:extLst>
              <a:ext uri="{FF2B5EF4-FFF2-40B4-BE49-F238E27FC236}">
                <a16:creationId xmlns="" xmlns:a16="http://schemas.microsoft.com/office/drawing/2014/main" id="{840D7D85-B4FA-4C8E-8C08-BFC729FA32EB}"/>
              </a:ext>
            </a:extLst>
          </p:cNvPr>
          <p:cNvSpPr/>
          <p:nvPr/>
        </p:nvSpPr>
        <p:spPr>
          <a:xfrm rot="18770075">
            <a:off x="10353004" y="5262976"/>
            <a:ext cx="424830" cy="435877"/>
          </a:xfrm>
          <a:prstGeom prst="plus">
            <a:avLst>
              <a:gd name="adj" fmla="val 4171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Крест 46">
            <a:extLst>
              <a:ext uri="{FF2B5EF4-FFF2-40B4-BE49-F238E27FC236}">
                <a16:creationId xmlns="" xmlns:a16="http://schemas.microsoft.com/office/drawing/2014/main" id="{70E0E52D-F147-4F7A-89A0-1367B3F6446C}"/>
              </a:ext>
            </a:extLst>
          </p:cNvPr>
          <p:cNvSpPr/>
          <p:nvPr/>
        </p:nvSpPr>
        <p:spPr>
          <a:xfrm rot="18770075">
            <a:off x="9093073" y="5948265"/>
            <a:ext cx="424830" cy="435877"/>
          </a:xfrm>
          <a:prstGeom prst="plus">
            <a:avLst>
              <a:gd name="adj" fmla="val 4171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Крест 47">
            <a:extLst>
              <a:ext uri="{FF2B5EF4-FFF2-40B4-BE49-F238E27FC236}">
                <a16:creationId xmlns="" xmlns:a16="http://schemas.microsoft.com/office/drawing/2014/main" id="{49906627-85FC-4EA2-8EDB-4EBE1ADC1510}"/>
              </a:ext>
            </a:extLst>
          </p:cNvPr>
          <p:cNvSpPr/>
          <p:nvPr/>
        </p:nvSpPr>
        <p:spPr>
          <a:xfrm rot="18770075">
            <a:off x="10577711" y="5806587"/>
            <a:ext cx="424830" cy="435877"/>
          </a:xfrm>
          <a:prstGeom prst="plus">
            <a:avLst>
              <a:gd name="adj" fmla="val 4171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Крест 48">
            <a:extLst>
              <a:ext uri="{FF2B5EF4-FFF2-40B4-BE49-F238E27FC236}">
                <a16:creationId xmlns="" xmlns:a16="http://schemas.microsoft.com/office/drawing/2014/main" id="{34771607-8850-467C-8280-52B8EAE57906}"/>
              </a:ext>
            </a:extLst>
          </p:cNvPr>
          <p:cNvSpPr/>
          <p:nvPr/>
        </p:nvSpPr>
        <p:spPr>
          <a:xfrm rot="18770075">
            <a:off x="11326181" y="6219960"/>
            <a:ext cx="424830" cy="435877"/>
          </a:xfrm>
          <a:prstGeom prst="plus">
            <a:avLst>
              <a:gd name="adj" fmla="val 4171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67608071-80B5-4996-978E-40034E30F8F7}"/>
              </a:ext>
            </a:extLst>
          </p:cNvPr>
          <p:cNvSpPr txBox="1"/>
          <p:nvPr/>
        </p:nvSpPr>
        <p:spPr>
          <a:xfrm>
            <a:off x="11370508" y="4447412"/>
            <a:ext cx="4528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39A5CD02-8D43-4ED4-8DED-38B05CAF587C}"/>
              </a:ext>
            </a:extLst>
          </p:cNvPr>
          <p:cNvSpPr/>
          <p:nvPr/>
        </p:nvSpPr>
        <p:spPr>
          <a:xfrm>
            <a:off x="11439087" y="4035357"/>
            <a:ext cx="384282" cy="36730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BE358399-0EAC-42D9-BD9F-CC4E213D6FE1}"/>
              </a:ext>
            </a:extLst>
          </p:cNvPr>
          <p:cNvSpPr txBox="1"/>
          <p:nvPr/>
        </p:nvSpPr>
        <p:spPr>
          <a:xfrm>
            <a:off x="11463449" y="4012046"/>
            <a:ext cx="4528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?</a:t>
            </a:r>
          </a:p>
        </p:txBody>
      </p:sp>
      <p:pic>
        <p:nvPicPr>
          <p:cNvPr id="54" name="Рисунок 53">
            <a:extLst>
              <a:ext uri="{FF2B5EF4-FFF2-40B4-BE49-F238E27FC236}">
                <a16:creationId xmlns="" xmlns:a16="http://schemas.microsoft.com/office/drawing/2014/main" id="{AAD83130-115C-4289-A50D-657FF2DF57E4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9010574" y="4896232"/>
            <a:ext cx="1066244" cy="56020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469D1315-7668-4294-993C-7D89D0EC2607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0954795" y="5158159"/>
            <a:ext cx="420539" cy="42053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0FCCABFD-597A-489F-B961-C423BEE5B7FD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1546147" y="5199155"/>
            <a:ext cx="413034" cy="413034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9C6106B6-0C01-4C31-BF31-6431C411F591}"/>
              </a:ext>
            </a:extLst>
          </p:cNvPr>
          <p:cNvPicPr>
            <a:picLocks noChangeAspect="1"/>
          </p:cNvPicPr>
          <p:nvPr/>
        </p:nvPicPr>
        <p:blipFill rotWithShape="1">
          <a:blip r:embed="rId24"/>
          <a:srcRect l="49688" t="56430" r="4859" b="10721"/>
          <a:stretch/>
        </p:blipFill>
        <p:spPr>
          <a:xfrm>
            <a:off x="11062709" y="5637462"/>
            <a:ext cx="676391" cy="490349"/>
          </a:xfrm>
          <a:prstGeom prst="rect">
            <a:avLst/>
          </a:prstGeom>
        </p:spPr>
      </p:pic>
      <p:pic>
        <p:nvPicPr>
          <p:cNvPr id="61" name="Рисунок 60">
            <a:extLst>
              <a:ext uri="{FF2B5EF4-FFF2-40B4-BE49-F238E27FC236}">
                <a16:creationId xmlns="" xmlns:a16="http://schemas.microsoft.com/office/drawing/2014/main" id="{08845385-FFEA-4982-8538-BE7E5EDFEDDB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54314" y="217235"/>
            <a:ext cx="2000353" cy="812842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B6FDBD95-E0B0-4193-B8E8-1EDC3ED5117F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 rot="414346">
            <a:off x="9037642" y="5383175"/>
            <a:ext cx="1045270" cy="48849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Программное обеспечение</a:t>
            </a:r>
          </a:p>
        </p:txBody>
      </p:sp>
      <p:grpSp>
        <p:nvGrpSpPr>
          <p:cNvPr id="11" name="Группа 10"/>
          <p:cNvGrpSpPr/>
          <p:nvPr/>
        </p:nvGrpSpPr>
        <p:grpSpPr>
          <a:xfrm>
            <a:off x="176781" y="1643296"/>
            <a:ext cx="11838439" cy="4195909"/>
            <a:chOff x="252011" y="1643296"/>
            <a:chExt cx="11838439" cy="4195909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5287281" y="1643296"/>
              <a:ext cx="6803169" cy="4195909"/>
              <a:chOff x="7096175" y="1175147"/>
              <a:chExt cx="4946650" cy="3050888"/>
            </a:xfrm>
          </p:grpSpPr>
          <p:pic>
            <p:nvPicPr>
              <p:cNvPr id="4098" name="Picture 2" descr="https://s.poembook.ru/theme/af/6e/f6/0867c9fa626390388ef748dd5b8fe1d0e77bd445.jpe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96175" y="1270397"/>
                <a:ext cx="4946650" cy="278249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" name="TextBox 3"/>
              <p:cNvSpPr txBox="1"/>
              <p:nvPr/>
            </p:nvSpPr>
            <p:spPr>
              <a:xfrm>
                <a:off x="7096175" y="1175147"/>
                <a:ext cx="494664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800" b="1" dirty="0">
                    <a:ln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latin typeface="Arial Narrow" panose="020B0606020202030204" pitchFamily="34" charset="0"/>
                  </a:rPr>
                  <a:t>Я просто хотел </a:t>
                </a: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7096175" y="3702815"/>
                <a:ext cx="494664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800" b="1" dirty="0">
                    <a:ln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latin typeface="Arial Narrow" panose="020B0606020202030204" pitchFamily="34" charset="0"/>
                  </a:rPr>
                  <a:t>скачать осциллограмму</a:t>
                </a:r>
              </a:p>
            </p:txBody>
          </p:sp>
        </p:grpSp>
        <p:grpSp>
          <p:nvGrpSpPr>
            <p:cNvPr id="10" name="Группа 9"/>
            <p:cNvGrpSpPr/>
            <p:nvPr/>
          </p:nvGrpSpPr>
          <p:grpSpPr>
            <a:xfrm>
              <a:off x="252011" y="1768790"/>
              <a:ext cx="5158189" cy="3832287"/>
              <a:chOff x="356786" y="1037927"/>
              <a:chExt cx="5744377" cy="4267796"/>
            </a:xfrm>
          </p:grpSpPr>
          <p:pic>
            <p:nvPicPr>
              <p:cNvPr id="8" name="Рисунок 7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56786" y="1037927"/>
                <a:ext cx="5744377" cy="4267796"/>
              </a:xfrm>
              <a:prstGeom prst="rect">
                <a:avLst/>
              </a:prstGeom>
            </p:spPr>
          </p:pic>
          <p:sp>
            <p:nvSpPr>
              <p:cNvPr id="9" name="Прямоугольник 8"/>
              <p:cNvSpPr/>
              <p:nvPr/>
            </p:nvSpPr>
            <p:spPr>
              <a:xfrm>
                <a:off x="5314950" y="5114925"/>
                <a:ext cx="776688" cy="181273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123399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AB7C99BB-1BF0-4CD0-9EE4-85A0DB9C18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4536" y="1859605"/>
            <a:ext cx="4007187" cy="4007187"/>
          </a:xfrm>
          <a:prstGeom prst="rect">
            <a:avLst/>
          </a:prstGeom>
        </p:spPr>
      </p:pic>
      <p:sp>
        <p:nvSpPr>
          <p:cNvPr id="149" name="Google Shape;149;p4"/>
          <p:cNvSpPr txBox="1"/>
          <p:nvPr/>
        </p:nvSpPr>
        <p:spPr>
          <a:xfrm>
            <a:off x="2227908" y="310012"/>
            <a:ext cx="5103252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u="sng" dirty="0">
                <a:solidFill>
                  <a:schemeClr val="tx1"/>
                </a:solidFill>
              </a:rPr>
              <a:t>Цифровой </a:t>
            </a:r>
            <a:r>
              <a:rPr lang="ru-RU" sz="1800" u="sng" dirty="0" err="1">
                <a:solidFill>
                  <a:schemeClr val="tx1"/>
                </a:solidFill>
              </a:rPr>
              <a:t>релейщик</a:t>
            </a:r>
            <a:r>
              <a:rPr lang="ru-RU" sz="1800" u="sng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– кто он?</a:t>
            </a:r>
            <a:endParaRPr sz="1800" u="sng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3" name="Google Shape;153;p4"/>
          <p:cNvPicPr preferRelativeResize="0"/>
          <p:nvPr/>
        </p:nvPicPr>
        <p:blipFill rotWithShape="1">
          <a:blip r:embed="rId4">
            <a:alphaModFix/>
          </a:blip>
          <a:srcRect l="282" t="751" r="-282" b="11690"/>
          <a:stretch/>
        </p:blipFill>
        <p:spPr>
          <a:xfrm>
            <a:off x="181300" y="2304298"/>
            <a:ext cx="5606626" cy="3563856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4"/>
          <p:cNvSpPr/>
          <p:nvPr/>
        </p:nvSpPr>
        <p:spPr>
          <a:xfrm>
            <a:off x="181300" y="5278503"/>
            <a:ext cx="5606626" cy="578105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1" name="Google Shape;151;p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225772">
            <a:off x="6322717" y="1620790"/>
            <a:ext cx="1502071" cy="6828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p4"/>
          <p:cNvPicPr preferRelativeResize="0"/>
          <p:nvPr/>
        </p:nvPicPr>
        <p:blipFill rotWithShape="1">
          <a:blip r:embed="rId6">
            <a:alphaModFix/>
          </a:blip>
          <a:srcRect l="6554" t="2446" r="6375" b="2784"/>
          <a:stretch/>
        </p:blipFill>
        <p:spPr>
          <a:xfrm>
            <a:off x="10753943" y="2266056"/>
            <a:ext cx="1377908" cy="35994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4"/>
          <p:cNvPicPr preferRelativeResize="0"/>
          <p:nvPr/>
        </p:nvPicPr>
        <p:blipFill rotWithShape="1">
          <a:blip r:embed="rId7">
            <a:alphaModFix/>
          </a:blip>
          <a:srcRect l="45827" t="16621" r="34881" b="10685"/>
          <a:stretch/>
        </p:blipFill>
        <p:spPr>
          <a:xfrm>
            <a:off x="5787926" y="2249838"/>
            <a:ext cx="1371767" cy="361564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Облачко с текстом: овальное 3">
            <a:extLst>
              <a:ext uri="{FF2B5EF4-FFF2-40B4-BE49-F238E27FC236}">
                <a16:creationId xmlns="" xmlns:a16="http://schemas.microsoft.com/office/drawing/2014/main" id="{638F6D82-EABB-4722-A96E-0F4142C19A64}"/>
              </a:ext>
            </a:extLst>
          </p:cNvPr>
          <p:cNvSpPr/>
          <p:nvPr/>
        </p:nvSpPr>
        <p:spPr>
          <a:xfrm>
            <a:off x="143731" y="1142693"/>
            <a:ext cx="2856921" cy="1027122"/>
          </a:xfrm>
          <a:prstGeom prst="wedgeEllipseCallout">
            <a:avLst>
              <a:gd name="adj1" fmla="val -22059"/>
              <a:gd name="adj2" fmla="val 8337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2" name="Google Shape;152;p4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rot="-893951">
            <a:off x="9720051" y="1426358"/>
            <a:ext cx="1222557" cy="9125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503D0A1B-1E65-4D15-ADC1-06BEE3070F6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722609">
            <a:off x="6529558" y="2361840"/>
            <a:ext cx="1272586" cy="668616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="" xmlns:a16="http://schemas.microsoft.com/office/drawing/2014/main" id="{B51BC6B5-ADE4-48A5-8C48-DB747E93DCC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4314" y="217235"/>
            <a:ext cx="2000353" cy="812842"/>
          </a:xfrm>
          <a:prstGeom prst="rect">
            <a:avLst/>
          </a:prstGeom>
        </p:spPr>
      </p:pic>
      <p:pic>
        <p:nvPicPr>
          <p:cNvPr id="22" name="Google Shape;116;p2">
            <a:extLst>
              <a:ext uri="{FF2B5EF4-FFF2-40B4-BE49-F238E27FC236}">
                <a16:creationId xmlns="" xmlns:a16="http://schemas.microsoft.com/office/drawing/2014/main" id="{C3C4834A-CBD9-4511-BD77-E028140E896F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 l="27349" t="17955" r="26856" b="28560"/>
          <a:stretch/>
        </p:blipFill>
        <p:spPr>
          <a:xfrm>
            <a:off x="8389274" y="1363027"/>
            <a:ext cx="379176" cy="3622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Рисунок 23">
            <a:extLst>
              <a:ext uri="{FF2B5EF4-FFF2-40B4-BE49-F238E27FC236}">
                <a16:creationId xmlns="" xmlns:a16="http://schemas.microsoft.com/office/drawing/2014/main" id="{3D0F1E66-4BDB-4CC8-9AEB-33D63831005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684740" y="1707761"/>
            <a:ext cx="287712" cy="287712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63EB379A-20A2-4525-A6FE-EE31A11822E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221057" y="1733275"/>
            <a:ext cx="287711" cy="28771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29E1065B-93E4-4CD0-8045-A53436B6D616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2410" t="107011" r="-2410" b="-83858"/>
          <a:stretch/>
        </p:blipFill>
        <p:spPr>
          <a:xfrm>
            <a:off x="7911192" y="3506680"/>
            <a:ext cx="2002142" cy="86601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D5D564C2-FEA4-4F18-B56D-810B19F7127C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l="28" t="22878" r="-28" b="-3819"/>
          <a:stretch/>
        </p:blipFill>
        <p:spPr>
          <a:xfrm>
            <a:off x="8471675" y="2569930"/>
            <a:ext cx="702543" cy="352540"/>
          </a:xfrm>
          <a:prstGeom prst="rect">
            <a:avLst/>
          </a:prstGeom>
        </p:spPr>
      </p:pic>
      <p:pic>
        <p:nvPicPr>
          <p:cNvPr id="30" name="Google Shape;115;p2">
            <a:extLst>
              <a:ext uri="{FF2B5EF4-FFF2-40B4-BE49-F238E27FC236}">
                <a16:creationId xmlns="" xmlns:a16="http://schemas.microsoft.com/office/drawing/2014/main" id="{099209ED-6045-4E4C-8E00-72CB50D8FC5A}"/>
              </a:ext>
            </a:extLst>
          </p:cNvPr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8844989" y="1373829"/>
            <a:ext cx="287713" cy="2877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Рисунок 30">
            <a:extLst>
              <a:ext uri="{FF2B5EF4-FFF2-40B4-BE49-F238E27FC236}">
                <a16:creationId xmlns="" xmlns:a16="http://schemas.microsoft.com/office/drawing/2014/main" id="{72F98C66-B607-44C0-BB71-27D1E079596D}"/>
              </a:ext>
            </a:extLst>
          </p:cNvPr>
          <p:cNvPicPr>
            <a:picLocks noChangeAspect="1"/>
          </p:cNvPicPr>
          <p:nvPr/>
        </p:nvPicPr>
        <p:blipFill rotWithShape="1">
          <a:blip r:embed="rId17"/>
          <a:srcRect l="49688" t="56430" r="4859" b="10721"/>
          <a:stretch/>
        </p:blipFill>
        <p:spPr>
          <a:xfrm>
            <a:off x="9131859" y="1587895"/>
            <a:ext cx="353200" cy="25605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904A3099-6DF2-45D7-B32C-D23CF77E83FD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9244070" y="1229102"/>
            <a:ext cx="267849" cy="267849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1F977A94-666F-4F86-915F-0A02E5F3512B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8004564" y="1181032"/>
            <a:ext cx="293801" cy="422005"/>
          </a:xfrm>
          <a:prstGeom prst="rect">
            <a:avLst/>
          </a:prstGeom>
        </p:spPr>
      </p:pic>
      <p:sp>
        <p:nvSpPr>
          <p:cNvPr id="36" name="Облачко с текстом: овальное 35">
            <a:extLst>
              <a:ext uri="{FF2B5EF4-FFF2-40B4-BE49-F238E27FC236}">
                <a16:creationId xmlns="" xmlns:a16="http://schemas.microsoft.com/office/drawing/2014/main" id="{FF12EA51-3ABD-4B18-A7A7-90728F45135B}"/>
              </a:ext>
            </a:extLst>
          </p:cNvPr>
          <p:cNvSpPr/>
          <p:nvPr/>
        </p:nvSpPr>
        <p:spPr>
          <a:xfrm>
            <a:off x="2630896" y="1859605"/>
            <a:ext cx="3018801" cy="961333"/>
          </a:xfrm>
          <a:prstGeom prst="wedgeEllipseCallout">
            <a:avLst>
              <a:gd name="adj1" fmla="val -15324"/>
              <a:gd name="adj2" fmla="val 54512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7" name="Google Shape;157;p4"/>
          <p:cNvSpPr txBox="1"/>
          <p:nvPr/>
        </p:nvSpPr>
        <p:spPr>
          <a:xfrm>
            <a:off x="2778805" y="2020986"/>
            <a:ext cx="2752119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tx1"/>
                </a:solidFill>
              </a:rPr>
              <a:t>Инженер РЗА, АСУ, </a:t>
            </a:r>
            <a:r>
              <a:rPr lang="ru-RU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связист, </a:t>
            </a:r>
            <a:r>
              <a:rPr lang="ru-RU" dirty="0" err="1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кибербезопасник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ru-RU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филантроп</a:t>
            </a:r>
            <a:endParaRPr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C4389220-0465-4D43-9FCB-A0876603C079}"/>
              </a:ext>
            </a:extLst>
          </p:cNvPr>
          <p:cNvSpPr txBox="1"/>
          <p:nvPr/>
        </p:nvSpPr>
        <p:spPr>
          <a:xfrm>
            <a:off x="421467" y="1304005"/>
            <a:ext cx="23014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Специалист в </a:t>
            </a:r>
            <a:r>
              <a:rPr lang="ru-RU" dirty="0" err="1"/>
              <a:t>спецкостюме</a:t>
            </a:r>
            <a:r>
              <a:rPr lang="ru-RU" dirty="0"/>
              <a:t>, кто ты без него?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EC3A2DB-B00D-42F3-9317-DCF16B9EC5B6}"/>
              </a:ext>
            </a:extLst>
          </p:cNvPr>
          <p:cNvPicPr>
            <a:picLocks noChangeAspect="1"/>
          </p:cNvPicPr>
          <p:nvPr/>
        </p:nvPicPr>
        <p:blipFill rotWithShape="1">
          <a:blip r:embed="rId20"/>
          <a:srcRect l="16893" t="31867" r="17718" b="24993"/>
          <a:stretch/>
        </p:blipFill>
        <p:spPr>
          <a:xfrm rot="21202811">
            <a:off x="9640279" y="2530864"/>
            <a:ext cx="1160489" cy="430670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="" xmlns:a16="http://schemas.microsoft.com/office/drawing/2014/main" id="{9DF34780-3E51-4970-9F66-4BD267CFE1E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8471675" y="1043863"/>
            <a:ext cx="692488" cy="25987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D6807C5E-66F1-43FF-B118-A3DACC52DBF8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 rot="20719851">
            <a:off x="9830062" y="1477873"/>
            <a:ext cx="949181" cy="61637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96EC3F93-101C-4B41-8B36-5FDCA3D854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14" y="217235"/>
            <a:ext cx="2000353" cy="812842"/>
          </a:xfrm>
          <a:prstGeom prst="rect">
            <a:avLst/>
          </a:prstGeom>
        </p:spPr>
      </p:pic>
      <p:sp>
        <p:nvSpPr>
          <p:cNvPr id="5" name="Google Shape;149;p4">
            <a:extLst>
              <a:ext uri="{FF2B5EF4-FFF2-40B4-BE49-F238E27FC236}">
                <a16:creationId xmlns="" xmlns:a16="http://schemas.microsoft.com/office/drawing/2014/main" id="{ACCB80D0-FDD6-4CF1-B3BB-41B014A6F234}"/>
              </a:ext>
            </a:extLst>
          </p:cNvPr>
          <p:cNvSpPr txBox="1"/>
          <p:nvPr/>
        </p:nvSpPr>
        <p:spPr>
          <a:xfrm>
            <a:off x="2154667" y="438990"/>
            <a:ext cx="5103252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u="sng" dirty="0">
                <a:solidFill>
                  <a:schemeClr val="tx1"/>
                </a:solidFill>
              </a:rPr>
              <a:t>Цифровой </a:t>
            </a:r>
            <a:r>
              <a:rPr lang="ru-RU" sz="1800" u="sng" dirty="0" err="1">
                <a:solidFill>
                  <a:schemeClr val="tx1"/>
                </a:solidFill>
              </a:rPr>
              <a:t>релейщик</a:t>
            </a:r>
            <a:r>
              <a:rPr lang="ru-RU" sz="1800" u="sng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– кто он?</a:t>
            </a:r>
            <a:endParaRPr sz="1800" u="sng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84D4772B-4857-42D9-8338-74B1B95552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9599" y="1930400"/>
            <a:ext cx="6408198" cy="3606800"/>
          </a:xfrm>
          <a:prstGeom prst="rect">
            <a:avLst/>
          </a:prstGeom>
        </p:spPr>
      </p:pic>
      <p:sp>
        <p:nvSpPr>
          <p:cNvPr id="8" name="Облачко с текстом: овальное 7">
            <a:extLst>
              <a:ext uri="{FF2B5EF4-FFF2-40B4-BE49-F238E27FC236}">
                <a16:creationId xmlns="" xmlns:a16="http://schemas.microsoft.com/office/drawing/2014/main" id="{BD94E8E4-DE27-4025-8734-ED7B304EC976}"/>
              </a:ext>
            </a:extLst>
          </p:cNvPr>
          <p:cNvSpPr/>
          <p:nvPr/>
        </p:nvSpPr>
        <p:spPr>
          <a:xfrm>
            <a:off x="3302000" y="901700"/>
            <a:ext cx="3505200" cy="1161555"/>
          </a:xfrm>
          <a:prstGeom prst="wedgeEllipseCallout">
            <a:avLst>
              <a:gd name="adj1" fmla="val -22699"/>
              <a:gd name="adj2" fmla="val 101835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4A1EA098-22F2-47C1-90DD-2915D4EE7C67}"/>
              </a:ext>
            </a:extLst>
          </p:cNvPr>
          <p:cNvSpPr txBox="1"/>
          <p:nvPr/>
        </p:nvSpPr>
        <p:spPr>
          <a:xfrm>
            <a:off x="3701249" y="1041578"/>
            <a:ext cx="2857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/>
              <a:t>Вот ты работаешь теперь за троих, наверно зарабатываешь неплохо?</a:t>
            </a:r>
          </a:p>
        </p:txBody>
      </p:sp>
    </p:spTree>
    <p:extLst>
      <p:ext uri="{BB962C8B-B14F-4D97-AF65-F5344CB8AC3E}">
        <p14:creationId xmlns:p14="http://schemas.microsoft.com/office/powerpoint/2010/main" val="294763904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523</TotalTime>
  <Words>764</Words>
  <Application>Microsoft Office PowerPoint</Application>
  <PresentationFormat>Широкоэкранный</PresentationFormat>
  <Paragraphs>94</Paragraphs>
  <Slides>20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7" baseType="lpstr">
      <vt:lpstr>Arial</vt:lpstr>
      <vt:lpstr>Arial Narrow</vt:lpstr>
      <vt:lpstr>Arial Rounded MT Bold</vt:lpstr>
      <vt:lpstr>Arial,Bold</vt:lpstr>
      <vt:lpstr>Calibri</vt:lpstr>
      <vt:lpstr>Fira Sans Book</vt:lpstr>
      <vt:lpstr>Тема Office</vt:lpstr>
      <vt:lpstr>Презентация PowerPoint</vt:lpstr>
      <vt:lpstr>Кадровые вызовы 2024 года</vt:lpstr>
      <vt:lpstr>Кадровые вызовы 2024 года</vt:lpstr>
      <vt:lpstr>Кадровые вызовы 2024 года</vt:lpstr>
      <vt:lpstr>Вертикаль взаимодействия</vt:lpstr>
      <vt:lpstr>Презентация PowerPoint</vt:lpstr>
      <vt:lpstr>Программное обеспечение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Современное оборудование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Никитин Вадим Валерьевич</dc:creator>
  <cp:lastModifiedBy>Vadim</cp:lastModifiedBy>
  <cp:revision>56</cp:revision>
  <dcterms:created xsi:type="dcterms:W3CDTF">2021-04-15T12:31:33Z</dcterms:created>
  <dcterms:modified xsi:type="dcterms:W3CDTF">2024-04-23T13:58:31Z</dcterms:modified>
</cp:coreProperties>
</file>