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1" r:id="rId4"/>
    <p:sldMasterId id="2147483756" r:id="rId5"/>
  </p:sldMasterIdLst>
  <p:notesMasterIdLst>
    <p:notesMasterId r:id="rId24"/>
  </p:notesMasterIdLst>
  <p:sldIdLst>
    <p:sldId id="300" r:id="rId6"/>
    <p:sldId id="3738" r:id="rId7"/>
    <p:sldId id="3741" r:id="rId8"/>
    <p:sldId id="3707" r:id="rId9"/>
    <p:sldId id="3739" r:id="rId10"/>
    <p:sldId id="3740" r:id="rId11"/>
    <p:sldId id="256" r:id="rId12"/>
    <p:sldId id="3699" r:id="rId13"/>
    <p:sldId id="3698" r:id="rId14"/>
    <p:sldId id="3708" r:id="rId15"/>
    <p:sldId id="3732" r:id="rId16"/>
    <p:sldId id="3742" r:id="rId17"/>
    <p:sldId id="3735" r:id="rId18"/>
    <p:sldId id="3734" r:id="rId19"/>
    <p:sldId id="3743" r:id="rId20"/>
    <p:sldId id="3736" r:id="rId21"/>
    <p:sldId id="3737" r:id="rId22"/>
    <p:sldId id="3744" r:id="rId23"/>
  </p:sldIdLst>
  <p:sldSz cx="12192000" cy="6858000"/>
  <p:notesSz cx="7102475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Бабурин Александр Николаевич" initials="БАН" lastIdx="1" clrIdx="0">
    <p:extLst>
      <p:ext uri="{19B8F6BF-5375-455C-9EA6-DF929625EA0E}">
        <p15:presenceInfo xmlns:p15="http://schemas.microsoft.com/office/powerpoint/2012/main" userId="S::baburin_an@intelab.rtsoft.ru::1b0c63f6-38e6-442f-8d12-c0eefab3ebf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CC87"/>
    <a:srgbClr val="FBFAF9"/>
    <a:srgbClr val="F82508"/>
    <a:srgbClr val="000000"/>
    <a:srgbClr val="F5F4F4"/>
    <a:srgbClr val="FBFAFC"/>
    <a:srgbClr val="F4F4F4"/>
    <a:srgbClr val="D2D6DB"/>
    <a:srgbClr val="7F8593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26" autoAdjust="0"/>
    <p:restoredTop sz="86420"/>
  </p:normalViewPr>
  <p:slideViewPr>
    <p:cSldViewPr snapToGrid="0" snapToObjects="1">
      <p:cViewPr varScale="1">
        <p:scale>
          <a:sx n="67" d="100"/>
          <a:sy n="67" d="100"/>
        </p:scale>
        <p:origin x="636" y="44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5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508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3508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0AC75B5A-32D0-9A41-BA63-CC4FFD8FF05C}" type="datetimeFigureOut">
              <a:rPr lang="ru-RU" smtClean="0"/>
              <a:t>23.04.2024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248" y="4925407"/>
            <a:ext cx="5681980" cy="4029879"/>
          </a:xfrm>
          <a:prstGeom prst="rect">
            <a:avLst/>
          </a:prstGeom>
        </p:spPr>
        <p:txBody>
          <a:bodyPr vert="horz" lIns="99066" tIns="49533" rIns="99066" bIns="49533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3507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092" y="9721107"/>
            <a:ext cx="3077739" cy="513507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0CE2C7A5-D9B3-344E-A0AC-71D0445353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6414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04B4F2-4DAC-404F-B17B-8F5C13EC8AA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7952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40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42" Type="http://schemas.openxmlformats.org/officeDocument/2006/relationships/image" Target="../media/image43.png"/><Relationship Id="rId47" Type="http://schemas.openxmlformats.org/officeDocument/2006/relationships/image" Target="../media/image48.png"/><Relationship Id="rId50" Type="http://schemas.openxmlformats.org/officeDocument/2006/relationships/image" Target="../media/image51.png"/><Relationship Id="rId55" Type="http://schemas.openxmlformats.org/officeDocument/2006/relationships/image" Target="../media/image56.png"/><Relationship Id="rId63" Type="http://schemas.openxmlformats.org/officeDocument/2006/relationships/image" Target="../media/image6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9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40" Type="http://schemas.openxmlformats.org/officeDocument/2006/relationships/image" Target="../media/image41.png"/><Relationship Id="rId45" Type="http://schemas.openxmlformats.org/officeDocument/2006/relationships/image" Target="../media/image46.png"/><Relationship Id="rId53" Type="http://schemas.openxmlformats.org/officeDocument/2006/relationships/image" Target="../media/image54.png"/><Relationship Id="rId58" Type="http://schemas.openxmlformats.org/officeDocument/2006/relationships/image" Target="../media/image59.png"/><Relationship Id="rId66" Type="http://schemas.openxmlformats.org/officeDocument/2006/relationships/image" Target="../media/image67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49" Type="http://schemas.openxmlformats.org/officeDocument/2006/relationships/image" Target="../media/image50.png"/><Relationship Id="rId57" Type="http://schemas.openxmlformats.org/officeDocument/2006/relationships/image" Target="../media/image58.png"/><Relationship Id="rId61" Type="http://schemas.openxmlformats.org/officeDocument/2006/relationships/image" Target="../media/image62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4" Type="http://schemas.openxmlformats.org/officeDocument/2006/relationships/image" Target="../media/image45.png"/><Relationship Id="rId52" Type="http://schemas.openxmlformats.org/officeDocument/2006/relationships/image" Target="../media/image53.png"/><Relationship Id="rId60" Type="http://schemas.openxmlformats.org/officeDocument/2006/relationships/image" Target="../media/image61.png"/><Relationship Id="rId65" Type="http://schemas.openxmlformats.org/officeDocument/2006/relationships/image" Target="../media/image6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43" Type="http://schemas.openxmlformats.org/officeDocument/2006/relationships/image" Target="../media/image44.png"/><Relationship Id="rId48" Type="http://schemas.openxmlformats.org/officeDocument/2006/relationships/image" Target="../media/image49.png"/><Relationship Id="rId56" Type="http://schemas.openxmlformats.org/officeDocument/2006/relationships/image" Target="../media/image57.png"/><Relationship Id="rId64" Type="http://schemas.openxmlformats.org/officeDocument/2006/relationships/image" Target="../media/image65.png"/><Relationship Id="rId8" Type="http://schemas.openxmlformats.org/officeDocument/2006/relationships/image" Target="../media/image9.png"/><Relationship Id="rId51" Type="http://schemas.openxmlformats.org/officeDocument/2006/relationships/image" Target="../media/image52.png"/><Relationship Id="rId3" Type="http://schemas.openxmlformats.org/officeDocument/2006/relationships/image" Target="../media/image4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46" Type="http://schemas.openxmlformats.org/officeDocument/2006/relationships/image" Target="../media/image47.png"/><Relationship Id="rId59" Type="http://schemas.openxmlformats.org/officeDocument/2006/relationships/image" Target="../media/image60.png"/><Relationship Id="rId67" Type="http://schemas.openxmlformats.org/officeDocument/2006/relationships/image" Target="../media/image68.png"/><Relationship Id="rId20" Type="http://schemas.openxmlformats.org/officeDocument/2006/relationships/image" Target="../media/image21.png"/><Relationship Id="rId41" Type="http://schemas.openxmlformats.org/officeDocument/2006/relationships/image" Target="../media/image42.png"/><Relationship Id="rId54" Type="http://schemas.openxmlformats.org/officeDocument/2006/relationships/image" Target="../media/image55.png"/><Relationship Id="rId62" Type="http://schemas.openxmlformats.org/officeDocument/2006/relationships/image" Target="../media/image6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856765-11D3-AA4A-9D31-0010E06E4D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698"/>
            <a:ext cx="12192000" cy="6849302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A7F3964-FDD6-A149-975B-8A4AEB04B2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2354190"/>
            <a:ext cx="11166437" cy="1510410"/>
          </a:xfrm>
          <a:noFill/>
        </p:spPr>
        <p:txBody>
          <a:bodyPr anchor="ctr" anchorCtr="0">
            <a:normAutofit/>
          </a:bodyPr>
          <a:lstStyle>
            <a:lvl1pPr algn="ctr">
              <a:defRPr sz="3600"/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19" name="Текст 37">
            <a:extLst>
              <a:ext uri="{FF2B5EF4-FFF2-40B4-BE49-F238E27FC236}">
                <a16:creationId xmlns:a16="http://schemas.microsoft.com/office/drawing/2014/main" id="{AEFF9E2B-0B56-FD47-BB8E-C15200E121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86038" y="3940493"/>
            <a:ext cx="7104062" cy="677227"/>
          </a:xfrm>
        </p:spPr>
        <p:txBody>
          <a:bodyPr>
            <a:normAutofit/>
          </a:bodyPr>
          <a:lstStyle>
            <a:lvl1pPr marL="0" indent="0" algn="ctr">
              <a:buNone/>
              <a:defRPr sz="2400" b="1"/>
            </a:lvl1pPr>
          </a:lstStyle>
          <a:p>
            <a:r>
              <a:rPr lang="ru-RU" dirty="0"/>
              <a:t>Описание</a:t>
            </a:r>
          </a:p>
        </p:txBody>
      </p:sp>
      <p:sp>
        <p:nvSpPr>
          <p:cNvPr id="22" name="Текст 37">
            <a:extLst>
              <a:ext uri="{FF2B5EF4-FFF2-40B4-BE49-F238E27FC236}">
                <a16:creationId xmlns:a16="http://schemas.microsoft.com/office/drawing/2014/main" id="{0CEFBAF8-D045-F74C-B9F6-479F7905F6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86038" y="4672013"/>
            <a:ext cx="7104062" cy="677227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7F8593"/>
                </a:solidFill>
              </a:defRPr>
            </a:lvl1pPr>
          </a:lstStyle>
          <a:p>
            <a:r>
              <a:rPr lang="ru-RU" dirty="0"/>
              <a:t>Автор</a:t>
            </a:r>
          </a:p>
        </p:txBody>
      </p:sp>
    </p:spTree>
    <p:extLst>
      <p:ext uri="{BB962C8B-B14F-4D97-AF65-F5344CB8AC3E}">
        <p14:creationId xmlns:p14="http://schemas.microsoft.com/office/powerpoint/2010/main" val="2479536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-123825" y="0"/>
            <a:ext cx="123063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E10C878-CD30-EF4F-BDE2-B5F04167F0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7309" y="1627631"/>
            <a:ext cx="10981041" cy="1323337"/>
          </a:xfrm>
          <a:noFill/>
        </p:spPr>
        <p:txBody>
          <a:bodyPr anchor="ctr" anchorCtr="0">
            <a:normAutofit/>
          </a:bodyPr>
          <a:lstStyle>
            <a:lvl1pPr algn="ctr">
              <a:defRPr sz="4800"/>
            </a:lvl1pPr>
          </a:lstStyle>
          <a:p>
            <a:r>
              <a:rPr lang="ru-RU" dirty="0"/>
              <a:t>СПАСИБО ЗА ВНИМАНИЕ!</a:t>
            </a:r>
          </a:p>
        </p:txBody>
      </p:sp>
      <p:sp>
        <p:nvSpPr>
          <p:cNvPr id="12" name="Текст 37">
            <a:extLst>
              <a:ext uri="{FF2B5EF4-FFF2-40B4-BE49-F238E27FC236}">
                <a16:creationId xmlns:a16="http://schemas.microsoft.com/office/drawing/2014/main" id="{979F5CED-1E3F-1241-B61F-E13A4AEDE4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86038" y="3090385"/>
            <a:ext cx="7104062" cy="677227"/>
          </a:xfrm>
        </p:spPr>
        <p:txBody>
          <a:bodyPr>
            <a:normAutofit/>
          </a:bodyPr>
          <a:lstStyle>
            <a:lvl1pPr marL="0" indent="0" algn="ctr">
              <a:buNone/>
              <a:defRPr sz="2400" b="1"/>
            </a:lvl1pPr>
          </a:lstStyle>
          <a:p>
            <a:r>
              <a:rPr lang="ru-RU" dirty="0"/>
              <a:t>Описание</a:t>
            </a:r>
          </a:p>
        </p:txBody>
      </p:sp>
    </p:spTree>
    <p:extLst>
      <p:ext uri="{BB962C8B-B14F-4D97-AF65-F5344CB8AC3E}">
        <p14:creationId xmlns:p14="http://schemas.microsoft.com/office/powerpoint/2010/main" val="4028102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екоративный слайд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B8671F4-D227-BC46-BBEE-09A9E4023186}"/>
              </a:ext>
            </a:extLst>
          </p:cNvPr>
          <p:cNvSpPr/>
          <p:nvPr userDrawn="1"/>
        </p:nvSpPr>
        <p:spPr>
          <a:xfrm>
            <a:off x="3" y="0"/>
            <a:ext cx="606249" cy="6858000"/>
          </a:xfrm>
          <a:prstGeom prst="rect">
            <a:avLst/>
          </a:prstGeom>
          <a:gradFill flip="none" rotWithShape="1">
            <a:gsLst>
              <a:gs pos="0">
                <a:srgbClr val="F9F9FA">
                  <a:lumMod val="85000"/>
                  <a:lumOff val="15000"/>
                </a:srgbClr>
              </a:gs>
              <a:gs pos="51000">
                <a:srgbClr val="EAEBEE"/>
              </a:gs>
              <a:gs pos="26000">
                <a:srgbClr val="F9F9FA"/>
              </a:gs>
              <a:gs pos="74000">
                <a:srgbClr val="D5D8DC"/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14F6FE0-69B3-4D46-BA2A-A274A949089B}"/>
              </a:ext>
            </a:extLst>
          </p:cNvPr>
          <p:cNvSpPr/>
          <p:nvPr userDrawn="1"/>
        </p:nvSpPr>
        <p:spPr>
          <a:xfrm rot="10800000">
            <a:off x="11592730" y="0"/>
            <a:ext cx="606249" cy="6858000"/>
          </a:xfrm>
          <a:prstGeom prst="rect">
            <a:avLst/>
          </a:prstGeom>
          <a:gradFill flip="none" rotWithShape="1">
            <a:gsLst>
              <a:gs pos="0">
                <a:srgbClr val="F9F9FA">
                  <a:lumMod val="85000"/>
                  <a:lumOff val="15000"/>
                </a:srgbClr>
              </a:gs>
              <a:gs pos="51000">
                <a:srgbClr val="EAEBEE"/>
              </a:gs>
              <a:gs pos="26000">
                <a:srgbClr val="F9F9FA"/>
              </a:gs>
              <a:gs pos="74000">
                <a:srgbClr val="D5D8DC"/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пустой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id="{6AF643DF-09A8-D24D-912F-192DF5A80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606249" y="1175657"/>
            <a:ext cx="11012101" cy="4954687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606249" y="1175657"/>
            <a:ext cx="11012101" cy="495468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1D2B73D-46B0-004E-905E-D102F57C27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7906"/>
          <a:stretch/>
        </p:blipFill>
        <p:spPr>
          <a:xfrm>
            <a:off x="95453" y="0"/>
            <a:ext cx="613317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3602175-3C79-DD40-BC40-DAF135D5DD7B}"/>
              </a:ext>
            </a:extLst>
          </p:cNvPr>
          <p:cNvSpPr/>
          <p:nvPr userDrawn="1"/>
        </p:nvSpPr>
        <p:spPr>
          <a:xfrm>
            <a:off x="10085696" y="6284951"/>
            <a:ext cx="1507034" cy="43200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1446C8F-7D7A-024E-B872-3EF45C192B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0508" y="6310706"/>
            <a:ext cx="1459401" cy="24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28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екоратив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id="{6AF643DF-09A8-D24D-912F-192DF5A80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606249" y="1175657"/>
            <a:ext cx="11012101" cy="4954687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пустой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606249" y="1175657"/>
            <a:ext cx="11012101" cy="495468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2" name="Прямоугольник 10">
            <a:extLst>
              <a:ext uri="{FF2B5EF4-FFF2-40B4-BE49-F238E27FC236}">
                <a16:creationId xmlns:a16="http://schemas.microsoft.com/office/drawing/2014/main" id="{685E16A3-47C9-FA43-A45E-3A85162364A3}"/>
              </a:ext>
            </a:extLst>
          </p:cNvPr>
          <p:cNvSpPr/>
          <p:nvPr userDrawn="1"/>
        </p:nvSpPr>
        <p:spPr>
          <a:xfrm rot="2657509">
            <a:off x="554725" y="-604848"/>
            <a:ext cx="521670" cy="2880696"/>
          </a:xfrm>
          <a:custGeom>
            <a:avLst/>
            <a:gdLst>
              <a:gd name="connsiteX0" fmla="*/ 0 w 514828"/>
              <a:gd name="connsiteY0" fmla="*/ 0 h 6934450"/>
              <a:gd name="connsiteX1" fmla="*/ 514828 w 514828"/>
              <a:gd name="connsiteY1" fmla="*/ 0 h 6934450"/>
              <a:gd name="connsiteX2" fmla="*/ 514828 w 514828"/>
              <a:gd name="connsiteY2" fmla="*/ 6934450 h 6934450"/>
              <a:gd name="connsiteX3" fmla="*/ 0 w 514828"/>
              <a:gd name="connsiteY3" fmla="*/ 6934450 h 6934450"/>
              <a:gd name="connsiteX4" fmla="*/ 0 w 514828"/>
              <a:gd name="connsiteY4" fmla="*/ 0 h 6934450"/>
              <a:gd name="connsiteX0" fmla="*/ 0 w 515258"/>
              <a:gd name="connsiteY0" fmla="*/ 0 h 6934450"/>
              <a:gd name="connsiteX1" fmla="*/ 514828 w 515258"/>
              <a:gd name="connsiteY1" fmla="*/ 0 h 6934450"/>
              <a:gd name="connsiteX2" fmla="*/ 515258 w 515258"/>
              <a:gd name="connsiteY2" fmla="*/ 5558298 h 6934450"/>
              <a:gd name="connsiteX3" fmla="*/ 0 w 515258"/>
              <a:gd name="connsiteY3" fmla="*/ 6934450 h 6934450"/>
              <a:gd name="connsiteX4" fmla="*/ 0 w 515258"/>
              <a:gd name="connsiteY4" fmla="*/ 0 h 6934450"/>
              <a:gd name="connsiteX0" fmla="*/ 1199 w 516457"/>
              <a:gd name="connsiteY0" fmla="*/ 0 h 5558298"/>
              <a:gd name="connsiteX1" fmla="*/ 516027 w 516457"/>
              <a:gd name="connsiteY1" fmla="*/ 0 h 5558298"/>
              <a:gd name="connsiteX2" fmla="*/ 516457 w 516457"/>
              <a:gd name="connsiteY2" fmla="*/ 5558298 h 5558298"/>
              <a:gd name="connsiteX3" fmla="*/ 0 w 516457"/>
              <a:gd name="connsiteY3" fmla="*/ 5019422 h 5558298"/>
              <a:gd name="connsiteX4" fmla="*/ 1199 w 516457"/>
              <a:gd name="connsiteY4" fmla="*/ 0 h 5558298"/>
              <a:gd name="connsiteX0" fmla="*/ 20 w 521261"/>
              <a:gd name="connsiteY0" fmla="*/ 3166745 h 5558298"/>
              <a:gd name="connsiteX1" fmla="*/ 520831 w 521261"/>
              <a:gd name="connsiteY1" fmla="*/ 0 h 5558298"/>
              <a:gd name="connsiteX2" fmla="*/ 521261 w 521261"/>
              <a:gd name="connsiteY2" fmla="*/ 5558298 h 5558298"/>
              <a:gd name="connsiteX3" fmla="*/ 4804 w 521261"/>
              <a:gd name="connsiteY3" fmla="*/ 5019422 h 5558298"/>
              <a:gd name="connsiteX4" fmla="*/ 20 w 521261"/>
              <a:gd name="connsiteY4" fmla="*/ 3166745 h 5558298"/>
              <a:gd name="connsiteX0" fmla="*/ 20 w 521261"/>
              <a:gd name="connsiteY0" fmla="*/ 505722 h 2897275"/>
              <a:gd name="connsiteX1" fmla="*/ 512811 w 521261"/>
              <a:gd name="connsiteY1" fmla="*/ 0 h 2897275"/>
              <a:gd name="connsiteX2" fmla="*/ 521261 w 521261"/>
              <a:gd name="connsiteY2" fmla="*/ 2897275 h 2897275"/>
              <a:gd name="connsiteX3" fmla="*/ 4804 w 521261"/>
              <a:gd name="connsiteY3" fmla="*/ 2358399 h 2897275"/>
              <a:gd name="connsiteX4" fmla="*/ 20 w 521261"/>
              <a:gd name="connsiteY4" fmla="*/ 505722 h 2897275"/>
              <a:gd name="connsiteX0" fmla="*/ 18 w 522078"/>
              <a:gd name="connsiteY0" fmla="*/ 572032 h 2897275"/>
              <a:gd name="connsiteX1" fmla="*/ 513628 w 522078"/>
              <a:gd name="connsiteY1" fmla="*/ 0 h 2897275"/>
              <a:gd name="connsiteX2" fmla="*/ 522078 w 522078"/>
              <a:gd name="connsiteY2" fmla="*/ 2897275 h 2897275"/>
              <a:gd name="connsiteX3" fmla="*/ 5621 w 522078"/>
              <a:gd name="connsiteY3" fmla="*/ 2358399 h 2897275"/>
              <a:gd name="connsiteX4" fmla="*/ 18 w 522078"/>
              <a:gd name="connsiteY4" fmla="*/ 572032 h 2897275"/>
              <a:gd name="connsiteX0" fmla="*/ 20 w 521670"/>
              <a:gd name="connsiteY0" fmla="*/ 538877 h 2897275"/>
              <a:gd name="connsiteX1" fmla="*/ 513220 w 521670"/>
              <a:gd name="connsiteY1" fmla="*/ 0 h 2897275"/>
              <a:gd name="connsiteX2" fmla="*/ 521670 w 521670"/>
              <a:gd name="connsiteY2" fmla="*/ 2897275 h 2897275"/>
              <a:gd name="connsiteX3" fmla="*/ 5213 w 521670"/>
              <a:gd name="connsiteY3" fmla="*/ 2358399 h 2897275"/>
              <a:gd name="connsiteX4" fmla="*/ 20 w 521670"/>
              <a:gd name="connsiteY4" fmla="*/ 538877 h 2897275"/>
              <a:gd name="connsiteX0" fmla="*/ 20 w 521670"/>
              <a:gd name="connsiteY0" fmla="*/ 522298 h 2880696"/>
              <a:gd name="connsiteX1" fmla="*/ 513015 w 521670"/>
              <a:gd name="connsiteY1" fmla="*/ 0 h 2880696"/>
              <a:gd name="connsiteX2" fmla="*/ 521670 w 521670"/>
              <a:gd name="connsiteY2" fmla="*/ 2880696 h 2880696"/>
              <a:gd name="connsiteX3" fmla="*/ 5213 w 521670"/>
              <a:gd name="connsiteY3" fmla="*/ 2341820 h 2880696"/>
              <a:gd name="connsiteX4" fmla="*/ 20 w 521670"/>
              <a:gd name="connsiteY4" fmla="*/ 522298 h 2880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670" h="2880696">
                <a:moveTo>
                  <a:pt x="20" y="522298"/>
                </a:moveTo>
                <a:lnTo>
                  <a:pt x="513015" y="0"/>
                </a:lnTo>
                <a:cubicBezTo>
                  <a:pt x="513158" y="1852766"/>
                  <a:pt x="521527" y="1027930"/>
                  <a:pt x="521670" y="2880696"/>
                </a:cubicBezTo>
                <a:lnTo>
                  <a:pt x="5213" y="2341820"/>
                </a:lnTo>
                <a:cubicBezTo>
                  <a:pt x="5613" y="668679"/>
                  <a:pt x="-380" y="2195439"/>
                  <a:pt x="20" y="522298"/>
                </a:cubicBezTo>
                <a:close/>
              </a:path>
            </a:pathLst>
          </a:custGeom>
          <a:solidFill>
            <a:srgbClr val="D2D6DB">
              <a:alpha val="40000"/>
            </a:srgbClr>
          </a:solidFill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7" name="Прямоугольник 13">
            <a:extLst>
              <a:ext uri="{FF2B5EF4-FFF2-40B4-BE49-F238E27FC236}">
                <a16:creationId xmlns:a16="http://schemas.microsoft.com/office/drawing/2014/main" id="{35544FEC-8718-3E44-8A25-698C33A2435A}"/>
              </a:ext>
            </a:extLst>
          </p:cNvPr>
          <p:cNvSpPr/>
          <p:nvPr userDrawn="1"/>
        </p:nvSpPr>
        <p:spPr>
          <a:xfrm rot="2657509">
            <a:off x="-104277" y="-440863"/>
            <a:ext cx="648326" cy="1363533"/>
          </a:xfrm>
          <a:custGeom>
            <a:avLst/>
            <a:gdLst>
              <a:gd name="connsiteX0" fmla="*/ 0 w 745446"/>
              <a:gd name="connsiteY0" fmla="*/ 0 h 6934450"/>
              <a:gd name="connsiteX1" fmla="*/ 745446 w 745446"/>
              <a:gd name="connsiteY1" fmla="*/ 0 h 6934450"/>
              <a:gd name="connsiteX2" fmla="*/ 745446 w 745446"/>
              <a:gd name="connsiteY2" fmla="*/ 6934450 h 6934450"/>
              <a:gd name="connsiteX3" fmla="*/ 0 w 745446"/>
              <a:gd name="connsiteY3" fmla="*/ 6934450 h 6934450"/>
              <a:gd name="connsiteX4" fmla="*/ 0 w 745446"/>
              <a:gd name="connsiteY4" fmla="*/ 0 h 6934450"/>
              <a:gd name="connsiteX0" fmla="*/ 0 w 745446"/>
              <a:gd name="connsiteY0" fmla="*/ 0 h 6934450"/>
              <a:gd name="connsiteX1" fmla="*/ 737004 w 745446"/>
              <a:gd name="connsiteY1" fmla="*/ 3365677 h 6934450"/>
              <a:gd name="connsiteX2" fmla="*/ 745446 w 745446"/>
              <a:gd name="connsiteY2" fmla="*/ 6934450 h 6934450"/>
              <a:gd name="connsiteX3" fmla="*/ 0 w 745446"/>
              <a:gd name="connsiteY3" fmla="*/ 6934450 h 6934450"/>
              <a:gd name="connsiteX4" fmla="*/ 0 w 745446"/>
              <a:gd name="connsiteY4" fmla="*/ 0 h 6934450"/>
              <a:gd name="connsiteX0" fmla="*/ 91218 w 745446"/>
              <a:gd name="connsiteY0" fmla="*/ 656149 h 3568773"/>
              <a:gd name="connsiteX1" fmla="*/ 737004 w 745446"/>
              <a:gd name="connsiteY1" fmla="*/ 0 h 3568773"/>
              <a:gd name="connsiteX2" fmla="*/ 745446 w 745446"/>
              <a:gd name="connsiteY2" fmla="*/ 3568773 h 3568773"/>
              <a:gd name="connsiteX3" fmla="*/ 0 w 745446"/>
              <a:gd name="connsiteY3" fmla="*/ 3568773 h 3568773"/>
              <a:gd name="connsiteX4" fmla="*/ 91218 w 745446"/>
              <a:gd name="connsiteY4" fmla="*/ 656149 h 3568773"/>
              <a:gd name="connsiteX0" fmla="*/ 91218 w 739544"/>
              <a:gd name="connsiteY0" fmla="*/ 656149 h 3568773"/>
              <a:gd name="connsiteX1" fmla="*/ 737004 w 739544"/>
              <a:gd name="connsiteY1" fmla="*/ 0 h 3568773"/>
              <a:gd name="connsiteX2" fmla="*/ 739544 w 739544"/>
              <a:gd name="connsiteY2" fmla="*/ 1363533 h 3568773"/>
              <a:gd name="connsiteX3" fmla="*/ 0 w 739544"/>
              <a:gd name="connsiteY3" fmla="*/ 3568773 h 3568773"/>
              <a:gd name="connsiteX4" fmla="*/ 91218 w 739544"/>
              <a:gd name="connsiteY4" fmla="*/ 656149 h 3568773"/>
              <a:gd name="connsiteX0" fmla="*/ 0 w 648326"/>
              <a:gd name="connsiteY0" fmla="*/ 656149 h 1363533"/>
              <a:gd name="connsiteX1" fmla="*/ 645786 w 648326"/>
              <a:gd name="connsiteY1" fmla="*/ 0 h 1363533"/>
              <a:gd name="connsiteX2" fmla="*/ 648326 w 648326"/>
              <a:gd name="connsiteY2" fmla="*/ 1363533 h 1363533"/>
              <a:gd name="connsiteX3" fmla="*/ 10748 w 648326"/>
              <a:gd name="connsiteY3" fmla="*/ 685079 h 1363533"/>
              <a:gd name="connsiteX4" fmla="*/ 0 w 648326"/>
              <a:gd name="connsiteY4" fmla="*/ 656149 h 136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326" h="1363533">
                <a:moveTo>
                  <a:pt x="0" y="656149"/>
                </a:moveTo>
                <a:lnTo>
                  <a:pt x="645786" y="0"/>
                </a:lnTo>
                <a:cubicBezTo>
                  <a:pt x="646633" y="454511"/>
                  <a:pt x="647479" y="909022"/>
                  <a:pt x="648326" y="1363533"/>
                </a:cubicBezTo>
                <a:lnTo>
                  <a:pt x="10748" y="685079"/>
                </a:lnTo>
                <a:lnTo>
                  <a:pt x="0" y="656149"/>
                </a:lnTo>
                <a:close/>
              </a:path>
            </a:pathLst>
          </a:custGeom>
          <a:solidFill>
            <a:srgbClr val="D2D6DB">
              <a:alpha val="55000"/>
            </a:srgbClr>
          </a:solidFill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8" name="Прямоугольник 14">
            <a:extLst>
              <a:ext uri="{FF2B5EF4-FFF2-40B4-BE49-F238E27FC236}">
                <a16:creationId xmlns:a16="http://schemas.microsoft.com/office/drawing/2014/main" id="{B1C4A6E6-B7F2-5449-ADBC-74A87FA170C8}"/>
              </a:ext>
            </a:extLst>
          </p:cNvPr>
          <p:cNvSpPr/>
          <p:nvPr userDrawn="1"/>
        </p:nvSpPr>
        <p:spPr>
          <a:xfrm rot="2657509">
            <a:off x="1065970" y="-607067"/>
            <a:ext cx="210352" cy="3610116"/>
          </a:xfrm>
          <a:custGeom>
            <a:avLst/>
            <a:gdLst>
              <a:gd name="connsiteX0" fmla="*/ 0 w 212657"/>
              <a:gd name="connsiteY0" fmla="*/ 0 h 6934450"/>
              <a:gd name="connsiteX1" fmla="*/ 212657 w 212657"/>
              <a:gd name="connsiteY1" fmla="*/ 0 h 6934450"/>
              <a:gd name="connsiteX2" fmla="*/ 212657 w 212657"/>
              <a:gd name="connsiteY2" fmla="*/ 6934450 h 6934450"/>
              <a:gd name="connsiteX3" fmla="*/ 0 w 212657"/>
              <a:gd name="connsiteY3" fmla="*/ 6934450 h 6934450"/>
              <a:gd name="connsiteX4" fmla="*/ 0 w 212657"/>
              <a:gd name="connsiteY4" fmla="*/ 0 h 6934450"/>
              <a:gd name="connsiteX0" fmla="*/ 0 w 212657"/>
              <a:gd name="connsiteY0" fmla="*/ 0 h 6934450"/>
              <a:gd name="connsiteX1" fmla="*/ 212657 w 212657"/>
              <a:gd name="connsiteY1" fmla="*/ 0 h 6934450"/>
              <a:gd name="connsiteX2" fmla="*/ 210013 w 212657"/>
              <a:gd name="connsiteY2" fmla="*/ 5806964 h 6934450"/>
              <a:gd name="connsiteX3" fmla="*/ 0 w 212657"/>
              <a:gd name="connsiteY3" fmla="*/ 6934450 h 6934450"/>
              <a:gd name="connsiteX4" fmla="*/ 0 w 212657"/>
              <a:gd name="connsiteY4" fmla="*/ 0 h 6934450"/>
              <a:gd name="connsiteX0" fmla="*/ 0 w 212657"/>
              <a:gd name="connsiteY0" fmla="*/ 0 h 5806964"/>
              <a:gd name="connsiteX1" fmla="*/ 212657 w 212657"/>
              <a:gd name="connsiteY1" fmla="*/ 0 h 5806964"/>
              <a:gd name="connsiteX2" fmla="*/ 210013 w 212657"/>
              <a:gd name="connsiteY2" fmla="*/ 5806964 h 5806964"/>
              <a:gd name="connsiteX3" fmla="*/ 21 w 212657"/>
              <a:gd name="connsiteY3" fmla="*/ 5591455 h 5806964"/>
              <a:gd name="connsiteX4" fmla="*/ 0 w 212657"/>
              <a:gd name="connsiteY4" fmla="*/ 0 h 5806964"/>
              <a:gd name="connsiteX0" fmla="*/ 3014 w 212637"/>
              <a:gd name="connsiteY0" fmla="*/ 2437327 h 5806964"/>
              <a:gd name="connsiteX1" fmla="*/ 212637 w 212637"/>
              <a:gd name="connsiteY1" fmla="*/ 0 h 5806964"/>
              <a:gd name="connsiteX2" fmla="*/ 209993 w 212637"/>
              <a:gd name="connsiteY2" fmla="*/ 5806964 h 5806964"/>
              <a:gd name="connsiteX3" fmla="*/ 1 w 212637"/>
              <a:gd name="connsiteY3" fmla="*/ 5591455 h 5806964"/>
              <a:gd name="connsiteX4" fmla="*/ 3014 w 212637"/>
              <a:gd name="connsiteY4" fmla="*/ 2437327 h 5806964"/>
              <a:gd name="connsiteX0" fmla="*/ 3014 w 210352"/>
              <a:gd name="connsiteY0" fmla="*/ 240479 h 3610116"/>
              <a:gd name="connsiteX1" fmla="*/ 210352 w 210352"/>
              <a:gd name="connsiteY1" fmla="*/ 0 h 3610116"/>
              <a:gd name="connsiteX2" fmla="*/ 209993 w 210352"/>
              <a:gd name="connsiteY2" fmla="*/ 3610116 h 3610116"/>
              <a:gd name="connsiteX3" fmla="*/ 1 w 210352"/>
              <a:gd name="connsiteY3" fmla="*/ 3394607 h 3610116"/>
              <a:gd name="connsiteX4" fmla="*/ 3014 w 210352"/>
              <a:gd name="connsiteY4" fmla="*/ 240479 h 361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352" h="3610116">
                <a:moveTo>
                  <a:pt x="3014" y="240479"/>
                </a:moveTo>
                <a:lnTo>
                  <a:pt x="210352" y="0"/>
                </a:lnTo>
                <a:cubicBezTo>
                  <a:pt x="209471" y="1935655"/>
                  <a:pt x="210874" y="1674461"/>
                  <a:pt x="209993" y="3610116"/>
                </a:cubicBezTo>
                <a:lnTo>
                  <a:pt x="1" y="3394607"/>
                </a:lnTo>
                <a:cubicBezTo>
                  <a:pt x="-6" y="1530789"/>
                  <a:pt x="3021" y="2104297"/>
                  <a:pt x="3014" y="240479"/>
                </a:cubicBezTo>
                <a:close/>
              </a:path>
            </a:pathLst>
          </a:custGeom>
          <a:solidFill>
            <a:srgbClr val="D2D6DB">
              <a:alpha val="18000"/>
            </a:srgbClr>
          </a:solidFill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1" name="Прямоугольник 15">
            <a:extLst>
              <a:ext uri="{FF2B5EF4-FFF2-40B4-BE49-F238E27FC236}">
                <a16:creationId xmlns:a16="http://schemas.microsoft.com/office/drawing/2014/main" id="{1F14F3F6-62B2-A94E-9FC2-E2A62DE17A1D}"/>
              </a:ext>
            </a:extLst>
          </p:cNvPr>
          <p:cNvSpPr/>
          <p:nvPr userDrawn="1"/>
        </p:nvSpPr>
        <p:spPr>
          <a:xfrm rot="2657509">
            <a:off x="1099119" y="-1450107"/>
            <a:ext cx="1436677" cy="6660815"/>
          </a:xfrm>
          <a:custGeom>
            <a:avLst/>
            <a:gdLst>
              <a:gd name="connsiteX0" fmla="*/ 0 w 1433224"/>
              <a:gd name="connsiteY0" fmla="*/ 0 h 6934450"/>
              <a:gd name="connsiteX1" fmla="*/ 1433224 w 1433224"/>
              <a:gd name="connsiteY1" fmla="*/ 0 h 6934450"/>
              <a:gd name="connsiteX2" fmla="*/ 1433224 w 1433224"/>
              <a:gd name="connsiteY2" fmla="*/ 6934450 h 6934450"/>
              <a:gd name="connsiteX3" fmla="*/ 0 w 1433224"/>
              <a:gd name="connsiteY3" fmla="*/ 6934450 h 6934450"/>
              <a:gd name="connsiteX4" fmla="*/ 0 w 1433224"/>
              <a:gd name="connsiteY4" fmla="*/ 0 h 6934450"/>
              <a:gd name="connsiteX0" fmla="*/ 6732 w 1433224"/>
              <a:gd name="connsiteY0" fmla="*/ 1467432 h 6934450"/>
              <a:gd name="connsiteX1" fmla="*/ 1433224 w 1433224"/>
              <a:gd name="connsiteY1" fmla="*/ 0 h 6934450"/>
              <a:gd name="connsiteX2" fmla="*/ 1433224 w 1433224"/>
              <a:gd name="connsiteY2" fmla="*/ 6934450 h 6934450"/>
              <a:gd name="connsiteX3" fmla="*/ 0 w 1433224"/>
              <a:gd name="connsiteY3" fmla="*/ 6934450 h 6934450"/>
              <a:gd name="connsiteX4" fmla="*/ 6732 w 1433224"/>
              <a:gd name="connsiteY4" fmla="*/ 1467432 h 6934450"/>
              <a:gd name="connsiteX0" fmla="*/ 6732 w 1440182"/>
              <a:gd name="connsiteY0" fmla="*/ 1359575 h 6826593"/>
              <a:gd name="connsiteX1" fmla="*/ 1440182 w 1440182"/>
              <a:gd name="connsiteY1" fmla="*/ 0 h 6826593"/>
              <a:gd name="connsiteX2" fmla="*/ 1433224 w 1440182"/>
              <a:gd name="connsiteY2" fmla="*/ 6826593 h 6826593"/>
              <a:gd name="connsiteX3" fmla="*/ 0 w 1440182"/>
              <a:gd name="connsiteY3" fmla="*/ 6826593 h 6826593"/>
              <a:gd name="connsiteX4" fmla="*/ 6732 w 1440182"/>
              <a:gd name="connsiteY4" fmla="*/ 1359575 h 6826593"/>
              <a:gd name="connsiteX0" fmla="*/ 6322 w 1440182"/>
              <a:gd name="connsiteY0" fmla="*/ 1392731 h 6826593"/>
              <a:gd name="connsiteX1" fmla="*/ 1440182 w 1440182"/>
              <a:gd name="connsiteY1" fmla="*/ 0 h 6826593"/>
              <a:gd name="connsiteX2" fmla="*/ 1433224 w 1440182"/>
              <a:gd name="connsiteY2" fmla="*/ 6826593 h 6826593"/>
              <a:gd name="connsiteX3" fmla="*/ 0 w 1440182"/>
              <a:gd name="connsiteY3" fmla="*/ 6826593 h 6826593"/>
              <a:gd name="connsiteX4" fmla="*/ 6322 w 1440182"/>
              <a:gd name="connsiteY4" fmla="*/ 1392731 h 6826593"/>
              <a:gd name="connsiteX0" fmla="*/ 6322 w 1440182"/>
              <a:gd name="connsiteY0" fmla="*/ 1392731 h 6826593"/>
              <a:gd name="connsiteX1" fmla="*/ 1440182 w 1440182"/>
              <a:gd name="connsiteY1" fmla="*/ 0 h 6826593"/>
              <a:gd name="connsiteX2" fmla="*/ 1435273 w 1440182"/>
              <a:gd name="connsiteY2" fmla="*/ 6660815 h 6826593"/>
              <a:gd name="connsiteX3" fmla="*/ 0 w 1440182"/>
              <a:gd name="connsiteY3" fmla="*/ 6826593 h 6826593"/>
              <a:gd name="connsiteX4" fmla="*/ 6322 w 1440182"/>
              <a:gd name="connsiteY4" fmla="*/ 1392731 h 6826593"/>
              <a:gd name="connsiteX0" fmla="*/ 2817 w 1436677"/>
              <a:gd name="connsiteY0" fmla="*/ 1392731 h 6660815"/>
              <a:gd name="connsiteX1" fmla="*/ 1436677 w 1436677"/>
              <a:gd name="connsiteY1" fmla="*/ 0 h 6660815"/>
              <a:gd name="connsiteX2" fmla="*/ 1431768 w 1436677"/>
              <a:gd name="connsiteY2" fmla="*/ 6660815 h 6660815"/>
              <a:gd name="connsiteX3" fmla="*/ 0 w 1436677"/>
              <a:gd name="connsiteY3" fmla="*/ 5201777 h 6660815"/>
              <a:gd name="connsiteX4" fmla="*/ 2817 w 1436677"/>
              <a:gd name="connsiteY4" fmla="*/ 1392731 h 666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677" h="6660815">
                <a:moveTo>
                  <a:pt x="2817" y="1392731"/>
                </a:moveTo>
                <a:lnTo>
                  <a:pt x="1436677" y="0"/>
                </a:lnTo>
                <a:cubicBezTo>
                  <a:pt x="1434358" y="2275531"/>
                  <a:pt x="1434087" y="4385284"/>
                  <a:pt x="1431768" y="6660815"/>
                </a:cubicBezTo>
                <a:lnTo>
                  <a:pt x="0" y="5201777"/>
                </a:lnTo>
                <a:cubicBezTo>
                  <a:pt x="2107" y="3390490"/>
                  <a:pt x="710" y="3204018"/>
                  <a:pt x="2817" y="1392731"/>
                </a:cubicBezTo>
                <a:close/>
              </a:path>
            </a:pathLst>
          </a:custGeom>
          <a:solidFill>
            <a:srgbClr val="D2D6DB">
              <a:alpha val="11000"/>
            </a:srgbClr>
          </a:solidFill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905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екоративный слайд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пустой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id="{6AF643DF-09A8-D24D-912F-192DF5A80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606249" y="1175657"/>
            <a:ext cx="11012101" cy="4954687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606249" y="1175657"/>
            <a:ext cx="11012101" cy="495468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6C3520-36B4-7C43-84C5-AC4EF0BDE2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554" y="0"/>
            <a:ext cx="584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6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екоративный слайд 3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С ПОДЗАГОЛОВКОМ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533900" y="1066646"/>
            <a:ext cx="11110161" cy="724842"/>
          </a:xfrm>
          <a:prstGeom prst="rect">
            <a:avLst/>
          </a:prstGeom>
          <a:solidFill>
            <a:srgbClr val="F5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77C2B057-5EC9-094F-B5CE-88A7081355B4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1304" y="1066646"/>
            <a:ext cx="110170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E5C150B5-A5F8-324B-BA1E-BE4DB1674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6249" y="1947262"/>
            <a:ext cx="11012101" cy="4183082"/>
          </a:xfrm>
        </p:spPr>
        <p:txBody>
          <a:bodyPr/>
          <a:lstStyle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B124DC1-F753-BC45-A6CF-6E1DDAE93F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554" y="0"/>
            <a:ext cx="584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17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2EFD1-42B2-47F1-9C55-3A48D067B1CA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9E5B-188B-4F52-A135-B1AE1A21C0F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82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86C1C-2015-4523-B5ED-FF1F6B314F06}" type="datetime1">
              <a:rPr lang="ru-RU" smtClean="0"/>
              <a:t>23.04.2024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9E5B-188B-4F52-A135-B1AE1A21C0F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0002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3701FAE-4C87-4689-B9D0-712DB3BE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5CD6-6BBB-4FBB-AF35-0DE2EC3EF74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A64B0F3-2A8F-4CFE-A0AE-B3FE6E80B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BCD6A81-51F0-4173-8B0D-5EBBF2C39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57859-45CC-4789-B462-9FEF66A74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941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89390B-F0E0-4E3B-9340-A47D688846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57E73D-1838-44D5-AD1F-6A81606D21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810F64-7E01-4291-B81B-C95EB4A73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FCBB28-325E-49E7-AF94-1DCB968C8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79C359-3276-4F2B-B096-349C6247A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6534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483DED-3786-456C-B03D-8B7526403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F8B066-FC7E-42C7-8423-51070E8936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FE749C-1613-4F71-AC81-C23BBFA44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1F2E24-75B1-433E-A3DF-1A8AF388E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091C83-041A-4D6D-9BDE-13F2704D3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586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без фо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831BC56-8772-8E46-88F7-8712AA1B86C4}"/>
              </a:ext>
            </a:extLst>
          </p:cNvPr>
          <p:cNvSpPr/>
          <p:nvPr userDrawn="1"/>
        </p:nvSpPr>
        <p:spPr>
          <a:xfrm>
            <a:off x="0" y="1"/>
            <a:ext cx="12192001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ПУСТОЙ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id="{6AF643DF-09A8-D24D-912F-192DF5A80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6249" y="1175657"/>
            <a:ext cx="11012101" cy="495468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8D3BD2B-DD17-6549-8E92-23FCDCF445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50508" y="6310706"/>
            <a:ext cx="1459401" cy="24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3511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F90D9C-7F26-45E0-8153-153C07634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3B70C8A-9DB0-41B2-A8FF-AFDDF3C505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E20D72-8C80-4942-BDE5-2A9272809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75C754-9901-480C-BD4A-BE7157E0B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A75057-5C07-442B-9FB9-BBA642E84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0138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7149EA-4912-4EB1-9636-1F01CE1EC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A2FF52-4BB6-4117-8146-D58EEE369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63D7124-487A-4AE0-95EC-97AD2FBE2F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A6F3C7-BE2E-4E58-8EEC-C163979A1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8F28AE-F286-4E6E-8636-AAB3C2D28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3034EA5-9865-4284-8ACA-3EA9E6D6A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6126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3D64CD-366E-49FC-8274-2C26A0493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4ED0D5-DFFE-4C8F-973F-734A6C8A3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DA69D8-E9A6-44C7-9F1E-FB5F677A1D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BA42B78-E327-4C68-BAD4-34A4D7BCFA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59F3FFC-F84F-4003-A1D0-56284F1F63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741BA5B-F3AC-46BF-A8BF-934C24B70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8C2622F-3BCC-410A-AB9A-11AE0AE94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938E5BF-66AD-44A8-B1A7-E45EAD1F3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9969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CE6DCE-6524-4F43-AA06-D8FC98F13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8BE6A61-0E6C-4273-A4D5-36ADFA1B6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56162C4-EEB5-4144-857F-F6EE319D2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5DCA403-C506-4E6C-98C0-0F7741DC3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4445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8E6A3C4-C458-4F28-8286-F7294E78B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0034D8B-06DC-4A8C-8077-EBAC92FC4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A241B9B-D48E-4087-ADD0-72D74653A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1395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5A5538-1EF6-43DC-893E-78E6DD416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31B723-86D1-4A27-A4B8-097EE6CD9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50C6299-2EB5-4FC2-9CB0-403158EEC2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486BA01-7648-4107-B722-BFAFF13F3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07179B-739A-4E0A-936E-F314AB22F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74F150F-AC51-4F47-8008-AB65ECD0A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7820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23775A-61BE-49CB-89BE-3F5C6A71B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990A290-27E7-44A5-B882-D6C202F83A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C2CB323-B3BF-4CCF-BB80-9BCE3D0E99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D71FB0-7C0F-489A-B0C1-B39D2BFA1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7FA4A11-3396-4ABF-900E-3BBCF0804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1CE5A6-D8A6-453C-8E34-C1D994D5B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557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924F6-E075-4CC3-872D-B9B5F2730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50EC816-A2F9-4E56-ADF9-E564DA7F4C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05F3DF-CC48-4CB4-8D34-2B913FFEC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714B0B-08B3-4268-9623-7D0300DC8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6E32F3-F926-4E3D-830C-55221196E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334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7515DC1-C391-4E8B-A00D-0D016DF168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B72C5AA-E2DF-4188-8C53-4E0DAF681C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0EEFB9-FC71-4420-A91C-902C4A9D9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5C2B6C-50C4-4CB6-A6E9-B79B77965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1F0F36-E4D0-49B6-9A9D-9FF22D0D1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2662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 паттер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СЛАЙД ПУСТОЙ ПАТТЕРН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AE8A5EA-36FF-C045-9205-DB93CE175AEF}"/>
              </a:ext>
            </a:extLst>
          </p:cNvPr>
          <p:cNvSpPr/>
          <p:nvPr userDrawn="1"/>
        </p:nvSpPr>
        <p:spPr>
          <a:xfrm>
            <a:off x="533900" y="1061646"/>
            <a:ext cx="11107322" cy="728243"/>
          </a:xfrm>
          <a:prstGeom prst="rect">
            <a:avLst/>
          </a:prstGeom>
          <a:solidFill>
            <a:srgbClr val="FB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B2359B8-8212-8F4C-BD9C-794C845F4B26}"/>
              </a:ext>
            </a:extLst>
          </p:cNvPr>
          <p:cNvGrpSpPr/>
          <p:nvPr userDrawn="1"/>
        </p:nvGrpSpPr>
        <p:grpSpPr>
          <a:xfrm>
            <a:off x="576000" y="1080000"/>
            <a:ext cx="11039121" cy="5004002"/>
            <a:chOff x="576000" y="1080000"/>
            <a:chExt cx="11039121" cy="500400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7CC5E6D0-7ADF-4042-A211-E3F117C3833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35121" y="1080000"/>
              <a:ext cx="10980000" cy="5004000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B7832972-9AA6-7E4F-99E2-6B8D7C610A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 flipH="1">
              <a:off x="576000" y="1080002"/>
              <a:ext cx="5256000" cy="5004000"/>
            </a:xfrm>
            <a:prstGeom prst="rect">
              <a:avLst/>
            </a:prstGeom>
          </p:spPr>
        </p:pic>
      </p:grp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30E9D62D-1974-F24E-9D24-6EFC1BFBB3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512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С ПОДЗАГОЛОВКОМ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533900" y="1066646"/>
            <a:ext cx="11110161" cy="724842"/>
          </a:xfrm>
          <a:prstGeom prst="rect">
            <a:avLst/>
          </a:prstGeom>
          <a:solidFill>
            <a:srgbClr val="F5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77C2B057-5EC9-094F-B5CE-88A7081355B4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1304" y="1066646"/>
            <a:ext cx="110170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E5C150B5-A5F8-324B-BA1E-BE4DB1674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Диаграмма 12"/>
          <p:cNvSpPr>
            <a:spLocks noGrp="1"/>
          </p:cNvSpPr>
          <p:nvPr>
            <p:ph type="chart" sz="quarter" idx="13"/>
          </p:nvPr>
        </p:nvSpPr>
        <p:spPr>
          <a:xfrm>
            <a:off x="606249" y="2097087"/>
            <a:ext cx="11012100" cy="396886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892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СРАВНЕНИЕ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E5C150B5-A5F8-324B-BA1E-BE4DB1674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606249" y="1066646"/>
            <a:ext cx="5181600" cy="724842"/>
          </a:xfrm>
          <a:prstGeom prst="rect">
            <a:avLst/>
          </a:prstGeom>
          <a:solidFill>
            <a:srgbClr val="F5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77C2B057-5EC9-094F-B5CE-88A7081355B4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1304" y="1066646"/>
            <a:ext cx="51865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6249" y="1948297"/>
            <a:ext cx="5181600" cy="3982746"/>
          </a:xfrm>
        </p:spPr>
        <p:txBody>
          <a:bodyPr anchor="t"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6441695" y="1072687"/>
            <a:ext cx="5181600" cy="724842"/>
          </a:xfrm>
          <a:prstGeom prst="rect">
            <a:avLst/>
          </a:prstGeom>
          <a:solidFill>
            <a:srgbClr val="F5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77C2B057-5EC9-094F-B5CE-88A7081355B4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6436750" y="1072687"/>
            <a:ext cx="51865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21"/>
          </p:nvPr>
        </p:nvSpPr>
        <p:spPr>
          <a:xfrm>
            <a:off x="6441695" y="1954338"/>
            <a:ext cx="5181600" cy="3982746"/>
          </a:xfrm>
        </p:spPr>
        <p:txBody>
          <a:bodyPr anchor="t"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BC689BC-94D8-1F43-8C1C-BC54E2CEB59C}"/>
              </a:ext>
            </a:extLst>
          </p:cNvPr>
          <p:cNvSpPr/>
          <p:nvPr userDrawn="1"/>
        </p:nvSpPr>
        <p:spPr>
          <a:xfrm>
            <a:off x="5787849" y="1066645"/>
            <a:ext cx="648901" cy="514800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pPr algn="l"/>
            <a:endParaRPr lang="ru-RU" sz="3200" b="1" i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961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  <a:noFill/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СЛАЙД С ПОДЗАГОЛОВКОМ 2 ОБЪЕКТА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0AA3E35-B6B9-5349-92BD-BCEF582ADF27}"/>
              </a:ext>
            </a:extLst>
          </p:cNvPr>
          <p:cNvSpPr/>
          <p:nvPr userDrawn="1"/>
        </p:nvSpPr>
        <p:spPr>
          <a:xfrm>
            <a:off x="533900" y="1066646"/>
            <a:ext cx="11110161" cy="724842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77C2B057-5EC9-094F-B5CE-88A7081355B4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1304" y="1066646"/>
            <a:ext cx="110170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E5C150B5-A5F8-324B-BA1E-BE4DB1674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606249" y="2083203"/>
            <a:ext cx="5181600" cy="3982746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20"/>
          </p:nvPr>
        </p:nvSpPr>
        <p:spPr>
          <a:xfrm>
            <a:off x="6436749" y="2083203"/>
            <a:ext cx="5181600" cy="3982746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016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к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Номер слайда 5">
            <a:extLst>
              <a:ext uri="{FF2B5EF4-FFF2-40B4-BE49-F238E27FC236}">
                <a16:creationId xmlns:a16="http://schemas.microsoft.com/office/drawing/2014/main" id="{C85B21A2-E990-DA45-A3E9-EE3DC95F4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70FDADEC-AE0A-2846-A5A2-EEF6A7E0BB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962" y="2581638"/>
            <a:ext cx="575231" cy="576000"/>
          </a:xfrm>
          <a:prstGeom prst="rect">
            <a:avLst/>
          </a:prstGeom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B14573E3-4F40-C649-9396-B2C0B22E1E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962" y="1915428"/>
            <a:ext cx="576000" cy="576000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6313735C-5774-4345-AE8A-353EE4C815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29" y="1915428"/>
            <a:ext cx="572650" cy="576000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id="{5082C79D-D194-D443-8210-9C4CF64B569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31" y="5167081"/>
            <a:ext cx="572650" cy="576000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527F096A-BDCD-384C-B4A7-BAEC6F408F2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40" y="3194178"/>
            <a:ext cx="576000" cy="576000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788404F0-BC8D-F045-A283-5EADB8E6D5C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29" y="4521483"/>
            <a:ext cx="576000" cy="576000"/>
          </a:xfrm>
          <a:prstGeom prst="rect">
            <a:avLst/>
          </a:prstGeom>
        </p:spPr>
      </p:pic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CCFC0BE8-9268-6C42-B3BE-0DD30F37DE2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41" y="2548580"/>
            <a:ext cx="579369" cy="576000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AA7B8E41-A913-6D41-BFB3-B21833BA221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253" y="5142556"/>
            <a:ext cx="576000" cy="576000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DCB46393-419C-2747-8C4F-48994D44AE1E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111" y="3877427"/>
            <a:ext cx="576000" cy="576000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A6BA896A-3651-0D49-B273-C2F438DB83BD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229" y="1882370"/>
            <a:ext cx="572650" cy="576000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1F7B45A2-DBA0-224F-A3E3-F564DFE1E24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721" y="5177584"/>
            <a:ext cx="572650" cy="576000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2A4ED84E-70F9-1045-B545-95F2D665997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783" y="3206657"/>
            <a:ext cx="576000" cy="576000"/>
          </a:xfrm>
          <a:prstGeom prst="rect">
            <a:avLst/>
          </a:prstGeom>
        </p:spPr>
      </p:pic>
      <p:pic>
        <p:nvPicPr>
          <p:cNvPr id="102" name="Рисунок 101">
            <a:extLst>
              <a:ext uri="{FF2B5EF4-FFF2-40B4-BE49-F238E27FC236}">
                <a16:creationId xmlns:a16="http://schemas.microsoft.com/office/drawing/2014/main" id="{EA4A69BF-9BFA-7342-AF4D-75209E6D423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111" y="3220039"/>
            <a:ext cx="576000" cy="576000"/>
          </a:xfrm>
          <a:prstGeom prst="rect">
            <a:avLst/>
          </a:prstGeom>
        </p:spPr>
      </p:pic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279D8209-B0FC-9441-982E-462700C26AB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20" y="4554395"/>
            <a:ext cx="576000" cy="576000"/>
          </a:xfrm>
          <a:prstGeom prst="rect">
            <a:avLst/>
          </a:prstGeom>
        </p:spPr>
      </p:pic>
      <p:pic>
        <p:nvPicPr>
          <p:cNvPr id="104" name="Рисунок 103">
            <a:extLst>
              <a:ext uri="{FF2B5EF4-FFF2-40B4-BE49-F238E27FC236}">
                <a16:creationId xmlns:a16="http://schemas.microsoft.com/office/drawing/2014/main" id="{D6A4A321-6FD6-DC41-97EE-DB567ED3E72F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575" y="4518604"/>
            <a:ext cx="576000" cy="576000"/>
          </a:xfrm>
          <a:prstGeom prst="rect">
            <a:avLst/>
          </a:prstGeom>
        </p:spPr>
      </p:pic>
      <p:pic>
        <p:nvPicPr>
          <p:cNvPr id="105" name="Рисунок 104">
            <a:extLst>
              <a:ext uri="{FF2B5EF4-FFF2-40B4-BE49-F238E27FC236}">
                <a16:creationId xmlns:a16="http://schemas.microsoft.com/office/drawing/2014/main" id="{C4DD7415-E70F-9E42-AC37-83736FB4C65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228" y="2561962"/>
            <a:ext cx="579369" cy="576000"/>
          </a:xfrm>
          <a:prstGeom prst="rect">
            <a:avLst/>
          </a:prstGeom>
        </p:spPr>
      </p:pic>
      <p:pic>
        <p:nvPicPr>
          <p:cNvPr id="106" name="Рисунок 105">
            <a:extLst>
              <a:ext uri="{FF2B5EF4-FFF2-40B4-BE49-F238E27FC236}">
                <a16:creationId xmlns:a16="http://schemas.microsoft.com/office/drawing/2014/main" id="{DF1EC193-B24F-6744-834B-AAAF4A87B579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286" y="3909701"/>
            <a:ext cx="576000" cy="576000"/>
          </a:xfrm>
          <a:prstGeom prst="rect">
            <a:avLst/>
          </a:prstGeom>
        </p:spPr>
      </p:pic>
      <p:pic>
        <p:nvPicPr>
          <p:cNvPr id="107" name="Рисунок 106">
            <a:extLst>
              <a:ext uri="{FF2B5EF4-FFF2-40B4-BE49-F238E27FC236}">
                <a16:creationId xmlns:a16="http://schemas.microsoft.com/office/drawing/2014/main" id="{4EB2E800-BC74-6D4D-BA81-FE1815571891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682" y="1903539"/>
            <a:ext cx="572650" cy="576000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C6F1BB1A-B6CC-D246-AD10-400F56F06C55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046" y="5174309"/>
            <a:ext cx="572650" cy="576000"/>
          </a:xfrm>
          <a:prstGeom prst="rect">
            <a:avLst/>
          </a:prstGeom>
        </p:spPr>
      </p:pic>
      <p:pic>
        <p:nvPicPr>
          <p:cNvPr id="109" name="Рисунок 108">
            <a:extLst>
              <a:ext uri="{FF2B5EF4-FFF2-40B4-BE49-F238E27FC236}">
                <a16:creationId xmlns:a16="http://schemas.microsoft.com/office/drawing/2014/main" id="{40BDD9B3-E6DC-C14E-AA8C-54A4DE9C3AE1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680" y="3243492"/>
            <a:ext cx="576000" cy="576000"/>
          </a:xfrm>
          <a:prstGeom prst="rect">
            <a:avLst/>
          </a:prstGeom>
        </p:spPr>
      </p:pic>
      <p:pic>
        <p:nvPicPr>
          <p:cNvPr id="110" name="Рисунок 109">
            <a:extLst>
              <a:ext uri="{FF2B5EF4-FFF2-40B4-BE49-F238E27FC236}">
                <a16:creationId xmlns:a16="http://schemas.microsoft.com/office/drawing/2014/main" id="{D771FD95-53EF-424B-84E1-A2A6065C27D0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613" y="4524611"/>
            <a:ext cx="576000" cy="576000"/>
          </a:xfrm>
          <a:prstGeom prst="rect">
            <a:avLst/>
          </a:prstGeom>
        </p:spPr>
      </p:pic>
      <p:pic>
        <p:nvPicPr>
          <p:cNvPr id="111" name="Рисунок 110">
            <a:extLst>
              <a:ext uri="{FF2B5EF4-FFF2-40B4-BE49-F238E27FC236}">
                <a16:creationId xmlns:a16="http://schemas.microsoft.com/office/drawing/2014/main" id="{3FFF0A3C-FD4C-934A-95C1-CB5165113D13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681" y="2569861"/>
            <a:ext cx="579369" cy="576000"/>
          </a:xfrm>
          <a:prstGeom prst="rect">
            <a:avLst/>
          </a:prstGeom>
        </p:spPr>
      </p:pic>
      <p:pic>
        <p:nvPicPr>
          <p:cNvPr id="112" name="Рисунок 111">
            <a:extLst>
              <a:ext uri="{FF2B5EF4-FFF2-40B4-BE49-F238E27FC236}">
                <a16:creationId xmlns:a16="http://schemas.microsoft.com/office/drawing/2014/main" id="{33BAAA10-9E16-0D48-9291-1397E858E01C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101" y="3364810"/>
            <a:ext cx="576000" cy="576000"/>
          </a:xfrm>
          <a:prstGeom prst="rect">
            <a:avLst/>
          </a:prstGeom>
        </p:spPr>
      </p:pic>
      <p:pic>
        <p:nvPicPr>
          <p:cNvPr id="113" name="Рисунок 112">
            <a:extLst>
              <a:ext uri="{FF2B5EF4-FFF2-40B4-BE49-F238E27FC236}">
                <a16:creationId xmlns:a16="http://schemas.microsoft.com/office/drawing/2014/main" id="{EED48108-09E1-F743-8C13-590BDCE80E2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502" y="2588729"/>
            <a:ext cx="575231" cy="576000"/>
          </a:xfrm>
          <a:prstGeom prst="rect">
            <a:avLst/>
          </a:prstGeom>
        </p:spPr>
      </p:pic>
      <p:pic>
        <p:nvPicPr>
          <p:cNvPr id="114" name="Рисунок 113">
            <a:extLst>
              <a:ext uri="{FF2B5EF4-FFF2-40B4-BE49-F238E27FC236}">
                <a16:creationId xmlns:a16="http://schemas.microsoft.com/office/drawing/2014/main" id="{2BA9E137-A804-C548-B900-9A82BF45AF16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063" y="1868729"/>
            <a:ext cx="576000" cy="576000"/>
          </a:xfrm>
          <a:prstGeom prst="rect">
            <a:avLst/>
          </a:prstGeom>
        </p:spPr>
      </p:pic>
      <p:pic>
        <p:nvPicPr>
          <p:cNvPr id="115" name="Рисунок 114">
            <a:extLst>
              <a:ext uri="{FF2B5EF4-FFF2-40B4-BE49-F238E27FC236}">
                <a16:creationId xmlns:a16="http://schemas.microsoft.com/office/drawing/2014/main" id="{1B2D738C-6EB5-A548-B52B-64BC7D89D605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554" y="2621979"/>
            <a:ext cx="575231" cy="576000"/>
          </a:xfrm>
          <a:prstGeom prst="rect">
            <a:avLst/>
          </a:prstGeom>
        </p:spPr>
      </p:pic>
      <p:pic>
        <p:nvPicPr>
          <p:cNvPr id="116" name="Рисунок 115">
            <a:extLst>
              <a:ext uri="{FF2B5EF4-FFF2-40B4-BE49-F238E27FC236}">
                <a16:creationId xmlns:a16="http://schemas.microsoft.com/office/drawing/2014/main" id="{1B04B753-512B-804B-AFAF-8A244F80879B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166" y="3380107"/>
            <a:ext cx="576000" cy="576000"/>
          </a:xfrm>
          <a:prstGeom prst="rect">
            <a:avLst/>
          </a:prstGeom>
        </p:spPr>
      </p:pic>
      <p:pic>
        <p:nvPicPr>
          <p:cNvPr id="117" name="Рисунок 116">
            <a:extLst>
              <a:ext uri="{FF2B5EF4-FFF2-40B4-BE49-F238E27FC236}">
                <a16:creationId xmlns:a16="http://schemas.microsoft.com/office/drawing/2014/main" id="{0C7E48C4-E489-FA47-B845-C322E2BDBDA2}"/>
              </a:ext>
            </a:extLst>
          </p:cNvPr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919" y="4911220"/>
            <a:ext cx="575231" cy="576000"/>
          </a:xfrm>
          <a:prstGeom prst="rect">
            <a:avLst/>
          </a:prstGeom>
        </p:spPr>
      </p:pic>
      <p:pic>
        <p:nvPicPr>
          <p:cNvPr id="118" name="Рисунок 117">
            <a:extLst>
              <a:ext uri="{FF2B5EF4-FFF2-40B4-BE49-F238E27FC236}">
                <a16:creationId xmlns:a16="http://schemas.microsoft.com/office/drawing/2014/main" id="{40423850-F80C-C243-806C-B719BDBDC67C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139" y="4155671"/>
            <a:ext cx="575231" cy="576000"/>
          </a:xfrm>
          <a:prstGeom prst="rect">
            <a:avLst/>
          </a:prstGeom>
        </p:spPr>
      </p:pic>
      <p:pic>
        <p:nvPicPr>
          <p:cNvPr id="119" name="Рисунок 118">
            <a:extLst>
              <a:ext uri="{FF2B5EF4-FFF2-40B4-BE49-F238E27FC236}">
                <a16:creationId xmlns:a16="http://schemas.microsoft.com/office/drawing/2014/main" id="{008C2AB5-EC09-FD4B-8791-5A5676951179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150" y="4914682"/>
            <a:ext cx="576000" cy="576000"/>
          </a:xfrm>
          <a:prstGeom prst="rect">
            <a:avLst/>
          </a:prstGeom>
        </p:spPr>
      </p:pic>
      <p:pic>
        <p:nvPicPr>
          <p:cNvPr id="120" name="Рисунок 119">
            <a:extLst>
              <a:ext uri="{FF2B5EF4-FFF2-40B4-BE49-F238E27FC236}">
                <a16:creationId xmlns:a16="http://schemas.microsoft.com/office/drawing/2014/main" id="{46126291-2672-A242-87BF-B1AFB9365CC2}"/>
              </a:ext>
            </a:extLst>
          </p:cNvPr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605" y="4167741"/>
            <a:ext cx="575231" cy="576000"/>
          </a:xfrm>
          <a:prstGeom prst="rect">
            <a:avLst/>
          </a:prstGeom>
        </p:spPr>
      </p:pic>
      <p:pic>
        <p:nvPicPr>
          <p:cNvPr id="121" name="Рисунок 120">
            <a:extLst>
              <a:ext uri="{FF2B5EF4-FFF2-40B4-BE49-F238E27FC236}">
                <a16:creationId xmlns:a16="http://schemas.microsoft.com/office/drawing/2014/main" id="{8F0E14B9-B283-3447-BBFA-348321A68EE4}"/>
              </a:ext>
            </a:extLst>
          </p:cNvPr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604" y="3401386"/>
            <a:ext cx="575231" cy="576000"/>
          </a:xfrm>
          <a:prstGeom prst="rect">
            <a:avLst/>
          </a:prstGeom>
        </p:spPr>
      </p:pic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7FBF7D2E-4005-CA48-891E-0AFA66D923B7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325" y="2631427"/>
            <a:ext cx="576000" cy="576000"/>
          </a:xfrm>
          <a:prstGeom prst="rect">
            <a:avLst/>
          </a:prstGeom>
        </p:spPr>
      </p:pic>
      <p:pic>
        <p:nvPicPr>
          <p:cNvPr id="123" name="Рисунок 122">
            <a:extLst>
              <a:ext uri="{FF2B5EF4-FFF2-40B4-BE49-F238E27FC236}">
                <a16:creationId xmlns:a16="http://schemas.microsoft.com/office/drawing/2014/main" id="{D37BAB9F-BE9A-3849-9FB0-EB42A0D38E9D}"/>
              </a:ext>
            </a:extLst>
          </p:cNvPr>
          <p:cNvPicPr>
            <a:picLocks noChangeAspect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330" y="1877153"/>
            <a:ext cx="576000" cy="576000"/>
          </a:xfrm>
          <a:prstGeom prst="rect">
            <a:avLst/>
          </a:prstGeom>
        </p:spPr>
      </p:pic>
      <p:pic>
        <p:nvPicPr>
          <p:cNvPr id="124" name="Рисунок 123">
            <a:extLst>
              <a:ext uri="{FF2B5EF4-FFF2-40B4-BE49-F238E27FC236}">
                <a16:creationId xmlns:a16="http://schemas.microsoft.com/office/drawing/2014/main" id="{CCE2A819-ABC2-1046-98C7-0BD3F0BD99E8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808" y="4890639"/>
            <a:ext cx="576000" cy="576000"/>
          </a:xfrm>
          <a:prstGeom prst="rect">
            <a:avLst/>
          </a:prstGeom>
        </p:spPr>
      </p:pic>
      <p:pic>
        <p:nvPicPr>
          <p:cNvPr id="125" name="Рисунок 124">
            <a:extLst>
              <a:ext uri="{FF2B5EF4-FFF2-40B4-BE49-F238E27FC236}">
                <a16:creationId xmlns:a16="http://schemas.microsoft.com/office/drawing/2014/main" id="{E9685516-B919-0946-8E7C-60738D81092F}"/>
              </a:ext>
            </a:extLst>
          </p:cNvPr>
          <p:cNvPicPr>
            <a:picLocks noChangeAspect="1"/>
          </p:cNvPicPr>
          <p:nvPr userDrawn="1"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44" y="4923247"/>
            <a:ext cx="576000" cy="576000"/>
          </a:xfrm>
          <a:prstGeom prst="rect">
            <a:avLst/>
          </a:prstGeom>
        </p:spPr>
      </p:pic>
      <p:pic>
        <p:nvPicPr>
          <p:cNvPr id="126" name="Рисунок 125">
            <a:extLst>
              <a:ext uri="{FF2B5EF4-FFF2-40B4-BE49-F238E27FC236}">
                <a16:creationId xmlns:a16="http://schemas.microsoft.com/office/drawing/2014/main" id="{8D867CE0-AACF-C645-843D-C45E578E8E21}"/>
              </a:ext>
            </a:extLst>
          </p:cNvPr>
          <p:cNvPicPr>
            <a:picLocks noChangeAspect="1"/>
          </p:cNvPicPr>
          <p:nvPr userDrawn="1"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926" y="4931186"/>
            <a:ext cx="576000" cy="576000"/>
          </a:xfrm>
          <a:prstGeom prst="rect">
            <a:avLst/>
          </a:prstGeom>
        </p:spPr>
      </p:pic>
      <p:pic>
        <p:nvPicPr>
          <p:cNvPr id="127" name="Рисунок 126">
            <a:extLst>
              <a:ext uri="{FF2B5EF4-FFF2-40B4-BE49-F238E27FC236}">
                <a16:creationId xmlns:a16="http://schemas.microsoft.com/office/drawing/2014/main" id="{1C40866F-CF1D-304E-AC86-98F315A5DB56}"/>
              </a:ext>
            </a:extLst>
          </p:cNvPr>
          <p:cNvPicPr>
            <a:picLocks noChangeAspect="1"/>
          </p:cNvPicPr>
          <p:nvPr userDrawn="1"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280" y="4934151"/>
            <a:ext cx="576000" cy="576000"/>
          </a:xfrm>
          <a:prstGeom prst="rect">
            <a:avLst/>
          </a:prstGeom>
        </p:spPr>
      </p:pic>
      <p:pic>
        <p:nvPicPr>
          <p:cNvPr id="128" name="Рисунок 127">
            <a:extLst>
              <a:ext uri="{FF2B5EF4-FFF2-40B4-BE49-F238E27FC236}">
                <a16:creationId xmlns:a16="http://schemas.microsoft.com/office/drawing/2014/main" id="{BB2203E2-1E08-5043-9902-544EFE612B36}"/>
              </a:ext>
            </a:extLst>
          </p:cNvPr>
          <p:cNvPicPr>
            <a:picLocks noChangeAspect="1"/>
          </p:cNvPicPr>
          <p:nvPr userDrawn="1"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571" y="4939124"/>
            <a:ext cx="576000" cy="576000"/>
          </a:xfrm>
          <a:prstGeom prst="rect">
            <a:avLst/>
          </a:prstGeom>
        </p:spPr>
      </p:pic>
      <p:pic>
        <p:nvPicPr>
          <p:cNvPr id="129" name="Рисунок 128">
            <a:extLst>
              <a:ext uri="{FF2B5EF4-FFF2-40B4-BE49-F238E27FC236}">
                <a16:creationId xmlns:a16="http://schemas.microsoft.com/office/drawing/2014/main" id="{E574EB0B-C2AA-0146-B362-776BB8D5BD7F}"/>
              </a:ext>
            </a:extLst>
          </p:cNvPr>
          <p:cNvPicPr>
            <a:picLocks noChangeAspect="1"/>
          </p:cNvPicPr>
          <p:nvPr userDrawn="1"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606" y="4955526"/>
            <a:ext cx="576771" cy="576000"/>
          </a:xfrm>
          <a:prstGeom prst="rect">
            <a:avLst/>
          </a:prstGeom>
        </p:spPr>
      </p:pic>
      <p:pic>
        <p:nvPicPr>
          <p:cNvPr id="130" name="Рисунок 129">
            <a:extLst>
              <a:ext uri="{FF2B5EF4-FFF2-40B4-BE49-F238E27FC236}">
                <a16:creationId xmlns:a16="http://schemas.microsoft.com/office/drawing/2014/main" id="{65C8C2FE-A851-B14D-BD5B-0CF58F75263C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217" y="4114558"/>
            <a:ext cx="576000" cy="576000"/>
          </a:xfrm>
          <a:prstGeom prst="rect">
            <a:avLst/>
          </a:prstGeom>
        </p:spPr>
      </p:pic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398583B9-84F8-6C46-8986-9E9DAB6B68E0}"/>
              </a:ext>
            </a:extLst>
          </p:cNvPr>
          <p:cNvPicPr>
            <a:picLocks noChangeAspect="1"/>
          </p:cNvPicPr>
          <p:nvPr userDrawn="1"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2923" y="4100107"/>
            <a:ext cx="576000" cy="576000"/>
          </a:xfrm>
          <a:prstGeom prst="rect">
            <a:avLst/>
          </a:prstGeom>
        </p:spPr>
      </p:pic>
      <p:pic>
        <p:nvPicPr>
          <p:cNvPr id="132" name="Рисунок 131">
            <a:extLst>
              <a:ext uri="{FF2B5EF4-FFF2-40B4-BE49-F238E27FC236}">
                <a16:creationId xmlns:a16="http://schemas.microsoft.com/office/drawing/2014/main" id="{566AB10D-4E2D-F84E-8331-72F926C77D55}"/>
              </a:ext>
            </a:extLst>
          </p:cNvPr>
          <p:cNvPicPr>
            <a:picLocks noChangeAspect="1"/>
          </p:cNvPicPr>
          <p:nvPr userDrawn="1"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280" y="4121386"/>
            <a:ext cx="576000" cy="576000"/>
          </a:xfrm>
          <a:prstGeom prst="rect">
            <a:avLst/>
          </a:prstGeom>
        </p:spPr>
      </p:pic>
      <p:pic>
        <p:nvPicPr>
          <p:cNvPr id="133" name="Рисунок 132">
            <a:extLst>
              <a:ext uri="{FF2B5EF4-FFF2-40B4-BE49-F238E27FC236}">
                <a16:creationId xmlns:a16="http://schemas.microsoft.com/office/drawing/2014/main" id="{A7AAADD6-EF94-734A-B549-06E7815A8460}"/>
              </a:ext>
            </a:extLst>
          </p:cNvPr>
          <p:cNvPicPr>
            <a:picLocks noChangeAspect="1"/>
          </p:cNvPicPr>
          <p:nvPr userDrawn="1"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236" y="4140781"/>
            <a:ext cx="576771" cy="576000"/>
          </a:xfrm>
          <a:prstGeom prst="rect">
            <a:avLst/>
          </a:prstGeom>
        </p:spPr>
      </p:pic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086BD2B5-1DF9-BB47-8251-DDC1C1FF511C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398" y="4167741"/>
            <a:ext cx="576000" cy="576000"/>
          </a:xfrm>
          <a:prstGeom prst="rect">
            <a:avLst/>
          </a:prstGeom>
        </p:spPr>
      </p:pic>
      <p:pic>
        <p:nvPicPr>
          <p:cNvPr id="135" name="Рисунок 134">
            <a:extLst>
              <a:ext uri="{FF2B5EF4-FFF2-40B4-BE49-F238E27FC236}">
                <a16:creationId xmlns:a16="http://schemas.microsoft.com/office/drawing/2014/main" id="{F13B11BC-8EF2-F746-AFBC-A65D6CFDCEAC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366" y="4160214"/>
            <a:ext cx="576000" cy="576000"/>
          </a:xfrm>
          <a:prstGeom prst="rect">
            <a:avLst/>
          </a:prstGeom>
        </p:spPr>
      </p:pic>
      <p:pic>
        <p:nvPicPr>
          <p:cNvPr id="136" name="Рисунок 135">
            <a:extLst>
              <a:ext uri="{FF2B5EF4-FFF2-40B4-BE49-F238E27FC236}">
                <a16:creationId xmlns:a16="http://schemas.microsoft.com/office/drawing/2014/main" id="{DD3E5CBD-9376-634C-9827-D311510F3486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992" y="3440214"/>
            <a:ext cx="576771" cy="576000"/>
          </a:xfrm>
          <a:prstGeom prst="rect">
            <a:avLst/>
          </a:prstGeom>
        </p:spPr>
      </p:pic>
      <p:pic>
        <p:nvPicPr>
          <p:cNvPr id="137" name="Рисунок 136">
            <a:extLst>
              <a:ext uri="{FF2B5EF4-FFF2-40B4-BE49-F238E27FC236}">
                <a16:creationId xmlns:a16="http://schemas.microsoft.com/office/drawing/2014/main" id="{8EFA0A26-C80B-4445-951F-FB3B7C85466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137" y="2654970"/>
            <a:ext cx="576000" cy="576000"/>
          </a:xfrm>
          <a:prstGeom prst="rect">
            <a:avLst/>
          </a:prstGeom>
        </p:spPr>
      </p:pic>
      <p:pic>
        <p:nvPicPr>
          <p:cNvPr id="138" name="Рисунок 137">
            <a:extLst>
              <a:ext uri="{FF2B5EF4-FFF2-40B4-BE49-F238E27FC236}">
                <a16:creationId xmlns:a16="http://schemas.microsoft.com/office/drawing/2014/main" id="{45C20E41-F897-8A44-AB62-0F0A6C489EDB}"/>
              </a:ext>
            </a:extLst>
          </p:cNvPr>
          <p:cNvPicPr>
            <a:picLocks noChangeAspect="1"/>
          </p:cNvPicPr>
          <p:nvPr userDrawn="1"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524" y="3382078"/>
            <a:ext cx="576000" cy="576000"/>
          </a:xfrm>
          <a:prstGeom prst="rect">
            <a:avLst/>
          </a:prstGeom>
        </p:spPr>
      </p:pic>
      <p:pic>
        <p:nvPicPr>
          <p:cNvPr id="139" name="Рисунок 138">
            <a:extLst>
              <a:ext uri="{FF2B5EF4-FFF2-40B4-BE49-F238E27FC236}">
                <a16:creationId xmlns:a16="http://schemas.microsoft.com/office/drawing/2014/main" id="{E6E558C5-BDD5-B64A-82ED-9B1975EE8807}"/>
              </a:ext>
            </a:extLst>
          </p:cNvPr>
          <p:cNvPicPr>
            <a:picLocks noChangeAspect="1"/>
          </p:cNvPicPr>
          <p:nvPr userDrawn="1"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98" y="3382078"/>
            <a:ext cx="576771" cy="576000"/>
          </a:xfrm>
          <a:prstGeom prst="rect">
            <a:avLst/>
          </a:prstGeom>
        </p:spPr>
      </p:pic>
      <p:pic>
        <p:nvPicPr>
          <p:cNvPr id="140" name="Рисунок 139">
            <a:extLst>
              <a:ext uri="{FF2B5EF4-FFF2-40B4-BE49-F238E27FC236}">
                <a16:creationId xmlns:a16="http://schemas.microsoft.com/office/drawing/2014/main" id="{030AE27A-4F88-1944-AF14-36CEF4A7F936}"/>
              </a:ext>
            </a:extLst>
          </p:cNvPr>
          <p:cNvPicPr>
            <a:picLocks noChangeAspect="1"/>
          </p:cNvPicPr>
          <p:nvPr userDrawn="1"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462" y="3394558"/>
            <a:ext cx="576771" cy="576000"/>
          </a:xfrm>
          <a:prstGeom prst="rect">
            <a:avLst/>
          </a:prstGeom>
        </p:spPr>
      </p:pic>
      <p:pic>
        <p:nvPicPr>
          <p:cNvPr id="141" name="Рисунок 140">
            <a:extLst>
              <a:ext uri="{FF2B5EF4-FFF2-40B4-BE49-F238E27FC236}">
                <a16:creationId xmlns:a16="http://schemas.microsoft.com/office/drawing/2014/main" id="{AFEF7C92-601B-FD42-8718-BC2CEDA6D650}"/>
              </a:ext>
            </a:extLst>
          </p:cNvPr>
          <p:cNvPicPr>
            <a:picLocks noChangeAspect="1"/>
          </p:cNvPicPr>
          <p:nvPr userDrawn="1"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522" y="3407629"/>
            <a:ext cx="576000" cy="576000"/>
          </a:xfrm>
          <a:prstGeom prst="rect">
            <a:avLst/>
          </a:prstGeom>
        </p:spPr>
      </p:pic>
      <p:pic>
        <p:nvPicPr>
          <p:cNvPr id="142" name="Рисунок 141">
            <a:extLst>
              <a:ext uri="{FF2B5EF4-FFF2-40B4-BE49-F238E27FC236}">
                <a16:creationId xmlns:a16="http://schemas.microsoft.com/office/drawing/2014/main" id="{D758087A-E934-EF47-9C58-C73EE4074627}"/>
              </a:ext>
            </a:extLst>
          </p:cNvPr>
          <p:cNvPicPr>
            <a:picLocks noChangeAspect="1"/>
          </p:cNvPicPr>
          <p:nvPr userDrawn="1"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701" y="3407629"/>
            <a:ext cx="576771" cy="576000"/>
          </a:xfrm>
          <a:prstGeom prst="rect">
            <a:avLst/>
          </a:prstGeom>
        </p:spPr>
      </p:pic>
      <p:pic>
        <p:nvPicPr>
          <p:cNvPr id="143" name="Рисунок 142">
            <a:extLst>
              <a:ext uri="{FF2B5EF4-FFF2-40B4-BE49-F238E27FC236}">
                <a16:creationId xmlns:a16="http://schemas.microsoft.com/office/drawing/2014/main" id="{ADB30C46-2CC6-BF4D-B027-4CDC9AE572A0}"/>
              </a:ext>
            </a:extLst>
          </p:cNvPr>
          <p:cNvPicPr>
            <a:picLocks noChangeAspect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923" y="2631427"/>
            <a:ext cx="576771" cy="576000"/>
          </a:xfrm>
          <a:prstGeom prst="rect">
            <a:avLst/>
          </a:prstGeom>
        </p:spPr>
      </p:pic>
      <p:pic>
        <p:nvPicPr>
          <p:cNvPr id="144" name="Рисунок 143">
            <a:extLst>
              <a:ext uri="{FF2B5EF4-FFF2-40B4-BE49-F238E27FC236}">
                <a16:creationId xmlns:a16="http://schemas.microsoft.com/office/drawing/2014/main" id="{E44AA641-7BCD-F440-A085-5B9D76CA9A41}"/>
              </a:ext>
            </a:extLst>
          </p:cNvPr>
          <p:cNvPicPr>
            <a:picLocks noChangeAspect="1"/>
          </p:cNvPicPr>
          <p:nvPr userDrawn="1"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643" y="2631427"/>
            <a:ext cx="576771" cy="576000"/>
          </a:xfrm>
          <a:prstGeom prst="rect">
            <a:avLst/>
          </a:prstGeom>
        </p:spPr>
      </p:pic>
      <p:pic>
        <p:nvPicPr>
          <p:cNvPr id="145" name="Рисунок 144">
            <a:extLst>
              <a:ext uri="{FF2B5EF4-FFF2-40B4-BE49-F238E27FC236}">
                <a16:creationId xmlns:a16="http://schemas.microsoft.com/office/drawing/2014/main" id="{4E568EAA-ACB3-4941-BF2D-4F0CE639B69D}"/>
              </a:ext>
            </a:extLst>
          </p:cNvPr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257" y="2631427"/>
            <a:ext cx="576771" cy="576000"/>
          </a:xfrm>
          <a:prstGeom prst="rect">
            <a:avLst/>
          </a:prstGeom>
        </p:spPr>
      </p:pic>
      <p:pic>
        <p:nvPicPr>
          <p:cNvPr id="146" name="Рисунок 145">
            <a:extLst>
              <a:ext uri="{FF2B5EF4-FFF2-40B4-BE49-F238E27FC236}">
                <a16:creationId xmlns:a16="http://schemas.microsoft.com/office/drawing/2014/main" id="{11423305-518D-D941-913B-99E36BAA2E2C}"/>
              </a:ext>
            </a:extLst>
          </p:cNvPr>
          <p:cNvPicPr>
            <a:picLocks noChangeAspect="1"/>
          </p:cNvPicPr>
          <p:nvPr userDrawn="1"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834" y="2631427"/>
            <a:ext cx="576000" cy="576000"/>
          </a:xfrm>
          <a:prstGeom prst="rect">
            <a:avLst/>
          </a:prstGeom>
        </p:spPr>
      </p:pic>
      <p:pic>
        <p:nvPicPr>
          <p:cNvPr id="147" name="Рисунок 146">
            <a:extLst>
              <a:ext uri="{FF2B5EF4-FFF2-40B4-BE49-F238E27FC236}">
                <a16:creationId xmlns:a16="http://schemas.microsoft.com/office/drawing/2014/main" id="{4C87AA34-F498-9D46-A588-DA7A127AE8D2}"/>
              </a:ext>
            </a:extLst>
          </p:cNvPr>
          <p:cNvPicPr>
            <a:picLocks noChangeAspect="1"/>
          </p:cNvPicPr>
          <p:nvPr userDrawn="1"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606" y="1855133"/>
            <a:ext cx="576000" cy="576000"/>
          </a:xfrm>
          <a:prstGeom prst="rect">
            <a:avLst/>
          </a:prstGeom>
        </p:spPr>
      </p:pic>
      <p:pic>
        <p:nvPicPr>
          <p:cNvPr id="148" name="Рисунок 147">
            <a:extLst>
              <a:ext uri="{FF2B5EF4-FFF2-40B4-BE49-F238E27FC236}">
                <a16:creationId xmlns:a16="http://schemas.microsoft.com/office/drawing/2014/main" id="{C187E859-2F8E-6748-B711-B19F4727627A}"/>
              </a:ext>
            </a:extLst>
          </p:cNvPr>
          <p:cNvPicPr>
            <a:picLocks noChangeAspect="1"/>
          </p:cNvPicPr>
          <p:nvPr userDrawn="1"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554" y="2662078"/>
            <a:ext cx="576771" cy="576000"/>
          </a:xfrm>
          <a:prstGeom prst="rect">
            <a:avLst/>
          </a:prstGeom>
        </p:spPr>
      </p:pic>
      <p:pic>
        <p:nvPicPr>
          <p:cNvPr id="149" name="Рисунок 148">
            <a:extLst>
              <a:ext uri="{FF2B5EF4-FFF2-40B4-BE49-F238E27FC236}">
                <a16:creationId xmlns:a16="http://schemas.microsoft.com/office/drawing/2014/main" id="{9DA6941C-B4F1-D349-A184-C69E119B5268}"/>
              </a:ext>
            </a:extLst>
          </p:cNvPr>
          <p:cNvPicPr>
            <a:picLocks noChangeAspect="1"/>
          </p:cNvPicPr>
          <p:nvPr userDrawn="1"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15" y="1886732"/>
            <a:ext cx="576771" cy="576000"/>
          </a:xfrm>
          <a:prstGeom prst="rect">
            <a:avLst/>
          </a:prstGeom>
        </p:spPr>
      </p:pic>
      <p:pic>
        <p:nvPicPr>
          <p:cNvPr id="150" name="Рисунок 149">
            <a:extLst>
              <a:ext uri="{FF2B5EF4-FFF2-40B4-BE49-F238E27FC236}">
                <a16:creationId xmlns:a16="http://schemas.microsoft.com/office/drawing/2014/main" id="{1FC2F668-472E-AC40-91D9-46B0B4C47D64}"/>
              </a:ext>
            </a:extLst>
          </p:cNvPr>
          <p:cNvPicPr>
            <a:picLocks noChangeAspect="1"/>
          </p:cNvPicPr>
          <p:nvPr userDrawn="1"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986" y="1884836"/>
            <a:ext cx="576000" cy="576000"/>
          </a:xfrm>
          <a:prstGeom prst="rect">
            <a:avLst/>
          </a:prstGeom>
        </p:spPr>
      </p:pic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515D5A68-D48A-1F4E-B45B-2740FF217A22}"/>
              </a:ext>
            </a:extLst>
          </p:cNvPr>
          <p:cNvPicPr>
            <a:picLocks noChangeAspect="1"/>
          </p:cNvPicPr>
          <p:nvPr userDrawn="1"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366" y="1874870"/>
            <a:ext cx="576771" cy="576000"/>
          </a:xfrm>
          <a:prstGeom prst="rect">
            <a:avLst/>
          </a:prstGeom>
        </p:spPr>
      </p:pic>
      <p:pic>
        <p:nvPicPr>
          <p:cNvPr id="152" name="Рисунок 151">
            <a:extLst>
              <a:ext uri="{FF2B5EF4-FFF2-40B4-BE49-F238E27FC236}">
                <a16:creationId xmlns:a16="http://schemas.microsoft.com/office/drawing/2014/main" id="{760EE16D-8ECD-9D40-95F7-B7A3D7596184}"/>
              </a:ext>
            </a:extLst>
          </p:cNvPr>
          <p:cNvPicPr>
            <a:picLocks noChangeAspect="1"/>
          </p:cNvPicPr>
          <p:nvPr userDrawn="1"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150" y="1873531"/>
            <a:ext cx="576000" cy="576000"/>
          </a:xfrm>
          <a:prstGeom prst="rect">
            <a:avLst/>
          </a:prstGeom>
        </p:spPr>
      </p:pic>
      <p:pic>
        <p:nvPicPr>
          <p:cNvPr id="153" name="Рисунок 152">
            <a:extLst>
              <a:ext uri="{FF2B5EF4-FFF2-40B4-BE49-F238E27FC236}">
                <a16:creationId xmlns:a16="http://schemas.microsoft.com/office/drawing/2014/main" id="{B6CE1977-C054-EC4C-B284-001BB349D429}"/>
              </a:ext>
            </a:extLst>
          </p:cNvPr>
          <p:cNvPicPr>
            <a:picLocks noChangeAspect="1"/>
          </p:cNvPicPr>
          <p:nvPr userDrawn="1"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315" y="1874870"/>
            <a:ext cx="576000" cy="576000"/>
          </a:xfrm>
          <a:prstGeom prst="rect">
            <a:avLst/>
          </a:prstGeom>
        </p:spPr>
      </p:pic>
      <p:pic>
        <p:nvPicPr>
          <p:cNvPr id="154" name="Рисунок 153">
            <a:extLst>
              <a:ext uri="{FF2B5EF4-FFF2-40B4-BE49-F238E27FC236}">
                <a16:creationId xmlns:a16="http://schemas.microsoft.com/office/drawing/2014/main" id="{03173AA5-E6A7-2742-BF0A-CC13BA429F1C}"/>
              </a:ext>
            </a:extLst>
          </p:cNvPr>
          <p:cNvPicPr>
            <a:picLocks noChangeAspect="1"/>
          </p:cNvPicPr>
          <p:nvPr userDrawn="1"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511" y="3866799"/>
            <a:ext cx="579369" cy="576000"/>
          </a:xfrm>
          <a:prstGeom prst="rect">
            <a:avLst/>
          </a:prstGeom>
        </p:spPr>
      </p:pic>
      <p:pic>
        <p:nvPicPr>
          <p:cNvPr id="155" name="Рисунок 154">
            <a:extLst>
              <a:ext uri="{FF2B5EF4-FFF2-40B4-BE49-F238E27FC236}">
                <a16:creationId xmlns:a16="http://schemas.microsoft.com/office/drawing/2014/main" id="{B5FB0D14-16C1-DA41-81C7-E70607A3374F}"/>
              </a:ext>
            </a:extLst>
          </p:cNvPr>
          <p:cNvPicPr>
            <a:picLocks noChangeAspect="1"/>
          </p:cNvPicPr>
          <p:nvPr userDrawn="1"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20" y="3839776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29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40EBDAB-CE95-1E4D-B498-003176A1A1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BDFB612-D026-3447-AC64-0EDA8118E19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E10C878-CD30-EF4F-BDE2-B5F04167F0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97388" y="1627631"/>
            <a:ext cx="5620962" cy="2587181"/>
          </a:xfrm>
          <a:noFill/>
        </p:spPr>
        <p:txBody>
          <a:bodyPr anchor="ctr" anchorCtr="0">
            <a:normAutofit/>
          </a:bodyPr>
          <a:lstStyle>
            <a:lvl1pPr algn="l">
              <a:defRPr sz="3600"/>
            </a:lvl1pPr>
          </a:lstStyle>
          <a:p>
            <a:r>
              <a:rPr lang="ru-RU" dirty="0"/>
              <a:t>НАЗВАНИЕ РАЗДЕЛА</a:t>
            </a:r>
          </a:p>
        </p:txBody>
      </p:sp>
      <p:sp>
        <p:nvSpPr>
          <p:cNvPr id="38" name="Текст 37">
            <a:extLst>
              <a:ext uri="{FF2B5EF4-FFF2-40B4-BE49-F238E27FC236}">
                <a16:creationId xmlns:a16="http://schemas.microsoft.com/office/drawing/2014/main" id="{46B8F562-0A8D-1A4D-828B-4FB4963BFA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97388" y="4214813"/>
            <a:ext cx="5620962" cy="1194677"/>
          </a:xfrm>
        </p:spPr>
        <p:txBody>
          <a:bodyPr/>
          <a:lstStyle>
            <a:lvl1pPr marL="0" indent="0" algn="l">
              <a:buNone/>
              <a:defRPr b="1"/>
            </a:lvl1pPr>
          </a:lstStyle>
          <a:p>
            <a:r>
              <a:rPr lang="ru-RU" dirty="0"/>
              <a:t>Описание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2DF8B3-5B43-A34A-AE64-CA950834BB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25" y="0"/>
            <a:ext cx="10960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99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паттер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СЛАЙД ПУСТОЙ ПАТТЕРН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AE8A5EA-36FF-C045-9205-DB93CE175AEF}"/>
              </a:ext>
            </a:extLst>
          </p:cNvPr>
          <p:cNvSpPr/>
          <p:nvPr userDrawn="1"/>
        </p:nvSpPr>
        <p:spPr>
          <a:xfrm>
            <a:off x="533900" y="1061646"/>
            <a:ext cx="11107322" cy="728243"/>
          </a:xfrm>
          <a:prstGeom prst="rect">
            <a:avLst/>
          </a:prstGeom>
          <a:solidFill>
            <a:srgbClr val="FB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B2359B8-8212-8F4C-BD9C-794C845F4B26}"/>
              </a:ext>
            </a:extLst>
          </p:cNvPr>
          <p:cNvGrpSpPr/>
          <p:nvPr userDrawn="1"/>
        </p:nvGrpSpPr>
        <p:grpSpPr>
          <a:xfrm>
            <a:off x="576000" y="1080000"/>
            <a:ext cx="11039121" cy="5004002"/>
            <a:chOff x="576000" y="1080000"/>
            <a:chExt cx="11039121" cy="500400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7CC5E6D0-7ADF-4042-A211-E3F117C3833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35121" y="1080000"/>
              <a:ext cx="10980000" cy="5004000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B7832972-9AA6-7E4F-99E2-6B8D7C610A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 flipH="1">
              <a:off x="576000" y="1080002"/>
              <a:ext cx="5256000" cy="5004000"/>
            </a:xfrm>
            <a:prstGeom prst="rect">
              <a:avLst/>
            </a:prstGeom>
          </p:spPr>
        </p:pic>
      </p:grp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30E9D62D-1974-F24E-9D24-6EFC1BFBB3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6017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яркий паттер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ADDFA9B-555D-0645-8461-DFAD69F23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913" y="323179"/>
            <a:ext cx="11166437" cy="513729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СЛАЙД ПУСТОЙ ПАТТЕРН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AE8A5EA-36FF-C045-9205-DB93CE175AEF}"/>
              </a:ext>
            </a:extLst>
          </p:cNvPr>
          <p:cNvSpPr/>
          <p:nvPr userDrawn="1"/>
        </p:nvSpPr>
        <p:spPr>
          <a:xfrm>
            <a:off x="533900" y="1061646"/>
            <a:ext cx="11107322" cy="728243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30E9D62D-1974-F24E-9D24-6EFC1BFBB3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60BE5B9-6418-EE4B-BCCD-1DC6F57B03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464" y="1084267"/>
            <a:ext cx="10972800" cy="5003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3A8BF39-B7C4-B944-9ED0-CB836D6759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977" y="1077289"/>
            <a:ext cx="5245100" cy="50038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890CCC3-BB59-EF4D-8830-A109740F6F67}"/>
              </a:ext>
            </a:extLst>
          </p:cNvPr>
          <p:cNvSpPr/>
          <p:nvPr userDrawn="1"/>
        </p:nvSpPr>
        <p:spPr>
          <a:xfrm>
            <a:off x="533900" y="1066646"/>
            <a:ext cx="11110161" cy="724842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E20DF2CD-78C4-E942-AC6A-DA2EA9E90E43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1304" y="1066646"/>
            <a:ext cx="11017045" cy="730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063E70"/>
              </a:buClr>
              <a:buFont typeface="Wingdings" pitchFamily="2" charset="2"/>
              <a:buNone/>
              <a:defRPr sz="2400" b="1">
                <a:solidFill>
                  <a:srgbClr val="7F85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29491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2F43FC3-E446-4C4D-BB46-B2C60E259A03}"/>
              </a:ext>
            </a:extLst>
          </p:cNvPr>
          <p:cNvSpPr/>
          <p:nvPr/>
        </p:nvSpPr>
        <p:spPr>
          <a:xfrm>
            <a:off x="533900" y="1791488"/>
            <a:ext cx="11107322" cy="4302401"/>
          </a:xfrm>
          <a:prstGeom prst="rect">
            <a:avLst/>
          </a:prstGeom>
          <a:solidFill>
            <a:srgbClr val="FB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4F4F4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9CD7A9-D434-2A4D-817A-67518DCFC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13" y="323179"/>
            <a:ext cx="11166437" cy="51372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6800" rIns="91440" bIns="45720" rtlCol="0" anchor="t" anchorCtr="0">
            <a:noAutofit/>
          </a:bodyPr>
          <a:lstStyle/>
          <a:p>
            <a:pPr lv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dirty="0"/>
              <a:t>ЗАГОЛОВОК В ОДНУ СТРОКУ ПРОПИСНЫМИ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523348-96BE-3249-9CEA-9D0914E3B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6249" y="6298600"/>
            <a:ext cx="61601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7F8593"/>
                </a:solidFill>
              </a:defRPr>
            </a:lvl1pPr>
          </a:lstStyle>
          <a:p>
            <a:fld id="{9D3B4BD4-050E-0A40-8851-5BEAF711E4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id="{8FE0B873-B289-6C4C-9223-62FFCF3AF5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6249" y="1791487"/>
            <a:ext cx="5471160" cy="433898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dirty="0"/>
              <a:t>Пункт
Пункт
Пункт
Пункт</a:t>
            </a:r>
          </a:p>
          <a:p>
            <a:r>
              <a:rPr lang="ru-RU" dirty="0"/>
              <a:t>Пункт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969A2AD-FC1D-3048-B7B0-3A09DDA5089D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150508" y="6310706"/>
            <a:ext cx="1459401" cy="24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57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84" r:id="rId7"/>
    <p:sldLayoutId id="2147483703" r:id="rId8"/>
    <p:sldLayoutId id="2147483704" r:id="rId9"/>
    <p:sldLayoutId id="2147483683" r:id="rId10"/>
    <p:sldLayoutId id="2147483699" r:id="rId11"/>
    <p:sldLayoutId id="2147483700" r:id="rId12"/>
    <p:sldLayoutId id="2147483701" r:id="rId13"/>
    <p:sldLayoutId id="2147483702" r:id="rId14"/>
    <p:sldLayoutId id="2147483705" r:id="rId15"/>
    <p:sldLayoutId id="2147483706" r:id="rId16"/>
    <p:sldLayoutId id="2147483755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3200" b="1" i="0" kern="1200" cap="all" baseline="0" dirty="0">
          <a:solidFill>
            <a:srgbClr val="063E70"/>
          </a:solidFill>
          <a:latin typeface="Arial Narrow" panose="020B0604020202020204" pitchFamily="34" charset="0"/>
          <a:ea typeface="Verdana" panose="020B0604030504040204" pitchFamily="34" charset="0"/>
          <a:cs typeface="Arial Narrow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63E70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688B1B-8026-4CE7-9990-EAE219376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965B1A-4D74-4286-82B2-A2A73297F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453E6E-C7C9-44D5-B9BA-33E69C5212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5D12E-E39C-4007-AB52-136323CEF07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83726E-5B6C-4005-A9E0-B86F68D3F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60B299-BC61-4978-AD40-79827D9C6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18C86-8456-468B-9659-4A613124F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000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tsoft.ru/" TargetMode="External"/><Relationship Id="rId2" Type="http://schemas.openxmlformats.org/officeDocument/2006/relationships/hyperlink" Target="mailto:rtsoft@rtsoft.ru" TargetMode="Externa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397" y="2280241"/>
            <a:ext cx="10336770" cy="677228"/>
          </a:xfrm>
          <a:noFill/>
        </p:spPr>
        <p:txBody>
          <a:bodyPr vert="horz" lIns="91440" tIns="46800" rIns="91440" bIns="45720" rtlCol="0" anchor="t" anchorCtr="0">
            <a:noAutofit/>
          </a:bodyPr>
          <a:lstStyle/>
          <a:p>
            <a:r>
              <a:rPr lang="ru-RU" sz="1800" dirty="0"/>
              <a:t>Advanced Protection Suite</a:t>
            </a:r>
            <a:br>
              <a:rPr lang="en-US" sz="1800" dirty="0"/>
            </a:br>
            <a:endParaRPr lang="ru-RU" sz="1200" dirty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0" y="6299200"/>
            <a:ext cx="615950" cy="365125"/>
          </a:xfrm>
        </p:spPr>
        <p:txBody>
          <a:bodyPr/>
          <a:lstStyle/>
          <a:p>
            <a:fld id="{22789E5B-188B-4F52-A135-B1AE1A21C0FF}" type="slidenum">
              <a:rPr lang="ru-RU" smtClean="0"/>
              <a:t>1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67EEBE-4A01-0F4B-AA2F-E7CD2C9C2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026" y="918373"/>
            <a:ext cx="3369946" cy="107963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463852F-326E-4F85-AC7C-ED67D4F7E6F0}"/>
              </a:ext>
            </a:extLst>
          </p:cNvPr>
          <p:cNvSpPr txBox="1"/>
          <p:nvPr/>
        </p:nvSpPr>
        <p:spPr>
          <a:xfrm>
            <a:off x="1736092" y="2831727"/>
            <a:ext cx="87573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АСМ РЗА как компонент решений</a:t>
            </a:r>
            <a:br>
              <a:rPr lang="ru-RU" sz="2400" dirty="0"/>
            </a:br>
            <a:r>
              <a:rPr lang="ru-RU" sz="2400" dirty="0"/>
              <a:t>для новой схемы технического обслуживания МП РЗА</a:t>
            </a:r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04AFB7E-A99C-46BE-B5F4-419794CA6E79}"/>
              </a:ext>
            </a:extLst>
          </p:cNvPr>
          <p:cNvSpPr/>
          <p:nvPr/>
        </p:nvSpPr>
        <p:spPr>
          <a:xfrm>
            <a:off x="5747183" y="6403818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7F8593"/>
                </a:solidFill>
                <a:latin typeface="Century Gothic" panose="020B0502020202020204" pitchFamily="34" charset="0"/>
              </a:rPr>
              <a:t>202</a:t>
            </a:r>
            <a:r>
              <a:rPr lang="ru-RU" b="1" dirty="0">
                <a:solidFill>
                  <a:srgbClr val="7F8593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C44841E-F068-4CAE-B026-678C8D18F768}"/>
              </a:ext>
            </a:extLst>
          </p:cNvPr>
          <p:cNvSpPr/>
          <p:nvPr/>
        </p:nvSpPr>
        <p:spPr>
          <a:xfrm>
            <a:off x="2894050" y="5032969"/>
            <a:ext cx="64347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7F8593"/>
                </a:solidFill>
                <a:latin typeface="Century Gothic" panose="020B0502020202020204" pitchFamily="34" charset="0"/>
              </a:rPr>
              <a:t>О.А. Федоров, заместитель генерального директора</a:t>
            </a:r>
          </a:p>
          <a:p>
            <a:pPr algn="ctr"/>
            <a:r>
              <a:rPr lang="ru-RU" b="1" dirty="0">
                <a:solidFill>
                  <a:srgbClr val="7F8593"/>
                </a:solidFill>
                <a:latin typeface="Century Gothic" panose="020B0502020202020204" pitchFamily="34" charset="0"/>
              </a:rPr>
              <a:t>А.Ю. Бондаренко, главный инженер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2967186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2DF370-B228-4C8C-80A2-2A904EDB4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325064"/>
            <a:ext cx="11896725" cy="643435"/>
          </a:xfrm>
        </p:spPr>
        <p:txBody>
          <a:bodyPr/>
          <a:lstStyle/>
          <a:p>
            <a:r>
              <a:rPr lang="ru-RU" sz="3200" dirty="0"/>
              <a:t>Функции АСМ РЗА в деталях для Россети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853C63A-3142-4798-B5AE-F67C08E6E4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3B4BD4-050E-0A40-8851-5BEAF711E4C9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7F859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7F859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62226-E8AA-4154-9FF7-5725264DC2C6}"/>
              </a:ext>
            </a:extLst>
          </p:cNvPr>
          <p:cNvSpPr txBox="1"/>
          <p:nvPr/>
        </p:nvSpPr>
        <p:spPr>
          <a:xfrm>
            <a:off x="914258" y="877762"/>
            <a:ext cx="4421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/>
              <a:t>СТО 34.01-4.1-007-2018 ред. 2018 года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3EDE798-03F5-4F45-A9E7-6888B2190161}"/>
              </a:ext>
            </a:extLst>
          </p:cNvPr>
          <p:cNvSpPr txBox="1"/>
          <p:nvPr/>
        </p:nvSpPr>
        <p:spPr>
          <a:xfrm>
            <a:off x="6545736" y="717759"/>
            <a:ext cx="4697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B050"/>
                </a:solidFill>
                <a:latin typeface="Arial"/>
              </a:rPr>
              <a:t>Корректировки функций в декабре </a:t>
            </a:r>
            <a:r>
              <a:rPr lang="ru-RU" dirty="0">
                <a:solidFill>
                  <a:srgbClr val="00B050"/>
                </a:solidFill>
              </a:rPr>
              <a:t>2022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(новые требования)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F39022-AFD3-46BD-B638-80877F6C5B5B}"/>
              </a:ext>
            </a:extLst>
          </p:cNvPr>
          <p:cNvSpPr txBox="1"/>
          <p:nvPr/>
        </p:nvSpPr>
        <p:spPr>
          <a:xfrm>
            <a:off x="498727" y="1342382"/>
            <a:ext cx="5397871" cy="4971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srgbClr val="063E70"/>
                </a:solidFill>
              </a:rPr>
              <a:t>Контроль исправности измерительных и оперативных цепей РЗА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srgbClr val="063E70"/>
                </a:solidFill>
              </a:rPr>
              <a:t>Контроль исправности РЗА по самодиагностике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srgbClr val="063E70"/>
                </a:solidFill>
              </a:rPr>
              <a:t>Контроль изменений файлов конфигурации РЗА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srgbClr val="063E70"/>
                </a:solidFill>
              </a:rPr>
              <a:t>Контроль положения оперативных переключающих устройств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srgbClr val="063E70"/>
                </a:solidFill>
              </a:rPr>
              <a:t>Автоматизированный сбор файлов аварийных осциллограмм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srgbClr val="063E70"/>
                </a:solidFill>
              </a:rPr>
              <a:t>Синхронизация и файлов аварийных осциллограмм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srgbClr val="063E70"/>
                </a:solidFill>
              </a:rPr>
              <a:t>Фиксация аварийных событий, локализация места и вида повреждения, программное ОМП на ЛЭП и экспресс-анализ работы защит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srgbClr val="063E70"/>
                </a:solidFill>
              </a:rPr>
              <a:t>Оценка правильности пусков и срабатываний РЗА с использованием моделирования электрических сетей и устройств РЗА</a:t>
            </a:r>
          </a:p>
          <a:p>
            <a:pPr marL="285750" lvl="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361950" algn="l"/>
              </a:tabLst>
            </a:pPr>
            <a:r>
              <a:rPr lang="ru-RU" sz="1600" dirty="0">
                <a:solidFill>
                  <a:srgbClr val="063E70"/>
                </a:solidFill>
              </a:rPr>
              <a:t>Автоматический информационный обмен НТИ с внешними системами</a:t>
            </a:r>
            <a:r>
              <a:rPr lang="en-US" sz="1600" dirty="0">
                <a:solidFill>
                  <a:srgbClr val="063E70"/>
                </a:solidFill>
              </a:rPr>
              <a:t> </a:t>
            </a:r>
            <a:r>
              <a:rPr lang="ru-RU" sz="1600" dirty="0">
                <a:solidFill>
                  <a:srgbClr val="063E70"/>
                </a:solidFill>
              </a:rPr>
              <a:t>АО «СО ЕЭС»</a:t>
            </a:r>
            <a:endParaRPr lang="ru-RU" sz="1600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C0DF56-38DB-4BD0-8872-F5A51F75B786}"/>
              </a:ext>
            </a:extLst>
          </p:cNvPr>
          <p:cNvSpPr txBox="1"/>
          <p:nvPr/>
        </p:nvSpPr>
        <p:spPr>
          <a:xfrm>
            <a:off x="6004120" y="1256264"/>
            <a:ext cx="5744910" cy="5524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361950" algn="l"/>
              </a:tabLst>
            </a:pPr>
            <a:r>
              <a:rPr lang="ru-RU" sz="1600" dirty="0">
                <a:solidFill>
                  <a:srgbClr val="063E70"/>
                </a:solidFill>
              </a:rPr>
              <a:t>Мониторинг технического состояния АСУ ТП и ЛВС</a:t>
            </a:r>
          </a:p>
          <a:p>
            <a:pPr marL="715963" indent="-1746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1600" dirty="0">
                <a:solidFill>
                  <a:srgbClr val="002060"/>
                </a:solidFill>
              </a:rPr>
              <a:t>сигналы самодиагностики</a:t>
            </a:r>
          </a:p>
          <a:p>
            <a:pPr marL="715963" indent="-1746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1600" dirty="0">
                <a:solidFill>
                  <a:srgbClr val="002060"/>
                </a:solidFill>
              </a:rPr>
              <a:t>состояние и диагностика </a:t>
            </a:r>
            <a:r>
              <a:rPr lang="ru-RU" sz="1600" dirty="0">
                <a:solidFill>
                  <a:srgbClr val="002060"/>
                </a:solidFill>
                <a:effectLst/>
              </a:rPr>
              <a:t>портов</a:t>
            </a:r>
          </a:p>
          <a:p>
            <a:pPr marL="715963" indent="-1746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1600" dirty="0">
                <a:solidFill>
                  <a:srgbClr val="002060"/>
                </a:solidFill>
                <a:effectLst/>
              </a:rPr>
              <a:t>наличие внутренних системных ошибок и неисправностей; </a:t>
            </a:r>
          </a:p>
          <a:p>
            <a:pPr marL="715963" indent="-1746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1600" dirty="0">
                <a:solidFill>
                  <a:srgbClr val="002060"/>
                </a:solidFill>
                <a:effectLst/>
              </a:rPr>
              <a:t>доп. файлы параметрирования</a:t>
            </a:r>
            <a:endParaRPr lang="ru-RU" sz="1600" dirty="0">
              <a:solidFill>
                <a:srgbClr val="002060"/>
              </a:solidFill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361950" algn="l"/>
              </a:tabLst>
            </a:pPr>
            <a:r>
              <a:rPr lang="ru-RU" sz="1600" dirty="0">
                <a:solidFill>
                  <a:srgbClr val="063E70"/>
                </a:solidFill>
              </a:rPr>
              <a:t>Определения правильности измерения основных воздействующих величин на основании алгоритмов ПАМИ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361950" algn="l"/>
              </a:tabLst>
            </a:pPr>
            <a:r>
              <a:rPr lang="ru-RU" altLang="ru-RU" sz="1600" dirty="0">
                <a:solidFill>
                  <a:srgbClr val="063E70"/>
                </a:solidFill>
              </a:rPr>
              <a:t>Внутренняя диагностика компонентов АСМ РЗА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361950" algn="l"/>
              </a:tabLst>
            </a:pPr>
            <a:r>
              <a:rPr lang="ru-RU" sz="1600" dirty="0">
                <a:solidFill>
                  <a:srgbClr val="063E70"/>
                </a:solidFill>
              </a:rPr>
              <a:t>Преобразования осциллограмм из проприетарных форматов в формат COMTRADE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361950" algn="l"/>
              </a:tabLst>
            </a:pPr>
            <a:r>
              <a:rPr lang="ru-RU" sz="1600" dirty="0">
                <a:solidFill>
                  <a:srgbClr val="063E70"/>
                </a:solidFill>
              </a:rPr>
              <a:t>Поддержка полного и частичного (инкрементального) импорта и экспорта модели сети в CIM ГОСТ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361950" algn="l"/>
              </a:tabLst>
            </a:pPr>
            <a:r>
              <a:rPr lang="ru-RU" sz="1600" dirty="0">
                <a:solidFill>
                  <a:srgbClr val="063E70"/>
                </a:solidFill>
              </a:rPr>
              <a:t>Передача результатов мониторинга и диагностики устройств РЗА в ПТК «Эксплуатация»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361950" algn="l"/>
              </a:tabLst>
            </a:pPr>
            <a:r>
              <a:rPr lang="ru-RU" sz="1600" dirty="0">
                <a:solidFill>
                  <a:srgbClr val="063E70"/>
                </a:solidFill>
              </a:rPr>
              <a:t>Передача сформированных отчетных документов в ПТК «Эксплуатация»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6F2B439-23C2-4484-AB24-92D29214432E}"/>
              </a:ext>
            </a:extLst>
          </p:cNvPr>
          <p:cNvCxnSpPr>
            <a:cxnSpLocks/>
          </p:cNvCxnSpPr>
          <p:nvPr/>
        </p:nvCxnSpPr>
        <p:spPr>
          <a:xfrm flipH="1">
            <a:off x="5896598" y="1084144"/>
            <a:ext cx="30155" cy="54705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946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6A9BDAE7-9B41-4107-AB18-5E2CABE4B235}"/>
              </a:ext>
            </a:extLst>
          </p:cNvPr>
          <p:cNvSpPr txBox="1"/>
          <p:nvPr/>
        </p:nvSpPr>
        <p:spPr>
          <a:xfrm>
            <a:off x="191587" y="1809825"/>
            <a:ext cx="2743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Сбор данных для мониторинга и анализа функционирования РЗА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713289-2BDA-4701-AE9C-36B22E9BEE08}"/>
              </a:ext>
            </a:extLst>
          </p:cNvPr>
          <p:cNvSpPr txBox="1"/>
          <p:nvPr/>
        </p:nvSpPr>
        <p:spPr>
          <a:xfrm>
            <a:off x="191587" y="3084841"/>
            <a:ext cx="274386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Мониторинг работоспособности измерительной части терминалов РЗА в нормальных и аварийных режимах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5D16B7E-C0E1-40A0-9D0C-386AE835C436}"/>
              </a:ext>
            </a:extLst>
          </p:cNvPr>
          <p:cNvSpPr txBox="1"/>
          <p:nvPr/>
        </p:nvSpPr>
        <p:spPr>
          <a:xfrm>
            <a:off x="191587" y="4786078"/>
            <a:ext cx="31263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Мониторинг и диагностика цифровых коммуникаций по протоколам МЭК 61850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1DD991-AF0C-42E4-A250-CA72277735B2}"/>
              </a:ext>
            </a:extLst>
          </p:cNvPr>
          <p:cNvSpPr txBox="1"/>
          <p:nvPr/>
        </p:nvSpPr>
        <p:spPr>
          <a:xfrm>
            <a:off x="3174149" y="2659849"/>
            <a:ext cx="44127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Анализ технологических нарушений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ABF7345-4FC4-4C6F-9B31-E25E14E5C3EF}"/>
              </a:ext>
            </a:extLst>
          </p:cNvPr>
          <p:cNvSpPr txBox="1"/>
          <p:nvPr/>
        </p:nvSpPr>
        <p:spPr>
          <a:xfrm>
            <a:off x="3174148" y="3026409"/>
            <a:ext cx="42543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Анализ действия устройств РЗА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DCE5B62-A217-4B35-BBD9-DB1E51E160B5}"/>
              </a:ext>
            </a:extLst>
          </p:cNvPr>
          <p:cNvSpPr txBox="1"/>
          <p:nvPr/>
        </p:nvSpPr>
        <p:spPr>
          <a:xfrm>
            <a:off x="3174149" y="4036528"/>
            <a:ext cx="45106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/>
              <a:t>Формирование отчетной информации</a:t>
            </a:r>
            <a:endParaRPr lang="ru-RU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30A604-ED25-4F59-AA85-9844AAC91819}"/>
              </a:ext>
            </a:extLst>
          </p:cNvPr>
          <p:cNvSpPr txBox="1"/>
          <p:nvPr/>
        </p:nvSpPr>
        <p:spPr>
          <a:xfrm>
            <a:off x="3174149" y="1862402"/>
            <a:ext cx="602741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Мониторинг исправности устройств РЗА и АСУ ТП: </a:t>
            </a:r>
            <a:r>
              <a:rPr lang="ru-RU" sz="1400" dirty="0"/>
              <a:t>(внутренние компоненты, внешние цепи и переключающие устройства, изменения файлов конфигурирования)</a:t>
            </a:r>
            <a:endParaRPr lang="ru-RU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34C428F-91EC-4E5A-ACF8-B0654B9846AD}"/>
              </a:ext>
            </a:extLst>
          </p:cNvPr>
          <p:cNvSpPr txBox="1"/>
          <p:nvPr/>
        </p:nvSpPr>
        <p:spPr>
          <a:xfrm>
            <a:off x="3174149" y="4403088"/>
            <a:ext cx="62398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База данных мониторинга РЗА</a:t>
            </a: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4D65E930-0F54-4B55-B358-D128836F9C0F}"/>
              </a:ext>
            </a:extLst>
          </p:cNvPr>
          <p:cNvCxnSpPr>
            <a:cxnSpLocks/>
          </p:cNvCxnSpPr>
          <p:nvPr/>
        </p:nvCxnSpPr>
        <p:spPr>
          <a:xfrm>
            <a:off x="2995749" y="1602377"/>
            <a:ext cx="0" cy="504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5ACF13BF-5216-4530-BC86-EE956AD0F5A7}"/>
              </a:ext>
            </a:extLst>
          </p:cNvPr>
          <p:cNvCxnSpPr>
            <a:cxnSpLocks/>
          </p:cNvCxnSpPr>
          <p:nvPr/>
        </p:nvCxnSpPr>
        <p:spPr>
          <a:xfrm>
            <a:off x="9274631" y="1602377"/>
            <a:ext cx="0" cy="495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6A383BC4-166F-45EA-AC8C-FB8815EBDAC8}"/>
              </a:ext>
            </a:extLst>
          </p:cNvPr>
          <p:cNvSpPr txBox="1"/>
          <p:nvPr/>
        </p:nvSpPr>
        <p:spPr>
          <a:xfrm>
            <a:off x="3174148" y="5046647"/>
            <a:ext cx="592241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Информационный обмен между компонентами верхнего уровня АСМ РЗА со смежными автоматизированными системами (с нижним уровнем АСМ РЗА, с Тех Учетом РЗА)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2AF58AA-89AF-4E15-8C93-C9E806FBF21B}"/>
              </a:ext>
            </a:extLst>
          </p:cNvPr>
          <p:cNvSpPr txBox="1"/>
          <p:nvPr/>
        </p:nvSpPr>
        <p:spPr>
          <a:xfrm>
            <a:off x="9413965" y="1809825"/>
            <a:ext cx="271293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Моделирование аварийного события с использованием математических моделей энергосистем и устройств (функций) РЗА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995A53F-EBC6-40E7-BF3B-3D405BFCC450}"/>
              </a:ext>
            </a:extLst>
          </p:cNvPr>
          <p:cNvSpPr txBox="1"/>
          <p:nvPr/>
        </p:nvSpPr>
        <p:spPr>
          <a:xfrm>
            <a:off x="9413965" y="4095487"/>
            <a:ext cx="27129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Формирование результатов оценки правильности работы РЗА для субъектов электроэнергетики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9BBB5ED-4E80-4924-A4C8-C9254CD2EB4A}"/>
              </a:ext>
            </a:extLst>
          </p:cNvPr>
          <p:cNvSpPr txBox="1"/>
          <p:nvPr/>
        </p:nvSpPr>
        <p:spPr>
          <a:xfrm>
            <a:off x="3174148" y="5782542"/>
            <a:ext cx="652365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400"/>
            </a:lvl1pPr>
          </a:lstStyle>
          <a:p>
            <a:r>
              <a:rPr lang="ru-RU" dirty="0"/>
              <a:t>Учет результатов моделирования аварийного события с использованием математических моделей энергосистем и устройств (функций) РЗА в ДЦ АО «СО ЕЭС»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F108953-C69A-4AFB-BC73-3A9646F57AE1}"/>
              </a:ext>
            </a:extLst>
          </p:cNvPr>
          <p:cNvSpPr txBox="1"/>
          <p:nvPr/>
        </p:nvSpPr>
        <p:spPr>
          <a:xfrm>
            <a:off x="3148336" y="3392969"/>
            <a:ext cx="5950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Общая оценка исправности и работоспособности устройств РЗА и АСУТП</a:t>
            </a: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DC3F90B9-FB05-48EC-A807-10103AAE11D1}"/>
              </a:ext>
            </a:extLst>
          </p:cNvPr>
          <p:cNvSpPr txBox="1">
            <a:spLocks/>
          </p:cNvSpPr>
          <p:nvPr/>
        </p:nvSpPr>
        <p:spPr>
          <a:xfrm>
            <a:off x="295275" y="325064"/>
            <a:ext cx="11896725" cy="6434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3200" b="1" i="0" kern="1200" cap="all" baseline="0" dirty="0">
                <a:solidFill>
                  <a:srgbClr val="063E70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ru-RU" dirty="0"/>
              <a:t>Функции в будущем ГОСТ на </a:t>
            </a:r>
            <a:r>
              <a:rPr lang="ru-RU" dirty="0" err="1"/>
              <a:t>асм</a:t>
            </a:r>
            <a:r>
              <a:rPr lang="ru-RU" dirty="0"/>
              <a:t> РЗА</a:t>
            </a:r>
          </a:p>
        </p:txBody>
      </p:sp>
    </p:spTree>
    <p:extLst>
      <p:ext uri="{BB962C8B-B14F-4D97-AF65-F5344CB8AC3E}">
        <p14:creationId xmlns:p14="http://schemas.microsoft.com/office/powerpoint/2010/main" val="85472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886D14E-F8DA-4777-B134-9D61B34DB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srgbClr val="C00000"/>
                </a:solidFill>
              </a:rPr>
              <a:t>Предложения по схеме обслуживания РЗА по состоянию</a:t>
            </a:r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098005B-35AC-4492-83C4-52A074E718C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299200"/>
            <a:ext cx="61595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3B4BD4-050E-0A40-8851-5BEAF711E4C9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7F859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7F859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3141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C0D387-5264-4EC8-AA6B-483155843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Влияние АСМ РЗА на объём ТО </a:t>
            </a:r>
            <a:r>
              <a:rPr lang="ru-RU" sz="1400" dirty="0"/>
              <a:t>(1 из 3)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C1B2FBE-2C44-4D9A-A574-2DE1E11E68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3B4BD4-050E-0A40-8851-5BEAF711E4C9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1E3FEB-85B1-4963-83D6-F4AF7A18C7BA}"/>
              </a:ext>
            </a:extLst>
          </p:cNvPr>
          <p:cNvSpPr txBox="1"/>
          <p:nvPr/>
        </p:nvSpPr>
        <p:spPr>
          <a:xfrm>
            <a:off x="451912" y="918077"/>
            <a:ext cx="9815493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Объем ТО может быть уменьшен за счет возможности исключить следующие проверки: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3F942DF5-1BD8-41E2-A90E-390A1CDA21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870285"/>
              </p:ext>
            </p:extLst>
          </p:nvPr>
        </p:nvGraphicFramePr>
        <p:xfrm>
          <a:off x="606248" y="1322279"/>
          <a:ext cx="10767145" cy="4976242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551992">
                  <a:extLst>
                    <a:ext uri="{9D8B030D-6E8A-4147-A177-3AD203B41FA5}">
                      <a16:colId xmlns:a16="http://schemas.microsoft.com/office/drawing/2014/main" val="1820465912"/>
                    </a:ext>
                  </a:extLst>
                </a:gridCol>
                <a:gridCol w="4999112">
                  <a:extLst>
                    <a:ext uri="{9D8B030D-6E8A-4147-A177-3AD203B41FA5}">
                      <a16:colId xmlns:a16="http://schemas.microsoft.com/office/drawing/2014/main" val="3325933838"/>
                    </a:ext>
                  </a:extLst>
                </a:gridCol>
                <a:gridCol w="5216041">
                  <a:extLst>
                    <a:ext uri="{9D8B030D-6E8A-4147-A177-3AD203B41FA5}">
                      <a16:colId xmlns:a16="http://schemas.microsoft.com/office/drawing/2014/main" val="364256643"/>
                    </a:ext>
                  </a:extLst>
                </a:gridCol>
              </a:tblGrid>
              <a:tr h="651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№ п/п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Проверка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Условия исключения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850709280"/>
                  </a:ext>
                </a:extLst>
              </a:tr>
              <a:tr h="6107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Считывание из памяти устройства РЗА файлов параметрирования и конфигурирования и сравнение их с хранящимися с момента последней корректировки конфигурации и (или) параметрирования.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400">
                          <a:effectLst/>
                        </a:rPr>
                        <a:t>в АСМ автоматически загружен актуальный файл конфигурации, датированный не ранее, чем дата последней корректировки конфигурации и параметрирования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400">
                          <a:effectLst/>
                        </a:rPr>
                        <a:t>отсутствуют несоответствия между актуальным файлом конфигурации и параметрирования и указанным в АСМ эталонным файлом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2951190994"/>
                  </a:ext>
                </a:extLst>
              </a:tr>
              <a:tr h="4061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Проверка пуска/срабатывания отдельных функций/ступеней защит от испытательной установки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400">
                          <a:effectLst/>
                        </a:rPr>
                        <a:t>АСМ зафиксировала факты правильной работы (пуск/срабатывание) ступеней защит с момента предыдущего ТО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400">
                          <a:effectLst/>
                        </a:rPr>
                        <a:t>отсутствуют факты неправильной работы этих ступеней защит с момента предыдущего ТО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3492061968"/>
                  </a:ext>
                </a:extLst>
              </a:tr>
              <a:tr h="747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Очистка памяти встроенного регистратора (осциллографа), буфера событий (при наличии возможности), счетчиков отключений и включений (попыток АПВ)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400" dirty="0">
                          <a:effectLst/>
                        </a:rPr>
                        <a:t>в АСМ осуществляется регистрация событий переполнения памяти встроенного осциллографа и/или журнала событий терминала РЗА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400" dirty="0">
                          <a:effectLst/>
                        </a:rPr>
                        <a:t>отсутствуют не устраненные неисправности связи с рассматриваемым терминалом РЗА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400" dirty="0">
                          <a:effectLst/>
                        </a:rPr>
                        <a:t>отсутствует не устраненное переполнение памяти встроенного осциллографа и/или журнала событий терминала РЗА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3550631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3288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C0D387-5264-4EC8-AA6B-483155843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Влияние АСМ РЗА на объём ТО </a:t>
            </a:r>
            <a:r>
              <a:rPr lang="ru-RU" sz="1400" dirty="0"/>
              <a:t>(2 из 3)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C1B2FBE-2C44-4D9A-A574-2DE1E11E68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3B4BD4-050E-0A40-8851-5BEAF711E4C9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1E3FEB-85B1-4963-83D6-F4AF7A18C7BA}"/>
              </a:ext>
            </a:extLst>
          </p:cNvPr>
          <p:cNvSpPr txBox="1"/>
          <p:nvPr/>
        </p:nvSpPr>
        <p:spPr>
          <a:xfrm>
            <a:off x="451912" y="918077"/>
            <a:ext cx="9815493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Объем ТО может быть уменьшен за счет возможности исключить следующие проверки: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3F942DF5-1BD8-41E2-A90E-390A1CDA21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352463"/>
              </p:ext>
            </p:extLst>
          </p:nvPr>
        </p:nvGraphicFramePr>
        <p:xfrm>
          <a:off x="606248" y="1322279"/>
          <a:ext cx="10767145" cy="5325682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551992">
                  <a:extLst>
                    <a:ext uri="{9D8B030D-6E8A-4147-A177-3AD203B41FA5}">
                      <a16:colId xmlns:a16="http://schemas.microsoft.com/office/drawing/2014/main" val="1820465912"/>
                    </a:ext>
                  </a:extLst>
                </a:gridCol>
                <a:gridCol w="4999112">
                  <a:extLst>
                    <a:ext uri="{9D8B030D-6E8A-4147-A177-3AD203B41FA5}">
                      <a16:colId xmlns:a16="http://schemas.microsoft.com/office/drawing/2014/main" val="3325933838"/>
                    </a:ext>
                  </a:extLst>
                </a:gridCol>
                <a:gridCol w="5216041">
                  <a:extLst>
                    <a:ext uri="{9D8B030D-6E8A-4147-A177-3AD203B41FA5}">
                      <a16:colId xmlns:a16="http://schemas.microsoft.com/office/drawing/2014/main" val="364256643"/>
                    </a:ext>
                  </a:extLst>
                </a:gridCol>
              </a:tblGrid>
              <a:tr h="651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№ п/п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Проверка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Условия исключения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850709280"/>
                  </a:ext>
                </a:extLst>
              </a:tr>
              <a:tr h="9516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Проверка формирования сообщений от устройств РЗА и АСУТП о нарушении обмена информацией по цифровым каналам связи с контролем отсутствия ложных срабатываний.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300" dirty="0">
                          <a:effectLst/>
                        </a:rPr>
                        <a:t>отсутствуют не устраненные неисправности связи с рассматриваемым терминалом РЗА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300" dirty="0">
                          <a:effectLst/>
                        </a:rPr>
                        <a:t>в АСМ для устройств РЗА и АСУТП зафиксированы факты нарушения обмена информацией по цифровым каналам связи с момента предыдущего ТО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300" dirty="0">
                          <a:effectLst/>
                        </a:rPr>
                        <a:t>отсутствуют факты ложного срабатывания функций защит в составе устройства РЗА и АСУТП при зафиксированных нарушениях обмена информацией по цифровым каналам связи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1086079301"/>
                  </a:ext>
                </a:extLst>
              </a:tr>
              <a:tr h="3379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Контроль значений текущих параметров и исправного состояния устройства по дисплею терминала, сигнальным элементам и сообщениям (сигналам) АСУ ТП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300" dirty="0">
                          <a:effectLst/>
                        </a:rPr>
                        <a:t>отсутствуют неисправности связи с рассматриваемым терминалом РЗА с момента предыдущего ТО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1626054938"/>
                  </a:ext>
                </a:extLst>
              </a:tr>
              <a:tr h="4061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Контроль (установка) текущего времени устройства РЗА и АСУТП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300" dirty="0">
                          <a:effectLst/>
                        </a:rPr>
                        <a:t>отсутствуют события потери синхронизации терминала РЗА с источником единого времени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300" dirty="0">
                          <a:effectLst/>
                        </a:rPr>
                        <a:t>отсутствуют не устраненные неисправности связи с рассматриваемым терминалом РЗА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3776876495"/>
                  </a:ext>
                </a:extLst>
              </a:tr>
              <a:tr h="396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Проверка взаимодействия с другими устройствами РЗА, управления и сигнализации (проверка всех используемых дискретных входов и всех используемых цепей выходных реле).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300" dirty="0">
                          <a:effectLst/>
                        </a:rPr>
                        <a:t>в АСМ осуществляется регистрация событий неисправности блоков (модулей) дискретных входов и выходных реле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300" dirty="0">
                          <a:effectLst/>
                        </a:rPr>
                        <a:t>отсутствуют не устраненные неисправности связи с рассматриваемым терминалом РЗА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300" dirty="0">
                          <a:effectLst/>
                        </a:rPr>
                        <a:t>отсутствуют факты неисправностей блоков (модулей) дискретных входов и выходных реле терминала РЗА, зафиксированные в АСМ с момента предыдущего ТО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42508535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0079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C0D387-5264-4EC8-AA6B-483155843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Влияние АСМ РЗА на объём ТО </a:t>
            </a:r>
            <a:r>
              <a:rPr lang="ru-RU" sz="1400" dirty="0"/>
              <a:t>(3 из 3)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C1B2FBE-2C44-4D9A-A574-2DE1E11E68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3B4BD4-050E-0A40-8851-5BEAF711E4C9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1E3FEB-85B1-4963-83D6-F4AF7A18C7BA}"/>
              </a:ext>
            </a:extLst>
          </p:cNvPr>
          <p:cNvSpPr txBox="1"/>
          <p:nvPr/>
        </p:nvSpPr>
        <p:spPr>
          <a:xfrm>
            <a:off x="451912" y="918077"/>
            <a:ext cx="9815493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Объем ТО может быть уменьшен за счет возможности исключить следующие проверки: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3F942DF5-1BD8-41E2-A90E-390A1CDA21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39418"/>
              </p:ext>
            </p:extLst>
          </p:nvPr>
        </p:nvGraphicFramePr>
        <p:xfrm>
          <a:off x="606248" y="1322279"/>
          <a:ext cx="10767145" cy="3643949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551992">
                  <a:extLst>
                    <a:ext uri="{9D8B030D-6E8A-4147-A177-3AD203B41FA5}">
                      <a16:colId xmlns:a16="http://schemas.microsoft.com/office/drawing/2014/main" val="1820465912"/>
                    </a:ext>
                  </a:extLst>
                </a:gridCol>
                <a:gridCol w="4999112">
                  <a:extLst>
                    <a:ext uri="{9D8B030D-6E8A-4147-A177-3AD203B41FA5}">
                      <a16:colId xmlns:a16="http://schemas.microsoft.com/office/drawing/2014/main" val="3325933838"/>
                    </a:ext>
                  </a:extLst>
                </a:gridCol>
                <a:gridCol w="5216041">
                  <a:extLst>
                    <a:ext uri="{9D8B030D-6E8A-4147-A177-3AD203B41FA5}">
                      <a16:colId xmlns:a16="http://schemas.microsoft.com/office/drawing/2014/main" val="364256643"/>
                    </a:ext>
                  </a:extLst>
                </a:gridCol>
              </a:tblGrid>
              <a:tr h="651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№ п/п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Проверка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Условия исключения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850709280"/>
                  </a:ext>
                </a:extLst>
              </a:tr>
              <a:tr h="3379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выполнять проверку работы терминала (шкафа) с действием в цепи управления коммутационными аппаратами (опробование действия защиты и АПВ на отключение и включение выключателей) отдельно для каждого электромагнита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"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63E7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 случае наличия в АСМ РЗА фактов правильного срабатывания этих дискретных входов и выходных реле проверяемого устройства РЗА в течение 2 лет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63E7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"/>
                      </a:pP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1626054938"/>
                  </a:ext>
                </a:extLst>
              </a:tr>
              <a:tr h="4061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выполнять проверку управления коммутационными аппаратами присоединения (выключателями, разъединителями, заземляющими ножами) с помощью средств терминала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"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63E7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 случае наличия в АСМ РЗА фактов правильного срабатывания этих дискретных входов и выходных реле проверяемого устройства РЗА в течение 2 лет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63E7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"/>
                      </a:pP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70" marR="26070" marT="0" marB="0"/>
                </a:tc>
                <a:extLst>
                  <a:ext uri="{0D108BD9-81ED-4DB2-BD59-A6C34878D82A}">
                    <a16:rowId xmlns:a16="http://schemas.microsoft.com/office/drawing/2014/main" val="377687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0393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84C89B-C555-46FE-AD1C-73DE013EB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 и предложения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55A1091-5B5C-403D-B4D5-6BB4DB11E1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3B4BD4-050E-0A40-8851-5BEAF711E4C9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F26EA8-50B0-4148-8D99-D70742B6523F}"/>
              </a:ext>
            </a:extLst>
          </p:cNvPr>
          <p:cNvSpPr txBox="1"/>
          <p:nvPr/>
        </p:nvSpPr>
        <p:spPr>
          <a:xfrm>
            <a:off x="606249" y="1759408"/>
            <a:ext cx="11166436" cy="4306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2400"/>
              </a:spcAft>
              <a:buFont typeface="+mj-lt"/>
              <a:buAutoNum type="arabicPeriod"/>
            </a:pP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Разработать подсистему в рамках АСМ РЗА, которая будет формировать программы ТО для МП устройств нового формата. </a:t>
            </a:r>
            <a:b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этих программах будут расписаны все проверки, которые необходимо выполнять для конкретного типа устройства. </a:t>
            </a:r>
            <a:b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цифровом виде будут отмечаться проверки, которые были выполнены автоматически АСМ и их выполнение не обязательно;</a:t>
            </a:r>
          </a:p>
          <a:p>
            <a:pPr marL="342900" lvl="0" indent="-342900">
              <a:lnSpc>
                <a:spcPct val="107000"/>
              </a:lnSpc>
              <a:spcAft>
                <a:spcPts val="2400"/>
              </a:spcAft>
              <a:buFont typeface="+mj-lt"/>
              <a:buAutoNum type="arabicPeriod"/>
            </a:pP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Разработать отдельное приложение для планирования и ведения ТО всех типов. </a:t>
            </a:r>
            <a:b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Это приложение будет интегрировано с АСМ и получать информацию о результатах мониторинга устройств РЗА и АСУТП.</a:t>
            </a:r>
          </a:p>
          <a:p>
            <a:pPr marL="342900" indent="-342900">
              <a:lnSpc>
                <a:spcPct val="107000"/>
              </a:lnSpc>
              <a:spcAft>
                <a:spcPts val="2400"/>
              </a:spcAft>
              <a:buFont typeface="+mj-lt"/>
              <a:buAutoNum type="arabicPeriod"/>
            </a:pP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Разработать методические указания для персонала служб РЗА и АСУТП по учету результатов мониторинга при планировании и выполнении ТО всех видов</a:t>
            </a:r>
          </a:p>
        </p:txBody>
      </p:sp>
    </p:spTree>
    <p:extLst>
      <p:ext uri="{BB962C8B-B14F-4D97-AF65-F5344CB8AC3E}">
        <p14:creationId xmlns:p14="http://schemas.microsoft.com/office/powerpoint/2010/main" val="3708998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84C89B-C555-46FE-AD1C-73DE013EB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 и предложения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55A1091-5B5C-403D-B4D5-6BB4DB11E1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3B4BD4-050E-0A40-8851-5BEAF711E4C9}" type="slidenum">
              <a:rPr lang="ru-RU" smtClean="0"/>
              <a:pPr/>
              <a:t>17</a:t>
            </a:fld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30F054-B6D9-428B-B931-550C1A1D54F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06249" y="952500"/>
            <a:ext cx="10979502" cy="546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242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DF242B48-6551-4B03-BA56-F84113CDD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entury Gothic" panose="020B0502020202020204" pitchFamily="34" charset="0"/>
              </a:rPr>
              <a:t>Спасибо за внимание!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E24883-DA83-45BE-A050-0B5E8A36C4B8}"/>
              </a:ext>
            </a:extLst>
          </p:cNvPr>
          <p:cNvSpPr txBox="1"/>
          <p:nvPr/>
        </p:nvSpPr>
        <p:spPr>
          <a:xfrm>
            <a:off x="3021933" y="4844585"/>
            <a:ext cx="5561095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Группа компаний «</a:t>
            </a:r>
            <a:r>
              <a:rPr lang="ru-RU" sz="1900" b="1" kern="1200" dirty="0" err="1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РТСофт</a:t>
            </a:r>
            <a:r>
              <a:rPr lang="ru-RU" sz="1900" b="1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»</a:t>
            </a:r>
          </a:p>
          <a:p>
            <a:pPr algn="ctr"/>
            <a:r>
              <a:rPr lang="ru-RU" sz="1800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105264, Москва, ул. Верхняя Первомайская, 51</a:t>
            </a:r>
          </a:p>
          <a:p>
            <a:pPr algn="ctr"/>
            <a:r>
              <a:rPr lang="ru-RU" sz="1800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Тел.: +7 495 967 15 05</a:t>
            </a:r>
          </a:p>
          <a:p>
            <a:pPr algn="ctr"/>
            <a:r>
              <a:rPr lang="en-US" b="1" dirty="0">
                <a:solidFill>
                  <a:srgbClr val="7F8593"/>
                </a:solidFill>
                <a:latin typeface="Century Gothic" panose="020B0502020202020204" pitchFamily="34" charset="0"/>
                <a:hlinkClick r:id="rId2"/>
              </a:rPr>
              <a:t>rtsoft@rtsoft.ru</a:t>
            </a:r>
            <a:r>
              <a:rPr lang="ru-RU" b="1" dirty="0">
                <a:solidFill>
                  <a:srgbClr val="7F8593"/>
                </a:solidFill>
                <a:latin typeface="Century Gothic" panose="020B0502020202020204" pitchFamily="34" charset="0"/>
              </a:rPr>
              <a:t> </a:t>
            </a:r>
            <a:r>
              <a:rPr lang="en-US" sz="1800" b="1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| </a:t>
            </a:r>
            <a:r>
              <a:rPr lang="en-US" b="1" dirty="0">
                <a:solidFill>
                  <a:schemeClr val="accent1"/>
                </a:solidFill>
                <a:latin typeface="Century Gothic" panose="020B0502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www.rtsoft.ru</a:t>
            </a:r>
            <a:r>
              <a:rPr lang="en-US" b="1" dirty="0">
                <a:solidFill>
                  <a:srgbClr val="7F8593"/>
                </a:solidFill>
                <a:latin typeface="Century Gothic" panose="020B0502020202020204" pitchFamily="34" charset="0"/>
              </a:rPr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3F42F4-627A-42E7-AEB9-4B71335488C0}"/>
              </a:ext>
            </a:extLst>
          </p:cNvPr>
          <p:cNvSpPr txBox="1"/>
          <p:nvPr/>
        </p:nvSpPr>
        <p:spPr>
          <a:xfrm>
            <a:off x="3479898" y="3289918"/>
            <a:ext cx="4650756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>
                <a:solidFill>
                  <a:srgbClr val="7F8593"/>
                </a:solidFill>
                <a:latin typeface="Century Gothic" panose="020B0502020202020204" pitchFamily="34" charset="0"/>
              </a:rPr>
              <a:t>ООО «РТСофт – Смарт </a:t>
            </a:r>
            <a:r>
              <a:rPr lang="ru-RU" sz="1900" b="1" dirty="0" err="1">
                <a:solidFill>
                  <a:srgbClr val="7F8593"/>
                </a:solidFill>
                <a:latin typeface="Century Gothic" panose="020B0502020202020204" pitchFamily="34" charset="0"/>
              </a:rPr>
              <a:t>Грид</a:t>
            </a:r>
            <a:r>
              <a:rPr lang="ru-RU" sz="1900" b="1" dirty="0">
                <a:solidFill>
                  <a:srgbClr val="7F8593"/>
                </a:solidFill>
                <a:latin typeface="Century Gothic" panose="020B0502020202020204" pitchFamily="34" charset="0"/>
              </a:rPr>
              <a:t>»</a:t>
            </a:r>
          </a:p>
          <a:p>
            <a:pPr algn="ctr"/>
            <a:r>
              <a:rPr lang="ru-RU" dirty="0">
                <a:solidFill>
                  <a:srgbClr val="7F8593"/>
                </a:solidFill>
                <a:latin typeface="Century Gothic" panose="020B0502020202020204" pitchFamily="34" charset="0"/>
              </a:rPr>
              <a:t>121205, </a:t>
            </a:r>
            <a:r>
              <a:rPr lang="ru-RU" sz="1800" kern="1200" dirty="0">
                <a:solidFill>
                  <a:srgbClr val="7F8593"/>
                </a:solidFill>
                <a:effectLst/>
                <a:latin typeface="Century Gothic" panose="020B0502020202020204" pitchFamily="34" charset="0"/>
              </a:rPr>
              <a:t>Москва, Т</a:t>
            </a:r>
            <a:r>
              <a:rPr lang="ru-RU" dirty="0">
                <a:solidFill>
                  <a:srgbClr val="7F8593"/>
                </a:solidFill>
                <a:latin typeface="Century Gothic" panose="020B0502020202020204" pitchFamily="34" charset="0"/>
              </a:rPr>
              <a:t>ерритория</a:t>
            </a:r>
          </a:p>
          <a:p>
            <a:pPr algn="ctr"/>
            <a:r>
              <a:rPr lang="ru-RU" dirty="0">
                <a:solidFill>
                  <a:srgbClr val="7F8593"/>
                </a:solidFill>
                <a:latin typeface="Century Gothic" panose="020B0502020202020204" pitchFamily="34" charset="0"/>
              </a:rPr>
              <a:t>инновационного центра «Сколково»,</a:t>
            </a:r>
          </a:p>
          <a:p>
            <a:pPr algn="ctr"/>
            <a:r>
              <a:rPr lang="ru-RU" dirty="0">
                <a:solidFill>
                  <a:srgbClr val="7F8593"/>
                </a:solidFill>
                <a:latin typeface="Century Gothic" panose="020B0502020202020204" pitchFamily="34" charset="0"/>
              </a:rPr>
              <a:t>Большой бульвар, 42, стр. 1, оф. 68, 89</a:t>
            </a:r>
            <a:endParaRPr lang="en-US" sz="1800" kern="1200" dirty="0">
              <a:solidFill>
                <a:srgbClr val="7F8593"/>
              </a:solidFill>
              <a:effectLst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30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0000"/>
    </mc:Choice>
    <mc:Fallback xmlns="">
      <p:transition advTm="1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A579FE1-66F5-4754-BD4B-1B3082DA2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хотим обсудить на площадке Форума РЗА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96AD943-4D9B-486C-B216-BC6CE60DD6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3B4BD4-050E-0A40-8851-5BEAF711E4C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0114A7-D607-4DA8-B1D0-D823908CF3E2}"/>
              </a:ext>
            </a:extLst>
          </p:cNvPr>
          <p:cNvSpPr txBox="1"/>
          <p:nvPr/>
        </p:nvSpPr>
        <p:spPr>
          <a:xfrm>
            <a:off x="914258" y="1581149"/>
            <a:ext cx="10582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>
                <a:solidFill>
                  <a:srgbClr val="C00000"/>
                </a:solidFill>
              </a:rPr>
              <a:t>Нормативно-правовые акты (НПА)</a:t>
            </a:r>
            <a:r>
              <a:rPr lang="ru-RU" sz="2000" dirty="0"/>
              <a:t> вокруг АСМ РЗА</a:t>
            </a:r>
          </a:p>
          <a:p>
            <a:r>
              <a:rPr lang="ru-RU" sz="2000" dirty="0"/>
              <a:t>что поддерживает и что мешает технологии мониторинга РЗА и новой схеме обслуживания МП РЗА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4A723A-BA26-40A9-9D66-1D80F241D383}"/>
              </a:ext>
            </a:extLst>
          </p:cNvPr>
          <p:cNvSpPr txBox="1"/>
          <p:nvPr/>
        </p:nvSpPr>
        <p:spPr>
          <a:xfrm>
            <a:off x="914258" y="2984349"/>
            <a:ext cx="10582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2. Роль и позицию электросетевых компаний и производителей РЗА по теме</a:t>
            </a:r>
            <a:r>
              <a:rPr lang="ru-RU" sz="2000" dirty="0"/>
              <a:t> </a:t>
            </a:r>
          </a:p>
          <a:p>
            <a:r>
              <a:rPr lang="ru-RU" sz="2000" dirty="0"/>
              <a:t>критерии успеха темы мониторинга РЗА</a:t>
            </a:r>
          </a:p>
          <a:p>
            <a:r>
              <a:rPr lang="ru-RU" sz="2000" dirty="0"/>
              <a:t>приоритеты приложения усилий поставщиков решений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963B90-50B6-47D6-8159-24BA53455AA4}"/>
              </a:ext>
            </a:extLst>
          </p:cNvPr>
          <p:cNvSpPr txBox="1"/>
          <p:nvPr/>
        </p:nvSpPr>
        <p:spPr>
          <a:xfrm>
            <a:off x="914258" y="4387548"/>
            <a:ext cx="10582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3. Предложения по схеме обслуживания РЗА по состоянию</a:t>
            </a:r>
          </a:p>
          <a:p>
            <a:r>
              <a:rPr lang="ru-RU" sz="2000" dirty="0"/>
              <a:t>что нужно разработать и модифицировать</a:t>
            </a:r>
          </a:p>
        </p:txBody>
      </p:sp>
    </p:spTree>
    <p:extLst>
      <p:ext uri="{BB962C8B-B14F-4D97-AF65-F5344CB8AC3E}">
        <p14:creationId xmlns:p14="http://schemas.microsoft.com/office/powerpoint/2010/main" val="1252360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886D14E-F8DA-4777-B134-9D61B34DB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НПА вокруг </a:t>
            </a:r>
            <a:r>
              <a:rPr lang="ru-RU" dirty="0" err="1"/>
              <a:t>асм</a:t>
            </a:r>
            <a:r>
              <a:rPr lang="ru-RU" dirty="0"/>
              <a:t> </a:t>
            </a:r>
            <a:r>
              <a:rPr lang="ru-RU" dirty="0" err="1"/>
              <a:t>рза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7913BB5-3330-4E20-802A-9A09E8E6C8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/>
              <a:t>Минэнерго</a:t>
            </a:r>
          </a:p>
          <a:p>
            <a:r>
              <a:rPr lang="ru-RU" dirty="0"/>
              <a:t>Россети</a:t>
            </a:r>
          </a:p>
          <a:p>
            <a:r>
              <a:rPr lang="ru-RU" dirty="0"/>
              <a:t>ТК16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098005B-35AC-4492-83C4-52A074E718C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299200"/>
            <a:ext cx="615950" cy="365125"/>
          </a:xfrm>
        </p:spPr>
        <p:txBody>
          <a:bodyPr/>
          <a:lstStyle/>
          <a:p>
            <a:fld id="{9D3B4BD4-050E-0A40-8851-5BEAF711E4C9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1805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>
            <a:extLst>
              <a:ext uri="{FF2B5EF4-FFF2-40B4-BE49-F238E27FC236}">
                <a16:creationId xmlns:a16="http://schemas.microsoft.com/office/drawing/2014/main" id="{D08D2A87-4958-4B12-AF8E-869E25269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>
                <a:latin typeface="+mj-lt"/>
              </a:rPr>
              <a:t>НПА для внедрения и приемки АСМ РЗА</a:t>
            </a:r>
            <a:endParaRPr lang="ru-RU" sz="1800" b="0" dirty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2D8FAC2-FCAD-4F5E-A611-0C9DBBEE3472}"/>
              </a:ext>
            </a:extLst>
          </p:cNvPr>
          <p:cNvSpPr/>
          <p:nvPr/>
        </p:nvSpPr>
        <p:spPr>
          <a:xfrm>
            <a:off x="451913" y="802997"/>
            <a:ext cx="7072837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СТО 34.01-4.1-007-2018 «Технические требования к автоматизированному мониторингу устройств РЗА, в том числе работающих по стандарту МЭК 61850» с корректировками от декабря 2022 года. </a:t>
            </a:r>
            <a:r>
              <a:rPr lang="ru-RU" sz="1400" i="1" dirty="0"/>
              <a:t>С 2024-2025 года – ГОСТ Р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1400" dirty="0"/>
              <a:t>ГОСТ Р 58651.2,3,4,6–2019-2022 «… Информационная модель электроэнергетики. Базисный профиль информационной модели и сетевого оборудования»</a:t>
            </a:r>
            <a:br>
              <a:rPr lang="ru-RU" sz="1400" dirty="0"/>
            </a:br>
            <a:r>
              <a:rPr lang="ru-RU" sz="1400" dirty="0"/>
              <a:t>ГОСТ Р 58651.10-2023 «…Профиль информационной модели устройств релейной защиты и автоматики».</a:t>
            </a:r>
            <a:endParaRPr lang="ru-RU" sz="1400" i="1" dirty="0"/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СТО 56947007-33.040.20.324-2023 </a:t>
            </a:r>
            <a:br>
              <a:rPr lang="ru-RU" sz="1600" dirty="0"/>
            </a:br>
            <a:r>
              <a:rPr lang="ru-RU" sz="1600" dirty="0"/>
              <a:t>«Требования к предоставлению данных производителями устройств РЗА, АСУ ТП, СИ для обслуживания по состоянию устройств РЗА, АСУ ТП, СИ»</a:t>
            </a:r>
            <a:br>
              <a:rPr lang="ru-RU" sz="1600" dirty="0"/>
            </a:br>
            <a:r>
              <a:rPr lang="ru-RU" sz="1600" dirty="0"/>
              <a:t>СТО 56947007-33.040.20.325-2023 </a:t>
            </a:r>
            <a:br>
              <a:rPr lang="ru-RU" sz="1600" dirty="0"/>
            </a:br>
            <a:r>
              <a:rPr lang="ru-RU" sz="1600" dirty="0"/>
              <a:t>«Требования по предоставлению производителями устройств РЗА данных для анализа функционирования устройств РЗА»	</a:t>
            </a:r>
          </a:p>
          <a:p>
            <a:pPr marL="285750" indent="-285750" algn="just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ГОСТ  Р  59550-2021 «Сбор,  хранение  и  передача  в  диспетчерские  центры в автоматическом  режиме  файлов  с данными  регистрации  аварийных  событий»</a:t>
            </a:r>
          </a:p>
        </p:txBody>
      </p:sp>
      <p:sp>
        <p:nvSpPr>
          <p:cNvPr id="9" name="Номер слайда 2">
            <a:extLst>
              <a:ext uri="{FF2B5EF4-FFF2-40B4-BE49-F238E27FC236}">
                <a16:creationId xmlns:a16="http://schemas.microsoft.com/office/drawing/2014/main" id="{D4A86C0D-9258-42BF-BD43-009C7C8E6A76}"/>
              </a:ext>
            </a:extLst>
          </p:cNvPr>
          <p:cNvSpPr txBox="1">
            <a:spLocks/>
          </p:cNvSpPr>
          <p:nvPr/>
        </p:nvSpPr>
        <p:spPr>
          <a:xfrm>
            <a:off x="0" y="6299200"/>
            <a:ext cx="615950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400" b="1" kern="1200">
                <a:solidFill>
                  <a:srgbClr val="7F859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D3B4BD4-050E-0A40-8851-5BEAF711E4C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BA16A6-9C23-4531-87FB-755D00FEF174}"/>
              </a:ext>
            </a:extLst>
          </p:cNvPr>
          <p:cNvSpPr txBox="1"/>
          <p:nvPr/>
        </p:nvSpPr>
        <p:spPr>
          <a:xfrm>
            <a:off x="7494843" y="2019290"/>
            <a:ext cx="463048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600" dirty="0">
                <a:solidFill>
                  <a:srgbClr val="C00000"/>
                </a:solidFill>
              </a:rPr>
              <a:t>Требования к ведению информационной модели, чтобы не было дублирования работ и была обеспечена возможность интеграции с внешними системами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A17E4F-0362-495B-97C9-B67FF1391F0A}"/>
              </a:ext>
            </a:extLst>
          </p:cNvPr>
          <p:cNvSpPr txBox="1"/>
          <p:nvPr/>
        </p:nvSpPr>
        <p:spPr>
          <a:xfrm>
            <a:off x="7524750" y="5428569"/>
            <a:ext cx="4630482" cy="341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600" dirty="0">
                <a:solidFill>
                  <a:srgbClr val="C00000"/>
                </a:solidFill>
              </a:rPr>
              <a:t>О способах сбора аварийных данных для ДЦ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58583A-EE75-4974-BDE2-D34C600313DC}"/>
              </a:ext>
            </a:extLst>
          </p:cNvPr>
          <p:cNvSpPr txBox="1"/>
          <p:nvPr/>
        </p:nvSpPr>
        <p:spPr>
          <a:xfrm>
            <a:off x="7494843" y="921452"/>
            <a:ext cx="46304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600" dirty="0">
                <a:solidFill>
                  <a:srgbClr val="C00000"/>
                </a:solidFill>
              </a:rPr>
              <a:t>Основные функциональные требования к АСМ РЗА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71C292-7016-436D-93FC-A65738A3D5D0}"/>
              </a:ext>
            </a:extLst>
          </p:cNvPr>
          <p:cNvSpPr txBox="1"/>
          <p:nvPr/>
        </p:nvSpPr>
        <p:spPr>
          <a:xfrm>
            <a:off x="7513893" y="3390890"/>
            <a:ext cx="463048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600" dirty="0">
                <a:solidFill>
                  <a:srgbClr val="C00000"/>
                </a:solidFill>
              </a:rPr>
              <a:t>Требования к использованию верифицированных моделей РЗА и информации о сигналах самодиагностики от производителей </a:t>
            </a:r>
            <a:br>
              <a:rPr lang="ru-RU" sz="1600" dirty="0">
                <a:solidFill>
                  <a:srgbClr val="C00000"/>
                </a:solidFill>
              </a:rPr>
            </a:br>
            <a:r>
              <a:rPr lang="ru-RU" sz="1600" dirty="0">
                <a:solidFill>
                  <a:srgbClr val="C00000"/>
                </a:solidFill>
              </a:rPr>
              <a:t>для алгоритмов анализа работы и оценки индекса технического состояния РЗА</a:t>
            </a:r>
          </a:p>
        </p:txBody>
      </p:sp>
    </p:spTree>
    <p:extLst>
      <p:ext uri="{BB962C8B-B14F-4D97-AF65-F5344CB8AC3E}">
        <p14:creationId xmlns:p14="http://schemas.microsoft.com/office/powerpoint/2010/main" val="3730529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54B5083-D3ED-4324-821B-37E9AB5892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3B4BD4-050E-0A40-8851-5BEAF711E4C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CD62AAA-82BF-421C-B142-4E515ED1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Проблема АСМ РЗА - в тексте самого приказа </a:t>
            </a:r>
            <a:r>
              <a:rPr lang="ru-RU" sz="3200" dirty="0"/>
              <a:t>№555</a:t>
            </a:r>
            <a:br>
              <a:rPr lang="ru-RU" sz="3200" dirty="0"/>
            </a:br>
            <a:r>
              <a:rPr lang="ru-RU" sz="2800" dirty="0"/>
              <a:t>«Об утверждении Правил технического обслуживания …»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AF9BF0-DEBA-4214-9EFF-225D3F497B37}"/>
              </a:ext>
            </a:extLst>
          </p:cNvPr>
          <p:cNvSpPr txBox="1"/>
          <p:nvPr/>
        </p:nvSpPr>
        <p:spPr>
          <a:xfrm>
            <a:off x="819008" y="1733549"/>
            <a:ext cx="10582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>
                <a:solidFill>
                  <a:srgbClr val="C00000"/>
                </a:solidFill>
              </a:rPr>
              <a:t>Решение о ТО по состоянию – в итоге на главном инженере предприятия </a:t>
            </a:r>
            <a:endParaRPr lang="ru-RU" sz="2000" dirty="0"/>
          </a:p>
          <a:p>
            <a:r>
              <a:rPr lang="ru-RU" sz="2000" dirty="0"/>
              <a:t>- все ТО РЗА – в итоге планово-предупредительное, предложен объем работ технического контроля для МП РЗА, если есть АСМ РЗА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0F8F7A-253E-4FCE-A3E8-20FC767F9B21}"/>
              </a:ext>
            </a:extLst>
          </p:cNvPr>
          <p:cNvSpPr txBox="1"/>
          <p:nvPr/>
        </p:nvSpPr>
        <p:spPr>
          <a:xfrm>
            <a:off x="819008" y="2844462"/>
            <a:ext cx="105822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2. Пропущены некоторые положительные моменты «старого» СТО 34.01-4.1-005-2017</a:t>
            </a:r>
            <a:endParaRPr lang="ru-RU" sz="2000" dirty="0"/>
          </a:p>
          <a:p>
            <a:r>
              <a:rPr lang="ru-RU" sz="2000" dirty="0"/>
              <a:t>Россети «Правила технического обслуживания…РЗА…», например:</a:t>
            </a:r>
          </a:p>
          <a:p>
            <a:r>
              <a:rPr lang="ru-RU" sz="2000" dirty="0"/>
              <a:t>+ объемы работ при ТО по состоянию для МП РЗА</a:t>
            </a:r>
          </a:p>
          <a:p>
            <a:br>
              <a:rPr lang="ru-RU" sz="2000" dirty="0"/>
            </a:br>
            <a:r>
              <a:rPr lang="ru-RU" sz="2000" dirty="0"/>
              <a:t>+ при отсутствии пусков и срабатываний в течение 4 лет – запланировать проверку только для </a:t>
            </a:r>
            <a:r>
              <a:rPr lang="ru-RU" sz="2000" dirty="0" err="1"/>
              <a:t>неработавших</a:t>
            </a:r>
            <a:r>
              <a:rPr lang="ru-RU" sz="2000" dirty="0"/>
              <a:t> функций РЗА в объеме проф. контроля</a:t>
            </a:r>
          </a:p>
          <a:p>
            <a:br>
              <a:rPr lang="ru-RU" sz="2000" dirty="0"/>
            </a:br>
            <a:r>
              <a:rPr lang="ru-RU" sz="2000" dirty="0"/>
              <a:t>+отключения КА от РЗА может быть засчитано как опробование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30FC65-F75D-4575-8174-69B9C9F0C73E}"/>
              </a:ext>
            </a:extLst>
          </p:cNvPr>
          <p:cNvSpPr txBox="1"/>
          <p:nvPr/>
        </p:nvSpPr>
        <p:spPr>
          <a:xfrm>
            <a:off x="819008" y="5644848"/>
            <a:ext cx="110110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3. ТО по состоянию «мешает» срок службы МП РЗА</a:t>
            </a:r>
          </a:p>
          <a:p>
            <a:r>
              <a:rPr lang="ru-RU" sz="2000" dirty="0"/>
              <a:t>- формально есть только период «25 лет», когда разрешено ТО по состоянию (5 раз ТК)</a:t>
            </a:r>
          </a:p>
        </p:txBody>
      </p:sp>
    </p:spTree>
    <p:extLst>
      <p:ext uri="{BB962C8B-B14F-4D97-AF65-F5344CB8AC3E}">
        <p14:creationId xmlns:p14="http://schemas.microsoft.com/office/powerpoint/2010/main" val="3461754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886D14E-F8DA-4777-B134-9D61B34DB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Опыт эксплуатации</a:t>
            </a:r>
            <a:br>
              <a:rPr lang="ru-RU" dirty="0"/>
            </a:br>
            <a:r>
              <a:rPr lang="ru-RU" dirty="0"/>
              <a:t>АСМ РЗА </a:t>
            </a:r>
            <a:r>
              <a:rPr lang="ru-RU" dirty="0" err="1"/>
              <a:t>Ртсофт-сг</a:t>
            </a:r>
            <a:r>
              <a:rPr lang="ru-RU" dirty="0"/>
              <a:t>,</a:t>
            </a:r>
            <a:br>
              <a:rPr lang="ru-RU" dirty="0"/>
            </a:br>
            <a:r>
              <a:rPr lang="ru-RU" dirty="0"/>
              <a:t>позиция </a:t>
            </a:r>
            <a:r>
              <a:rPr lang="ru-RU" dirty="0" err="1"/>
              <a:t>пао</a:t>
            </a:r>
            <a:r>
              <a:rPr lang="ru-RU" dirty="0"/>
              <a:t> «</a:t>
            </a:r>
            <a:r>
              <a:rPr lang="ru-RU" dirty="0" err="1"/>
              <a:t>россети</a:t>
            </a:r>
            <a:r>
              <a:rPr lang="ru-RU" dirty="0"/>
              <a:t>»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7913BB5-3330-4E20-802A-9A09E8E6C8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Решение на базе </a:t>
            </a:r>
            <a:r>
              <a:rPr lang="ru-RU" sz="1800" dirty="0"/>
              <a:t>«Advanced Protection Suite»</a:t>
            </a:r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098005B-35AC-4492-83C4-52A074E718C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299200"/>
            <a:ext cx="615950" cy="365125"/>
          </a:xfrm>
        </p:spPr>
        <p:txBody>
          <a:bodyPr/>
          <a:lstStyle/>
          <a:p>
            <a:fld id="{9D3B4BD4-050E-0A40-8851-5BEAF711E4C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553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3C44999-9204-484C-B785-B8EFBB5795DF}"/>
              </a:ext>
            </a:extLst>
          </p:cNvPr>
          <p:cNvSpPr/>
          <p:nvPr/>
        </p:nvSpPr>
        <p:spPr>
          <a:xfrm>
            <a:off x="10883152" y="1066800"/>
            <a:ext cx="1201494" cy="34065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E3F6912-2128-4607-A981-3A763ADBE3D3}"/>
              </a:ext>
            </a:extLst>
          </p:cNvPr>
          <p:cNvSpPr/>
          <p:nvPr/>
        </p:nvSpPr>
        <p:spPr>
          <a:xfrm>
            <a:off x="460189" y="1448131"/>
            <a:ext cx="9588975" cy="30252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1B05033-1CEA-47FB-95F5-88805580C088}"/>
              </a:ext>
            </a:extLst>
          </p:cNvPr>
          <p:cNvSpPr/>
          <p:nvPr/>
        </p:nvSpPr>
        <p:spPr>
          <a:xfrm>
            <a:off x="268718" y="1443190"/>
            <a:ext cx="9968754" cy="2606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Программно-технический комплекс сопровождения жизненного цикла РЗА и АСУТП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E12201-F0FB-4694-A33E-E55D46ACC5FB}"/>
              </a:ext>
            </a:extLst>
          </p:cNvPr>
          <p:cNvSpPr txBox="1"/>
          <p:nvPr/>
        </p:nvSpPr>
        <p:spPr>
          <a:xfrm>
            <a:off x="619987" y="1720144"/>
            <a:ext cx="3113813" cy="14927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Модули обмена информацией</a:t>
            </a:r>
            <a:b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моделям РЗА для анализа функционирования РЗА от производителей</a:t>
            </a:r>
            <a:b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соответствии с СТО 56947007-33.040.20.325-2023 в отношении алгоритма АСМ **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E8CF59-445A-4B1C-8ED3-F2E2D0FA7A72}"/>
              </a:ext>
            </a:extLst>
          </p:cNvPr>
          <p:cNvSpPr txBox="1"/>
          <p:nvPr/>
        </p:nvSpPr>
        <p:spPr>
          <a:xfrm>
            <a:off x="4307760" y="1942713"/>
            <a:ext cx="5578444" cy="88116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Функции АСМ РЗА,</a:t>
            </a:r>
            <a:b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подключенные к ПТК сопровождения жизненного цикла (интеграция)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2A126FB-0958-4850-8FBE-EA37542EDE6E}"/>
              </a:ext>
            </a:extLst>
          </p:cNvPr>
          <p:cNvSpPr/>
          <p:nvPr/>
        </p:nvSpPr>
        <p:spPr>
          <a:xfrm>
            <a:off x="619985" y="3308871"/>
            <a:ext cx="9266217" cy="31328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База данных устройств РЗА и АСУТП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B89F086-7BD0-4452-8CB5-0E03725F77D5}"/>
              </a:ext>
            </a:extLst>
          </p:cNvPr>
          <p:cNvSpPr/>
          <p:nvPr/>
        </p:nvSpPr>
        <p:spPr>
          <a:xfrm>
            <a:off x="619985" y="3710457"/>
            <a:ext cx="9266216" cy="33912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База данных мониторинга РЗА и АСУТП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498F0D6-8F82-4A4B-A674-AA3B0F824407}"/>
              </a:ext>
            </a:extLst>
          </p:cNvPr>
          <p:cNvSpPr/>
          <p:nvPr/>
        </p:nvSpPr>
        <p:spPr>
          <a:xfrm>
            <a:off x="619985" y="4150037"/>
            <a:ext cx="6561711" cy="21886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Прием данных из ССД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B3F169-D606-452A-8AB8-A49501E291DE}"/>
              </a:ext>
            </a:extLst>
          </p:cNvPr>
          <p:cNvSpPr txBox="1"/>
          <p:nvPr/>
        </p:nvSpPr>
        <p:spPr>
          <a:xfrm>
            <a:off x="460189" y="4800507"/>
            <a:ext cx="4512425" cy="1887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Система сбора данных ПС без АСУ ТП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осциллограммы от МП устройств РЗ, СА, ПА, ОМП;</a:t>
            </a:r>
            <a:r>
              <a:rPr kumimoji="0" lang="ru-RU" sz="1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журналы событий устройств РЗА (при технической возможности);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файлы конфигурации и параметрирования МП РЗА (при технической возможности);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сигналы сбоев и ошибок, выявленных в результате самодиагностики;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положения переключающих устройств (при технической возможности);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состояние каналов связи (при технической возможности);</a:t>
            </a:r>
            <a:r>
              <a:rPr kumimoji="0" lang="ru-RU" sz="1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7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оперативного питания (при технической возможности);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состояние коммутационных аппаратов (при технической возможности);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99C987-E800-4E4B-994E-96438478FABC}"/>
              </a:ext>
            </a:extLst>
          </p:cNvPr>
          <p:cNvSpPr txBox="1"/>
          <p:nvPr/>
        </p:nvSpPr>
        <p:spPr>
          <a:xfrm>
            <a:off x="5284622" y="4800507"/>
            <a:ext cx="4765863" cy="1887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Система сбора данных ПС с АСУ ТП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осциллограммы от МП устройств РЗ, СА, ПА, ОМП; </a:t>
            </a:r>
            <a:r>
              <a:rPr kumimoji="0" lang="ru-RU" sz="1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журналы событий устройств РЗА;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файлы конфигурации и параметрирования МП РЗА;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сигналы сбоев и ошибок, выявленных в результате самодиагностики;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положения переключающих устройств;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состояние функциональных клавиш;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состояние каналов связи (при технической возможности); </a:t>
            </a:r>
            <a:r>
              <a:rPr kumimoji="0" lang="ru-RU" sz="1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оперативного питания;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состояние коммутационных аппаратов;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данные ПАМИ;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текущее состояние дискретных входов и выходов МП РЗА;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D068C0B-C7FB-43AF-B434-3853F4B8BE6F}"/>
              </a:ext>
            </a:extLst>
          </p:cNvPr>
          <p:cNvSpPr/>
          <p:nvPr/>
        </p:nvSpPr>
        <p:spPr>
          <a:xfrm>
            <a:off x="10972796" y="1136072"/>
            <a:ext cx="1008895" cy="248608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АСА РЗА</a:t>
            </a:r>
          </a:p>
        </p:txBody>
      </p:sp>
      <p:sp>
        <p:nvSpPr>
          <p:cNvPr id="19" name="Стрелка: вверх 18">
            <a:extLst>
              <a:ext uri="{FF2B5EF4-FFF2-40B4-BE49-F238E27FC236}">
                <a16:creationId xmlns:a16="http://schemas.microsoft.com/office/drawing/2014/main" id="{4B40FBCD-2194-4121-8058-C30410490F4B}"/>
              </a:ext>
            </a:extLst>
          </p:cNvPr>
          <p:cNvSpPr/>
          <p:nvPr/>
        </p:nvSpPr>
        <p:spPr>
          <a:xfrm>
            <a:off x="7849584" y="2807722"/>
            <a:ext cx="116542" cy="657790"/>
          </a:xfrm>
          <a:prstGeom prst="up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Стрелка: вверх 19">
            <a:extLst>
              <a:ext uri="{FF2B5EF4-FFF2-40B4-BE49-F238E27FC236}">
                <a16:creationId xmlns:a16="http://schemas.microsoft.com/office/drawing/2014/main" id="{E016EEAA-AEC8-41EC-BEBA-042BFC525B75}"/>
              </a:ext>
            </a:extLst>
          </p:cNvPr>
          <p:cNvSpPr/>
          <p:nvPr/>
        </p:nvSpPr>
        <p:spPr>
          <a:xfrm>
            <a:off x="7046437" y="2796081"/>
            <a:ext cx="121427" cy="1481219"/>
          </a:xfrm>
          <a:prstGeom prst="up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Стрелка: вверх 20">
            <a:extLst>
              <a:ext uri="{FF2B5EF4-FFF2-40B4-BE49-F238E27FC236}">
                <a16:creationId xmlns:a16="http://schemas.microsoft.com/office/drawing/2014/main" id="{A70A32FB-120C-4645-B136-F726A014C442}"/>
              </a:ext>
            </a:extLst>
          </p:cNvPr>
          <p:cNvSpPr/>
          <p:nvPr/>
        </p:nvSpPr>
        <p:spPr>
          <a:xfrm flipH="1">
            <a:off x="9152845" y="2796081"/>
            <a:ext cx="116542" cy="1025580"/>
          </a:xfrm>
          <a:prstGeom prst="up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Стрелка: вверх 21">
            <a:extLst>
              <a:ext uri="{FF2B5EF4-FFF2-40B4-BE49-F238E27FC236}">
                <a16:creationId xmlns:a16="http://schemas.microsoft.com/office/drawing/2014/main" id="{5D7434FB-255C-43CA-9E22-5C954B73EE54}"/>
              </a:ext>
            </a:extLst>
          </p:cNvPr>
          <p:cNvSpPr/>
          <p:nvPr/>
        </p:nvSpPr>
        <p:spPr>
          <a:xfrm rot="10800000" flipH="1">
            <a:off x="9354551" y="2798638"/>
            <a:ext cx="116542" cy="1025580"/>
          </a:xfrm>
          <a:prstGeom prst="up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27B686-86AE-45EC-84C8-B97CC6F0C27E}"/>
              </a:ext>
            </a:extLst>
          </p:cNvPr>
          <p:cNvSpPr txBox="1"/>
          <p:nvPr/>
        </p:nvSpPr>
        <p:spPr>
          <a:xfrm>
            <a:off x="9977491" y="2520523"/>
            <a:ext cx="995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Результаты моделирования*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(опционально в случае реализации на стороне СО ЕЭС)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D92C52-20FE-46B4-9D25-981DB366FD49}"/>
              </a:ext>
            </a:extLst>
          </p:cNvPr>
          <p:cNvSpPr txBox="1"/>
          <p:nvPr/>
        </p:nvSpPr>
        <p:spPr>
          <a:xfrm>
            <a:off x="10883152" y="681125"/>
            <a:ext cx="120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Уровень ДЦ</a:t>
            </a:r>
            <a:b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«СО ЕЭС»</a:t>
            </a:r>
          </a:p>
        </p:txBody>
      </p:sp>
      <p:sp>
        <p:nvSpPr>
          <p:cNvPr id="31" name="Стрелка: вверх 30">
            <a:extLst>
              <a:ext uri="{FF2B5EF4-FFF2-40B4-BE49-F238E27FC236}">
                <a16:creationId xmlns:a16="http://schemas.microsoft.com/office/drawing/2014/main" id="{D4736123-4EDD-4E7F-858D-843FE45CA8B7}"/>
              </a:ext>
            </a:extLst>
          </p:cNvPr>
          <p:cNvSpPr/>
          <p:nvPr/>
        </p:nvSpPr>
        <p:spPr>
          <a:xfrm rot="2574103">
            <a:off x="2467941" y="4231765"/>
            <a:ext cx="130387" cy="622571"/>
          </a:xfrm>
          <a:prstGeom prst="up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Стрелка: вверх 31">
            <a:extLst>
              <a:ext uri="{FF2B5EF4-FFF2-40B4-BE49-F238E27FC236}">
                <a16:creationId xmlns:a16="http://schemas.microsoft.com/office/drawing/2014/main" id="{A550422A-6499-4847-8F3E-7CEB7BCAE7F4}"/>
              </a:ext>
            </a:extLst>
          </p:cNvPr>
          <p:cNvSpPr/>
          <p:nvPr/>
        </p:nvSpPr>
        <p:spPr>
          <a:xfrm rot="18900000">
            <a:off x="6262176" y="4225777"/>
            <a:ext cx="141130" cy="629343"/>
          </a:xfrm>
          <a:prstGeom prst="up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F4B878-17BB-4AAD-8AE9-243ECD782C07}"/>
              </a:ext>
            </a:extLst>
          </p:cNvPr>
          <p:cNvSpPr txBox="1"/>
          <p:nvPr/>
        </p:nvSpPr>
        <p:spPr>
          <a:xfrm>
            <a:off x="2488856" y="4490639"/>
            <a:ext cx="3039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`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7DB533A-84F0-45D4-AC15-746316568CD1}"/>
              </a:ext>
            </a:extLst>
          </p:cNvPr>
          <p:cNvSpPr txBox="1"/>
          <p:nvPr/>
        </p:nvSpPr>
        <p:spPr>
          <a:xfrm>
            <a:off x="6570039" y="4505532"/>
            <a:ext cx="2326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76D0EEB-762A-4394-BFE8-E56292DF7D65}"/>
              </a:ext>
            </a:extLst>
          </p:cNvPr>
          <p:cNvSpPr txBox="1"/>
          <p:nvPr/>
        </p:nvSpPr>
        <p:spPr>
          <a:xfrm>
            <a:off x="6718318" y="2986948"/>
            <a:ext cx="2326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2B97DDC-1A73-44A1-AD8D-2192E10E9901}"/>
              </a:ext>
            </a:extLst>
          </p:cNvPr>
          <p:cNvSpPr txBox="1"/>
          <p:nvPr/>
        </p:nvSpPr>
        <p:spPr>
          <a:xfrm>
            <a:off x="7953498" y="2986948"/>
            <a:ext cx="2326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44FC4F-363C-48B4-BD49-9EB0D3E77CC3}"/>
              </a:ext>
            </a:extLst>
          </p:cNvPr>
          <p:cNvSpPr txBox="1"/>
          <p:nvPr/>
        </p:nvSpPr>
        <p:spPr>
          <a:xfrm>
            <a:off x="8922041" y="2986948"/>
            <a:ext cx="2326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5CB2953-F24C-4538-8E76-6C8A9E0A2738}"/>
              </a:ext>
            </a:extLst>
          </p:cNvPr>
          <p:cNvSpPr txBox="1"/>
          <p:nvPr/>
        </p:nvSpPr>
        <p:spPr>
          <a:xfrm>
            <a:off x="9411515" y="2986948"/>
            <a:ext cx="2326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E1FDA80-32EC-4D44-AE28-3A272B70E12B}"/>
              </a:ext>
            </a:extLst>
          </p:cNvPr>
          <p:cNvSpPr txBox="1"/>
          <p:nvPr/>
        </p:nvSpPr>
        <p:spPr>
          <a:xfrm>
            <a:off x="10376606" y="4077231"/>
            <a:ext cx="2326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0" name="Стрелка: влево-вправо 39">
            <a:extLst>
              <a:ext uri="{FF2B5EF4-FFF2-40B4-BE49-F238E27FC236}">
                <a16:creationId xmlns:a16="http://schemas.microsoft.com/office/drawing/2014/main" id="{5FE49216-73A1-4E1B-A3CE-E208E3E08541}"/>
              </a:ext>
            </a:extLst>
          </p:cNvPr>
          <p:cNvSpPr/>
          <p:nvPr/>
        </p:nvSpPr>
        <p:spPr>
          <a:xfrm>
            <a:off x="3733800" y="2320259"/>
            <a:ext cx="573960" cy="130043"/>
          </a:xfrm>
          <a:prstGeom prst="left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EC549F3A-0339-49FC-9C09-2F3B9FB7D430}"/>
              </a:ext>
            </a:extLst>
          </p:cNvPr>
          <p:cNvSpPr/>
          <p:nvPr/>
        </p:nvSpPr>
        <p:spPr>
          <a:xfrm>
            <a:off x="7558594" y="4152075"/>
            <a:ext cx="2334525" cy="21886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Передача данных в ССНТИ</a:t>
            </a:r>
          </a:p>
        </p:txBody>
      </p:sp>
      <p:sp>
        <p:nvSpPr>
          <p:cNvPr id="42" name="Стрелка: вверх 41">
            <a:extLst>
              <a:ext uri="{FF2B5EF4-FFF2-40B4-BE49-F238E27FC236}">
                <a16:creationId xmlns:a16="http://schemas.microsoft.com/office/drawing/2014/main" id="{E4CB8B4E-9D6F-46FA-9513-335651DA5175}"/>
              </a:ext>
            </a:extLst>
          </p:cNvPr>
          <p:cNvSpPr/>
          <p:nvPr/>
        </p:nvSpPr>
        <p:spPr>
          <a:xfrm rot="5400000">
            <a:off x="7293219" y="3962775"/>
            <a:ext cx="141130" cy="593394"/>
          </a:xfrm>
          <a:prstGeom prst="up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2B5C81E-38E9-4ECE-B779-2C10BA6F5D4B}"/>
              </a:ext>
            </a:extLst>
          </p:cNvPr>
          <p:cNvSpPr txBox="1"/>
          <p:nvPr/>
        </p:nvSpPr>
        <p:spPr>
          <a:xfrm>
            <a:off x="7282576" y="4055465"/>
            <a:ext cx="2326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D9005249-80CF-4A5C-A837-ADDA09EA15FB}"/>
              </a:ext>
            </a:extLst>
          </p:cNvPr>
          <p:cNvSpPr/>
          <p:nvPr/>
        </p:nvSpPr>
        <p:spPr>
          <a:xfrm>
            <a:off x="10979451" y="3930659"/>
            <a:ext cx="1008895" cy="46568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ССНТИ</a:t>
            </a:r>
          </a:p>
        </p:txBody>
      </p:sp>
      <p:sp>
        <p:nvSpPr>
          <p:cNvPr id="25" name="Стрелка: вправо 24">
            <a:extLst>
              <a:ext uri="{FF2B5EF4-FFF2-40B4-BE49-F238E27FC236}">
                <a16:creationId xmlns:a16="http://schemas.microsoft.com/office/drawing/2014/main" id="{53131BAE-CC1B-4251-BE35-BE83FBAC5BB0}"/>
              </a:ext>
            </a:extLst>
          </p:cNvPr>
          <p:cNvSpPr/>
          <p:nvPr/>
        </p:nvSpPr>
        <p:spPr>
          <a:xfrm>
            <a:off x="9841393" y="4226083"/>
            <a:ext cx="1177810" cy="130043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F0DE4607-1006-466A-85E2-91A391532E1C}"/>
              </a:ext>
            </a:extLst>
          </p:cNvPr>
          <p:cNvCxnSpPr>
            <a:stCxn id="44" idx="0"/>
            <a:endCxn id="16" idx="2"/>
          </p:cNvCxnSpPr>
          <p:nvPr/>
        </p:nvCxnSpPr>
        <p:spPr>
          <a:xfrm flipH="1" flipV="1">
            <a:off x="11477244" y="3622154"/>
            <a:ext cx="6655" cy="3085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F3EB9422-FCFC-454A-9AE1-4BABF7C14899}"/>
              </a:ext>
            </a:extLst>
          </p:cNvPr>
          <p:cNvSpPr txBox="1"/>
          <p:nvPr/>
        </p:nvSpPr>
        <p:spPr>
          <a:xfrm>
            <a:off x="10349853" y="2240837"/>
            <a:ext cx="2326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E9969B-F669-4246-AFBC-0A07047C9776}"/>
              </a:ext>
            </a:extLst>
          </p:cNvPr>
          <p:cNvSpPr txBox="1"/>
          <p:nvPr/>
        </p:nvSpPr>
        <p:spPr>
          <a:xfrm>
            <a:off x="241974" y="4558038"/>
            <a:ext cx="22421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Уровень Энергообъекта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A2A7509-935E-46CC-844C-0C50975B0099}"/>
              </a:ext>
            </a:extLst>
          </p:cNvPr>
          <p:cNvSpPr txBox="1"/>
          <p:nvPr/>
        </p:nvSpPr>
        <p:spPr>
          <a:xfrm>
            <a:off x="3918184" y="2135812"/>
            <a:ext cx="2326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Стрелка: вправо 23">
            <a:extLst>
              <a:ext uri="{FF2B5EF4-FFF2-40B4-BE49-F238E27FC236}">
                <a16:creationId xmlns:a16="http://schemas.microsoft.com/office/drawing/2014/main" id="{4D8EA128-E580-4E20-809C-94BB6D182F3C}"/>
              </a:ext>
            </a:extLst>
          </p:cNvPr>
          <p:cNvSpPr/>
          <p:nvPr/>
        </p:nvSpPr>
        <p:spPr>
          <a:xfrm rot="10800000">
            <a:off x="9841393" y="2408562"/>
            <a:ext cx="1177810" cy="130043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27FE123-9639-4F76-9899-0BCA2FF0E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298" y="6108236"/>
            <a:ext cx="1624385" cy="480437"/>
          </a:xfrm>
          <a:prstGeom prst="rect">
            <a:avLst/>
          </a:prstGeom>
        </p:spPr>
      </p:pic>
      <p:sp>
        <p:nvSpPr>
          <p:cNvPr id="49" name="Заголовок 1">
            <a:extLst>
              <a:ext uri="{FF2B5EF4-FFF2-40B4-BE49-F238E27FC236}">
                <a16:creationId xmlns:a16="http://schemas.microsoft.com/office/drawing/2014/main" id="{1B13777C-6396-4E9B-88BD-168A1A8A22C6}"/>
              </a:ext>
            </a:extLst>
          </p:cNvPr>
          <p:cNvSpPr txBox="1">
            <a:spLocks/>
          </p:cNvSpPr>
          <p:nvPr/>
        </p:nvSpPr>
        <p:spPr>
          <a:xfrm>
            <a:off x="451913" y="323179"/>
            <a:ext cx="11166437" cy="513729"/>
          </a:xfrm>
          <a:prstGeom prst="rect">
            <a:avLst/>
          </a:prstGeom>
          <a:noFill/>
        </p:spPr>
        <p:txBody>
          <a:bodyPr vert="horz" lIns="91440" tIns="4680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3200" b="1" i="0" kern="1200" cap="all" baseline="0">
                <a:solidFill>
                  <a:srgbClr val="063E70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latin typeface="Arial Narrow" panose="020B0604020202020204" pitchFamily="34" charset="0"/>
                <a:ea typeface="Verdana" panose="020B0604030504040204" pitchFamily="34" charset="0"/>
              </a:rPr>
              <a:t>Целевая Функциональная структура АСМ РЗА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C4D5788-C89C-4667-ACFE-1ADDDCE20BB4}"/>
              </a:ext>
            </a:extLst>
          </p:cNvPr>
          <p:cNvSpPr txBox="1"/>
          <p:nvPr/>
        </p:nvSpPr>
        <p:spPr>
          <a:xfrm>
            <a:off x="681876" y="1147850"/>
            <a:ext cx="3718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электросетевого предприятия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308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B295B-E97D-5349-AB53-4A7A18F7C68C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lIns="91440" tIns="46800" rIns="91440" bIns="45720" rtlCol="0" anchor="t" anchorCtr="0">
            <a:noAutofit/>
          </a:bodyPr>
          <a:lstStyle/>
          <a:p>
            <a:r>
              <a:rPr lang="ru-RU" dirty="0"/>
              <a:t>Практика применения АСМ РЗА. Неисправности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9C132D1-E97B-A748-8157-12DEE05685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3B4BD4-050E-0A40-8851-5BEAF711E4C9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7F859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7F859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Текст 4">
            <a:extLst>
              <a:ext uri="{FF2B5EF4-FFF2-40B4-BE49-F238E27FC236}">
                <a16:creationId xmlns:a16="http://schemas.microsoft.com/office/drawing/2014/main" id="{CE3F0846-344E-415B-950B-0431F825D6D6}"/>
              </a:ext>
            </a:extLst>
          </p:cNvPr>
          <p:cNvSpPr txBox="1">
            <a:spLocks/>
          </p:cNvSpPr>
          <p:nvPr/>
        </p:nvSpPr>
        <p:spPr>
          <a:xfrm>
            <a:off x="538385" y="850536"/>
            <a:ext cx="11079965" cy="684890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indent="0">
              <a:lnSpc>
                <a:spcPct val="150000"/>
              </a:lnSpc>
              <a:spcBef>
                <a:spcPts val="1000"/>
              </a:spcBef>
              <a:buClr>
                <a:srgbClr val="063E70"/>
              </a:buClr>
              <a:buFont typeface="Wingdings" pitchFamily="2" charset="2"/>
              <a:buNone/>
              <a:defRPr b="1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63E70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За 3 года промышленной эксплуатации АСМ РЗА на объектах, было зафиксировано 112 аварийных отключений оборудования, более 200 сообщений о неисправностях оборудования РЗА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D9408C4-4711-49BC-9793-B034BC70D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4246" y="2965963"/>
            <a:ext cx="5568393" cy="27023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49" y="4050352"/>
            <a:ext cx="5263637" cy="240718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FBAF980-7063-44B9-B218-B89A42178F86}"/>
              </a:ext>
            </a:extLst>
          </p:cNvPr>
          <p:cNvSpPr/>
          <p:nvPr/>
        </p:nvSpPr>
        <p:spPr>
          <a:xfrm>
            <a:off x="5917454" y="1640410"/>
            <a:ext cx="6141975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В 15 % аварийных отключений были зафиксированы неправильные действия РЗА, излишние пуски ступеней, допущенные неправильные срабатывания и несрабатывания. Фиксировались факты пусков защит вне зоны чувствительности.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168D605-5A00-4FAD-9574-5D5A3451C8FD}"/>
              </a:ext>
            </a:extLst>
          </p:cNvPr>
          <p:cNvSpPr/>
          <p:nvPr/>
        </p:nvSpPr>
        <p:spPr>
          <a:xfrm>
            <a:off x="538385" y="1572584"/>
            <a:ext cx="4949029" cy="24314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ea typeface="+mn-ea"/>
                <a:cs typeface="+mn-cs"/>
              </a:rPr>
              <a:t>Основные неисправности РЗА фиксируемые на объектах</a:t>
            </a:r>
          </a:p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063E7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ea typeface="+mn-ea"/>
                <a:cs typeface="+mn-cs"/>
              </a:rPr>
              <a:t>Перезапуск устройства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ea typeface="+mn-ea"/>
                <a:cs typeface="+mn-cs"/>
              </a:rPr>
              <a:t>Частый пуск осциллографа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ea typeface="+mn-ea"/>
                <a:cs typeface="+mn-cs"/>
              </a:rPr>
              <a:t>Неверная КС данных сигнального процессора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ea typeface="+mn-ea"/>
                <a:cs typeface="+mn-cs"/>
              </a:rPr>
              <a:t>Ошибка связи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ea typeface="+mn-ea"/>
                <a:cs typeface="+mn-cs"/>
              </a:rPr>
              <a:t>Несоответствие значений параметров конфигурации устройства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ea typeface="+mn-ea"/>
                <a:cs typeface="+mn-cs"/>
              </a:rPr>
              <a:t>Недостаточно свободного места в памяти осциллограмм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ea typeface="+mn-ea"/>
                <a:cs typeface="+mn-cs"/>
              </a:rPr>
              <a:t>Перезапуск коммуникационного процессора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ea typeface="+mn-ea"/>
                <a:cs typeface="+mn-cs"/>
              </a:rPr>
              <a:t>Переполнение буфера дискретных событий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63E70"/>
                </a:solidFill>
                <a:effectLst/>
                <a:uLnTx/>
                <a:uFillTx/>
                <a:ea typeface="+mn-ea"/>
                <a:cs typeface="+mn-cs"/>
              </a:rPr>
              <a:t>Положение переключающих устройств РЗА не соответствует эталону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5" name="Номер слайда 2">
            <a:extLst>
              <a:ext uri="{FF2B5EF4-FFF2-40B4-BE49-F238E27FC236}">
                <a16:creationId xmlns:a16="http://schemas.microsoft.com/office/drawing/2014/main" id="{D4A86C0D-9258-42BF-BD43-009C7C8E6A76}"/>
              </a:ext>
            </a:extLst>
          </p:cNvPr>
          <p:cNvSpPr txBox="1">
            <a:spLocks/>
          </p:cNvSpPr>
          <p:nvPr/>
        </p:nvSpPr>
        <p:spPr>
          <a:xfrm>
            <a:off x="109013" y="6414382"/>
            <a:ext cx="429372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400" b="1" kern="1200">
                <a:solidFill>
                  <a:srgbClr val="7F859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7F859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354503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FE6B3A2-17AA-4E81-8C3E-8D950CBCD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5450" y="3843203"/>
            <a:ext cx="3989637" cy="119972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7C3BE61-5949-43D8-B13A-B9873BC1A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274" y="3330335"/>
            <a:ext cx="3684980" cy="90314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B295B-E97D-5349-AB53-4A7A18F7C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13" y="323179"/>
            <a:ext cx="11232159" cy="513729"/>
          </a:xfrm>
          <a:noFill/>
        </p:spPr>
        <p:txBody>
          <a:bodyPr vert="horz" lIns="91440" tIns="46800" rIns="91440" bIns="45720" rtlCol="0" anchor="t" anchorCtr="0">
            <a:noAutofit/>
          </a:bodyPr>
          <a:lstStyle/>
          <a:p>
            <a:r>
              <a:rPr lang="ru-RU" sz="2800" dirty="0"/>
              <a:t>Практика применения АСМ РЗА. Неправильная работа РЗА</a:t>
            </a:r>
            <a:endParaRPr lang="ru-RU" sz="2800" dirty="0">
              <a:latin typeface="+mj-lt"/>
            </a:endParaRPr>
          </a:p>
        </p:txBody>
      </p:sp>
      <p:sp>
        <p:nvSpPr>
          <p:cNvPr id="17" name="Текст 4">
            <a:extLst>
              <a:ext uri="{FF2B5EF4-FFF2-40B4-BE49-F238E27FC236}">
                <a16:creationId xmlns:a16="http://schemas.microsoft.com/office/drawing/2014/main" id="{CE3F0846-344E-415B-950B-0431F825D6D6}"/>
              </a:ext>
            </a:extLst>
          </p:cNvPr>
          <p:cNvSpPr txBox="1">
            <a:spLocks/>
          </p:cNvSpPr>
          <p:nvPr/>
        </p:nvSpPr>
        <p:spPr>
          <a:xfrm>
            <a:off x="460418" y="766674"/>
            <a:ext cx="10763155" cy="68770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indent="0">
              <a:lnSpc>
                <a:spcPct val="150000"/>
              </a:lnSpc>
              <a:spcBef>
                <a:spcPts val="1000"/>
              </a:spcBef>
              <a:buClr>
                <a:srgbClr val="063E70"/>
              </a:buClr>
              <a:buFont typeface="Wingdings" pitchFamily="2" charset="2"/>
              <a:buNone/>
              <a:defRPr b="1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63E70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DFDFD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Примеры неправильной работы РЗА, выявленные при эксплуатации АСМ РЗА в электрических сетях по результатам аварийных событий, коротких замыканий.</a:t>
            </a:r>
          </a:p>
        </p:txBody>
      </p:sp>
      <p:sp>
        <p:nvSpPr>
          <p:cNvPr id="22" name="Объект 27">
            <a:extLst>
              <a:ext uri="{FF2B5EF4-FFF2-40B4-BE49-F238E27FC236}">
                <a16:creationId xmlns:a16="http://schemas.microsoft.com/office/drawing/2014/main" id="{90B5F606-D369-419C-A2ED-775F004E89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1286" y="1779895"/>
            <a:ext cx="3975901" cy="2882757"/>
          </a:xfrm>
        </p:spPr>
        <p:txBody>
          <a:bodyPr anchor="t" anchorCtr="0">
            <a:normAutofit fontScale="925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Затянутое время срабатывания ТЗНП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Избыточное срабатывание ДФЗ с неселективным отключением неповрежденной ЛЭП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Отсутствие пуска второй ступени ТЗНП при КЗ на защищаемой ЛЭП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Ложное отключение КВЛ 220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</a:rPr>
              <a:t>кВ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 Черноморская - Поселковая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ru-RU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Номер слайда 2">
            <a:extLst>
              <a:ext uri="{FF2B5EF4-FFF2-40B4-BE49-F238E27FC236}">
                <a16:creationId xmlns:a16="http://schemas.microsoft.com/office/drawing/2014/main" id="{D4A86C0D-9258-42BF-BD43-009C7C8E6A76}"/>
              </a:ext>
            </a:extLst>
          </p:cNvPr>
          <p:cNvSpPr txBox="1">
            <a:spLocks/>
          </p:cNvSpPr>
          <p:nvPr/>
        </p:nvSpPr>
        <p:spPr>
          <a:xfrm>
            <a:off x="109012" y="6414382"/>
            <a:ext cx="48919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400" b="1" kern="1200">
                <a:solidFill>
                  <a:srgbClr val="7F859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3B4BD4-050E-0A40-8851-5BEAF711E4C9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rgbClr val="7F859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7F859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Объект 27">
            <a:extLst>
              <a:ext uri="{FF2B5EF4-FFF2-40B4-BE49-F238E27FC236}">
                <a16:creationId xmlns:a16="http://schemas.microsoft.com/office/drawing/2014/main" id="{8FC0B72B-DC7D-4D66-B4C6-621F34916897}"/>
              </a:ext>
            </a:extLst>
          </p:cNvPr>
          <p:cNvSpPr txBox="1">
            <a:spLocks/>
          </p:cNvSpPr>
          <p:nvPr/>
        </p:nvSpPr>
        <p:spPr>
          <a:xfrm>
            <a:off x="624475" y="5259339"/>
            <a:ext cx="10943049" cy="103145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63E70"/>
              </a:buClr>
              <a:buFont typeface="Wingdings" pitchFamily="2" charset="2"/>
              <a:buChar char="§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rgbClr val="063E70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DFDFD">
                    <a:lumMod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Оперативные мероприятия по техническому обслуживанию устройств РЗА, включая коррекцию уставок, позволили избежать возможного распространения аварии и повышения тяжести технологических нарушений при будущих возмущениях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DA2C1C-E0CC-489F-B176-1275330032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0269" y="1598661"/>
            <a:ext cx="4970445" cy="210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732316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презентации ГК РТСофт">
  <a:themeElements>
    <a:clrScheme name="rtsoft">
      <a:dk1>
        <a:srgbClr val="063E70"/>
      </a:dk1>
      <a:lt1>
        <a:srgbClr val="FFFFFF"/>
      </a:lt1>
      <a:dk2>
        <a:srgbClr val="666E7D"/>
      </a:dk2>
      <a:lt2>
        <a:srgbClr val="FDFDFD"/>
      </a:lt2>
      <a:accent1>
        <a:srgbClr val="053D70"/>
      </a:accent1>
      <a:accent2>
        <a:srgbClr val="45A834"/>
      </a:accent2>
      <a:accent3>
        <a:srgbClr val="09797C"/>
      </a:accent3>
      <a:accent4>
        <a:srgbClr val="467C98"/>
      </a:accent4>
      <a:accent5>
        <a:srgbClr val="37ADE4"/>
      </a:accent5>
      <a:accent6>
        <a:srgbClr val="9B2B83"/>
      </a:accent6>
      <a:hlink>
        <a:srgbClr val="E6007E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>
        <a:spAutoFit/>
      </a:bodyPr>
      <a:lstStyle>
        <a:defPPr algn="l">
          <a:defRPr sz="3200" b="1" i="0" dirty="0" smtClean="0">
            <a:latin typeface="Arial Narrow" panose="020B0604020202020204" pitchFamily="34" charset="0"/>
            <a:cs typeface="Arial Narrow" panose="020B0604020202020204" pitchFamily="34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tsoft" id="{95E0C2C3-B9A2-4F48-BB7B-93DA81648D7C}" vid="{63ACF93B-633C-D04B-9446-C018BEE4BCC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B121FAFBCAEA46B3D525D2E5480661" ma:contentTypeVersion="13" ma:contentTypeDescription="Create a new document." ma:contentTypeScope="" ma:versionID="453143bc150f484e6577a8ba445dace0">
  <xsd:schema xmlns:xsd="http://www.w3.org/2001/XMLSchema" xmlns:xs="http://www.w3.org/2001/XMLSchema" xmlns:p="http://schemas.microsoft.com/office/2006/metadata/properties" xmlns:ns3="796acb33-372a-4e25-926d-6081b3f7654e" xmlns:ns4="1fe750c7-a4a3-4f50-b1f4-ea3a6fcc11bd" targetNamespace="http://schemas.microsoft.com/office/2006/metadata/properties" ma:root="true" ma:fieldsID="ab0f6ba29cc93f256e863ed692ca7592" ns3:_="" ns4:_="">
    <xsd:import namespace="796acb33-372a-4e25-926d-6081b3f7654e"/>
    <xsd:import namespace="1fe750c7-a4a3-4f50-b1f4-ea3a6fcc11b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6acb33-372a-4e25-926d-6081b3f765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e750c7-a4a3-4f50-b1f4-ea3a6fcc11b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702C3FB-F67F-487F-A923-CCE49A0580DC}">
  <ds:schemaRefs>
    <ds:schemaRef ds:uri="1fe750c7-a4a3-4f50-b1f4-ea3a6fcc11bd"/>
    <ds:schemaRef ds:uri="796acb33-372a-4e25-926d-6081b3f7654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58CE554-DA1F-4DCC-B392-CE9E35E661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EEECE3-1B9D-49DC-BE94-27F0F1561D7A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fe750c7-a4a3-4f50-b1f4-ea3a6fcc11bd"/>
    <ds:schemaRef ds:uri="http://purl.org/dc/terms/"/>
    <ds:schemaRef ds:uri="796acb33-372a-4e25-926d-6081b3f7654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ГК РТСофт</Template>
  <TotalTime>7927</TotalTime>
  <Words>2027</Words>
  <Application>Microsoft Office PowerPoint</Application>
  <PresentationFormat>Широкоэкранный</PresentationFormat>
  <Paragraphs>226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Arial Narrow</vt:lpstr>
      <vt:lpstr>Calibri</vt:lpstr>
      <vt:lpstr>Calibri Light</vt:lpstr>
      <vt:lpstr>Century Gothic</vt:lpstr>
      <vt:lpstr>Symbol</vt:lpstr>
      <vt:lpstr>Times New Roman</vt:lpstr>
      <vt:lpstr>Wingdings</vt:lpstr>
      <vt:lpstr>Шаблон презентации ГК РТСофт</vt:lpstr>
      <vt:lpstr>Тема Office</vt:lpstr>
      <vt:lpstr>Advanced Protection Suite </vt:lpstr>
      <vt:lpstr>Что хотим обсудить на площадке Форума РЗА</vt:lpstr>
      <vt:lpstr>НПА вокруг асм рза</vt:lpstr>
      <vt:lpstr>НПА для внедрения и приемки АСМ РЗА</vt:lpstr>
      <vt:lpstr>Проблема АСМ РЗА - в тексте самого приказа №555 «Об утверждении Правил технического обслуживания …»</vt:lpstr>
      <vt:lpstr>Опыт эксплуатации АСМ РЗА Ртсофт-сг, позиция пао «россети»</vt:lpstr>
      <vt:lpstr>Презентация PowerPoint</vt:lpstr>
      <vt:lpstr>Практика применения АСМ РЗА. Неисправности</vt:lpstr>
      <vt:lpstr>Практика применения АСМ РЗА. Неправильная работа РЗА</vt:lpstr>
      <vt:lpstr>Функции АСМ РЗА в деталях для Россети</vt:lpstr>
      <vt:lpstr>Презентация PowerPoint</vt:lpstr>
      <vt:lpstr>Предложения по схеме обслуживания РЗА по состоянию</vt:lpstr>
      <vt:lpstr>Влияние АСМ РЗА на объём ТО (1 из 3)</vt:lpstr>
      <vt:lpstr>Влияние АСМ РЗА на объём ТО (2 из 3)</vt:lpstr>
      <vt:lpstr>Влияние АСМ РЗА на объём ТО (3 из 3)</vt:lpstr>
      <vt:lpstr>Выводы и предложения</vt:lpstr>
      <vt:lpstr>Выводы и предложения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Федоров Олег Александрович</cp:lastModifiedBy>
  <cp:revision>407</cp:revision>
  <cp:lastPrinted>2019-06-14T07:50:40Z</cp:lastPrinted>
  <dcterms:created xsi:type="dcterms:W3CDTF">2019-06-28T09:00:06Z</dcterms:created>
  <dcterms:modified xsi:type="dcterms:W3CDTF">2024-04-23T10:14:34Z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0x0101004FB121FAFBCAEA46B3D525D2E5480661</vt:lpwstr>
  </property>
</Properties>
</file>