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2"/>
    <p:sldId id="268" r:id="rId3"/>
    <p:sldId id="312" r:id="rId4"/>
    <p:sldId id="340" r:id="rId5"/>
    <p:sldId id="338" r:id="rId6"/>
    <p:sldId id="339" r:id="rId7"/>
    <p:sldId id="316" r:id="rId8"/>
    <p:sldId id="333" r:id="rId9"/>
    <p:sldId id="334" r:id="rId10"/>
    <p:sldId id="323" r:id="rId11"/>
    <p:sldId id="318" r:id="rId12"/>
    <p:sldId id="322" r:id="rId13"/>
    <p:sldId id="329" r:id="rId14"/>
    <p:sldId id="321" r:id="rId15"/>
    <p:sldId id="341" r:id="rId16"/>
    <p:sldId id="317" r:id="rId17"/>
    <p:sldId id="335" r:id="rId18"/>
    <p:sldId id="319" r:id="rId19"/>
    <p:sldId id="336" r:id="rId20"/>
    <p:sldId id="337" r:id="rId21"/>
    <p:sldId id="320" r:id="rId22"/>
    <p:sldId id="324" r:id="rId23"/>
    <p:sldId id="325" r:id="rId24"/>
    <p:sldId id="326" r:id="rId25"/>
    <p:sldId id="327" r:id="rId26"/>
    <p:sldId id="328" r:id="rId27"/>
    <p:sldId id="303" r:id="rId28"/>
    <p:sldId id="313" r:id="rId29"/>
    <p:sldId id="292" r:id="rId30"/>
  </p:sldIdLst>
  <p:sldSz cx="20104100" cy="11309350"/>
  <p:notesSz cx="20104100" cy="113093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93" autoAdjust="0"/>
    <p:restoredTop sz="94070" autoAdjust="0"/>
  </p:normalViewPr>
  <p:slideViewPr>
    <p:cSldViewPr>
      <p:cViewPr varScale="1">
        <p:scale>
          <a:sx n="67" d="100"/>
          <a:sy n="67" d="100"/>
        </p:scale>
        <p:origin x="882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08374C-0D3D-45E4-B9A7-670E77E23844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F8183353-82AB-4AC4-8B28-2A5A85B70BF7}">
      <dgm:prSet phldrT="[Текст]"/>
      <dgm:spPr/>
      <dgm:t>
        <a:bodyPr/>
        <a:lstStyle/>
        <a:p>
          <a:r>
            <a:rPr lang="ru-RU" dirty="0" smtClean="0"/>
            <a:t>Паспортные и эксплуатационные данные устройств</a:t>
          </a:r>
          <a:endParaRPr lang="ru-RU" dirty="0"/>
        </a:p>
      </dgm:t>
    </dgm:pt>
    <dgm:pt modelId="{7C7D6322-CDE8-4C44-A593-991B53E2E16E}" type="parTrans" cxnId="{DC1A45CB-696E-47FE-A597-D0FFE046C15E}">
      <dgm:prSet/>
      <dgm:spPr/>
      <dgm:t>
        <a:bodyPr/>
        <a:lstStyle/>
        <a:p>
          <a:endParaRPr lang="ru-RU"/>
        </a:p>
      </dgm:t>
    </dgm:pt>
    <dgm:pt modelId="{67D2C9B3-B11E-4B2A-907A-E3E7ECB90346}" type="sibTrans" cxnId="{DC1A45CB-696E-47FE-A597-D0FFE046C15E}">
      <dgm:prSet/>
      <dgm:spPr/>
      <dgm:t>
        <a:bodyPr/>
        <a:lstStyle/>
        <a:p>
          <a:endParaRPr lang="ru-RU"/>
        </a:p>
      </dgm:t>
    </dgm:pt>
    <dgm:pt modelId="{104C7D15-61BC-4616-8556-82A629C4B97D}">
      <dgm:prSet phldrT="[Текст]" custT="1"/>
      <dgm:spPr/>
      <dgm:t>
        <a:bodyPr/>
        <a:lstStyle/>
        <a:p>
          <a:r>
            <a:rPr lang="ru-RU" sz="1100" dirty="0" smtClean="0"/>
            <a:t>Данные мониторинга ПАМИ + Диагностические сигналы</a:t>
          </a:r>
          <a:endParaRPr lang="ru-RU" sz="1100" dirty="0"/>
        </a:p>
      </dgm:t>
    </dgm:pt>
    <dgm:pt modelId="{B32024CE-A9E6-42D4-BF8C-35D9B5F45B21}" type="parTrans" cxnId="{E8FB909E-9134-4C94-AFE3-117100168C0C}">
      <dgm:prSet/>
      <dgm:spPr/>
      <dgm:t>
        <a:bodyPr/>
        <a:lstStyle/>
        <a:p>
          <a:endParaRPr lang="ru-RU"/>
        </a:p>
      </dgm:t>
    </dgm:pt>
    <dgm:pt modelId="{350921AF-7BFA-499E-91B2-5CE28657C22D}" type="sibTrans" cxnId="{E8FB909E-9134-4C94-AFE3-117100168C0C}">
      <dgm:prSet/>
      <dgm:spPr/>
      <dgm:t>
        <a:bodyPr/>
        <a:lstStyle/>
        <a:p>
          <a:endParaRPr lang="ru-RU"/>
        </a:p>
      </dgm:t>
    </dgm:pt>
    <dgm:pt modelId="{52BEDD69-3E04-4755-BC7D-94EAA5313677}">
      <dgm:prSet phldrT="[Текст]"/>
      <dgm:spPr/>
      <dgm:t>
        <a:bodyPr/>
        <a:lstStyle/>
        <a:p>
          <a:r>
            <a:rPr lang="ru-RU" dirty="0" smtClean="0"/>
            <a:t>Результаты анализа устройств РЗА</a:t>
          </a:r>
          <a:endParaRPr lang="ru-RU" dirty="0"/>
        </a:p>
      </dgm:t>
    </dgm:pt>
    <dgm:pt modelId="{29A1F8B5-C6D1-408E-9FF0-EF97606AD749}" type="parTrans" cxnId="{32CF42C6-6D6C-47FB-98F6-53B26E7E8475}">
      <dgm:prSet/>
      <dgm:spPr/>
      <dgm:t>
        <a:bodyPr/>
        <a:lstStyle/>
        <a:p>
          <a:endParaRPr lang="ru-RU"/>
        </a:p>
      </dgm:t>
    </dgm:pt>
    <dgm:pt modelId="{957F6C8F-EC26-44EE-B00C-2D6C41280954}" type="sibTrans" cxnId="{32CF42C6-6D6C-47FB-98F6-53B26E7E8475}">
      <dgm:prSet/>
      <dgm:spPr/>
      <dgm:t>
        <a:bodyPr/>
        <a:lstStyle/>
        <a:p>
          <a:endParaRPr lang="ru-RU"/>
        </a:p>
      </dgm:t>
    </dgm:pt>
    <dgm:pt modelId="{A8D9AC2B-36B8-4DCC-B3EF-ED4E956B83E4}" type="pres">
      <dgm:prSet presAssocID="{9C08374C-0D3D-45E4-B9A7-670E77E23844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33ECEA78-CC1A-44DC-964F-C793823761F9}" type="pres">
      <dgm:prSet presAssocID="{F8183353-82AB-4AC4-8B28-2A5A85B70BF7}" presName="gear1" presStyleLbl="node1" presStyleIdx="0" presStyleCnt="3" custLinFactNeighborX="3939" custLinFactNeighborY="-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861F2E-D0A6-4A2C-B69B-76C6AA7CF8FE}" type="pres">
      <dgm:prSet presAssocID="{F8183353-82AB-4AC4-8B28-2A5A85B70BF7}" presName="gear1srcNode" presStyleLbl="node1" presStyleIdx="0" presStyleCnt="3"/>
      <dgm:spPr/>
      <dgm:t>
        <a:bodyPr/>
        <a:lstStyle/>
        <a:p>
          <a:endParaRPr lang="ru-RU"/>
        </a:p>
      </dgm:t>
    </dgm:pt>
    <dgm:pt modelId="{41E7FA04-E7B4-427F-8212-3724020FBE75}" type="pres">
      <dgm:prSet presAssocID="{F8183353-82AB-4AC4-8B28-2A5A85B70BF7}" presName="gear1dstNode" presStyleLbl="node1" presStyleIdx="0" presStyleCnt="3"/>
      <dgm:spPr/>
      <dgm:t>
        <a:bodyPr/>
        <a:lstStyle/>
        <a:p>
          <a:endParaRPr lang="ru-RU"/>
        </a:p>
      </dgm:t>
    </dgm:pt>
    <dgm:pt modelId="{DE834C4F-2F28-4C07-AA26-7F450BFFC855}" type="pres">
      <dgm:prSet presAssocID="{104C7D15-61BC-4616-8556-82A629C4B97D}" presName="gear2" presStyleLbl="node1" presStyleIdx="1" presStyleCnt="3" custScaleX="117440" custScaleY="1174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2F23BD-2CD3-497F-99DD-E68F2C44DA51}" type="pres">
      <dgm:prSet presAssocID="{104C7D15-61BC-4616-8556-82A629C4B97D}" presName="gear2srcNode" presStyleLbl="node1" presStyleIdx="1" presStyleCnt="3"/>
      <dgm:spPr/>
      <dgm:t>
        <a:bodyPr/>
        <a:lstStyle/>
        <a:p>
          <a:endParaRPr lang="ru-RU"/>
        </a:p>
      </dgm:t>
    </dgm:pt>
    <dgm:pt modelId="{75C1C75E-636E-406A-AB7F-E1CEF135FA32}" type="pres">
      <dgm:prSet presAssocID="{104C7D15-61BC-4616-8556-82A629C4B97D}" presName="gear2dstNode" presStyleLbl="node1" presStyleIdx="1" presStyleCnt="3"/>
      <dgm:spPr/>
      <dgm:t>
        <a:bodyPr/>
        <a:lstStyle/>
        <a:p>
          <a:endParaRPr lang="ru-RU"/>
        </a:p>
      </dgm:t>
    </dgm:pt>
    <dgm:pt modelId="{D8CE8ADE-49AD-4F13-9D8D-D50A63E64754}" type="pres">
      <dgm:prSet presAssocID="{52BEDD69-3E04-4755-BC7D-94EAA5313677}" presName="gear3" presStyleLbl="node1" presStyleIdx="2" presStyleCnt="3"/>
      <dgm:spPr/>
      <dgm:t>
        <a:bodyPr/>
        <a:lstStyle/>
        <a:p>
          <a:endParaRPr lang="ru-RU"/>
        </a:p>
      </dgm:t>
    </dgm:pt>
    <dgm:pt modelId="{D6BEA64B-616D-4D37-8DBF-86AF82506FC4}" type="pres">
      <dgm:prSet presAssocID="{52BEDD69-3E04-4755-BC7D-94EAA5313677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535F7D-930E-4F31-9600-F57C949EE75C}" type="pres">
      <dgm:prSet presAssocID="{52BEDD69-3E04-4755-BC7D-94EAA5313677}" presName="gear3srcNode" presStyleLbl="node1" presStyleIdx="2" presStyleCnt="3"/>
      <dgm:spPr/>
      <dgm:t>
        <a:bodyPr/>
        <a:lstStyle/>
        <a:p>
          <a:endParaRPr lang="ru-RU"/>
        </a:p>
      </dgm:t>
    </dgm:pt>
    <dgm:pt modelId="{158B1218-E96F-4BBC-BE97-D3DCD1A7B6AD}" type="pres">
      <dgm:prSet presAssocID="{52BEDD69-3E04-4755-BC7D-94EAA5313677}" presName="gear3dstNode" presStyleLbl="node1" presStyleIdx="2" presStyleCnt="3"/>
      <dgm:spPr/>
      <dgm:t>
        <a:bodyPr/>
        <a:lstStyle/>
        <a:p>
          <a:endParaRPr lang="ru-RU"/>
        </a:p>
      </dgm:t>
    </dgm:pt>
    <dgm:pt modelId="{E37A16D0-4AF8-423B-802A-7FA4DE8A2A16}" type="pres">
      <dgm:prSet presAssocID="{67D2C9B3-B11E-4B2A-907A-E3E7ECB90346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086A776E-A85C-4071-87D9-BA93096331E0}" type="pres">
      <dgm:prSet presAssocID="{350921AF-7BFA-499E-91B2-5CE28657C22D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05B2CA6C-2A81-4252-8123-C5B062910E37}" type="pres">
      <dgm:prSet presAssocID="{957F6C8F-EC26-44EE-B00C-2D6C41280954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DC1A45CB-696E-47FE-A597-D0FFE046C15E}" srcId="{9C08374C-0D3D-45E4-B9A7-670E77E23844}" destId="{F8183353-82AB-4AC4-8B28-2A5A85B70BF7}" srcOrd="0" destOrd="0" parTransId="{7C7D6322-CDE8-4C44-A593-991B53E2E16E}" sibTransId="{67D2C9B3-B11E-4B2A-907A-E3E7ECB90346}"/>
    <dgm:cxn modelId="{C919DEC0-10F9-464F-AED3-05F066B47C43}" type="presOf" srcId="{52BEDD69-3E04-4755-BC7D-94EAA5313677}" destId="{158B1218-E96F-4BBC-BE97-D3DCD1A7B6AD}" srcOrd="3" destOrd="0" presId="urn:microsoft.com/office/officeart/2005/8/layout/gear1"/>
    <dgm:cxn modelId="{0A209F65-4FC6-4881-9336-7CF0A1626754}" type="presOf" srcId="{67D2C9B3-B11E-4B2A-907A-E3E7ECB90346}" destId="{E37A16D0-4AF8-423B-802A-7FA4DE8A2A16}" srcOrd="0" destOrd="0" presId="urn:microsoft.com/office/officeart/2005/8/layout/gear1"/>
    <dgm:cxn modelId="{B12C4D6E-F39A-438D-A514-7D930A97D905}" type="presOf" srcId="{104C7D15-61BC-4616-8556-82A629C4B97D}" destId="{352F23BD-2CD3-497F-99DD-E68F2C44DA51}" srcOrd="1" destOrd="0" presId="urn:microsoft.com/office/officeart/2005/8/layout/gear1"/>
    <dgm:cxn modelId="{E8FB909E-9134-4C94-AFE3-117100168C0C}" srcId="{9C08374C-0D3D-45E4-B9A7-670E77E23844}" destId="{104C7D15-61BC-4616-8556-82A629C4B97D}" srcOrd="1" destOrd="0" parTransId="{B32024CE-A9E6-42D4-BF8C-35D9B5F45B21}" sibTransId="{350921AF-7BFA-499E-91B2-5CE28657C22D}"/>
    <dgm:cxn modelId="{1ADF222A-4BD3-48AA-ACC4-C05F59C94056}" type="presOf" srcId="{52BEDD69-3E04-4755-BC7D-94EAA5313677}" destId="{BA535F7D-930E-4F31-9600-F57C949EE75C}" srcOrd="2" destOrd="0" presId="urn:microsoft.com/office/officeart/2005/8/layout/gear1"/>
    <dgm:cxn modelId="{53254396-7EA8-4C56-A002-BB7A8CDA8F15}" type="presOf" srcId="{104C7D15-61BC-4616-8556-82A629C4B97D}" destId="{DE834C4F-2F28-4C07-AA26-7F450BFFC855}" srcOrd="0" destOrd="0" presId="urn:microsoft.com/office/officeart/2005/8/layout/gear1"/>
    <dgm:cxn modelId="{80F0C4DA-1E2D-43EA-AC27-7B982732BD36}" type="presOf" srcId="{F8183353-82AB-4AC4-8B28-2A5A85B70BF7}" destId="{01861F2E-D0A6-4A2C-B69B-76C6AA7CF8FE}" srcOrd="1" destOrd="0" presId="urn:microsoft.com/office/officeart/2005/8/layout/gear1"/>
    <dgm:cxn modelId="{32CF42C6-6D6C-47FB-98F6-53B26E7E8475}" srcId="{9C08374C-0D3D-45E4-B9A7-670E77E23844}" destId="{52BEDD69-3E04-4755-BC7D-94EAA5313677}" srcOrd="2" destOrd="0" parTransId="{29A1F8B5-C6D1-408E-9FF0-EF97606AD749}" sibTransId="{957F6C8F-EC26-44EE-B00C-2D6C41280954}"/>
    <dgm:cxn modelId="{035D049A-8D74-48DD-9E3A-31D1DE48D055}" type="presOf" srcId="{104C7D15-61BC-4616-8556-82A629C4B97D}" destId="{75C1C75E-636E-406A-AB7F-E1CEF135FA32}" srcOrd="2" destOrd="0" presId="urn:microsoft.com/office/officeart/2005/8/layout/gear1"/>
    <dgm:cxn modelId="{CE71A684-D86C-42D5-98E5-AB1B804CAE3A}" type="presOf" srcId="{350921AF-7BFA-499E-91B2-5CE28657C22D}" destId="{086A776E-A85C-4071-87D9-BA93096331E0}" srcOrd="0" destOrd="0" presId="urn:microsoft.com/office/officeart/2005/8/layout/gear1"/>
    <dgm:cxn modelId="{97B7BD69-9F85-4686-9011-11817833BBBE}" type="presOf" srcId="{F8183353-82AB-4AC4-8B28-2A5A85B70BF7}" destId="{33ECEA78-CC1A-44DC-964F-C793823761F9}" srcOrd="0" destOrd="0" presId="urn:microsoft.com/office/officeart/2005/8/layout/gear1"/>
    <dgm:cxn modelId="{5BFE8F45-8CC8-4717-B1D9-26DDD9352D22}" type="presOf" srcId="{52BEDD69-3E04-4755-BC7D-94EAA5313677}" destId="{D8CE8ADE-49AD-4F13-9D8D-D50A63E64754}" srcOrd="0" destOrd="0" presId="urn:microsoft.com/office/officeart/2005/8/layout/gear1"/>
    <dgm:cxn modelId="{3592EFB1-57DD-4744-83F5-9D30CEBBD673}" type="presOf" srcId="{9C08374C-0D3D-45E4-B9A7-670E77E23844}" destId="{A8D9AC2B-36B8-4DCC-B3EF-ED4E956B83E4}" srcOrd="0" destOrd="0" presId="urn:microsoft.com/office/officeart/2005/8/layout/gear1"/>
    <dgm:cxn modelId="{9F8DD505-8E1C-4141-A61F-B88C26A81023}" type="presOf" srcId="{52BEDD69-3E04-4755-BC7D-94EAA5313677}" destId="{D6BEA64B-616D-4D37-8DBF-86AF82506FC4}" srcOrd="1" destOrd="0" presId="urn:microsoft.com/office/officeart/2005/8/layout/gear1"/>
    <dgm:cxn modelId="{0758A94C-27F5-4899-8F2C-5A63A42B7C91}" type="presOf" srcId="{957F6C8F-EC26-44EE-B00C-2D6C41280954}" destId="{05B2CA6C-2A81-4252-8123-C5B062910E37}" srcOrd="0" destOrd="0" presId="urn:microsoft.com/office/officeart/2005/8/layout/gear1"/>
    <dgm:cxn modelId="{61F19DD1-39B0-41D0-9B2C-6708B47269A3}" type="presOf" srcId="{F8183353-82AB-4AC4-8B28-2A5A85B70BF7}" destId="{41E7FA04-E7B4-427F-8212-3724020FBE75}" srcOrd="2" destOrd="0" presId="urn:microsoft.com/office/officeart/2005/8/layout/gear1"/>
    <dgm:cxn modelId="{F731EFBD-D490-42E6-BA7E-66E1A6747465}" type="presParOf" srcId="{A8D9AC2B-36B8-4DCC-B3EF-ED4E956B83E4}" destId="{33ECEA78-CC1A-44DC-964F-C793823761F9}" srcOrd="0" destOrd="0" presId="urn:microsoft.com/office/officeart/2005/8/layout/gear1"/>
    <dgm:cxn modelId="{B43BD242-186D-4BE1-BC55-3F434270A1F6}" type="presParOf" srcId="{A8D9AC2B-36B8-4DCC-B3EF-ED4E956B83E4}" destId="{01861F2E-D0A6-4A2C-B69B-76C6AA7CF8FE}" srcOrd="1" destOrd="0" presId="urn:microsoft.com/office/officeart/2005/8/layout/gear1"/>
    <dgm:cxn modelId="{B5ABBE29-B90E-437A-9AFE-DA0C105C769C}" type="presParOf" srcId="{A8D9AC2B-36B8-4DCC-B3EF-ED4E956B83E4}" destId="{41E7FA04-E7B4-427F-8212-3724020FBE75}" srcOrd="2" destOrd="0" presId="urn:microsoft.com/office/officeart/2005/8/layout/gear1"/>
    <dgm:cxn modelId="{1A019FD8-68C7-42EF-8FE2-318C0195CC6C}" type="presParOf" srcId="{A8D9AC2B-36B8-4DCC-B3EF-ED4E956B83E4}" destId="{DE834C4F-2F28-4C07-AA26-7F450BFFC855}" srcOrd="3" destOrd="0" presId="urn:microsoft.com/office/officeart/2005/8/layout/gear1"/>
    <dgm:cxn modelId="{2D76958E-9790-4E55-8197-6F2D200C92B0}" type="presParOf" srcId="{A8D9AC2B-36B8-4DCC-B3EF-ED4E956B83E4}" destId="{352F23BD-2CD3-497F-99DD-E68F2C44DA51}" srcOrd="4" destOrd="0" presId="urn:microsoft.com/office/officeart/2005/8/layout/gear1"/>
    <dgm:cxn modelId="{EA66AF55-00C2-4A25-BED9-C65CCB424527}" type="presParOf" srcId="{A8D9AC2B-36B8-4DCC-B3EF-ED4E956B83E4}" destId="{75C1C75E-636E-406A-AB7F-E1CEF135FA32}" srcOrd="5" destOrd="0" presId="urn:microsoft.com/office/officeart/2005/8/layout/gear1"/>
    <dgm:cxn modelId="{A7336329-3349-4077-B20C-451EBEC1371B}" type="presParOf" srcId="{A8D9AC2B-36B8-4DCC-B3EF-ED4E956B83E4}" destId="{D8CE8ADE-49AD-4F13-9D8D-D50A63E64754}" srcOrd="6" destOrd="0" presId="urn:microsoft.com/office/officeart/2005/8/layout/gear1"/>
    <dgm:cxn modelId="{65B1A9B2-F2F5-43F9-BCF9-AC254040B7A8}" type="presParOf" srcId="{A8D9AC2B-36B8-4DCC-B3EF-ED4E956B83E4}" destId="{D6BEA64B-616D-4D37-8DBF-86AF82506FC4}" srcOrd="7" destOrd="0" presId="urn:microsoft.com/office/officeart/2005/8/layout/gear1"/>
    <dgm:cxn modelId="{02D95047-D49A-44C4-8A7C-4A75DA9B0E19}" type="presParOf" srcId="{A8D9AC2B-36B8-4DCC-B3EF-ED4E956B83E4}" destId="{BA535F7D-930E-4F31-9600-F57C949EE75C}" srcOrd="8" destOrd="0" presId="urn:microsoft.com/office/officeart/2005/8/layout/gear1"/>
    <dgm:cxn modelId="{BF20B5CC-CF6A-4F00-BDAF-49765288ACDE}" type="presParOf" srcId="{A8D9AC2B-36B8-4DCC-B3EF-ED4E956B83E4}" destId="{158B1218-E96F-4BBC-BE97-D3DCD1A7B6AD}" srcOrd="9" destOrd="0" presId="urn:microsoft.com/office/officeart/2005/8/layout/gear1"/>
    <dgm:cxn modelId="{21F99F17-B1EB-4D61-A0B5-E585EE6C717B}" type="presParOf" srcId="{A8D9AC2B-36B8-4DCC-B3EF-ED4E956B83E4}" destId="{E37A16D0-4AF8-423B-802A-7FA4DE8A2A16}" srcOrd="10" destOrd="0" presId="urn:microsoft.com/office/officeart/2005/8/layout/gear1"/>
    <dgm:cxn modelId="{D681522A-45E6-4EC8-9DA2-55D5C42CAA4A}" type="presParOf" srcId="{A8D9AC2B-36B8-4DCC-B3EF-ED4E956B83E4}" destId="{086A776E-A85C-4071-87D9-BA93096331E0}" srcOrd="11" destOrd="0" presId="urn:microsoft.com/office/officeart/2005/8/layout/gear1"/>
    <dgm:cxn modelId="{0E42403C-C59B-470E-93DD-07FD526E15D1}" type="presParOf" srcId="{A8D9AC2B-36B8-4DCC-B3EF-ED4E956B83E4}" destId="{05B2CA6C-2A81-4252-8123-C5B062910E37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ECEA78-CC1A-44DC-964F-C793823761F9}">
      <dsp:nvSpPr>
        <dsp:cNvPr id="0" name=""/>
        <dsp:cNvSpPr/>
      </dsp:nvSpPr>
      <dsp:spPr>
        <a:xfrm>
          <a:off x="2251028" y="2057391"/>
          <a:ext cx="2515357" cy="2515357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Паспортные и эксплуатационные данные устройств</a:t>
          </a:r>
          <a:endParaRPr lang="ru-RU" sz="1400" kern="1200" dirty="0"/>
        </a:p>
      </dsp:txBody>
      <dsp:txXfrm>
        <a:off x="2756727" y="2646601"/>
        <a:ext cx="1503959" cy="1292946"/>
      </dsp:txXfrm>
    </dsp:sp>
    <dsp:sp modelId="{DE834C4F-2F28-4C07-AA26-7F450BFFC855}">
      <dsp:nvSpPr>
        <dsp:cNvPr id="0" name=""/>
        <dsp:cNvSpPr/>
      </dsp:nvSpPr>
      <dsp:spPr>
        <a:xfrm>
          <a:off x="531523" y="1303961"/>
          <a:ext cx="2148390" cy="2148390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Данные мониторинга ПАМИ + Диагностические сигналы</a:t>
          </a:r>
          <a:endParaRPr lang="ru-RU" sz="1100" kern="1200" dirty="0"/>
        </a:p>
      </dsp:txBody>
      <dsp:txXfrm>
        <a:off x="1072387" y="1848094"/>
        <a:ext cx="1066662" cy="1060124"/>
      </dsp:txXfrm>
    </dsp:sp>
    <dsp:sp modelId="{D8CE8ADE-49AD-4F13-9D8D-D50A63E64754}">
      <dsp:nvSpPr>
        <dsp:cNvPr id="0" name=""/>
        <dsp:cNvSpPr/>
      </dsp:nvSpPr>
      <dsp:spPr>
        <a:xfrm rot="20700000">
          <a:off x="1715666" y="201415"/>
          <a:ext cx="1792390" cy="1792390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Результаты анализа устройств РЗА</a:t>
          </a:r>
          <a:endParaRPr lang="ru-RU" sz="1400" kern="1200" dirty="0"/>
        </a:p>
      </dsp:txBody>
      <dsp:txXfrm rot="-20700000">
        <a:off x="2108790" y="594539"/>
        <a:ext cx="1006143" cy="1006143"/>
      </dsp:txXfrm>
    </dsp:sp>
    <dsp:sp modelId="{E37A16D0-4AF8-423B-802A-7FA4DE8A2A16}">
      <dsp:nvSpPr>
        <dsp:cNvPr id="0" name=""/>
        <dsp:cNvSpPr/>
      </dsp:nvSpPr>
      <dsp:spPr>
        <a:xfrm>
          <a:off x="1965289" y="1676076"/>
          <a:ext cx="3219658" cy="3219658"/>
        </a:xfrm>
        <a:prstGeom prst="circularArrow">
          <a:avLst>
            <a:gd name="adj1" fmla="val 4688"/>
            <a:gd name="adj2" fmla="val 299029"/>
            <a:gd name="adj3" fmla="val 2524544"/>
            <a:gd name="adj4" fmla="val 15843346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6A776E-A85C-4071-87D9-BA93096331E0}">
      <dsp:nvSpPr>
        <dsp:cNvPr id="0" name=""/>
        <dsp:cNvSpPr/>
      </dsp:nvSpPr>
      <dsp:spPr>
        <a:xfrm>
          <a:off x="367068" y="1057087"/>
          <a:ext cx="2339282" cy="233928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B2CA6C-2A81-4252-8123-C5B062910E37}">
      <dsp:nvSpPr>
        <dsp:cNvPr id="0" name=""/>
        <dsp:cNvSpPr/>
      </dsp:nvSpPr>
      <dsp:spPr>
        <a:xfrm>
          <a:off x="1301068" y="-192812"/>
          <a:ext cx="2522217" cy="252221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2B2D5D-1013-4EF8-9DF1-A419D00C7010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8F7185-5F89-47AC-B0DE-5A4174B237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009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7185-5F89-47AC-B0DE-5A4174B2378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694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7185-5F89-47AC-B0DE-5A4174B2378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902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7185-5F89-47AC-B0DE-5A4174B2378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809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7185-5F89-47AC-B0DE-5A4174B2378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169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400" b="1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E3291B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400" b="1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509427" y="3696339"/>
            <a:ext cx="6815455" cy="56737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1" i="0">
                <a:solidFill>
                  <a:srgbClr val="1D1D1B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400" b="1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79310" y="5027012"/>
            <a:ext cx="16945478" cy="13074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400" b="1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46962" y="2434481"/>
            <a:ext cx="18010174" cy="3679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E3291B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g"/><Relationship Id="rId9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0104099" cy="11308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32044" y="3967280"/>
            <a:ext cx="4379866" cy="36731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211402" y="568085"/>
            <a:ext cx="4221480" cy="3162300"/>
          </a:xfrm>
          <a:custGeom>
            <a:avLst/>
            <a:gdLst/>
            <a:ahLst/>
            <a:cxnLst/>
            <a:rect l="l" t="t" r="r" b="b"/>
            <a:pathLst>
              <a:path w="4221480" h="3162300">
                <a:moveTo>
                  <a:pt x="3294800" y="2654300"/>
                </a:moveTo>
                <a:lnTo>
                  <a:pt x="3155691" y="2692400"/>
                </a:lnTo>
                <a:lnTo>
                  <a:pt x="3107913" y="2692400"/>
                </a:lnTo>
                <a:lnTo>
                  <a:pt x="2960563" y="2730500"/>
                </a:lnTo>
                <a:lnTo>
                  <a:pt x="2910156" y="2730500"/>
                </a:lnTo>
                <a:lnTo>
                  <a:pt x="2807495" y="2755900"/>
                </a:lnTo>
                <a:lnTo>
                  <a:pt x="2802972" y="3162300"/>
                </a:lnTo>
                <a:lnTo>
                  <a:pt x="3298297" y="3162300"/>
                </a:lnTo>
                <a:lnTo>
                  <a:pt x="3294800" y="2654300"/>
                </a:lnTo>
                <a:close/>
              </a:path>
              <a:path w="4221480" h="3162300">
                <a:moveTo>
                  <a:pt x="3286707" y="1397000"/>
                </a:moveTo>
                <a:lnTo>
                  <a:pt x="2104658" y="1397000"/>
                </a:lnTo>
                <a:lnTo>
                  <a:pt x="570286" y="3136900"/>
                </a:lnTo>
                <a:lnTo>
                  <a:pt x="1306640" y="3136900"/>
                </a:lnTo>
                <a:lnTo>
                  <a:pt x="2631501" y="1625600"/>
                </a:lnTo>
                <a:lnTo>
                  <a:pt x="2770533" y="1447800"/>
                </a:lnTo>
                <a:lnTo>
                  <a:pt x="3451253" y="1447800"/>
                </a:lnTo>
                <a:lnTo>
                  <a:pt x="3286769" y="1409700"/>
                </a:lnTo>
                <a:lnTo>
                  <a:pt x="3286707" y="1397000"/>
                </a:lnTo>
                <a:close/>
              </a:path>
              <a:path w="4221480" h="3162300">
                <a:moveTo>
                  <a:pt x="3781396" y="1574800"/>
                </a:moveTo>
                <a:lnTo>
                  <a:pt x="3287575" y="1574800"/>
                </a:lnTo>
                <a:lnTo>
                  <a:pt x="3322766" y="1587500"/>
                </a:lnTo>
                <a:lnTo>
                  <a:pt x="3356621" y="1600200"/>
                </a:lnTo>
                <a:lnTo>
                  <a:pt x="3389088" y="1612900"/>
                </a:lnTo>
                <a:lnTo>
                  <a:pt x="3420115" y="1625600"/>
                </a:lnTo>
                <a:lnTo>
                  <a:pt x="3472470" y="1663700"/>
                </a:lnTo>
                <a:lnTo>
                  <a:pt x="3519757" y="1689100"/>
                </a:lnTo>
                <a:lnTo>
                  <a:pt x="3561706" y="1727200"/>
                </a:lnTo>
                <a:lnTo>
                  <a:pt x="3598050" y="1765300"/>
                </a:lnTo>
                <a:lnTo>
                  <a:pt x="3628518" y="1803400"/>
                </a:lnTo>
                <a:lnTo>
                  <a:pt x="3652935" y="1841500"/>
                </a:lnTo>
                <a:lnTo>
                  <a:pt x="3653208" y="1841500"/>
                </a:lnTo>
                <a:lnTo>
                  <a:pt x="3669100" y="1879600"/>
                </a:lnTo>
                <a:lnTo>
                  <a:pt x="3677147" y="1917700"/>
                </a:lnTo>
                <a:lnTo>
                  <a:pt x="3677533" y="1943100"/>
                </a:lnTo>
                <a:lnTo>
                  <a:pt x="3670441" y="1981200"/>
                </a:lnTo>
                <a:lnTo>
                  <a:pt x="3634565" y="2032000"/>
                </a:lnTo>
                <a:lnTo>
                  <a:pt x="3606149" y="2057400"/>
                </a:lnTo>
                <a:lnTo>
                  <a:pt x="3570994" y="2082800"/>
                </a:lnTo>
                <a:lnTo>
                  <a:pt x="3529284" y="2108200"/>
                </a:lnTo>
                <a:lnTo>
                  <a:pt x="3481203" y="2133600"/>
                </a:lnTo>
                <a:lnTo>
                  <a:pt x="3426935" y="2146300"/>
                </a:lnTo>
                <a:lnTo>
                  <a:pt x="3366666" y="2171700"/>
                </a:lnTo>
                <a:lnTo>
                  <a:pt x="3300580" y="2184400"/>
                </a:lnTo>
                <a:lnTo>
                  <a:pt x="3264809" y="2184400"/>
                </a:lnTo>
                <a:lnTo>
                  <a:pt x="3227556" y="2197100"/>
                </a:lnTo>
                <a:lnTo>
                  <a:pt x="3188848" y="2209800"/>
                </a:lnTo>
                <a:lnTo>
                  <a:pt x="3148711" y="2209800"/>
                </a:lnTo>
                <a:lnTo>
                  <a:pt x="3107170" y="2222500"/>
                </a:lnTo>
                <a:lnTo>
                  <a:pt x="3064253" y="2222500"/>
                </a:lnTo>
                <a:lnTo>
                  <a:pt x="3019985" y="2235200"/>
                </a:lnTo>
                <a:lnTo>
                  <a:pt x="2974393" y="2235200"/>
                </a:lnTo>
                <a:lnTo>
                  <a:pt x="2927503" y="2247900"/>
                </a:lnTo>
                <a:lnTo>
                  <a:pt x="2879341" y="2247900"/>
                </a:lnTo>
                <a:lnTo>
                  <a:pt x="2829934" y="2260600"/>
                </a:lnTo>
                <a:lnTo>
                  <a:pt x="2727488" y="2260600"/>
                </a:lnTo>
                <a:lnTo>
                  <a:pt x="2674501" y="2273300"/>
                </a:lnTo>
                <a:lnTo>
                  <a:pt x="2620375" y="2273300"/>
                </a:lnTo>
                <a:lnTo>
                  <a:pt x="2565133" y="2286000"/>
                </a:lnTo>
                <a:lnTo>
                  <a:pt x="2451413" y="2286000"/>
                </a:lnTo>
                <a:lnTo>
                  <a:pt x="2392987" y="2298700"/>
                </a:lnTo>
                <a:lnTo>
                  <a:pt x="2273132" y="2298700"/>
                </a:lnTo>
                <a:lnTo>
                  <a:pt x="2211756" y="2311400"/>
                </a:lnTo>
                <a:lnTo>
                  <a:pt x="2086240" y="2311400"/>
                </a:lnTo>
                <a:lnTo>
                  <a:pt x="1644452" y="2832100"/>
                </a:lnTo>
                <a:lnTo>
                  <a:pt x="2080187" y="2794000"/>
                </a:lnTo>
                <a:lnTo>
                  <a:pt x="2144851" y="2794000"/>
                </a:lnTo>
                <a:lnTo>
                  <a:pt x="2208997" y="2781300"/>
                </a:lnTo>
                <a:lnTo>
                  <a:pt x="2272601" y="2781300"/>
                </a:lnTo>
                <a:lnTo>
                  <a:pt x="2398085" y="2755900"/>
                </a:lnTo>
                <a:lnTo>
                  <a:pt x="2459916" y="2755900"/>
                </a:lnTo>
                <a:lnTo>
                  <a:pt x="2521107" y="2743200"/>
                </a:lnTo>
                <a:lnTo>
                  <a:pt x="2581634" y="2743200"/>
                </a:lnTo>
                <a:lnTo>
                  <a:pt x="2700598" y="2717800"/>
                </a:lnTo>
                <a:lnTo>
                  <a:pt x="2758986" y="2717800"/>
                </a:lnTo>
                <a:lnTo>
                  <a:pt x="2929480" y="2679700"/>
                </a:lnTo>
                <a:lnTo>
                  <a:pt x="2984673" y="2679700"/>
                </a:lnTo>
                <a:lnTo>
                  <a:pt x="3196604" y="2628900"/>
                </a:lnTo>
                <a:lnTo>
                  <a:pt x="3345584" y="2590800"/>
                </a:lnTo>
                <a:lnTo>
                  <a:pt x="3393215" y="2590800"/>
                </a:lnTo>
                <a:lnTo>
                  <a:pt x="3439791" y="2578100"/>
                </a:lnTo>
                <a:lnTo>
                  <a:pt x="3485287" y="2552700"/>
                </a:lnTo>
                <a:lnTo>
                  <a:pt x="3572943" y="2527300"/>
                </a:lnTo>
                <a:lnTo>
                  <a:pt x="3655987" y="2501900"/>
                </a:lnTo>
                <a:lnTo>
                  <a:pt x="3695718" y="2489200"/>
                </a:lnTo>
                <a:lnTo>
                  <a:pt x="3734223" y="2476500"/>
                </a:lnTo>
                <a:lnTo>
                  <a:pt x="3771477" y="2463800"/>
                </a:lnTo>
                <a:lnTo>
                  <a:pt x="3807456" y="2438400"/>
                </a:lnTo>
                <a:lnTo>
                  <a:pt x="3842136" y="2425700"/>
                </a:lnTo>
                <a:lnTo>
                  <a:pt x="3875491" y="2413000"/>
                </a:lnTo>
                <a:lnTo>
                  <a:pt x="3907498" y="2400300"/>
                </a:lnTo>
                <a:lnTo>
                  <a:pt x="3938132" y="2374900"/>
                </a:lnTo>
                <a:lnTo>
                  <a:pt x="3967369" y="2362200"/>
                </a:lnTo>
                <a:lnTo>
                  <a:pt x="3995184" y="2349500"/>
                </a:lnTo>
                <a:lnTo>
                  <a:pt x="4021552" y="2324100"/>
                </a:lnTo>
                <a:lnTo>
                  <a:pt x="4067429" y="2286000"/>
                </a:lnTo>
                <a:lnTo>
                  <a:pt x="4107685" y="2260600"/>
                </a:lnTo>
                <a:lnTo>
                  <a:pt x="4142134" y="2222500"/>
                </a:lnTo>
                <a:lnTo>
                  <a:pt x="4170595" y="2184400"/>
                </a:lnTo>
                <a:lnTo>
                  <a:pt x="4192412" y="2146300"/>
                </a:lnTo>
                <a:lnTo>
                  <a:pt x="4208225" y="2108200"/>
                </a:lnTo>
                <a:lnTo>
                  <a:pt x="4217861" y="2070100"/>
                </a:lnTo>
                <a:lnTo>
                  <a:pt x="4221148" y="2019300"/>
                </a:lnTo>
                <a:lnTo>
                  <a:pt x="4218972" y="1993900"/>
                </a:lnTo>
                <a:lnTo>
                  <a:pt x="4212513" y="1955800"/>
                </a:lnTo>
                <a:lnTo>
                  <a:pt x="4201867" y="1930400"/>
                </a:lnTo>
                <a:lnTo>
                  <a:pt x="4187126" y="1892300"/>
                </a:lnTo>
                <a:lnTo>
                  <a:pt x="4168384" y="1854200"/>
                </a:lnTo>
                <a:lnTo>
                  <a:pt x="4145733" y="1828800"/>
                </a:lnTo>
                <a:lnTo>
                  <a:pt x="4119268" y="1790700"/>
                </a:lnTo>
                <a:lnTo>
                  <a:pt x="4089080" y="1765300"/>
                </a:lnTo>
                <a:lnTo>
                  <a:pt x="4055265" y="1739900"/>
                </a:lnTo>
                <a:lnTo>
                  <a:pt x="4017914" y="1701800"/>
                </a:lnTo>
                <a:lnTo>
                  <a:pt x="3977121" y="1676400"/>
                </a:lnTo>
                <a:lnTo>
                  <a:pt x="3932980" y="1651000"/>
                </a:lnTo>
                <a:lnTo>
                  <a:pt x="3885583" y="1625600"/>
                </a:lnTo>
                <a:lnTo>
                  <a:pt x="3835024" y="1600200"/>
                </a:lnTo>
                <a:lnTo>
                  <a:pt x="3781396" y="1574800"/>
                </a:lnTo>
                <a:close/>
              </a:path>
              <a:path w="4221480" h="3162300">
                <a:moveTo>
                  <a:pt x="1895989" y="1409700"/>
                </a:moveTo>
                <a:lnTo>
                  <a:pt x="1430605" y="1409700"/>
                </a:lnTo>
                <a:lnTo>
                  <a:pt x="1416110" y="1447800"/>
                </a:lnTo>
                <a:lnTo>
                  <a:pt x="1400092" y="1473200"/>
                </a:lnTo>
                <a:lnTo>
                  <a:pt x="1382574" y="1511300"/>
                </a:lnTo>
                <a:lnTo>
                  <a:pt x="1363579" y="1549400"/>
                </a:lnTo>
                <a:lnTo>
                  <a:pt x="1343129" y="1587500"/>
                </a:lnTo>
                <a:lnTo>
                  <a:pt x="1321247" y="1625600"/>
                </a:lnTo>
                <a:lnTo>
                  <a:pt x="1297955" y="1663700"/>
                </a:lnTo>
                <a:lnTo>
                  <a:pt x="1273276" y="1689100"/>
                </a:lnTo>
                <a:lnTo>
                  <a:pt x="1247233" y="1727200"/>
                </a:lnTo>
                <a:lnTo>
                  <a:pt x="1219848" y="1765300"/>
                </a:lnTo>
                <a:lnTo>
                  <a:pt x="1191144" y="1790700"/>
                </a:lnTo>
                <a:lnTo>
                  <a:pt x="1161143" y="1828800"/>
                </a:lnTo>
                <a:lnTo>
                  <a:pt x="1129868" y="1854200"/>
                </a:lnTo>
                <a:lnTo>
                  <a:pt x="1097342" y="1892300"/>
                </a:lnTo>
                <a:lnTo>
                  <a:pt x="1063586" y="1917700"/>
                </a:lnTo>
                <a:lnTo>
                  <a:pt x="1028625" y="1955800"/>
                </a:lnTo>
                <a:lnTo>
                  <a:pt x="992479" y="1981200"/>
                </a:lnTo>
                <a:lnTo>
                  <a:pt x="955173" y="2006600"/>
                </a:lnTo>
                <a:lnTo>
                  <a:pt x="916728" y="2032000"/>
                </a:lnTo>
                <a:lnTo>
                  <a:pt x="877167" y="2070100"/>
                </a:lnTo>
                <a:lnTo>
                  <a:pt x="836513" y="2095500"/>
                </a:lnTo>
                <a:lnTo>
                  <a:pt x="794788" y="2120900"/>
                </a:lnTo>
                <a:lnTo>
                  <a:pt x="752015" y="2146300"/>
                </a:lnTo>
                <a:lnTo>
                  <a:pt x="708216" y="2171700"/>
                </a:lnTo>
                <a:lnTo>
                  <a:pt x="663415" y="2197100"/>
                </a:lnTo>
                <a:lnTo>
                  <a:pt x="617633" y="2222500"/>
                </a:lnTo>
                <a:lnTo>
                  <a:pt x="570893" y="2235200"/>
                </a:lnTo>
                <a:lnTo>
                  <a:pt x="523218" y="2260600"/>
                </a:lnTo>
                <a:lnTo>
                  <a:pt x="474630" y="2286000"/>
                </a:lnTo>
                <a:lnTo>
                  <a:pt x="425152" y="2298700"/>
                </a:lnTo>
                <a:lnTo>
                  <a:pt x="374807" y="2324100"/>
                </a:lnTo>
                <a:lnTo>
                  <a:pt x="323617" y="2336800"/>
                </a:lnTo>
                <a:lnTo>
                  <a:pt x="271604" y="2362200"/>
                </a:lnTo>
                <a:lnTo>
                  <a:pt x="218792" y="2374900"/>
                </a:lnTo>
                <a:lnTo>
                  <a:pt x="165203" y="2400300"/>
                </a:lnTo>
                <a:lnTo>
                  <a:pt x="0" y="2438400"/>
                </a:lnTo>
                <a:lnTo>
                  <a:pt x="401322" y="2438400"/>
                </a:lnTo>
                <a:lnTo>
                  <a:pt x="456783" y="2425700"/>
                </a:lnTo>
                <a:lnTo>
                  <a:pt x="511665" y="2425700"/>
                </a:lnTo>
                <a:lnTo>
                  <a:pt x="776391" y="2362200"/>
                </a:lnTo>
                <a:lnTo>
                  <a:pt x="926466" y="2324100"/>
                </a:lnTo>
                <a:lnTo>
                  <a:pt x="974862" y="2298700"/>
                </a:lnTo>
                <a:lnTo>
                  <a:pt x="1022396" y="2286000"/>
                </a:lnTo>
                <a:lnTo>
                  <a:pt x="1069041" y="2260600"/>
                </a:lnTo>
                <a:lnTo>
                  <a:pt x="1114767" y="2247900"/>
                </a:lnTo>
                <a:lnTo>
                  <a:pt x="1159548" y="2222500"/>
                </a:lnTo>
                <a:lnTo>
                  <a:pt x="1203354" y="2197100"/>
                </a:lnTo>
                <a:lnTo>
                  <a:pt x="1246158" y="2171700"/>
                </a:lnTo>
                <a:lnTo>
                  <a:pt x="1287931" y="2159000"/>
                </a:lnTo>
                <a:lnTo>
                  <a:pt x="1328645" y="2133600"/>
                </a:lnTo>
                <a:lnTo>
                  <a:pt x="1368272" y="2095500"/>
                </a:lnTo>
                <a:lnTo>
                  <a:pt x="1406784" y="2070100"/>
                </a:lnTo>
                <a:lnTo>
                  <a:pt x="1444152" y="2044700"/>
                </a:lnTo>
                <a:lnTo>
                  <a:pt x="1480349" y="2019300"/>
                </a:lnTo>
                <a:lnTo>
                  <a:pt x="1515346" y="1993900"/>
                </a:lnTo>
                <a:lnTo>
                  <a:pt x="1549116" y="1955800"/>
                </a:lnTo>
                <a:lnTo>
                  <a:pt x="1581629" y="1930400"/>
                </a:lnTo>
                <a:lnTo>
                  <a:pt x="1612857" y="1892300"/>
                </a:lnTo>
                <a:lnTo>
                  <a:pt x="1642773" y="1866900"/>
                </a:lnTo>
                <a:lnTo>
                  <a:pt x="1671349" y="1828800"/>
                </a:lnTo>
                <a:lnTo>
                  <a:pt x="1698555" y="1803400"/>
                </a:lnTo>
                <a:lnTo>
                  <a:pt x="1724365" y="1765300"/>
                </a:lnTo>
                <a:lnTo>
                  <a:pt x="1748749" y="1727200"/>
                </a:lnTo>
                <a:lnTo>
                  <a:pt x="1771679" y="1689100"/>
                </a:lnTo>
                <a:lnTo>
                  <a:pt x="1793128" y="1663700"/>
                </a:lnTo>
                <a:lnTo>
                  <a:pt x="1813068" y="1625600"/>
                </a:lnTo>
                <a:lnTo>
                  <a:pt x="1831469" y="1587500"/>
                </a:lnTo>
                <a:lnTo>
                  <a:pt x="1848304" y="1549400"/>
                </a:lnTo>
                <a:lnTo>
                  <a:pt x="1863544" y="1511300"/>
                </a:lnTo>
                <a:lnTo>
                  <a:pt x="1877162" y="1473200"/>
                </a:lnTo>
                <a:lnTo>
                  <a:pt x="1889130" y="1435100"/>
                </a:lnTo>
                <a:lnTo>
                  <a:pt x="1895989" y="1409700"/>
                </a:lnTo>
                <a:close/>
              </a:path>
              <a:path w="4221480" h="3162300">
                <a:moveTo>
                  <a:pt x="3451253" y="1447800"/>
                </a:moveTo>
                <a:lnTo>
                  <a:pt x="2795473" y="1447800"/>
                </a:lnTo>
                <a:lnTo>
                  <a:pt x="2807864" y="1460500"/>
                </a:lnTo>
                <a:lnTo>
                  <a:pt x="2820217" y="1460500"/>
                </a:lnTo>
                <a:lnTo>
                  <a:pt x="2820573" y="1549400"/>
                </a:lnTo>
                <a:lnTo>
                  <a:pt x="2813338" y="2209800"/>
                </a:lnTo>
                <a:lnTo>
                  <a:pt x="2867820" y="2209800"/>
                </a:lnTo>
                <a:lnTo>
                  <a:pt x="2920899" y="2197100"/>
                </a:lnTo>
                <a:lnTo>
                  <a:pt x="2972543" y="2197100"/>
                </a:lnTo>
                <a:lnTo>
                  <a:pt x="3022721" y="2184400"/>
                </a:lnTo>
                <a:lnTo>
                  <a:pt x="3071403" y="2184400"/>
                </a:lnTo>
                <a:lnTo>
                  <a:pt x="3118557" y="2171700"/>
                </a:lnTo>
                <a:lnTo>
                  <a:pt x="3164152" y="2171700"/>
                </a:lnTo>
                <a:lnTo>
                  <a:pt x="3208157" y="2159000"/>
                </a:lnTo>
                <a:lnTo>
                  <a:pt x="3250540" y="2146300"/>
                </a:lnTo>
                <a:lnTo>
                  <a:pt x="3291271" y="2146300"/>
                </a:lnTo>
                <a:lnTo>
                  <a:pt x="3288056" y="1663700"/>
                </a:lnTo>
                <a:lnTo>
                  <a:pt x="3287575" y="1574800"/>
                </a:lnTo>
                <a:lnTo>
                  <a:pt x="3781396" y="1574800"/>
                </a:lnTo>
                <a:lnTo>
                  <a:pt x="3724792" y="1549400"/>
                </a:lnTo>
                <a:lnTo>
                  <a:pt x="3665306" y="1524000"/>
                </a:lnTo>
                <a:lnTo>
                  <a:pt x="3603031" y="1498600"/>
                </a:lnTo>
                <a:lnTo>
                  <a:pt x="3553920" y="1485900"/>
                </a:lnTo>
                <a:lnTo>
                  <a:pt x="3503313" y="1460500"/>
                </a:lnTo>
                <a:lnTo>
                  <a:pt x="3451253" y="1447800"/>
                </a:lnTo>
                <a:close/>
              </a:path>
              <a:path w="4221480" h="3162300">
                <a:moveTo>
                  <a:pt x="700261" y="0"/>
                </a:moveTo>
                <a:lnTo>
                  <a:pt x="750327" y="25400"/>
                </a:lnTo>
                <a:lnTo>
                  <a:pt x="799070" y="63500"/>
                </a:lnTo>
                <a:lnTo>
                  <a:pt x="846457" y="88900"/>
                </a:lnTo>
                <a:lnTo>
                  <a:pt x="892452" y="114300"/>
                </a:lnTo>
                <a:lnTo>
                  <a:pt x="937020" y="152400"/>
                </a:lnTo>
                <a:lnTo>
                  <a:pt x="980128" y="177800"/>
                </a:lnTo>
                <a:lnTo>
                  <a:pt x="1021740" y="215900"/>
                </a:lnTo>
                <a:lnTo>
                  <a:pt x="1061822" y="241300"/>
                </a:lnTo>
                <a:lnTo>
                  <a:pt x="1100340" y="279400"/>
                </a:lnTo>
                <a:lnTo>
                  <a:pt x="1137259" y="317500"/>
                </a:lnTo>
                <a:lnTo>
                  <a:pt x="1172544" y="355600"/>
                </a:lnTo>
                <a:lnTo>
                  <a:pt x="1206160" y="393700"/>
                </a:lnTo>
                <a:lnTo>
                  <a:pt x="1238074" y="419100"/>
                </a:lnTo>
                <a:lnTo>
                  <a:pt x="1268250" y="457200"/>
                </a:lnTo>
                <a:lnTo>
                  <a:pt x="1296654" y="495300"/>
                </a:lnTo>
                <a:lnTo>
                  <a:pt x="1323252" y="546100"/>
                </a:lnTo>
                <a:lnTo>
                  <a:pt x="1348008" y="584200"/>
                </a:lnTo>
                <a:lnTo>
                  <a:pt x="1370889" y="622300"/>
                </a:lnTo>
                <a:lnTo>
                  <a:pt x="1391859" y="660400"/>
                </a:lnTo>
                <a:lnTo>
                  <a:pt x="1410884" y="698500"/>
                </a:lnTo>
                <a:lnTo>
                  <a:pt x="1427930" y="749300"/>
                </a:lnTo>
                <a:lnTo>
                  <a:pt x="1442961" y="787400"/>
                </a:lnTo>
                <a:lnTo>
                  <a:pt x="1455944" y="838200"/>
                </a:lnTo>
                <a:lnTo>
                  <a:pt x="1466844" y="876300"/>
                </a:lnTo>
                <a:lnTo>
                  <a:pt x="1475625" y="927100"/>
                </a:lnTo>
                <a:lnTo>
                  <a:pt x="1482255" y="965200"/>
                </a:lnTo>
                <a:lnTo>
                  <a:pt x="1486697" y="1016000"/>
                </a:lnTo>
                <a:lnTo>
                  <a:pt x="1488918" y="1054100"/>
                </a:lnTo>
                <a:lnTo>
                  <a:pt x="1488763" y="1104900"/>
                </a:lnTo>
                <a:lnTo>
                  <a:pt x="1485944" y="1155700"/>
                </a:lnTo>
                <a:lnTo>
                  <a:pt x="1480514" y="1206500"/>
                </a:lnTo>
                <a:lnTo>
                  <a:pt x="1472521" y="1257300"/>
                </a:lnTo>
                <a:lnTo>
                  <a:pt x="1462018" y="1295400"/>
                </a:lnTo>
                <a:lnTo>
                  <a:pt x="1410072" y="1308100"/>
                </a:lnTo>
                <a:lnTo>
                  <a:pt x="1358981" y="1308100"/>
                </a:lnTo>
                <a:lnTo>
                  <a:pt x="1259332" y="1333500"/>
                </a:lnTo>
                <a:lnTo>
                  <a:pt x="1210760" y="1333500"/>
                </a:lnTo>
                <a:lnTo>
                  <a:pt x="1163011" y="1346200"/>
                </a:lnTo>
                <a:lnTo>
                  <a:pt x="1109253" y="1358900"/>
                </a:lnTo>
                <a:lnTo>
                  <a:pt x="1056551" y="1358900"/>
                </a:lnTo>
                <a:lnTo>
                  <a:pt x="954252" y="1384300"/>
                </a:lnTo>
                <a:lnTo>
                  <a:pt x="808354" y="1422400"/>
                </a:lnTo>
                <a:lnTo>
                  <a:pt x="761675" y="1447800"/>
                </a:lnTo>
                <a:lnTo>
                  <a:pt x="671162" y="1473200"/>
                </a:lnTo>
                <a:lnTo>
                  <a:pt x="713089" y="1473200"/>
                </a:lnTo>
                <a:lnTo>
                  <a:pt x="756549" y="1460500"/>
                </a:lnTo>
                <a:lnTo>
                  <a:pt x="801475" y="1460500"/>
                </a:lnTo>
                <a:lnTo>
                  <a:pt x="847801" y="1447800"/>
                </a:lnTo>
                <a:lnTo>
                  <a:pt x="895458" y="1447800"/>
                </a:lnTo>
                <a:lnTo>
                  <a:pt x="944382" y="1435100"/>
                </a:lnTo>
                <a:lnTo>
                  <a:pt x="1045757" y="1435100"/>
                </a:lnTo>
                <a:lnTo>
                  <a:pt x="1098076" y="1422400"/>
                </a:lnTo>
                <a:lnTo>
                  <a:pt x="1205641" y="1422400"/>
                </a:lnTo>
                <a:lnTo>
                  <a:pt x="1260753" y="1409700"/>
                </a:lnTo>
                <a:lnTo>
                  <a:pt x="1895989" y="1409700"/>
                </a:lnTo>
                <a:lnTo>
                  <a:pt x="1899418" y="1397000"/>
                </a:lnTo>
                <a:lnTo>
                  <a:pt x="3286707" y="1397000"/>
                </a:lnTo>
                <a:lnTo>
                  <a:pt x="3286095" y="1270000"/>
                </a:lnTo>
                <a:lnTo>
                  <a:pt x="1920119" y="1270000"/>
                </a:lnTo>
                <a:lnTo>
                  <a:pt x="1922562" y="1244600"/>
                </a:lnTo>
                <a:lnTo>
                  <a:pt x="1924149" y="1219200"/>
                </a:lnTo>
                <a:lnTo>
                  <a:pt x="1924847" y="1193800"/>
                </a:lnTo>
                <a:lnTo>
                  <a:pt x="1924622" y="1155700"/>
                </a:lnTo>
                <a:lnTo>
                  <a:pt x="1922542" y="1117600"/>
                </a:lnTo>
                <a:lnTo>
                  <a:pt x="1918419" y="1066800"/>
                </a:lnTo>
                <a:lnTo>
                  <a:pt x="1912285" y="1028700"/>
                </a:lnTo>
                <a:lnTo>
                  <a:pt x="1904177" y="990600"/>
                </a:lnTo>
                <a:lnTo>
                  <a:pt x="1894128" y="939800"/>
                </a:lnTo>
                <a:lnTo>
                  <a:pt x="1882174" y="901700"/>
                </a:lnTo>
                <a:lnTo>
                  <a:pt x="1868348" y="863600"/>
                </a:lnTo>
                <a:lnTo>
                  <a:pt x="1852685" y="825500"/>
                </a:lnTo>
                <a:lnTo>
                  <a:pt x="1835220" y="787400"/>
                </a:lnTo>
                <a:lnTo>
                  <a:pt x="1815988" y="749300"/>
                </a:lnTo>
                <a:lnTo>
                  <a:pt x="1795023" y="711200"/>
                </a:lnTo>
                <a:lnTo>
                  <a:pt x="1772359" y="673100"/>
                </a:lnTo>
                <a:lnTo>
                  <a:pt x="1748031" y="635000"/>
                </a:lnTo>
                <a:lnTo>
                  <a:pt x="1722075" y="596900"/>
                </a:lnTo>
                <a:lnTo>
                  <a:pt x="1694523" y="558800"/>
                </a:lnTo>
                <a:lnTo>
                  <a:pt x="1665412" y="533400"/>
                </a:lnTo>
                <a:lnTo>
                  <a:pt x="1634775" y="495300"/>
                </a:lnTo>
                <a:lnTo>
                  <a:pt x="1602647" y="457200"/>
                </a:lnTo>
                <a:lnTo>
                  <a:pt x="1569063" y="431800"/>
                </a:lnTo>
                <a:lnTo>
                  <a:pt x="1534057" y="393700"/>
                </a:lnTo>
                <a:lnTo>
                  <a:pt x="1497664" y="368300"/>
                </a:lnTo>
                <a:lnTo>
                  <a:pt x="1459919" y="342900"/>
                </a:lnTo>
                <a:lnTo>
                  <a:pt x="1420855" y="304800"/>
                </a:lnTo>
                <a:lnTo>
                  <a:pt x="1380508" y="279400"/>
                </a:lnTo>
                <a:lnTo>
                  <a:pt x="1338912" y="254000"/>
                </a:lnTo>
                <a:lnTo>
                  <a:pt x="1296102" y="228600"/>
                </a:lnTo>
                <a:lnTo>
                  <a:pt x="1252113" y="203200"/>
                </a:lnTo>
                <a:lnTo>
                  <a:pt x="1206978" y="177800"/>
                </a:lnTo>
                <a:lnTo>
                  <a:pt x="1160733" y="152400"/>
                </a:lnTo>
                <a:lnTo>
                  <a:pt x="1113412" y="139700"/>
                </a:lnTo>
                <a:lnTo>
                  <a:pt x="1065049" y="114300"/>
                </a:lnTo>
                <a:lnTo>
                  <a:pt x="1015680" y="88900"/>
                </a:lnTo>
                <a:lnTo>
                  <a:pt x="914060" y="63500"/>
                </a:lnTo>
                <a:lnTo>
                  <a:pt x="861878" y="38100"/>
                </a:lnTo>
                <a:lnTo>
                  <a:pt x="700261" y="0"/>
                </a:lnTo>
                <a:close/>
              </a:path>
              <a:path w="4221480" h="3162300">
                <a:moveTo>
                  <a:pt x="3283889" y="812800"/>
                </a:moveTo>
                <a:lnTo>
                  <a:pt x="2623291" y="812800"/>
                </a:lnTo>
                <a:lnTo>
                  <a:pt x="2214592" y="1270000"/>
                </a:lnTo>
                <a:lnTo>
                  <a:pt x="3286095" y="1270000"/>
                </a:lnTo>
                <a:lnTo>
                  <a:pt x="3283889" y="81280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-692150" y="4807296"/>
            <a:ext cx="20796249" cy="162993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9505950">
              <a:lnSpc>
                <a:spcPct val="100000"/>
              </a:lnSpc>
              <a:spcBef>
                <a:spcPts val="110"/>
              </a:spcBef>
            </a:pPr>
            <a:r>
              <a:rPr lang="ru-RU" sz="3500" i="1" dirty="0"/>
              <a:t>Построение двухуровневой АСМ устройств РЗА с возможностью применения функционала ПТК Эксплуатация в качестве верхнего уровня АСМ</a:t>
            </a:r>
            <a:endParaRPr sz="3500" dirty="0"/>
          </a:p>
        </p:txBody>
      </p:sp>
      <p:sp>
        <p:nvSpPr>
          <p:cNvPr id="6" name="object 6"/>
          <p:cNvSpPr/>
          <p:nvPr/>
        </p:nvSpPr>
        <p:spPr>
          <a:xfrm>
            <a:off x="14673205" y="8813881"/>
            <a:ext cx="583565" cy="582930"/>
          </a:xfrm>
          <a:custGeom>
            <a:avLst/>
            <a:gdLst/>
            <a:ahLst/>
            <a:cxnLst/>
            <a:rect l="l" t="t" r="r" b="b"/>
            <a:pathLst>
              <a:path w="583565" h="582929">
                <a:moveTo>
                  <a:pt x="302739" y="0"/>
                </a:moveTo>
                <a:lnTo>
                  <a:pt x="286316" y="0"/>
                </a:lnTo>
                <a:lnTo>
                  <a:pt x="253529" y="2540"/>
                </a:lnTo>
                <a:lnTo>
                  <a:pt x="223526" y="7620"/>
                </a:lnTo>
                <a:lnTo>
                  <a:pt x="208806" y="12700"/>
                </a:lnTo>
                <a:lnTo>
                  <a:pt x="194285" y="16510"/>
                </a:lnTo>
                <a:lnTo>
                  <a:pt x="135343" y="45720"/>
                </a:lnTo>
                <a:lnTo>
                  <a:pt x="84341" y="86360"/>
                </a:lnTo>
                <a:lnTo>
                  <a:pt x="50068" y="128270"/>
                </a:lnTo>
                <a:lnTo>
                  <a:pt x="24081" y="175260"/>
                </a:lnTo>
                <a:lnTo>
                  <a:pt x="8751" y="220980"/>
                </a:lnTo>
                <a:lnTo>
                  <a:pt x="961" y="266700"/>
                </a:lnTo>
                <a:lnTo>
                  <a:pt x="0" y="297180"/>
                </a:lnTo>
                <a:lnTo>
                  <a:pt x="503" y="309880"/>
                </a:lnTo>
                <a:lnTo>
                  <a:pt x="6243" y="353060"/>
                </a:lnTo>
                <a:lnTo>
                  <a:pt x="22926" y="405130"/>
                </a:lnTo>
                <a:lnTo>
                  <a:pt x="48582" y="453390"/>
                </a:lnTo>
                <a:lnTo>
                  <a:pt x="81776" y="494030"/>
                </a:lnTo>
                <a:lnTo>
                  <a:pt x="120203" y="528320"/>
                </a:lnTo>
                <a:lnTo>
                  <a:pt x="174763" y="558800"/>
                </a:lnTo>
                <a:lnTo>
                  <a:pt x="245071" y="580390"/>
                </a:lnTo>
                <a:lnTo>
                  <a:pt x="282219" y="582930"/>
                </a:lnTo>
                <a:lnTo>
                  <a:pt x="302501" y="582930"/>
                </a:lnTo>
                <a:lnTo>
                  <a:pt x="342598" y="579120"/>
                </a:lnTo>
                <a:lnTo>
                  <a:pt x="364657" y="572770"/>
                </a:lnTo>
                <a:lnTo>
                  <a:pt x="364633" y="534670"/>
                </a:lnTo>
                <a:lnTo>
                  <a:pt x="289198" y="534670"/>
                </a:lnTo>
                <a:lnTo>
                  <a:pt x="282583" y="533400"/>
                </a:lnTo>
                <a:lnTo>
                  <a:pt x="254938" y="514350"/>
                </a:lnTo>
                <a:lnTo>
                  <a:pt x="195269" y="514350"/>
                </a:lnTo>
                <a:lnTo>
                  <a:pt x="160773" y="496570"/>
                </a:lnTo>
                <a:lnTo>
                  <a:pt x="130359" y="473710"/>
                </a:lnTo>
                <a:lnTo>
                  <a:pt x="103948" y="445770"/>
                </a:lnTo>
                <a:lnTo>
                  <a:pt x="81461" y="414020"/>
                </a:lnTo>
                <a:lnTo>
                  <a:pt x="364510" y="414020"/>
                </a:lnTo>
                <a:lnTo>
                  <a:pt x="364510" y="364490"/>
                </a:lnTo>
                <a:lnTo>
                  <a:pt x="59525" y="364490"/>
                </a:lnTo>
                <a:lnTo>
                  <a:pt x="57860" y="358140"/>
                </a:lnTo>
                <a:lnTo>
                  <a:pt x="55996" y="351790"/>
                </a:lnTo>
                <a:lnTo>
                  <a:pt x="49302" y="311150"/>
                </a:lnTo>
                <a:lnTo>
                  <a:pt x="48585" y="292100"/>
                </a:lnTo>
                <a:lnTo>
                  <a:pt x="48970" y="276860"/>
                </a:lnTo>
                <a:lnTo>
                  <a:pt x="50284" y="262890"/>
                </a:lnTo>
                <a:lnTo>
                  <a:pt x="52433" y="248920"/>
                </a:lnTo>
                <a:lnTo>
                  <a:pt x="55410" y="234950"/>
                </a:lnTo>
                <a:lnTo>
                  <a:pt x="59210" y="220980"/>
                </a:lnTo>
                <a:lnTo>
                  <a:pt x="59525" y="219710"/>
                </a:lnTo>
                <a:lnTo>
                  <a:pt x="59891" y="218440"/>
                </a:lnTo>
                <a:lnTo>
                  <a:pt x="573925" y="218440"/>
                </a:lnTo>
                <a:lnTo>
                  <a:pt x="571436" y="208280"/>
                </a:lnTo>
                <a:lnTo>
                  <a:pt x="564191" y="187960"/>
                </a:lnTo>
                <a:lnTo>
                  <a:pt x="556869" y="170180"/>
                </a:lnTo>
                <a:lnTo>
                  <a:pt x="81335" y="170180"/>
                </a:lnTo>
                <a:lnTo>
                  <a:pt x="91003" y="154940"/>
                </a:lnTo>
                <a:lnTo>
                  <a:pt x="125941" y="114300"/>
                </a:lnTo>
                <a:lnTo>
                  <a:pt x="158591" y="88900"/>
                </a:lnTo>
                <a:lnTo>
                  <a:pt x="195301" y="68580"/>
                </a:lnTo>
                <a:lnTo>
                  <a:pt x="256560" y="68580"/>
                </a:lnTo>
                <a:lnTo>
                  <a:pt x="263100" y="62230"/>
                </a:lnTo>
                <a:lnTo>
                  <a:pt x="270440" y="55880"/>
                </a:lnTo>
                <a:lnTo>
                  <a:pt x="281069" y="50800"/>
                </a:lnTo>
                <a:lnTo>
                  <a:pt x="291715" y="48260"/>
                </a:lnTo>
                <a:lnTo>
                  <a:pt x="452376" y="48260"/>
                </a:lnTo>
                <a:lnTo>
                  <a:pt x="448849" y="45720"/>
                </a:lnTo>
                <a:lnTo>
                  <a:pt x="405305" y="22860"/>
                </a:lnTo>
                <a:lnTo>
                  <a:pt x="348796" y="6350"/>
                </a:lnTo>
                <a:lnTo>
                  <a:pt x="319182" y="1270"/>
                </a:lnTo>
                <a:lnTo>
                  <a:pt x="302739" y="0"/>
                </a:lnTo>
                <a:close/>
              </a:path>
              <a:path w="583565" h="582929">
                <a:moveTo>
                  <a:pt x="364625" y="448310"/>
                </a:moveTo>
                <a:lnTo>
                  <a:pt x="363892" y="449580"/>
                </a:lnTo>
                <a:lnTo>
                  <a:pt x="363526" y="449580"/>
                </a:lnTo>
                <a:lnTo>
                  <a:pt x="363254" y="450850"/>
                </a:lnTo>
                <a:lnTo>
                  <a:pt x="359309" y="461010"/>
                </a:lnTo>
                <a:lnTo>
                  <a:pt x="354967" y="471170"/>
                </a:lnTo>
                <a:lnTo>
                  <a:pt x="350179" y="481330"/>
                </a:lnTo>
                <a:lnTo>
                  <a:pt x="344898" y="490220"/>
                </a:lnTo>
                <a:lnTo>
                  <a:pt x="339214" y="500380"/>
                </a:lnTo>
                <a:lnTo>
                  <a:pt x="311548" y="529590"/>
                </a:lnTo>
                <a:lnTo>
                  <a:pt x="296198" y="534670"/>
                </a:lnTo>
                <a:lnTo>
                  <a:pt x="364633" y="534670"/>
                </a:lnTo>
                <a:lnTo>
                  <a:pt x="364625" y="448310"/>
                </a:lnTo>
                <a:close/>
              </a:path>
              <a:path w="583565" h="582929">
                <a:moveTo>
                  <a:pt x="208379" y="414020"/>
                </a:moveTo>
                <a:lnTo>
                  <a:pt x="158286" y="414020"/>
                </a:lnTo>
                <a:lnTo>
                  <a:pt x="164851" y="439420"/>
                </a:lnTo>
                <a:lnTo>
                  <a:pt x="172984" y="466090"/>
                </a:lnTo>
                <a:lnTo>
                  <a:pt x="183015" y="490220"/>
                </a:lnTo>
                <a:lnTo>
                  <a:pt x="195269" y="514350"/>
                </a:lnTo>
                <a:lnTo>
                  <a:pt x="254938" y="514350"/>
                </a:lnTo>
                <a:lnTo>
                  <a:pt x="249889" y="508000"/>
                </a:lnTo>
                <a:lnTo>
                  <a:pt x="244357" y="500380"/>
                </a:lnTo>
                <a:lnTo>
                  <a:pt x="222536" y="457200"/>
                </a:lnTo>
                <a:lnTo>
                  <a:pt x="212711" y="427990"/>
                </a:lnTo>
                <a:lnTo>
                  <a:pt x="208379" y="414020"/>
                </a:lnTo>
                <a:close/>
              </a:path>
              <a:path w="583565" h="582929">
                <a:moveTo>
                  <a:pt x="574237" y="219710"/>
                </a:moveTo>
                <a:lnTo>
                  <a:pt x="523720" y="219710"/>
                </a:lnTo>
                <a:lnTo>
                  <a:pt x="526800" y="229870"/>
                </a:lnTo>
                <a:lnTo>
                  <a:pt x="529383" y="240030"/>
                </a:lnTo>
                <a:lnTo>
                  <a:pt x="531469" y="251460"/>
                </a:lnTo>
                <a:lnTo>
                  <a:pt x="533060" y="261620"/>
                </a:lnTo>
                <a:lnTo>
                  <a:pt x="534573" y="280670"/>
                </a:lnTo>
                <a:lnTo>
                  <a:pt x="534619" y="302260"/>
                </a:lnTo>
                <a:lnTo>
                  <a:pt x="533181" y="320040"/>
                </a:lnTo>
                <a:lnTo>
                  <a:pt x="530023" y="339090"/>
                </a:lnTo>
                <a:lnTo>
                  <a:pt x="529730" y="340360"/>
                </a:lnTo>
                <a:lnTo>
                  <a:pt x="529929" y="341630"/>
                </a:lnTo>
                <a:lnTo>
                  <a:pt x="538425" y="347980"/>
                </a:lnTo>
                <a:lnTo>
                  <a:pt x="572095" y="370840"/>
                </a:lnTo>
                <a:lnTo>
                  <a:pt x="572598" y="370840"/>
                </a:lnTo>
                <a:lnTo>
                  <a:pt x="572734" y="369570"/>
                </a:lnTo>
                <a:lnTo>
                  <a:pt x="576974" y="353060"/>
                </a:lnTo>
                <a:lnTo>
                  <a:pt x="580195" y="335280"/>
                </a:lnTo>
                <a:lnTo>
                  <a:pt x="582355" y="317500"/>
                </a:lnTo>
                <a:lnTo>
                  <a:pt x="583339" y="300990"/>
                </a:lnTo>
                <a:lnTo>
                  <a:pt x="583294" y="280670"/>
                </a:lnTo>
                <a:lnTo>
                  <a:pt x="582303" y="265430"/>
                </a:lnTo>
                <a:lnTo>
                  <a:pt x="580191" y="247650"/>
                </a:lnTo>
                <a:lnTo>
                  <a:pt x="577038" y="231140"/>
                </a:lnTo>
                <a:lnTo>
                  <a:pt x="574237" y="219710"/>
                </a:lnTo>
                <a:close/>
              </a:path>
              <a:path w="583565" h="582929">
                <a:moveTo>
                  <a:pt x="200379" y="218440"/>
                </a:moveTo>
                <a:lnTo>
                  <a:pt x="149407" y="218440"/>
                </a:lnTo>
                <a:lnTo>
                  <a:pt x="149627" y="219710"/>
                </a:lnTo>
                <a:lnTo>
                  <a:pt x="150161" y="219710"/>
                </a:lnTo>
                <a:lnTo>
                  <a:pt x="146924" y="255270"/>
                </a:lnTo>
                <a:lnTo>
                  <a:pt x="145850" y="292100"/>
                </a:lnTo>
                <a:lnTo>
                  <a:pt x="146934" y="328930"/>
                </a:lnTo>
                <a:lnTo>
                  <a:pt x="150171" y="364490"/>
                </a:lnTo>
                <a:lnTo>
                  <a:pt x="199311" y="364490"/>
                </a:lnTo>
                <a:lnTo>
                  <a:pt x="199049" y="363220"/>
                </a:lnTo>
                <a:lnTo>
                  <a:pt x="197556" y="350520"/>
                </a:lnTo>
                <a:lnTo>
                  <a:pt x="196346" y="337820"/>
                </a:lnTo>
                <a:lnTo>
                  <a:pt x="195425" y="323850"/>
                </a:lnTo>
                <a:lnTo>
                  <a:pt x="194798" y="311150"/>
                </a:lnTo>
                <a:lnTo>
                  <a:pt x="194533" y="300990"/>
                </a:lnTo>
                <a:lnTo>
                  <a:pt x="194581" y="280670"/>
                </a:lnTo>
                <a:lnTo>
                  <a:pt x="194785" y="273050"/>
                </a:lnTo>
                <a:lnTo>
                  <a:pt x="195531" y="260350"/>
                </a:lnTo>
                <a:lnTo>
                  <a:pt x="196391" y="250190"/>
                </a:lnTo>
                <a:lnTo>
                  <a:pt x="197412" y="241300"/>
                </a:lnTo>
                <a:lnTo>
                  <a:pt x="199698" y="219710"/>
                </a:lnTo>
                <a:lnTo>
                  <a:pt x="200379" y="218440"/>
                </a:lnTo>
                <a:close/>
              </a:path>
              <a:path w="583565" h="582929">
                <a:moveTo>
                  <a:pt x="573925" y="218440"/>
                </a:moveTo>
                <a:lnTo>
                  <a:pt x="383159" y="218440"/>
                </a:lnTo>
                <a:lnTo>
                  <a:pt x="383766" y="219710"/>
                </a:lnTo>
                <a:lnTo>
                  <a:pt x="384888" y="229870"/>
                </a:lnTo>
                <a:lnTo>
                  <a:pt x="385882" y="240030"/>
                </a:lnTo>
                <a:lnTo>
                  <a:pt x="386840" y="248920"/>
                </a:lnTo>
                <a:lnTo>
                  <a:pt x="388465" y="269240"/>
                </a:lnTo>
                <a:lnTo>
                  <a:pt x="388929" y="280670"/>
                </a:lnTo>
                <a:lnTo>
                  <a:pt x="388931" y="294640"/>
                </a:lnTo>
                <a:lnTo>
                  <a:pt x="388755" y="299720"/>
                </a:lnTo>
                <a:lnTo>
                  <a:pt x="388645" y="311150"/>
                </a:lnTo>
                <a:lnTo>
                  <a:pt x="399569" y="303530"/>
                </a:lnTo>
                <a:lnTo>
                  <a:pt x="411332" y="297180"/>
                </a:lnTo>
                <a:lnTo>
                  <a:pt x="423968" y="293370"/>
                </a:lnTo>
                <a:lnTo>
                  <a:pt x="437513" y="292100"/>
                </a:lnTo>
                <a:lnTo>
                  <a:pt x="437324" y="273050"/>
                </a:lnTo>
                <a:lnTo>
                  <a:pt x="436500" y="255270"/>
                </a:lnTo>
                <a:lnTo>
                  <a:pt x="435131" y="237490"/>
                </a:lnTo>
                <a:lnTo>
                  <a:pt x="433304" y="219710"/>
                </a:lnTo>
                <a:lnTo>
                  <a:pt x="574237" y="219710"/>
                </a:lnTo>
                <a:lnTo>
                  <a:pt x="573925" y="218440"/>
                </a:lnTo>
                <a:close/>
              </a:path>
              <a:path w="583565" h="582929">
                <a:moveTo>
                  <a:pt x="256560" y="68580"/>
                </a:moveTo>
                <a:lnTo>
                  <a:pt x="195301" y="68580"/>
                </a:lnTo>
                <a:lnTo>
                  <a:pt x="188941" y="81280"/>
                </a:lnTo>
                <a:lnTo>
                  <a:pt x="183143" y="92710"/>
                </a:lnTo>
                <a:lnTo>
                  <a:pt x="168777" y="130810"/>
                </a:lnTo>
                <a:lnTo>
                  <a:pt x="158380" y="170180"/>
                </a:lnTo>
                <a:lnTo>
                  <a:pt x="208640" y="170180"/>
                </a:lnTo>
                <a:lnTo>
                  <a:pt x="211805" y="160020"/>
                </a:lnTo>
                <a:lnTo>
                  <a:pt x="214910" y="149860"/>
                </a:lnTo>
                <a:lnTo>
                  <a:pt x="218058" y="140970"/>
                </a:lnTo>
                <a:lnTo>
                  <a:pt x="238125" y="93980"/>
                </a:lnTo>
                <a:lnTo>
                  <a:pt x="250673" y="74930"/>
                </a:lnTo>
                <a:lnTo>
                  <a:pt x="256560" y="68580"/>
                </a:lnTo>
                <a:close/>
              </a:path>
              <a:path w="583565" h="582929">
                <a:moveTo>
                  <a:pt x="452376" y="48260"/>
                </a:moveTo>
                <a:lnTo>
                  <a:pt x="291715" y="48260"/>
                </a:lnTo>
                <a:lnTo>
                  <a:pt x="302367" y="50800"/>
                </a:lnTo>
                <a:lnTo>
                  <a:pt x="313014" y="55880"/>
                </a:lnTo>
                <a:lnTo>
                  <a:pt x="347549" y="97790"/>
                </a:lnTo>
                <a:lnTo>
                  <a:pt x="367725" y="147320"/>
                </a:lnTo>
                <a:lnTo>
                  <a:pt x="372133" y="162560"/>
                </a:lnTo>
                <a:lnTo>
                  <a:pt x="374395" y="170180"/>
                </a:lnTo>
                <a:lnTo>
                  <a:pt x="425084" y="170180"/>
                </a:lnTo>
                <a:lnTo>
                  <a:pt x="418523" y="143510"/>
                </a:lnTo>
                <a:lnTo>
                  <a:pt x="410409" y="118110"/>
                </a:lnTo>
                <a:lnTo>
                  <a:pt x="400403" y="92710"/>
                </a:lnTo>
                <a:lnTo>
                  <a:pt x="388164" y="68580"/>
                </a:lnTo>
                <a:lnTo>
                  <a:pt x="479837" y="68580"/>
                </a:lnTo>
                <a:lnTo>
                  <a:pt x="464723" y="57150"/>
                </a:lnTo>
                <a:lnTo>
                  <a:pt x="452376" y="48260"/>
                </a:lnTo>
                <a:close/>
              </a:path>
              <a:path w="583565" h="582929">
                <a:moveTo>
                  <a:pt x="479837" y="68580"/>
                </a:moveTo>
                <a:lnTo>
                  <a:pt x="388164" y="68580"/>
                </a:lnTo>
                <a:lnTo>
                  <a:pt x="422709" y="87630"/>
                </a:lnTo>
                <a:lnTo>
                  <a:pt x="453187" y="110490"/>
                </a:lnTo>
                <a:lnTo>
                  <a:pt x="479673" y="138430"/>
                </a:lnTo>
                <a:lnTo>
                  <a:pt x="502244" y="170180"/>
                </a:lnTo>
                <a:lnTo>
                  <a:pt x="556869" y="170180"/>
                </a:lnTo>
                <a:lnTo>
                  <a:pt x="533834" y="129540"/>
                </a:lnTo>
                <a:lnTo>
                  <a:pt x="508558" y="96520"/>
                </a:lnTo>
                <a:lnTo>
                  <a:pt x="479837" y="6858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086483" y="9154094"/>
            <a:ext cx="218440" cy="316230"/>
          </a:xfrm>
          <a:custGeom>
            <a:avLst/>
            <a:gdLst/>
            <a:ahLst/>
            <a:cxnLst/>
            <a:rect l="l" t="t" r="r" b="b"/>
            <a:pathLst>
              <a:path w="218440" h="316229">
                <a:moveTo>
                  <a:pt x="142239" y="205512"/>
                </a:moveTo>
                <a:lnTo>
                  <a:pt x="87766" y="205512"/>
                </a:lnTo>
                <a:lnTo>
                  <a:pt x="88217" y="206318"/>
                </a:lnTo>
                <a:lnTo>
                  <a:pt x="88499" y="206768"/>
                </a:lnTo>
                <a:lnTo>
                  <a:pt x="130559" y="290836"/>
                </a:lnTo>
                <a:lnTo>
                  <a:pt x="136163" y="301949"/>
                </a:lnTo>
                <a:lnTo>
                  <a:pt x="141182" y="308863"/>
                </a:lnTo>
                <a:lnTo>
                  <a:pt x="147826" y="313540"/>
                </a:lnTo>
                <a:lnTo>
                  <a:pt x="155513" y="315719"/>
                </a:lnTo>
                <a:lnTo>
                  <a:pt x="163659" y="315142"/>
                </a:lnTo>
                <a:lnTo>
                  <a:pt x="173663" y="310146"/>
                </a:lnTo>
                <a:lnTo>
                  <a:pt x="180128" y="301831"/>
                </a:lnTo>
                <a:lnTo>
                  <a:pt x="182386" y="291556"/>
                </a:lnTo>
                <a:lnTo>
                  <a:pt x="179774" y="280682"/>
                </a:lnTo>
                <a:lnTo>
                  <a:pt x="172587" y="266167"/>
                </a:lnTo>
                <a:lnTo>
                  <a:pt x="142239" y="205512"/>
                </a:lnTo>
                <a:close/>
              </a:path>
              <a:path w="218440" h="316229">
                <a:moveTo>
                  <a:pt x="29348" y="0"/>
                </a:moveTo>
                <a:lnTo>
                  <a:pt x="0" y="244704"/>
                </a:lnTo>
                <a:lnTo>
                  <a:pt x="492" y="247165"/>
                </a:lnTo>
                <a:lnTo>
                  <a:pt x="25165" y="267243"/>
                </a:lnTo>
                <a:lnTo>
                  <a:pt x="31722" y="266167"/>
                </a:lnTo>
                <a:lnTo>
                  <a:pt x="37669" y="263156"/>
                </a:lnTo>
                <a:lnTo>
                  <a:pt x="42951" y="258317"/>
                </a:lnTo>
                <a:lnTo>
                  <a:pt x="52225" y="247488"/>
                </a:lnTo>
                <a:lnTo>
                  <a:pt x="87766" y="205512"/>
                </a:lnTo>
                <a:lnTo>
                  <a:pt x="142239" y="205512"/>
                </a:lnTo>
                <a:lnTo>
                  <a:pt x="130435" y="181921"/>
                </a:lnTo>
                <a:lnTo>
                  <a:pt x="130896" y="181701"/>
                </a:lnTo>
                <a:lnTo>
                  <a:pt x="131085" y="181555"/>
                </a:lnTo>
                <a:lnTo>
                  <a:pt x="190067" y="170906"/>
                </a:lnTo>
                <a:lnTo>
                  <a:pt x="196863" y="170026"/>
                </a:lnTo>
                <a:lnTo>
                  <a:pt x="203156" y="167817"/>
                </a:lnTo>
                <a:lnTo>
                  <a:pt x="212866" y="161436"/>
                </a:lnTo>
                <a:lnTo>
                  <a:pt x="218086" y="151855"/>
                </a:lnTo>
                <a:lnTo>
                  <a:pt x="218332" y="140957"/>
                </a:lnTo>
                <a:lnTo>
                  <a:pt x="213124" y="130624"/>
                </a:lnTo>
                <a:lnTo>
                  <a:pt x="210161" y="127190"/>
                </a:lnTo>
                <a:lnTo>
                  <a:pt x="206391" y="124352"/>
                </a:lnTo>
                <a:lnTo>
                  <a:pt x="53872" y="15402"/>
                </a:lnTo>
                <a:lnTo>
                  <a:pt x="46689" y="10837"/>
                </a:lnTo>
                <a:lnTo>
                  <a:pt x="40281" y="5361"/>
                </a:lnTo>
                <a:lnTo>
                  <a:pt x="29348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312031" y="7794169"/>
            <a:ext cx="643255" cy="492125"/>
          </a:xfrm>
          <a:custGeom>
            <a:avLst/>
            <a:gdLst/>
            <a:ahLst/>
            <a:cxnLst/>
            <a:rect l="l" t="t" r="r" b="b"/>
            <a:pathLst>
              <a:path w="643255" h="492125">
                <a:moveTo>
                  <a:pt x="58312" y="0"/>
                </a:moveTo>
                <a:lnTo>
                  <a:pt x="34788" y="4245"/>
                </a:lnTo>
                <a:lnTo>
                  <a:pt x="16363" y="16170"/>
                </a:lnTo>
                <a:lnTo>
                  <a:pt x="4334" y="34533"/>
                </a:lnTo>
                <a:lnTo>
                  <a:pt x="0" y="58092"/>
                </a:lnTo>
                <a:lnTo>
                  <a:pt x="10" y="434279"/>
                </a:lnTo>
                <a:lnTo>
                  <a:pt x="4335" y="457327"/>
                </a:lnTo>
                <a:lnTo>
                  <a:pt x="16299" y="475566"/>
                </a:lnTo>
                <a:lnTo>
                  <a:pt x="34429" y="487562"/>
                </a:lnTo>
                <a:lnTo>
                  <a:pt x="57254" y="491880"/>
                </a:lnTo>
                <a:lnTo>
                  <a:pt x="590599" y="491796"/>
                </a:lnTo>
                <a:lnTo>
                  <a:pt x="631234" y="470547"/>
                </a:lnTo>
                <a:lnTo>
                  <a:pt x="639947" y="453969"/>
                </a:lnTo>
                <a:lnTo>
                  <a:pt x="50919" y="453965"/>
                </a:lnTo>
                <a:lnTo>
                  <a:pt x="45056" y="452007"/>
                </a:lnTo>
                <a:lnTo>
                  <a:pt x="38941" y="443284"/>
                </a:lnTo>
                <a:lnTo>
                  <a:pt x="38805" y="441243"/>
                </a:lnTo>
                <a:lnTo>
                  <a:pt x="93916" y="386281"/>
                </a:lnTo>
                <a:lnTo>
                  <a:pt x="38302" y="386281"/>
                </a:lnTo>
                <a:lnTo>
                  <a:pt x="38302" y="102468"/>
                </a:lnTo>
                <a:lnTo>
                  <a:pt x="90986" y="102468"/>
                </a:lnTo>
                <a:lnTo>
                  <a:pt x="38616" y="50218"/>
                </a:lnTo>
                <a:lnTo>
                  <a:pt x="39129" y="47967"/>
                </a:lnTo>
                <a:lnTo>
                  <a:pt x="45579" y="39695"/>
                </a:lnTo>
                <a:lnTo>
                  <a:pt x="51202" y="37925"/>
                </a:lnTo>
                <a:lnTo>
                  <a:pt x="581217" y="37883"/>
                </a:lnTo>
                <a:lnTo>
                  <a:pt x="584579" y="37265"/>
                </a:lnTo>
                <a:lnTo>
                  <a:pt x="639228" y="37265"/>
                </a:lnTo>
                <a:lnTo>
                  <a:pt x="638603" y="34038"/>
                </a:lnTo>
                <a:lnTo>
                  <a:pt x="626685" y="16146"/>
                </a:lnTo>
                <a:lnTo>
                  <a:pt x="608731" y="4324"/>
                </a:lnTo>
                <a:lnTo>
                  <a:pt x="586275" y="41"/>
                </a:lnTo>
                <a:lnTo>
                  <a:pt x="58312" y="0"/>
                </a:lnTo>
                <a:close/>
              </a:path>
              <a:path w="643255" h="492125">
                <a:moveTo>
                  <a:pt x="490608" y="270923"/>
                </a:moveTo>
                <a:lnTo>
                  <a:pt x="435662" y="270923"/>
                </a:lnTo>
                <a:lnTo>
                  <a:pt x="439012" y="274159"/>
                </a:lnTo>
                <a:lnTo>
                  <a:pt x="441641" y="276609"/>
                </a:lnTo>
                <a:lnTo>
                  <a:pt x="604745" y="439557"/>
                </a:lnTo>
                <a:lnTo>
                  <a:pt x="604651" y="442237"/>
                </a:lnTo>
                <a:lnTo>
                  <a:pt x="598337" y="451693"/>
                </a:lnTo>
                <a:lnTo>
                  <a:pt x="592568" y="453944"/>
                </a:lnTo>
                <a:lnTo>
                  <a:pt x="532621" y="453969"/>
                </a:lnTo>
                <a:lnTo>
                  <a:pt x="639947" y="453969"/>
                </a:lnTo>
                <a:lnTo>
                  <a:pt x="642964" y="435337"/>
                </a:lnTo>
                <a:lnTo>
                  <a:pt x="643058" y="384983"/>
                </a:lnTo>
                <a:lnTo>
                  <a:pt x="604693" y="384983"/>
                </a:lnTo>
                <a:lnTo>
                  <a:pt x="490608" y="270923"/>
                </a:lnTo>
                <a:close/>
              </a:path>
              <a:path w="643255" h="492125">
                <a:moveTo>
                  <a:pt x="90986" y="102468"/>
                </a:moveTo>
                <a:lnTo>
                  <a:pt x="38302" y="102468"/>
                </a:lnTo>
                <a:lnTo>
                  <a:pt x="180926" y="243971"/>
                </a:lnTo>
                <a:lnTo>
                  <a:pt x="38302" y="386281"/>
                </a:lnTo>
                <a:lnTo>
                  <a:pt x="93916" y="386281"/>
                </a:lnTo>
                <a:lnTo>
                  <a:pt x="206433" y="273824"/>
                </a:lnTo>
                <a:lnTo>
                  <a:pt x="207470" y="272923"/>
                </a:lnTo>
                <a:lnTo>
                  <a:pt x="209208" y="271311"/>
                </a:lnTo>
                <a:lnTo>
                  <a:pt x="259991" y="271311"/>
                </a:lnTo>
                <a:lnTo>
                  <a:pt x="90986" y="102468"/>
                </a:lnTo>
                <a:close/>
              </a:path>
              <a:path w="643255" h="492125">
                <a:moveTo>
                  <a:pt x="643031" y="104363"/>
                </a:moveTo>
                <a:lnTo>
                  <a:pt x="604693" y="104363"/>
                </a:lnTo>
                <a:lnTo>
                  <a:pt x="604693" y="384983"/>
                </a:lnTo>
                <a:lnTo>
                  <a:pt x="643058" y="384983"/>
                </a:lnTo>
                <a:lnTo>
                  <a:pt x="643031" y="104363"/>
                </a:lnTo>
                <a:close/>
              </a:path>
              <a:path w="643255" h="492125">
                <a:moveTo>
                  <a:pt x="259991" y="271311"/>
                </a:moveTo>
                <a:lnTo>
                  <a:pt x="209208" y="271311"/>
                </a:lnTo>
                <a:lnTo>
                  <a:pt x="233113" y="295802"/>
                </a:lnTo>
                <a:lnTo>
                  <a:pt x="237657" y="300168"/>
                </a:lnTo>
                <a:lnTo>
                  <a:pt x="242055" y="304681"/>
                </a:lnTo>
                <a:lnTo>
                  <a:pt x="278877" y="329819"/>
                </a:lnTo>
                <a:lnTo>
                  <a:pt x="321024" y="338578"/>
                </a:lnTo>
                <a:lnTo>
                  <a:pt x="363363" y="330874"/>
                </a:lnTo>
                <a:lnTo>
                  <a:pt x="400762" y="306618"/>
                </a:lnTo>
                <a:lnTo>
                  <a:pt x="404487" y="302900"/>
                </a:lnTo>
                <a:lnTo>
                  <a:pt x="322198" y="302900"/>
                </a:lnTo>
                <a:lnTo>
                  <a:pt x="293542" y="296766"/>
                </a:lnTo>
                <a:lnTo>
                  <a:pt x="267384" y="278693"/>
                </a:lnTo>
                <a:lnTo>
                  <a:pt x="259991" y="271311"/>
                </a:lnTo>
                <a:close/>
              </a:path>
              <a:path w="643255" h="492125">
                <a:moveTo>
                  <a:pt x="639228" y="37265"/>
                </a:moveTo>
                <a:lnTo>
                  <a:pt x="584579" y="37265"/>
                </a:lnTo>
                <a:lnTo>
                  <a:pt x="592002" y="39496"/>
                </a:lnTo>
                <a:lnTo>
                  <a:pt x="596903" y="41077"/>
                </a:lnTo>
                <a:lnTo>
                  <a:pt x="605698" y="48501"/>
                </a:lnTo>
                <a:lnTo>
                  <a:pt x="605206" y="51108"/>
                </a:lnTo>
                <a:lnTo>
                  <a:pt x="377035" y="279101"/>
                </a:lnTo>
                <a:lnTo>
                  <a:pt x="350860" y="297032"/>
                </a:lnTo>
                <a:lnTo>
                  <a:pt x="322198" y="302900"/>
                </a:lnTo>
                <a:lnTo>
                  <a:pt x="404487" y="302900"/>
                </a:lnTo>
                <a:lnTo>
                  <a:pt x="409494" y="297902"/>
                </a:lnTo>
                <a:lnTo>
                  <a:pt x="435662" y="270923"/>
                </a:lnTo>
                <a:lnTo>
                  <a:pt x="490608" y="270923"/>
                </a:lnTo>
                <a:lnTo>
                  <a:pt x="463818" y="244139"/>
                </a:lnTo>
                <a:lnTo>
                  <a:pt x="604693" y="104363"/>
                </a:lnTo>
                <a:lnTo>
                  <a:pt x="643031" y="104363"/>
                </a:lnTo>
                <a:lnTo>
                  <a:pt x="642954" y="56532"/>
                </a:lnTo>
                <a:lnTo>
                  <a:pt x="639228" y="3726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5142382" y="7764423"/>
            <a:ext cx="4206068" cy="2966197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850" b="1" dirty="0" smtClean="0">
                <a:solidFill>
                  <a:srgbClr val="414042"/>
                </a:solidFill>
                <a:latin typeface="Century Gothic"/>
                <a:cs typeface="Century Gothic"/>
              </a:rPr>
              <a:t>office@epsa-spb.ru</a:t>
            </a:r>
            <a:endParaRPr sz="2850" dirty="0">
              <a:latin typeface="Century Gothic"/>
              <a:cs typeface="Century Gothic"/>
            </a:endParaRPr>
          </a:p>
          <a:p>
            <a:pPr marL="906144" marR="5080" indent="-610235">
              <a:lnSpc>
                <a:spcPts val="9570"/>
              </a:lnSpc>
              <a:spcBef>
                <a:spcPts val="445"/>
              </a:spcBef>
            </a:pPr>
            <a:r>
              <a:rPr sz="2850" b="1" spc="5" dirty="0" smtClean="0">
                <a:solidFill>
                  <a:srgbClr val="414042"/>
                </a:solidFill>
                <a:latin typeface="Century Gothic"/>
                <a:cs typeface="Century Gothic"/>
              </a:rPr>
              <a:t>www.epsa-spb.ru t.me/</a:t>
            </a:r>
            <a:r>
              <a:rPr sz="2850" b="1" spc="5" dirty="0" err="1" smtClean="0">
                <a:solidFill>
                  <a:srgbClr val="414042"/>
                </a:solidFill>
                <a:latin typeface="Century Gothic"/>
                <a:cs typeface="Century Gothic"/>
              </a:rPr>
              <a:t>epsaspb</a:t>
            </a:r>
            <a:endParaRPr sz="2850" dirty="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5188083" y="9987874"/>
            <a:ext cx="673735" cy="675005"/>
          </a:xfrm>
          <a:custGeom>
            <a:avLst/>
            <a:gdLst/>
            <a:ahLst/>
            <a:cxnLst/>
            <a:rect l="l" t="t" r="r" b="b"/>
            <a:pathLst>
              <a:path w="673734" h="675004">
                <a:moveTo>
                  <a:pt x="325723" y="0"/>
                </a:moveTo>
                <a:lnTo>
                  <a:pt x="275310" y="5373"/>
                </a:lnTo>
                <a:lnTo>
                  <a:pt x="226277" y="17329"/>
                </a:lnTo>
                <a:lnTo>
                  <a:pt x="181021" y="35646"/>
                </a:lnTo>
                <a:lnTo>
                  <a:pt x="139623" y="60389"/>
                </a:lnTo>
                <a:lnTo>
                  <a:pt x="102162" y="91623"/>
                </a:lnTo>
                <a:lnTo>
                  <a:pt x="68720" y="129412"/>
                </a:lnTo>
                <a:lnTo>
                  <a:pt x="42402" y="169382"/>
                </a:lnTo>
                <a:lnTo>
                  <a:pt x="22661" y="211480"/>
                </a:lnTo>
                <a:lnTo>
                  <a:pt x="9208" y="255574"/>
                </a:lnTo>
                <a:lnTo>
                  <a:pt x="1750" y="301537"/>
                </a:lnTo>
                <a:lnTo>
                  <a:pt x="0" y="349237"/>
                </a:lnTo>
                <a:lnTo>
                  <a:pt x="2363" y="383297"/>
                </a:lnTo>
                <a:lnTo>
                  <a:pt x="17621" y="449032"/>
                </a:lnTo>
                <a:lnTo>
                  <a:pt x="56360" y="524655"/>
                </a:lnTo>
                <a:lnTo>
                  <a:pt x="85700" y="562851"/>
                </a:lnTo>
                <a:lnTo>
                  <a:pt x="118844" y="595165"/>
                </a:lnTo>
                <a:lnTo>
                  <a:pt x="155704" y="621767"/>
                </a:lnTo>
                <a:lnTo>
                  <a:pt x="196196" y="642826"/>
                </a:lnTo>
                <a:lnTo>
                  <a:pt x="240233" y="658511"/>
                </a:lnTo>
                <a:lnTo>
                  <a:pt x="287728" y="668994"/>
                </a:lnTo>
                <a:lnTo>
                  <a:pt x="338597" y="674442"/>
                </a:lnTo>
                <a:lnTo>
                  <a:pt x="368992" y="671338"/>
                </a:lnTo>
                <a:lnTo>
                  <a:pt x="384716" y="669492"/>
                </a:lnTo>
                <a:lnTo>
                  <a:pt x="400479" y="666976"/>
                </a:lnTo>
                <a:lnTo>
                  <a:pt x="452778" y="652888"/>
                </a:lnTo>
                <a:lnTo>
                  <a:pt x="471841" y="644349"/>
                </a:lnTo>
                <a:lnTo>
                  <a:pt x="336440" y="644349"/>
                </a:lnTo>
                <a:lnTo>
                  <a:pt x="288766" y="640625"/>
                </a:lnTo>
                <a:lnTo>
                  <a:pt x="243570" y="630412"/>
                </a:lnTo>
                <a:lnTo>
                  <a:pt x="200934" y="613642"/>
                </a:lnTo>
                <a:lnTo>
                  <a:pt x="160940" y="590249"/>
                </a:lnTo>
                <a:lnTo>
                  <a:pt x="123671" y="560163"/>
                </a:lnTo>
                <a:lnTo>
                  <a:pt x="87915" y="520757"/>
                </a:lnTo>
                <a:lnTo>
                  <a:pt x="60523" y="477011"/>
                </a:lnTo>
                <a:lnTo>
                  <a:pt x="41582" y="429028"/>
                </a:lnTo>
                <a:lnTo>
                  <a:pt x="31182" y="376912"/>
                </a:lnTo>
                <a:lnTo>
                  <a:pt x="29009" y="322097"/>
                </a:lnTo>
                <a:lnTo>
                  <a:pt x="35257" y="269738"/>
                </a:lnTo>
                <a:lnTo>
                  <a:pt x="50156" y="219972"/>
                </a:lnTo>
                <a:lnTo>
                  <a:pt x="73935" y="172937"/>
                </a:lnTo>
                <a:lnTo>
                  <a:pt x="106823" y="128773"/>
                </a:lnTo>
                <a:lnTo>
                  <a:pt x="144315" y="92980"/>
                </a:lnTo>
                <a:lnTo>
                  <a:pt x="186338" y="65343"/>
                </a:lnTo>
                <a:lnTo>
                  <a:pt x="232647" y="45531"/>
                </a:lnTo>
                <a:lnTo>
                  <a:pt x="282996" y="33216"/>
                </a:lnTo>
                <a:lnTo>
                  <a:pt x="326232" y="28742"/>
                </a:lnTo>
                <a:lnTo>
                  <a:pt x="475220" y="28742"/>
                </a:lnTo>
                <a:lnTo>
                  <a:pt x="469456" y="25830"/>
                </a:lnTo>
                <a:lnTo>
                  <a:pt x="422840" y="10144"/>
                </a:lnTo>
                <a:lnTo>
                  <a:pt x="374914" y="1562"/>
                </a:lnTo>
                <a:lnTo>
                  <a:pt x="325723" y="0"/>
                </a:lnTo>
                <a:close/>
              </a:path>
              <a:path w="673734" h="675004">
                <a:moveTo>
                  <a:pt x="475220" y="28742"/>
                </a:moveTo>
                <a:lnTo>
                  <a:pt x="326232" y="28742"/>
                </a:lnTo>
                <a:lnTo>
                  <a:pt x="368911" y="29926"/>
                </a:lnTo>
                <a:lnTo>
                  <a:pt x="410987" y="36998"/>
                </a:lnTo>
                <a:lnTo>
                  <a:pt x="452415" y="50189"/>
                </a:lnTo>
                <a:lnTo>
                  <a:pt x="495399" y="70686"/>
                </a:lnTo>
                <a:lnTo>
                  <a:pt x="534093" y="96618"/>
                </a:lnTo>
                <a:lnTo>
                  <a:pt x="568154" y="128317"/>
                </a:lnTo>
                <a:lnTo>
                  <a:pt x="597238" y="166112"/>
                </a:lnTo>
                <a:lnTo>
                  <a:pt x="624185" y="221356"/>
                </a:lnTo>
                <a:lnTo>
                  <a:pt x="639100" y="281030"/>
                </a:lnTo>
                <a:lnTo>
                  <a:pt x="644229" y="326223"/>
                </a:lnTo>
                <a:lnTo>
                  <a:pt x="645718" y="341321"/>
                </a:lnTo>
                <a:lnTo>
                  <a:pt x="638638" y="406097"/>
                </a:lnTo>
                <a:lnTo>
                  <a:pt x="618201" y="467715"/>
                </a:lnTo>
                <a:lnTo>
                  <a:pt x="594693" y="508653"/>
                </a:lnTo>
                <a:lnTo>
                  <a:pt x="565859" y="544695"/>
                </a:lnTo>
                <a:lnTo>
                  <a:pt x="531846" y="575918"/>
                </a:lnTo>
                <a:lnTo>
                  <a:pt x="492801" y="602402"/>
                </a:lnTo>
                <a:lnTo>
                  <a:pt x="455852" y="620881"/>
                </a:lnTo>
                <a:lnTo>
                  <a:pt x="417444" y="634119"/>
                </a:lnTo>
                <a:lnTo>
                  <a:pt x="377623" y="641985"/>
                </a:lnTo>
                <a:lnTo>
                  <a:pt x="336440" y="644349"/>
                </a:lnTo>
                <a:lnTo>
                  <a:pt x="471841" y="644349"/>
                </a:lnTo>
                <a:lnTo>
                  <a:pt x="545229" y="602204"/>
                </a:lnTo>
                <a:lnTo>
                  <a:pt x="585312" y="565775"/>
                </a:lnTo>
                <a:lnTo>
                  <a:pt x="613306" y="532390"/>
                </a:lnTo>
                <a:lnTo>
                  <a:pt x="636282" y="496256"/>
                </a:lnTo>
                <a:lnTo>
                  <a:pt x="653909" y="457237"/>
                </a:lnTo>
                <a:lnTo>
                  <a:pt x="665854" y="415193"/>
                </a:lnTo>
                <a:lnTo>
                  <a:pt x="671787" y="375001"/>
                </a:lnTo>
                <a:lnTo>
                  <a:pt x="673174" y="334882"/>
                </a:lnTo>
                <a:lnTo>
                  <a:pt x="670299" y="294825"/>
                </a:lnTo>
                <a:lnTo>
                  <a:pt x="663445" y="254821"/>
                </a:lnTo>
                <a:lnTo>
                  <a:pt x="648001" y="203244"/>
                </a:lnTo>
                <a:lnTo>
                  <a:pt x="625381" y="156838"/>
                </a:lnTo>
                <a:lnTo>
                  <a:pt x="595611" y="115609"/>
                </a:lnTo>
                <a:lnTo>
                  <a:pt x="558714" y="79562"/>
                </a:lnTo>
                <a:lnTo>
                  <a:pt x="514717" y="48702"/>
                </a:lnTo>
                <a:lnTo>
                  <a:pt x="475220" y="28742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294390" y="10164683"/>
            <a:ext cx="400685" cy="358140"/>
          </a:xfrm>
          <a:custGeom>
            <a:avLst/>
            <a:gdLst/>
            <a:ahLst/>
            <a:cxnLst/>
            <a:rect l="l" t="t" r="r" b="b"/>
            <a:pathLst>
              <a:path w="400684" h="358140">
                <a:moveTo>
                  <a:pt x="271197" y="288451"/>
                </a:moveTo>
                <a:lnTo>
                  <a:pt x="207386" y="288451"/>
                </a:lnTo>
                <a:lnTo>
                  <a:pt x="217406" y="288535"/>
                </a:lnTo>
                <a:lnTo>
                  <a:pt x="222621" y="294158"/>
                </a:lnTo>
                <a:lnTo>
                  <a:pt x="309330" y="352826"/>
                </a:lnTo>
                <a:lnTo>
                  <a:pt x="319696" y="357711"/>
                </a:lnTo>
                <a:lnTo>
                  <a:pt x="328169" y="357317"/>
                </a:lnTo>
                <a:lnTo>
                  <a:pt x="334476" y="351738"/>
                </a:lnTo>
                <a:lnTo>
                  <a:pt x="338345" y="341068"/>
                </a:lnTo>
                <a:lnTo>
                  <a:pt x="343296" y="315435"/>
                </a:lnTo>
                <a:lnTo>
                  <a:pt x="311058" y="315435"/>
                </a:lnTo>
                <a:lnTo>
                  <a:pt x="271197" y="288451"/>
                </a:lnTo>
                <a:close/>
              </a:path>
              <a:path w="400684" h="358140">
                <a:moveTo>
                  <a:pt x="381140" y="0"/>
                </a:moveTo>
                <a:lnTo>
                  <a:pt x="378365" y="607"/>
                </a:lnTo>
                <a:lnTo>
                  <a:pt x="7183" y="148550"/>
                </a:lnTo>
                <a:lnTo>
                  <a:pt x="0" y="152822"/>
                </a:lnTo>
                <a:lnTo>
                  <a:pt x="10" y="171534"/>
                </a:lnTo>
                <a:lnTo>
                  <a:pt x="7340" y="175900"/>
                </a:lnTo>
                <a:lnTo>
                  <a:pt x="103284" y="213291"/>
                </a:lnTo>
                <a:lnTo>
                  <a:pt x="106928" y="217270"/>
                </a:lnTo>
                <a:lnTo>
                  <a:pt x="108572" y="223553"/>
                </a:lnTo>
                <a:lnTo>
                  <a:pt x="112822" y="239610"/>
                </a:lnTo>
                <a:lnTo>
                  <a:pt x="117122" y="255650"/>
                </a:lnTo>
                <a:lnTo>
                  <a:pt x="125979" y="288535"/>
                </a:lnTo>
                <a:lnTo>
                  <a:pt x="129498" y="302136"/>
                </a:lnTo>
                <a:lnTo>
                  <a:pt x="149825" y="328787"/>
                </a:lnTo>
                <a:lnTo>
                  <a:pt x="157817" y="325885"/>
                </a:lnTo>
                <a:lnTo>
                  <a:pt x="159649" y="324890"/>
                </a:lnTo>
                <a:lnTo>
                  <a:pt x="202454" y="294399"/>
                </a:lnTo>
                <a:lnTo>
                  <a:pt x="207386" y="288451"/>
                </a:lnTo>
                <a:lnTo>
                  <a:pt x="271197" y="288451"/>
                </a:lnTo>
                <a:lnTo>
                  <a:pt x="268412" y="286567"/>
                </a:lnTo>
                <a:lnTo>
                  <a:pt x="158424" y="286567"/>
                </a:lnTo>
                <a:lnTo>
                  <a:pt x="146770" y="242683"/>
                </a:lnTo>
                <a:lnTo>
                  <a:pt x="203585" y="242683"/>
                </a:lnTo>
                <a:lnTo>
                  <a:pt x="184559" y="229804"/>
                </a:lnTo>
                <a:lnTo>
                  <a:pt x="188378" y="226129"/>
                </a:lnTo>
                <a:lnTo>
                  <a:pt x="142288" y="226129"/>
                </a:lnTo>
                <a:lnTo>
                  <a:pt x="140257" y="218014"/>
                </a:lnTo>
                <a:lnTo>
                  <a:pt x="138278" y="211229"/>
                </a:lnTo>
                <a:lnTo>
                  <a:pt x="58678" y="162026"/>
                </a:lnTo>
                <a:lnTo>
                  <a:pt x="311561" y="61327"/>
                </a:lnTo>
                <a:lnTo>
                  <a:pt x="392181" y="61327"/>
                </a:lnTo>
                <a:lnTo>
                  <a:pt x="395810" y="42554"/>
                </a:lnTo>
                <a:lnTo>
                  <a:pt x="400532" y="18659"/>
                </a:lnTo>
                <a:lnTo>
                  <a:pt x="399035" y="9793"/>
                </a:lnTo>
                <a:lnTo>
                  <a:pt x="394798" y="3475"/>
                </a:lnTo>
                <a:lnTo>
                  <a:pt x="388580" y="83"/>
                </a:lnTo>
                <a:lnTo>
                  <a:pt x="381140" y="0"/>
                </a:lnTo>
                <a:close/>
              </a:path>
              <a:path w="400684" h="358140">
                <a:moveTo>
                  <a:pt x="391873" y="62919"/>
                </a:moveTo>
                <a:lnTo>
                  <a:pt x="357947" y="62919"/>
                </a:lnTo>
                <a:lnTo>
                  <a:pt x="359078" y="63558"/>
                </a:lnTo>
                <a:lnTo>
                  <a:pt x="311058" y="315435"/>
                </a:lnTo>
                <a:lnTo>
                  <a:pt x="343296" y="315435"/>
                </a:lnTo>
                <a:lnTo>
                  <a:pt x="348481" y="288451"/>
                </a:lnTo>
                <a:lnTo>
                  <a:pt x="366627" y="193669"/>
                </a:lnTo>
                <a:lnTo>
                  <a:pt x="373478" y="158088"/>
                </a:lnTo>
                <a:lnTo>
                  <a:pt x="391873" y="62919"/>
                </a:lnTo>
                <a:close/>
              </a:path>
              <a:path w="400684" h="358140">
                <a:moveTo>
                  <a:pt x="203585" y="242683"/>
                </a:moveTo>
                <a:lnTo>
                  <a:pt x="146770" y="242683"/>
                </a:lnTo>
                <a:lnTo>
                  <a:pt x="184025" y="267991"/>
                </a:lnTo>
                <a:lnTo>
                  <a:pt x="158424" y="286567"/>
                </a:lnTo>
                <a:lnTo>
                  <a:pt x="268412" y="286567"/>
                </a:lnTo>
                <a:lnTo>
                  <a:pt x="203585" y="242683"/>
                </a:lnTo>
                <a:close/>
              </a:path>
              <a:path w="400684" h="358140">
                <a:moveTo>
                  <a:pt x="392181" y="61327"/>
                </a:moveTo>
                <a:lnTo>
                  <a:pt x="311561" y="61327"/>
                </a:lnTo>
                <a:lnTo>
                  <a:pt x="312210" y="62448"/>
                </a:lnTo>
                <a:lnTo>
                  <a:pt x="142288" y="226129"/>
                </a:lnTo>
                <a:lnTo>
                  <a:pt x="188378" y="226129"/>
                </a:lnTo>
                <a:lnTo>
                  <a:pt x="357947" y="62919"/>
                </a:lnTo>
                <a:lnTo>
                  <a:pt x="391873" y="62919"/>
                </a:lnTo>
                <a:lnTo>
                  <a:pt x="392181" y="61327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789338"/>
            <a:ext cx="16354425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 smtClean="0">
                <a:solidFill>
                  <a:srgbClr val="414042"/>
                </a:solidFill>
              </a:rPr>
              <a:t>ФУНКЦИИ АСМ РЗА</a:t>
            </a:r>
            <a:endParaRPr lang="ru-RU"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85688" y="1409598"/>
            <a:ext cx="18291361" cy="403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Ведение реестра первичного и вторичного оборудования:</a:t>
            </a:r>
            <a:endParaRPr lang="ru-RU" sz="2400" b="1" dirty="0">
              <a:solidFill>
                <a:srgbClr val="E3291B"/>
              </a:solidFill>
              <a:latin typeface="Century Gothic"/>
              <a:cs typeface="Century Gothic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1212" y="2653934"/>
            <a:ext cx="7842631" cy="6658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661" y="2127250"/>
            <a:ext cx="4512873" cy="7566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6511" y="2147386"/>
            <a:ext cx="5322935" cy="7545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object 14"/>
          <p:cNvSpPr txBox="1"/>
          <p:nvPr/>
        </p:nvSpPr>
        <p:spPr>
          <a:xfrm>
            <a:off x="388425" y="10007547"/>
            <a:ext cx="19035417" cy="8763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dirty="0">
                <a:latin typeface="Century Gothic" panose="020B0502020202020204" pitchFamily="34" charset="0"/>
              </a:rPr>
              <a:t>Согласно приказу №555 при переходе на ТО необходимо вести базу собранной с устройств информации. Предлагаемый реестр позволяет собирать, структурировать и в удобном формате хранить данные устройств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8540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789338"/>
            <a:ext cx="16354425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 smtClean="0">
                <a:solidFill>
                  <a:srgbClr val="414042"/>
                </a:solidFill>
              </a:rPr>
              <a:t>ФУНКЦИИ АСМ РЗА</a:t>
            </a:r>
            <a:endParaRPr lang="ru-RU"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58024" y="1409598"/>
            <a:ext cx="18319026" cy="4442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Функция </a:t>
            </a: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мониторинга состояния </a:t>
            </a: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РЗА</a:t>
            </a:r>
            <a:r>
              <a:rPr lang="en-US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:</a:t>
            </a:r>
            <a:endParaRPr lang="ru-RU" sz="2400" b="1" dirty="0">
              <a:solidFill>
                <a:srgbClr val="E3291B"/>
              </a:solidFill>
              <a:latin typeface="Century Gothic"/>
              <a:cs typeface="Century Gothic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082" y="1942652"/>
            <a:ext cx="9122761" cy="76744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57348" y="1853887"/>
            <a:ext cx="6282766" cy="7763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object 14"/>
          <p:cNvSpPr txBox="1"/>
          <p:nvPr/>
        </p:nvSpPr>
        <p:spPr>
          <a:xfrm>
            <a:off x="388425" y="10007547"/>
            <a:ext cx="19035417" cy="8763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dirty="0">
                <a:latin typeface="Century Gothic" panose="020B0502020202020204" pitchFamily="34" charset="0"/>
              </a:rPr>
              <a:t>Согласно СТО 56947007-33.040.20.324-2023 формируются перечни полученных от устройства сигналов самодиагностики и срабатывания (пуска) функций РЗА. Выполняется расчет индекса технического состояния устройства.</a:t>
            </a:r>
          </a:p>
        </p:txBody>
      </p:sp>
    </p:spTree>
    <p:extLst>
      <p:ext uri="{BB962C8B-B14F-4D97-AF65-F5344CB8AC3E}">
        <p14:creationId xmlns:p14="http://schemas.microsoft.com/office/powerpoint/2010/main" val="2650535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789338"/>
            <a:ext cx="16354425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 smtClean="0">
                <a:solidFill>
                  <a:srgbClr val="414042"/>
                </a:solidFill>
              </a:rPr>
              <a:t>ФУНКЦИИ АСМ РЗА</a:t>
            </a:r>
            <a:endParaRPr lang="ru-RU"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58024" y="1409598"/>
            <a:ext cx="18319026" cy="4442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Формирование </a:t>
            </a: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и ведение моделей сети и вторичного </a:t>
            </a: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оборудования с использованием </a:t>
            </a:r>
            <a:r>
              <a:rPr lang="en-US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CIM (</a:t>
            </a: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ГОСТ Р 58651.1-2019</a:t>
            </a:r>
            <a:r>
              <a:rPr lang="en-US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):</a:t>
            </a:r>
            <a:endParaRPr lang="ru-RU" sz="2400" b="1" dirty="0">
              <a:solidFill>
                <a:srgbClr val="E3291B"/>
              </a:solidFill>
              <a:latin typeface="Century Gothic"/>
              <a:cs typeface="Century Gothic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22151" y="1954146"/>
            <a:ext cx="6620799" cy="7146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841" y="1942652"/>
            <a:ext cx="12951310" cy="7141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object 14"/>
          <p:cNvSpPr txBox="1"/>
          <p:nvPr/>
        </p:nvSpPr>
        <p:spPr>
          <a:xfrm>
            <a:off x="388425" y="10007547"/>
            <a:ext cx="19035417" cy="8763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dirty="0">
                <a:latin typeface="Century Gothic" panose="020B0502020202020204" pitchFamily="34" charset="0"/>
              </a:rPr>
              <a:t>Выполняется построение топологии сети первичного оборудования, а также указание мест подключения функций РЗА, содержащих параметры срабатывания. Это позволяет выполнять анализ работы РЗА с учетом топологии сети.</a:t>
            </a:r>
          </a:p>
        </p:txBody>
      </p:sp>
    </p:spTree>
    <p:extLst>
      <p:ext uri="{BB962C8B-B14F-4D97-AF65-F5344CB8AC3E}">
        <p14:creationId xmlns:p14="http://schemas.microsoft.com/office/powerpoint/2010/main" val="18390720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789338"/>
            <a:ext cx="16354425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 smtClean="0">
                <a:solidFill>
                  <a:srgbClr val="414042"/>
                </a:solidFill>
              </a:rPr>
              <a:t>ФУНКЦИИ АСМ РЗА</a:t>
            </a:r>
            <a:endParaRPr lang="ru-RU"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58024" y="1409598"/>
            <a:ext cx="18319026" cy="403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Ведение электронного бланка уставок функций РЗА</a:t>
            </a:r>
            <a:endParaRPr lang="ru-RU" sz="2400" b="1" dirty="0">
              <a:solidFill>
                <a:srgbClr val="E3291B"/>
              </a:solidFill>
              <a:latin typeface="Century Gothic"/>
              <a:cs typeface="Century Gothic"/>
            </a:endParaRPr>
          </a:p>
        </p:txBody>
      </p:sp>
      <p:sp>
        <p:nvSpPr>
          <p:cNvPr id="9" name="object 14"/>
          <p:cNvSpPr txBox="1"/>
          <p:nvPr/>
        </p:nvSpPr>
        <p:spPr>
          <a:xfrm>
            <a:off x="388425" y="10007547"/>
            <a:ext cx="19035417" cy="1308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dirty="0">
                <a:latin typeface="Century Gothic" panose="020B0502020202020204" pitchFamily="34" charset="0"/>
              </a:rPr>
              <a:t>Для каждой функции РЗА в </a:t>
            </a:r>
            <a:r>
              <a:rPr lang="ru-RU" sz="2400" dirty="0" smtClean="0">
                <a:latin typeface="Century Gothic" panose="020B0502020202020204" pitchFamily="34" charset="0"/>
              </a:rPr>
              <a:t>АСМ РЗА </a:t>
            </a:r>
            <a:r>
              <a:rPr lang="ru-RU" sz="2400" dirty="0">
                <a:latin typeface="Century Gothic" panose="020B0502020202020204" pitchFamily="34" charset="0"/>
              </a:rPr>
              <a:t>хранится электронный бланк уставок. Это позволяет выполнить анализ функционирования устройства РЗА, воспроизведя аварийный режим из осциллограммы, при заданных </a:t>
            </a:r>
            <a:r>
              <a:rPr lang="ru-RU" sz="2400" dirty="0" err="1">
                <a:latin typeface="Century Gothic" panose="020B0502020202020204" pitchFamily="34" charset="0"/>
              </a:rPr>
              <a:t>уставках</a:t>
            </a:r>
            <a:r>
              <a:rPr lang="ru-RU" sz="2400" dirty="0">
                <a:latin typeface="Century Gothic" panose="020B0502020202020204" pitchFamily="34" charset="0"/>
              </a:rPr>
              <a:t> функции.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606" y="2026156"/>
            <a:ext cx="14424677" cy="7923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65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789338"/>
            <a:ext cx="16354425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 smtClean="0">
                <a:solidFill>
                  <a:srgbClr val="414042"/>
                </a:solidFill>
              </a:rPr>
              <a:t>ФУНКЦИИ АСМ РЗА</a:t>
            </a:r>
            <a:endParaRPr lang="ru-RU"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58024" y="1409598"/>
            <a:ext cx="18319026" cy="403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Автоматическое создание и заполнение электронных бланков уставок РЗА</a:t>
            </a:r>
            <a:endParaRPr lang="ru-RU" sz="2400" b="1" dirty="0">
              <a:solidFill>
                <a:srgbClr val="E3291B"/>
              </a:solidFill>
              <a:latin typeface="Century Gothic"/>
              <a:cs typeface="Century Gothic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250" y="2073275"/>
            <a:ext cx="13125451" cy="7750601"/>
          </a:xfrm>
          <a:prstGeom prst="rect">
            <a:avLst/>
          </a:prstGeom>
        </p:spPr>
      </p:pic>
      <p:sp>
        <p:nvSpPr>
          <p:cNvPr id="10" name="object 14"/>
          <p:cNvSpPr txBox="1"/>
          <p:nvPr/>
        </p:nvSpPr>
        <p:spPr>
          <a:xfrm>
            <a:off x="527050" y="2301875"/>
            <a:ext cx="5791200" cy="434606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dirty="0" smtClean="0">
                <a:latin typeface="Century Gothic" panose="020B0502020202020204" pitchFamily="34" charset="0"/>
              </a:rPr>
              <a:t>	Набор сервисных функций по разбору файлов </a:t>
            </a:r>
            <a:r>
              <a:rPr lang="en-US" sz="2400" dirty="0" smtClean="0">
                <a:latin typeface="Century Gothic" panose="020B0502020202020204" pitchFamily="34" charset="0"/>
              </a:rPr>
              <a:t>XML</a:t>
            </a:r>
            <a:r>
              <a:rPr lang="ru-RU" sz="2400" dirty="0" smtClean="0">
                <a:latin typeface="Century Gothic" panose="020B0502020202020204" pitchFamily="34" charset="0"/>
              </a:rPr>
              <a:t>, полученных из устройств РЗА или из ПО производителей устройств. Результатом работы функций являются заполненный электронный бланк уставок РЗА определенного устройства и неопределенного устройства.</a:t>
            </a:r>
          </a:p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endParaRPr lang="ru-RU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541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789338"/>
            <a:ext cx="16354425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 smtClean="0">
                <a:solidFill>
                  <a:srgbClr val="414042"/>
                </a:solidFill>
              </a:rPr>
              <a:t>ФУНКЦИИ АСМ РЗА</a:t>
            </a:r>
            <a:endParaRPr lang="ru-RU"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58024" y="1409598"/>
            <a:ext cx="18319026" cy="4442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Контроль </a:t>
            </a: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изменения уставок и конфигурации устройств РЗА</a:t>
            </a:r>
            <a:r>
              <a:rPr lang="en-US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:</a:t>
            </a:r>
            <a:endParaRPr lang="ru-RU" sz="2400" b="1" dirty="0">
              <a:solidFill>
                <a:srgbClr val="E3291B"/>
              </a:solidFill>
              <a:latin typeface="Century Gothic"/>
              <a:cs typeface="Century Gothic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2050" y="1945464"/>
            <a:ext cx="15697473" cy="833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2236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789338"/>
            <a:ext cx="16354425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 smtClean="0">
                <a:solidFill>
                  <a:srgbClr val="414042"/>
                </a:solidFill>
              </a:rPr>
              <a:t>ФУНКЦИИ АСМ РЗА</a:t>
            </a:r>
            <a:endParaRPr lang="ru-RU"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58024" y="1409598"/>
            <a:ext cx="18319026" cy="403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Функция регистрации технологических нарушений:</a:t>
            </a:r>
            <a:endParaRPr lang="ru-RU" sz="2400" b="1" dirty="0">
              <a:solidFill>
                <a:srgbClr val="E3291B"/>
              </a:solidFill>
              <a:latin typeface="Century Gothic"/>
              <a:cs typeface="Century Gothic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928" y="1901743"/>
            <a:ext cx="16635186" cy="7584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object 14"/>
          <p:cNvSpPr txBox="1"/>
          <p:nvPr/>
        </p:nvSpPr>
        <p:spPr>
          <a:xfrm>
            <a:off x="388425" y="10007547"/>
            <a:ext cx="19035417" cy="8763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dirty="0">
                <a:latin typeface="Century Gothic" panose="020B0502020202020204" pitchFamily="34" charset="0"/>
              </a:rPr>
              <a:t>Автоматический сбор, структурирование данных по технологическому нарушению. Позволяет значительно сократить время и трудозатраты на сбор данных релейным персоналом.</a:t>
            </a:r>
          </a:p>
        </p:txBody>
      </p:sp>
    </p:spTree>
    <p:extLst>
      <p:ext uri="{BB962C8B-B14F-4D97-AF65-F5344CB8AC3E}">
        <p14:creationId xmlns:p14="http://schemas.microsoft.com/office/powerpoint/2010/main" val="30491363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789338"/>
            <a:ext cx="16354425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 smtClean="0">
                <a:solidFill>
                  <a:srgbClr val="414042"/>
                </a:solidFill>
              </a:rPr>
              <a:t>ФУНКЦИИ АСМ РЗА</a:t>
            </a:r>
            <a:endParaRPr lang="ru-RU"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58024" y="1409598"/>
            <a:ext cx="18319026" cy="403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Анализ функционирования РЗА</a:t>
            </a:r>
            <a:endParaRPr lang="ru-RU" sz="2400" b="1" dirty="0">
              <a:solidFill>
                <a:srgbClr val="E3291B"/>
              </a:solidFill>
              <a:latin typeface="Century Gothic"/>
              <a:cs typeface="Century Gothic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4306" y="1812978"/>
            <a:ext cx="15146290" cy="3962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800" dirty="0">
                <a:latin typeface="Century Gothic" panose="020B0502020202020204" pitchFamily="34" charset="0"/>
              </a:rPr>
              <a:t>При возникновении срабатывания РЗА Система выполняет следующие действия:</a:t>
            </a:r>
          </a:p>
          <a:p>
            <a:pPr marL="12700" marR="5715" indent="-266700" algn="just">
              <a:lnSpc>
                <a:spcPct val="117300"/>
              </a:lnSpc>
              <a:spcBef>
                <a:spcPts val="95"/>
              </a:spcBef>
              <a:buFont typeface="+mj-lt"/>
              <a:buAutoNum type="arabicPeriod"/>
            </a:pPr>
            <a:r>
              <a:rPr lang="ru-RU" sz="2800" dirty="0">
                <a:latin typeface="Century Gothic" panose="020B0502020202020204" pitchFamily="34" charset="0"/>
              </a:rPr>
              <a:t>Фиксирует срабатывание и максимально быстро информирует о нем.</a:t>
            </a:r>
          </a:p>
          <a:p>
            <a:pPr marL="12700" marR="5715" indent="-266700" algn="just">
              <a:lnSpc>
                <a:spcPct val="117300"/>
              </a:lnSpc>
              <a:spcBef>
                <a:spcPts val="95"/>
              </a:spcBef>
              <a:buFont typeface="+mj-lt"/>
              <a:buAutoNum type="arabicPeriod"/>
            </a:pPr>
            <a:r>
              <a:rPr lang="ru-RU" sz="2800" dirty="0">
                <a:latin typeface="Century Gothic" panose="020B0502020202020204" pitchFamily="34" charset="0"/>
              </a:rPr>
              <a:t>Определяет границы аварийного процесса.</a:t>
            </a:r>
          </a:p>
          <a:p>
            <a:pPr marL="12700" marR="5715" indent="-266700" algn="just">
              <a:lnSpc>
                <a:spcPct val="117300"/>
              </a:lnSpc>
              <a:spcBef>
                <a:spcPts val="95"/>
              </a:spcBef>
              <a:buFont typeface="+mj-lt"/>
              <a:buAutoNum type="arabicPeriod"/>
            </a:pPr>
            <a:r>
              <a:rPr lang="ru-RU" sz="2800" dirty="0">
                <a:latin typeface="Century Gothic" panose="020B0502020202020204" pitchFamily="34" charset="0"/>
              </a:rPr>
              <a:t>Получает осциллограммы, относящиеся к аварийному процессу.</a:t>
            </a:r>
          </a:p>
          <a:p>
            <a:pPr marL="12700" marR="5715" indent="-266700" algn="just">
              <a:lnSpc>
                <a:spcPct val="117300"/>
              </a:lnSpc>
              <a:spcBef>
                <a:spcPts val="95"/>
              </a:spcBef>
              <a:buFont typeface="+mj-lt"/>
              <a:buAutoNum type="arabicPeriod"/>
            </a:pPr>
            <a:r>
              <a:rPr lang="ru-RU" sz="2800" dirty="0">
                <a:latin typeface="Century Gothic" panose="020B0502020202020204" pitchFamily="34" charset="0"/>
              </a:rPr>
              <a:t>Выполняет анализ правильности срабатывания РЗА.</a:t>
            </a:r>
          </a:p>
          <a:p>
            <a:pPr marL="12700" marR="5715" indent="-266700" algn="just">
              <a:lnSpc>
                <a:spcPct val="117300"/>
              </a:lnSpc>
              <a:spcBef>
                <a:spcPts val="95"/>
              </a:spcBef>
              <a:buFont typeface="+mj-lt"/>
              <a:buAutoNum type="arabicPeriod"/>
            </a:pPr>
            <a:r>
              <a:rPr lang="ru-RU" sz="2800" dirty="0">
                <a:latin typeface="Century Gothic" panose="020B0502020202020204" pitchFamily="34" charset="0"/>
              </a:rPr>
              <a:t>Предоставляет пользователям на всех уровнях системы информацию о происшедшем событии. </a:t>
            </a:r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871" y="5045075"/>
            <a:ext cx="12076059" cy="598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1711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38" y="1760489"/>
            <a:ext cx="7053412" cy="3436986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58024" y="701675"/>
            <a:ext cx="18319026" cy="4442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Анализ </a:t>
            </a: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функционирования РЗА</a:t>
            </a:r>
            <a:r>
              <a:rPr lang="en-US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:</a:t>
            </a:r>
            <a:endParaRPr lang="ru-RU" sz="2400" b="1" dirty="0">
              <a:solidFill>
                <a:srgbClr val="E3291B"/>
              </a:solidFill>
              <a:latin typeface="Century Gothic"/>
              <a:cs typeface="Century Gothic"/>
            </a:endParaRPr>
          </a:p>
        </p:txBody>
      </p:sp>
      <p:sp>
        <p:nvSpPr>
          <p:cNvPr id="12" name="object 14"/>
          <p:cNvSpPr txBox="1"/>
          <p:nvPr/>
        </p:nvSpPr>
        <p:spPr>
          <a:xfrm>
            <a:off x="108674" y="1247986"/>
            <a:ext cx="11468337" cy="4442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1. Определение вида КЗ и параметров аварийного режима </a:t>
            </a:r>
            <a:endParaRPr lang="ru-RU" sz="2400" b="1" dirty="0">
              <a:solidFill>
                <a:srgbClr val="E3291B"/>
              </a:solidFill>
              <a:latin typeface="Century Gothic"/>
              <a:cs typeface="Century Gothic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713" y="2971984"/>
            <a:ext cx="11662337" cy="2225491"/>
          </a:xfrm>
          <a:prstGeom prst="rect">
            <a:avLst/>
          </a:prstGeom>
        </p:spPr>
      </p:pic>
      <p:sp>
        <p:nvSpPr>
          <p:cNvPr id="16" name="object 14"/>
          <p:cNvSpPr txBox="1"/>
          <p:nvPr/>
        </p:nvSpPr>
        <p:spPr>
          <a:xfrm>
            <a:off x="108674" y="5438986"/>
            <a:ext cx="11468337" cy="4442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en-US" sz="2400" b="1" dirty="0">
                <a:solidFill>
                  <a:srgbClr val="E3291B"/>
                </a:solidFill>
                <a:latin typeface="Century Gothic"/>
                <a:cs typeface="Century Gothic"/>
              </a:rPr>
              <a:t>2</a:t>
            </a: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. Определение поврежденного элемента сети</a:t>
            </a:r>
            <a:endParaRPr lang="ru-RU" sz="2400" b="1" dirty="0">
              <a:solidFill>
                <a:srgbClr val="E3291B"/>
              </a:solidFill>
              <a:latin typeface="Century Gothic"/>
              <a:cs typeface="Century Gothic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4076" y="5730875"/>
            <a:ext cx="9461598" cy="4887132"/>
          </a:xfrm>
          <a:prstGeom prst="rect">
            <a:avLst/>
          </a:prstGeom>
        </p:spPr>
      </p:pic>
      <p:sp>
        <p:nvSpPr>
          <p:cNvPr id="18" name="object 14"/>
          <p:cNvSpPr txBox="1"/>
          <p:nvPr/>
        </p:nvSpPr>
        <p:spPr>
          <a:xfrm>
            <a:off x="560238" y="7738793"/>
            <a:ext cx="9189144" cy="1740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dirty="0">
                <a:latin typeface="Century Gothic" panose="020B0502020202020204" pitchFamily="34" charset="0"/>
              </a:rPr>
              <a:t>По определенным направлениям мощности и по топологии сети АСМ определяет поврежденный элемент. Если поврежденный элемент – ЛЭП, то запускается ОМП для данной ЛЭП.</a:t>
            </a:r>
          </a:p>
        </p:txBody>
      </p:sp>
    </p:spTree>
    <p:extLst>
      <p:ext uri="{BB962C8B-B14F-4D97-AF65-F5344CB8AC3E}">
        <p14:creationId xmlns:p14="http://schemas.microsoft.com/office/powerpoint/2010/main" val="29024825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2" name="object 14"/>
          <p:cNvSpPr txBox="1"/>
          <p:nvPr/>
        </p:nvSpPr>
        <p:spPr>
          <a:xfrm>
            <a:off x="108674" y="866986"/>
            <a:ext cx="15210429" cy="4442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3. Проверка </a:t>
            </a: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измерительных трактов устройств РЗА по записанным осциллограммам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1738" y="1421703"/>
            <a:ext cx="11720244" cy="3699572"/>
          </a:xfrm>
          <a:prstGeom prst="rect">
            <a:avLst/>
          </a:prstGeom>
        </p:spPr>
      </p:pic>
      <p:sp>
        <p:nvSpPr>
          <p:cNvPr id="20" name="object 14"/>
          <p:cNvSpPr txBox="1"/>
          <p:nvPr/>
        </p:nvSpPr>
        <p:spPr>
          <a:xfrm>
            <a:off x="660250" y="1997075"/>
            <a:ext cx="7421488" cy="1308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dirty="0">
                <a:latin typeface="Century Gothic" panose="020B0502020202020204" pitchFamily="34" charset="0"/>
              </a:rPr>
              <a:t>При каждом пуске осциллограмм происходит автоматический контроль корректности измерений устройств РЗА.</a:t>
            </a:r>
          </a:p>
        </p:txBody>
      </p:sp>
      <p:sp>
        <p:nvSpPr>
          <p:cNvPr id="21" name="object 14"/>
          <p:cNvSpPr txBox="1"/>
          <p:nvPr/>
        </p:nvSpPr>
        <p:spPr>
          <a:xfrm>
            <a:off x="108674" y="5292434"/>
            <a:ext cx="11468337" cy="4442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4. Анализ без обработки параметров срабатывания</a:t>
            </a:r>
            <a:endParaRPr lang="ru-RU" sz="2400" b="1" dirty="0">
              <a:solidFill>
                <a:srgbClr val="E3291B"/>
              </a:solidFill>
              <a:latin typeface="Century Gothic"/>
              <a:cs typeface="Century Gothic"/>
            </a:endParaRPr>
          </a:p>
        </p:txBody>
      </p:sp>
      <p:sp>
        <p:nvSpPr>
          <p:cNvPr id="22" name="object 14"/>
          <p:cNvSpPr txBox="1"/>
          <p:nvPr/>
        </p:nvSpPr>
        <p:spPr>
          <a:xfrm>
            <a:off x="660250" y="6413217"/>
            <a:ext cx="9468000" cy="26048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dirty="0">
                <a:latin typeface="Century Gothic" panose="020B0502020202020204" pitchFamily="34" charset="0"/>
              </a:rPr>
              <a:t>При известном поврежденном элементе сети, виде и месте подключения функций РЗА АСМ формирует перечень функций, которые должны были пуститься/ сработать при таком технологическом нарушении. Происходит сравнение полученного перечня с фактически полученным из осциллограмм.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1251" y="5337054"/>
            <a:ext cx="8352524" cy="557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971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286841"/>
            <a:ext cx="20104099" cy="90217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52734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4" y="191125"/>
                </a:lnTo>
                <a:lnTo>
                  <a:pt x="23833" y="216993"/>
                </a:lnTo>
                <a:lnTo>
                  <a:pt x="49700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5" y="263840"/>
            <a:ext cx="2758439" cy="231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8" y="175834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23" y="293216"/>
                </a:moveTo>
                <a:lnTo>
                  <a:pt x="351556" y="296096"/>
                </a:lnTo>
                <a:lnTo>
                  <a:pt x="338305" y="298816"/>
                </a:lnTo>
                <a:lnTo>
                  <a:pt x="324592" y="301378"/>
                </a:lnTo>
                <a:lnTo>
                  <a:pt x="310440" y="303781"/>
                </a:lnTo>
                <a:lnTo>
                  <a:pt x="309948" y="349874"/>
                </a:lnTo>
                <a:lnTo>
                  <a:pt x="364711" y="349884"/>
                </a:lnTo>
                <a:lnTo>
                  <a:pt x="364323" y="293216"/>
                </a:lnTo>
                <a:close/>
              </a:path>
              <a:path w="467359" h="349884">
                <a:moveTo>
                  <a:pt x="363429" y="153712"/>
                </a:moveTo>
                <a:lnTo>
                  <a:pt x="210035" y="153712"/>
                </a:lnTo>
                <a:lnTo>
                  <a:pt x="225176" y="153848"/>
                </a:lnTo>
                <a:lnTo>
                  <a:pt x="232725" y="154058"/>
                </a:lnTo>
                <a:lnTo>
                  <a:pt x="63066" y="347026"/>
                </a:lnTo>
                <a:lnTo>
                  <a:pt x="144477" y="345769"/>
                </a:lnTo>
                <a:lnTo>
                  <a:pt x="290975" y="179083"/>
                </a:lnTo>
                <a:lnTo>
                  <a:pt x="306357" y="159848"/>
                </a:lnTo>
                <a:lnTo>
                  <a:pt x="382323" y="159848"/>
                </a:lnTo>
                <a:lnTo>
                  <a:pt x="381624" y="159631"/>
                </a:lnTo>
                <a:lnTo>
                  <a:pt x="372696" y="157109"/>
                </a:lnTo>
                <a:lnTo>
                  <a:pt x="363433" y="154738"/>
                </a:lnTo>
                <a:lnTo>
                  <a:pt x="363429" y="153712"/>
                </a:lnTo>
                <a:close/>
              </a:path>
              <a:path w="467359" h="349884">
                <a:moveTo>
                  <a:pt x="417190" y="173230"/>
                </a:moveTo>
                <a:lnTo>
                  <a:pt x="363528" y="173230"/>
                </a:lnTo>
                <a:lnTo>
                  <a:pt x="368815" y="175188"/>
                </a:lnTo>
                <a:lnTo>
                  <a:pt x="373716" y="177324"/>
                </a:lnTo>
                <a:lnTo>
                  <a:pt x="403945" y="202883"/>
                </a:lnTo>
                <a:lnTo>
                  <a:pt x="406529" y="215712"/>
                </a:lnTo>
                <a:lnTo>
                  <a:pt x="400422" y="226076"/>
                </a:lnTo>
                <a:lnTo>
                  <a:pt x="364973" y="240788"/>
                </a:lnTo>
                <a:lnTo>
                  <a:pt x="307327" y="249466"/>
                </a:lnTo>
                <a:lnTo>
                  <a:pt x="230684" y="255709"/>
                </a:lnTo>
                <a:lnTo>
                  <a:pt x="181837" y="312639"/>
                </a:lnTo>
                <a:lnTo>
                  <a:pt x="230024" y="308440"/>
                </a:lnTo>
                <a:lnTo>
                  <a:pt x="298620" y="300539"/>
                </a:lnTo>
                <a:lnTo>
                  <a:pt x="359066" y="289314"/>
                </a:lnTo>
                <a:lnTo>
                  <a:pt x="408656" y="274711"/>
                </a:lnTo>
                <a:lnTo>
                  <a:pt x="444688" y="256672"/>
                </a:lnTo>
                <a:lnTo>
                  <a:pt x="466760" y="223323"/>
                </a:lnTo>
                <a:lnTo>
                  <a:pt x="462014" y="206881"/>
                </a:lnTo>
                <a:lnTo>
                  <a:pt x="448416" y="191473"/>
                </a:lnTo>
                <a:lnTo>
                  <a:pt x="426905" y="177435"/>
                </a:lnTo>
                <a:lnTo>
                  <a:pt x="417190" y="17323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83" y="154832"/>
                </a:lnTo>
                <a:lnTo>
                  <a:pt x="136416" y="192337"/>
                </a:lnTo>
                <a:lnTo>
                  <a:pt x="101367" y="224834"/>
                </a:lnTo>
                <a:lnTo>
                  <a:pt x="55180" y="250874"/>
                </a:lnTo>
                <a:lnTo>
                  <a:pt x="0" y="269007"/>
                </a:lnTo>
                <a:lnTo>
                  <a:pt x="6321" y="269395"/>
                </a:lnTo>
                <a:lnTo>
                  <a:pt x="12701" y="269631"/>
                </a:lnTo>
                <a:lnTo>
                  <a:pt x="19136" y="269712"/>
                </a:lnTo>
                <a:lnTo>
                  <a:pt x="25653" y="269631"/>
                </a:lnTo>
                <a:lnTo>
                  <a:pt x="78996" y="262858"/>
                </a:lnTo>
                <a:lnTo>
                  <a:pt x="126249" y="246264"/>
                </a:lnTo>
                <a:lnTo>
                  <a:pt x="165257" y="221466"/>
                </a:lnTo>
                <a:lnTo>
                  <a:pt x="193894" y="190078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23" y="159848"/>
                </a:moveTo>
                <a:lnTo>
                  <a:pt x="306357" y="159848"/>
                </a:lnTo>
                <a:lnTo>
                  <a:pt x="311843" y="160665"/>
                </a:lnTo>
                <a:lnTo>
                  <a:pt x="311857" y="173230"/>
                </a:lnTo>
                <a:lnTo>
                  <a:pt x="311090" y="244222"/>
                </a:lnTo>
                <a:lnTo>
                  <a:pt x="325858" y="242483"/>
                </a:lnTo>
                <a:lnTo>
                  <a:pt x="339625" y="240593"/>
                </a:lnTo>
                <a:lnTo>
                  <a:pt x="352336" y="238528"/>
                </a:lnTo>
                <a:lnTo>
                  <a:pt x="363936" y="236265"/>
                </a:lnTo>
                <a:lnTo>
                  <a:pt x="363584" y="184611"/>
                </a:lnTo>
                <a:lnTo>
                  <a:pt x="363528" y="173230"/>
                </a:lnTo>
                <a:lnTo>
                  <a:pt x="417190" y="173230"/>
                </a:lnTo>
                <a:lnTo>
                  <a:pt x="398417" y="165104"/>
                </a:lnTo>
                <a:lnTo>
                  <a:pt x="390203" y="162298"/>
                </a:lnTo>
                <a:lnTo>
                  <a:pt x="382323" y="159848"/>
                </a:lnTo>
                <a:close/>
              </a:path>
              <a:path w="467359" h="349884">
                <a:moveTo>
                  <a:pt x="77432" y="0"/>
                </a:moveTo>
                <a:lnTo>
                  <a:pt x="112981" y="23080"/>
                </a:lnTo>
                <a:lnTo>
                  <a:pt x="140239" y="50697"/>
                </a:lnTo>
                <a:lnTo>
                  <a:pt x="157896" y="82048"/>
                </a:lnTo>
                <a:lnTo>
                  <a:pt x="164644" y="116331"/>
                </a:lnTo>
                <a:lnTo>
                  <a:pt x="164571" y="123203"/>
                </a:lnTo>
                <a:lnTo>
                  <a:pt x="164044" y="130010"/>
                </a:lnTo>
                <a:lnTo>
                  <a:pt x="163074" y="136744"/>
                </a:lnTo>
                <a:lnTo>
                  <a:pt x="161670" y="143398"/>
                </a:lnTo>
                <a:lnTo>
                  <a:pt x="153084" y="144381"/>
                </a:lnTo>
                <a:lnTo>
                  <a:pt x="144711" y="145491"/>
                </a:lnTo>
                <a:lnTo>
                  <a:pt x="100025" y="154357"/>
                </a:lnTo>
                <a:lnTo>
                  <a:pt x="74207" y="162372"/>
                </a:lnTo>
                <a:lnTo>
                  <a:pt x="92448" y="160004"/>
                </a:lnTo>
                <a:lnTo>
                  <a:pt x="112783" y="157911"/>
                </a:lnTo>
                <a:lnTo>
                  <a:pt x="134824" y="156164"/>
                </a:lnTo>
                <a:lnTo>
                  <a:pt x="158183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29" y="153712"/>
                </a:lnTo>
                <a:lnTo>
                  <a:pt x="363364" y="140267"/>
                </a:lnTo>
                <a:lnTo>
                  <a:pt x="212318" y="140267"/>
                </a:lnTo>
                <a:lnTo>
                  <a:pt x="212736" y="136121"/>
                </a:lnTo>
                <a:lnTo>
                  <a:pt x="212914" y="131922"/>
                </a:lnTo>
                <a:lnTo>
                  <a:pt x="212810" y="127681"/>
                </a:lnTo>
                <a:lnTo>
                  <a:pt x="201891" y="84141"/>
                </a:lnTo>
                <a:lnTo>
                  <a:pt x="173502" y="46850"/>
                </a:lnTo>
                <a:lnTo>
                  <a:pt x="130923" y="18055"/>
                </a:lnTo>
                <a:lnTo>
                  <a:pt x="77432" y="0"/>
                </a:lnTo>
                <a:close/>
              </a:path>
              <a:path w="467359" h="349884">
                <a:moveTo>
                  <a:pt x="235081" y="140069"/>
                </a:moveTo>
                <a:lnTo>
                  <a:pt x="230139" y="140069"/>
                </a:lnTo>
                <a:lnTo>
                  <a:pt x="224056" y="140079"/>
                </a:lnTo>
                <a:lnTo>
                  <a:pt x="218119" y="140142"/>
                </a:lnTo>
                <a:lnTo>
                  <a:pt x="212318" y="140267"/>
                </a:lnTo>
                <a:lnTo>
                  <a:pt x="363364" y="140267"/>
                </a:lnTo>
                <a:lnTo>
                  <a:pt x="244882" y="140236"/>
                </a:lnTo>
                <a:lnTo>
                  <a:pt x="240003" y="140121"/>
                </a:lnTo>
                <a:lnTo>
                  <a:pt x="235081" y="140069"/>
                </a:lnTo>
                <a:close/>
              </a:path>
              <a:path w="467359" h="349884">
                <a:moveTo>
                  <a:pt x="290074" y="88834"/>
                </a:moveTo>
                <a:lnTo>
                  <a:pt x="244882" y="140236"/>
                </a:lnTo>
                <a:lnTo>
                  <a:pt x="363364" y="140236"/>
                </a:lnTo>
                <a:lnTo>
                  <a:pt x="363119" y="88855"/>
                </a:lnTo>
                <a:lnTo>
                  <a:pt x="290074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1046514"/>
            <a:ext cx="16531590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 smtClean="0">
                <a:solidFill>
                  <a:srgbClr val="414042"/>
                </a:solidFill>
              </a:rPr>
              <a:t>МЕСТО АСМ В СТРУКТУРЕ СБОРА И ОБРАБОТКИ ИНФОРМАЦИИ</a:t>
            </a:r>
            <a:endParaRPr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950" spc="15" dirty="0">
                <a:solidFill>
                  <a:srgbClr val="E3291B"/>
                </a:solidFill>
                <a:latin typeface="Calibri"/>
                <a:cs typeface="Calibri"/>
              </a:rPr>
              <a:t>ww</a:t>
            </a:r>
            <a:r>
              <a:rPr sz="1950" spc="-70" dirty="0">
                <a:solidFill>
                  <a:srgbClr val="E3291B"/>
                </a:solidFill>
                <a:latin typeface="Calibri"/>
                <a:cs typeface="Calibri"/>
              </a:rPr>
              <a:t>w</a:t>
            </a:r>
            <a:r>
              <a:rPr sz="1950" spc="-30" dirty="0">
                <a:solidFill>
                  <a:srgbClr val="E3291B"/>
                </a:solidFill>
                <a:latin typeface="Calibri"/>
                <a:cs typeface="Calibri"/>
              </a:rPr>
              <a:t>.</a:t>
            </a:r>
            <a:r>
              <a:rPr sz="1950" dirty="0">
                <a:solidFill>
                  <a:srgbClr val="E3291B"/>
                </a:solidFill>
                <a:latin typeface="Calibri"/>
                <a:cs typeface="Calibri"/>
              </a:rPr>
              <a:t>e</a:t>
            </a:r>
            <a:r>
              <a:rPr sz="1950" spc="60" dirty="0">
                <a:solidFill>
                  <a:srgbClr val="E3291B"/>
                </a:solidFill>
                <a:latin typeface="Calibri"/>
                <a:cs typeface="Calibri"/>
              </a:rPr>
              <a:t>p</a:t>
            </a:r>
            <a:r>
              <a:rPr sz="1950" spc="55" dirty="0">
                <a:solidFill>
                  <a:srgbClr val="E3291B"/>
                </a:solidFill>
                <a:latin typeface="Calibri"/>
                <a:cs typeface="Calibri"/>
              </a:rPr>
              <a:t>sa</a:t>
            </a:r>
            <a:r>
              <a:rPr sz="1950" spc="10" dirty="0">
                <a:solidFill>
                  <a:srgbClr val="E3291B"/>
                </a:solidFill>
                <a:latin typeface="Calibri"/>
                <a:cs typeface="Calibri"/>
              </a:rPr>
              <a:t>-</a:t>
            </a:r>
            <a:r>
              <a:rPr sz="1950" spc="55" dirty="0">
                <a:solidFill>
                  <a:srgbClr val="E3291B"/>
                </a:solidFill>
                <a:latin typeface="Calibri"/>
                <a:cs typeface="Calibri"/>
              </a:rPr>
              <a:t>sp</a:t>
            </a:r>
            <a:r>
              <a:rPr sz="1950" spc="40" dirty="0">
                <a:solidFill>
                  <a:srgbClr val="E3291B"/>
                </a:solidFill>
                <a:latin typeface="Calibri"/>
                <a:cs typeface="Calibri"/>
              </a:rPr>
              <a:t>b</a:t>
            </a:r>
            <a:r>
              <a:rPr sz="1950" spc="-5" dirty="0">
                <a:solidFill>
                  <a:srgbClr val="E3291B"/>
                </a:solidFill>
                <a:latin typeface="Calibri"/>
                <a:cs typeface="Calibri"/>
              </a:rPr>
              <a:t>.</a:t>
            </a:r>
            <a:r>
              <a:rPr sz="1950" dirty="0">
                <a:solidFill>
                  <a:srgbClr val="E3291B"/>
                </a:solidFill>
                <a:latin typeface="Calibri"/>
                <a:cs typeface="Calibri"/>
              </a:rPr>
              <a:t>r</a:t>
            </a:r>
            <a:r>
              <a:rPr sz="1950" spc="40" dirty="0">
                <a:solidFill>
                  <a:srgbClr val="E3291B"/>
                </a:solidFill>
                <a:latin typeface="Calibri"/>
                <a:cs typeface="Calibri"/>
              </a:rPr>
              <a:t>u</a:t>
            </a:r>
            <a:endParaRPr sz="195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sz="half" idx="2"/>
          </p:nvPr>
        </p:nvSpPr>
        <p:spPr>
          <a:xfrm>
            <a:off x="1509427" y="3696339"/>
            <a:ext cx="6815455" cy="56560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253104" marR="5080" indent="172085">
              <a:lnSpc>
                <a:spcPct val="101000"/>
              </a:lnSpc>
              <a:spcBef>
                <a:spcPts val="95"/>
              </a:spcBef>
            </a:pPr>
            <a:r>
              <a:rPr spc="10" dirty="0"/>
              <a:t>Система </a:t>
            </a:r>
            <a:r>
              <a:rPr spc="5" dirty="0"/>
              <a:t>планирования  ресурсов предприятия</a:t>
            </a:r>
            <a:r>
              <a:rPr spc="-30" dirty="0"/>
              <a:t> </a:t>
            </a:r>
            <a:r>
              <a:rPr spc="5" dirty="0"/>
              <a:t>(ERP)</a:t>
            </a: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400" dirty="0"/>
          </a:p>
          <a:p>
            <a:pPr marL="2475230" marR="1508760" indent="174625">
              <a:lnSpc>
                <a:spcPct val="101000"/>
              </a:lnSpc>
            </a:pPr>
            <a:r>
              <a:rPr spc="10" dirty="0"/>
              <a:t>Система</a:t>
            </a:r>
            <a:r>
              <a:rPr spc="-55" dirty="0"/>
              <a:t> </a:t>
            </a:r>
            <a:r>
              <a:rPr spc="5" dirty="0"/>
              <a:t>управления  производственными</a:t>
            </a:r>
          </a:p>
          <a:p>
            <a:pPr marL="2299970">
              <a:lnSpc>
                <a:spcPct val="100000"/>
              </a:lnSpc>
              <a:spcBef>
                <a:spcPts val="25"/>
              </a:spcBef>
            </a:pPr>
            <a:r>
              <a:rPr spc="5" dirty="0"/>
              <a:t>процессами</a:t>
            </a:r>
            <a:r>
              <a:rPr dirty="0"/>
              <a:t> </a:t>
            </a:r>
            <a:r>
              <a:rPr spc="10" dirty="0"/>
              <a:t>(MES)</a:t>
            </a: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100" dirty="0"/>
          </a:p>
          <a:p>
            <a:pPr marL="1572895" marR="604520" indent="212090">
              <a:lnSpc>
                <a:spcPct val="101000"/>
              </a:lnSpc>
            </a:pPr>
            <a:r>
              <a:rPr spc="10" dirty="0"/>
              <a:t>Система диспетчерского  </a:t>
            </a:r>
            <a:r>
              <a:rPr spc="5" dirty="0"/>
              <a:t>управления </a:t>
            </a:r>
            <a:r>
              <a:rPr spc="10" dirty="0"/>
              <a:t>и </a:t>
            </a:r>
            <a:r>
              <a:rPr spc="5" dirty="0"/>
              <a:t>сбора </a:t>
            </a:r>
            <a:r>
              <a:rPr spc="10" dirty="0"/>
              <a:t>данных</a:t>
            </a:r>
            <a:r>
              <a:rPr spc="-35" dirty="0"/>
              <a:t> </a:t>
            </a:r>
            <a:r>
              <a:rPr spc="10" dirty="0"/>
              <a:t>(SCADA)</a:t>
            </a:r>
          </a:p>
          <a:p>
            <a:pPr>
              <a:lnSpc>
                <a:spcPct val="100000"/>
              </a:lnSpc>
            </a:pPr>
            <a:endParaRPr sz="2300" dirty="0"/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2100" dirty="0"/>
          </a:p>
          <a:p>
            <a:pPr marL="819785" marR="3371850" indent="193675">
              <a:lnSpc>
                <a:spcPct val="101000"/>
              </a:lnSpc>
            </a:pPr>
            <a:r>
              <a:rPr lang="ru-RU" spc="5" dirty="0" smtClean="0"/>
              <a:t>Устройства сбора данных</a:t>
            </a:r>
            <a:endParaRPr spc="5" dirty="0"/>
          </a:p>
          <a:p>
            <a:pPr>
              <a:lnSpc>
                <a:spcPct val="100000"/>
              </a:lnSpc>
            </a:pPr>
            <a:endParaRPr sz="2300" dirty="0"/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300" dirty="0"/>
          </a:p>
          <a:p>
            <a:pPr marL="12700" marR="2715260" indent="140335">
              <a:lnSpc>
                <a:spcPct val="101000"/>
              </a:lnSpc>
            </a:pPr>
            <a:r>
              <a:rPr spc="10" dirty="0"/>
              <a:t>Датчики и </a:t>
            </a:r>
            <a:r>
              <a:rPr spc="5" dirty="0"/>
              <a:t>измерительное  оборудование (Sensors </a:t>
            </a:r>
            <a:r>
              <a:rPr spc="10" dirty="0"/>
              <a:t>&amp;</a:t>
            </a:r>
            <a:r>
              <a:rPr spc="5" dirty="0"/>
              <a:t> Signals)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1087816" y="3554960"/>
            <a:ext cx="4083685" cy="18688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4625" marR="5080" indent="-162560">
              <a:lnSpc>
                <a:spcPct val="101000"/>
              </a:lnSpc>
              <a:spcBef>
                <a:spcPts val="95"/>
              </a:spcBef>
            </a:pPr>
            <a:r>
              <a:rPr sz="1900" b="1" spc="10" dirty="0">
                <a:solidFill>
                  <a:srgbClr val="414042"/>
                </a:solidFill>
                <a:latin typeface="Century Gothic"/>
                <a:cs typeface="Century Gothic"/>
              </a:rPr>
              <a:t>*Есть </a:t>
            </a:r>
            <a:r>
              <a:rPr sz="1900" b="1" spc="5" dirty="0">
                <a:solidFill>
                  <a:srgbClr val="414042"/>
                </a:solidFill>
                <a:latin typeface="Century Gothic"/>
                <a:cs typeface="Century Gothic"/>
              </a:rPr>
              <a:t>возможность интеграции  со всеми</a:t>
            </a:r>
            <a:r>
              <a:rPr sz="1900" b="1" spc="-2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1900" b="1" spc="5" dirty="0">
                <a:solidFill>
                  <a:srgbClr val="414042"/>
                </a:solidFill>
                <a:latin typeface="Century Gothic"/>
                <a:cs typeface="Century Gothic"/>
              </a:rPr>
              <a:t>распространенными</a:t>
            </a:r>
            <a:endParaRPr sz="1900" dirty="0">
              <a:latin typeface="Century Gothic"/>
              <a:cs typeface="Century Gothic"/>
            </a:endParaRPr>
          </a:p>
          <a:p>
            <a:pPr marL="336550">
              <a:lnSpc>
                <a:spcPct val="100000"/>
              </a:lnSpc>
              <a:spcBef>
                <a:spcPts val="25"/>
              </a:spcBef>
            </a:pPr>
            <a:r>
              <a:rPr sz="1900" b="1" spc="5" dirty="0">
                <a:solidFill>
                  <a:srgbClr val="414042"/>
                </a:solidFill>
                <a:latin typeface="Century Gothic"/>
                <a:cs typeface="Century Gothic"/>
              </a:rPr>
              <a:t>ERP-системами (1С,</a:t>
            </a:r>
            <a:r>
              <a:rPr sz="1900" b="1" spc="-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1900" b="1" spc="10" dirty="0">
                <a:solidFill>
                  <a:srgbClr val="414042"/>
                </a:solidFill>
                <a:latin typeface="Century Gothic"/>
                <a:cs typeface="Century Gothic"/>
              </a:rPr>
              <a:t>SAP)</a:t>
            </a:r>
            <a:endParaRPr sz="1900" dirty="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</a:pPr>
            <a:endParaRPr sz="2300" dirty="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 dirty="0">
              <a:latin typeface="Century Gothic"/>
              <a:cs typeface="Century Gothic"/>
            </a:endParaRPr>
          </a:p>
          <a:p>
            <a:pPr marL="890269">
              <a:lnSpc>
                <a:spcPct val="100000"/>
              </a:lnSpc>
            </a:pPr>
            <a:r>
              <a:rPr sz="1900" b="1" spc="10" dirty="0">
                <a:solidFill>
                  <a:srgbClr val="414042"/>
                </a:solidFill>
                <a:latin typeface="Century Gothic"/>
                <a:cs typeface="Century Gothic"/>
              </a:rPr>
              <a:t>NPT</a:t>
            </a:r>
            <a:r>
              <a:rPr sz="1900" b="1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1900" b="1" dirty="0" smtClean="0">
                <a:solidFill>
                  <a:srgbClr val="414042"/>
                </a:solidFill>
                <a:latin typeface="Century Gothic"/>
                <a:cs typeface="Century Gothic"/>
              </a:rPr>
              <a:t>Platform</a:t>
            </a:r>
            <a:endParaRPr sz="1900" dirty="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2615435" y="6172655"/>
            <a:ext cx="5366385" cy="31972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" marR="2639060" indent="-175895">
              <a:lnSpc>
                <a:spcPct val="101000"/>
              </a:lnSpc>
              <a:spcBef>
                <a:spcPts val="95"/>
              </a:spcBef>
            </a:pPr>
            <a:r>
              <a:rPr sz="1900" b="1" spc="5" dirty="0">
                <a:solidFill>
                  <a:srgbClr val="414042"/>
                </a:solidFill>
                <a:latin typeface="Century Gothic"/>
                <a:cs typeface="Century Gothic"/>
              </a:rPr>
              <a:t>SCADA </a:t>
            </a:r>
            <a:r>
              <a:rPr sz="1900" b="1" spc="10" dirty="0">
                <a:solidFill>
                  <a:srgbClr val="414042"/>
                </a:solidFill>
                <a:latin typeface="Century Gothic"/>
                <a:cs typeface="Century Gothic"/>
              </a:rPr>
              <a:t>NPT </a:t>
            </a:r>
            <a:r>
              <a:rPr sz="1900" b="1" spc="5" dirty="0">
                <a:solidFill>
                  <a:srgbClr val="414042"/>
                </a:solidFill>
                <a:latin typeface="Century Gothic"/>
                <a:cs typeface="Century Gothic"/>
              </a:rPr>
              <a:t>Expert  SCADA </a:t>
            </a:r>
            <a:r>
              <a:rPr sz="1900" b="1" spc="10" dirty="0">
                <a:solidFill>
                  <a:srgbClr val="414042"/>
                </a:solidFill>
                <a:latin typeface="Century Gothic"/>
                <a:cs typeface="Century Gothic"/>
              </a:rPr>
              <a:t>NPT</a:t>
            </a:r>
            <a:r>
              <a:rPr sz="1900" b="1" spc="-5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1900" b="1" spc="10" dirty="0">
                <a:solidFill>
                  <a:srgbClr val="414042"/>
                </a:solidFill>
                <a:latin typeface="Century Gothic"/>
                <a:cs typeface="Century Gothic"/>
              </a:rPr>
              <a:t>Compact</a:t>
            </a:r>
            <a:endParaRPr sz="1900" dirty="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</a:pPr>
            <a:endParaRPr sz="2300" dirty="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2100" dirty="0">
              <a:latin typeface="Century Gothic"/>
              <a:cs typeface="Century Gothic"/>
            </a:endParaRPr>
          </a:p>
          <a:p>
            <a:pPr marL="868680" marR="1722755" indent="-194310">
              <a:lnSpc>
                <a:spcPct val="101000"/>
              </a:lnSpc>
            </a:pPr>
            <a:r>
              <a:rPr sz="1900" b="1" spc="10" dirty="0">
                <a:solidFill>
                  <a:srgbClr val="414042"/>
                </a:solidFill>
                <a:latin typeface="Century Gothic"/>
                <a:cs typeface="Century Gothic"/>
              </a:rPr>
              <a:t>Многофункциональные  </a:t>
            </a:r>
            <a:r>
              <a:rPr sz="1900" b="1" spc="5" dirty="0">
                <a:solidFill>
                  <a:srgbClr val="414042"/>
                </a:solidFill>
                <a:latin typeface="Century Gothic"/>
                <a:cs typeface="Century Gothic"/>
              </a:rPr>
              <a:t>контроллеры</a:t>
            </a:r>
            <a:r>
              <a:rPr sz="1900" b="1" spc="-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1900" b="1" spc="10" dirty="0">
                <a:solidFill>
                  <a:srgbClr val="414042"/>
                </a:solidFill>
                <a:latin typeface="Century Gothic"/>
                <a:cs typeface="Century Gothic"/>
              </a:rPr>
              <a:t>NPT</a:t>
            </a:r>
            <a:endParaRPr sz="1900" dirty="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</a:pPr>
            <a:endParaRPr sz="2300" dirty="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350" dirty="0">
              <a:latin typeface="Century Gothic"/>
              <a:cs typeface="Century Gothic"/>
            </a:endParaRPr>
          </a:p>
          <a:p>
            <a:pPr marL="309880" algn="ctr">
              <a:lnSpc>
                <a:spcPct val="100000"/>
              </a:lnSpc>
            </a:pPr>
            <a:r>
              <a:rPr sz="1900" b="1" spc="10" dirty="0">
                <a:solidFill>
                  <a:srgbClr val="414042"/>
                </a:solidFill>
                <a:latin typeface="Century Gothic"/>
                <a:cs typeface="Century Gothic"/>
              </a:rPr>
              <a:t>Модули</a:t>
            </a:r>
            <a:r>
              <a:rPr sz="1900" b="1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1900" b="1" spc="5" dirty="0">
                <a:solidFill>
                  <a:srgbClr val="414042"/>
                </a:solidFill>
                <a:latin typeface="Century Gothic"/>
                <a:cs typeface="Century Gothic"/>
              </a:rPr>
              <a:t>аналогового</a:t>
            </a:r>
            <a:endParaRPr sz="1900" dirty="0">
              <a:latin typeface="Century Gothic"/>
              <a:cs typeface="Century Gothic"/>
            </a:endParaRPr>
          </a:p>
          <a:p>
            <a:pPr marL="1699895" algn="ctr">
              <a:lnSpc>
                <a:spcPct val="100000"/>
              </a:lnSpc>
              <a:spcBef>
                <a:spcPts val="25"/>
              </a:spcBef>
            </a:pPr>
            <a:r>
              <a:rPr sz="1900" b="1" spc="10" dirty="0">
                <a:solidFill>
                  <a:srgbClr val="414042"/>
                </a:solidFill>
                <a:latin typeface="Century Gothic"/>
                <a:cs typeface="Century Gothic"/>
              </a:rPr>
              <a:t>и дискретного</a:t>
            </a:r>
            <a:r>
              <a:rPr sz="1900" b="1" spc="-6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1900" b="1" spc="5" dirty="0">
                <a:solidFill>
                  <a:srgbClr val="414042"/>
                </a:solidFill>
                <a:latin typeface="Century Gothic"/>
                <a:cs typeface="Century Gothic"/>
              </a:rPr>
              <a:t>ввода-вывода</a:t>
            </a:r>
            <a:endParaRPr sz="1900" dirty="0">
              <a:latin typeface="Century Gothic"/>
              <a:cs typeface="Century Gothic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710873" y="6266395"/>
            <a:ext cx="236220" cy="598170"/>
          </a:xfrm>
          <a:custGeom>
            <a:avLst/>
            <a:gdLst/>
            <a:ahLst/>
            <a:cxnLst/>
            <a:rect l="l" t="t" r="r" b="b"/>
            <a:pathLst>
              <a:path w="236220" h="598170">
                <a:moveTo>
                  <a:pt x="67849" y="212412"/>
                </a:moveTo>
                <a:lnTo>
                  <a:pt x="1853" y="212412"/>
                </a:lnTo>
                <a:lnTo>
                  <a:pt x="4425" y="228094"/>
                </a:lnTo>
                <a:lnTo>
                  <a:pt x="23894" y="270609"/>
                </a:lnTo>
                <a:lnTo>
                  <a:pt x="65895" y="306579"/>
                </a:lnTo>
                <a:lnTo>
                  <a:pt x="86437" y="314629"/>
                </a:lnTo>
                <a:lnTo>
                  <a:pt x="87086" y="315906"/>
                </a:lnTo>
                <a:lnTo>
                  <a:pt x="87023" y="564296"/>
                </a:lnTo>
                <a:lnTo>
                  <a:pt x="114614" y="597028"/>
                </a:lnTo>
                <a:lnTo>
                  <a:pt x="115095" y="597112"/>
                </a:lnTo>
                <a:lnTo>
                  <a:pt x="115525" y="597468"/>
                </a:lnTo>
                <a:lnTo>
                  <a:pt x="115985" y="597699"/>
                </a:lnTo>
                <a:lnTo>
                  <a:pt x="122247" y="597699"/>
                </a:lnTo>
                <a:lnTo>
                  <a:pt x="151078" y="564296"/>
                </a:lnTo>
                <a:lnTo>
                  <a:pt x="151199" y="315215"/>
                </a:lnTo>
                <a:lnTo>
                  <a:pt x="156738" y="313079"/>
                </a:lnTo>
                <a:lnTo>
                  <a:pt x="162047" y="311299"/>
                </a:lnTo>
                <a:lnTo>
                  <a:pt x="167136" y="309037"/>
                </a:lnTo>
                <a:lnTo>
                  <a:pt x="201395" y="285715"/>
                </a:lnTo>
                <a:lnTo>
                  <a:pt x="223318" y="255217"/>
                </a:lnTo>
                <a:lnTo>
                  <a:pt x="119263" y="255217"/>
                </a:lnTo>
                <a:lnTo>
                  <a:pt x="98462" y="251072"/>
                </a:lnTo>
                <a:lnTo>
                  <a:pt x="81456" y="239704"/>
                </a:lnTo>
                <a:lnTo>
                  <a:pt x="69978" y="222831"/>
                </a:lnTo>
                <a:lnTo>
                  <a:pt x="67849" y="212412"/>
                </a:lnTo>
                <a:close/>
              </a:path>
              <a:path w="236220" h="598170">
                <a:moveTo>
                  <a:pt x="223318" y="148309"/>
                </a:moveTo>
                <a:lnTo>
                  <a:pt x="118980" y="148309"/>
                </a:lnTo>
                <a:lnTo>
                  <a:pt x="139731" y="152504"/>
                </a:lnTo>
                <a:lnTo>
                  <a:pt x="156762" y="164030"/>
                </a:lnTo>
                <a:lnTo>
                  <a:pt x="168275" y="181091"/>
                </a:lnTo>
                <a:lnTo>
                  <a:pt x="172476" y="201889"/>
                </a:lnTo>
                <a:lnTo>
                  <a:pt x="168268" y="222662"/>
                </a:lnTo>
                <a:lnTo>
                  <a:pt x="156876" y="239598"/>
                </a:lnTo>
                <a:lnTo>
                  <a:pt x="139980" y="251012"/>
                </a:lnTo>
                <a:lnTo>
                  <a:pt x="119263" y="255217"/>
                </a:lnTo>
                <a:lnTo>
                  <a:pt x="223318" y="255217"/>
                </a:lnTo>
                <a:lnTo>
                  <a:pt x="225053" y="252803"/>
                </a:lnTo>
                <a:lnTo>
                  <a:pt x="236212" y="213963"/>
                </a:lnTo>
                <a:lnTo>
                  <a:pt x="232977" y="172853"/>
                </a:lnTo>
                <a:lnTo>
                  <a:pt x="223318" y="148309"/>
                </a:lnTo>
                <a:close/>
              </a:path>
              <a:path w="236220" h="598170">
                <a:moveTo>
                  <a:pt x="1486" y="181795"/>
                </a:moveTo>
                <a:lnTo>
                  <a:pt x="1183" y="184769"/>
                </a:lnTo>
                <a:lnTo>
                  <a:pt x="691" y="187722"/>
                </a:lnTo>
                <a:lnTo>
                  <a:pt x="10" y="190643"/>
                </a:lnTo>
                <a:lnTo>
                  <a:pt x="0" y="220443"/>
                </a:lnTo>
                <a:lnTo>
                  <a:pt x="535" y="222831"/>
                </a:lnTo>
                <a:lnTo>
                  <a:pt x="1465" y="227301"/>
                </a:lnTo>
                <a:lnTo>
                  <a:pt x="1581" y="213658"/>
                </a:lnTo>
                <a:lnTo>
                  <a:pt x="1853" y="212412"/>
                </a:lnTo>
                <a:lnTo>
                  <a:pt x="67849" y="212412"/>
                </a:lnTo>
                <a:lnTo>
                  <a:pt x="65757" y="202171"/>
                </a:lnTo>
                <a:lnTo>
                  <a:pt x="67619" y="192800"/>
                </a:lnTo>
                <a:lnTo>
                  <a:pt x="1486" y="192800"/>
                </a:lnTo>
                <a:lnTo>
                  <a:pt x="1486" y="181795"/>
                </a:lnTo>
                <a:close/>
              </a:path>
              <a:path w="236220" h="598170">
                <a:moveTo>
                  <a:pt x="129304" y="0"/>
                </a:moveTo>
                <a:lnTo>
                  <a:pt x="108928" y="0"/>
                </a:lnTo>
                <a:lnTo>
                  <a:pt x="105577" y="1958"/>
                </a:lnTo>
                <a:lnTo>
                  <a:pt x="101934" y="3528"/>
                </a:lnTo>
                <a:lnTo>
                  <a:pt x="87033" y="31632"/>
                </a:lnTo>
                <a:lnTo>
                  <a:pt x="87117" y="88060"/>
                </a:lnTo>
                <a:lnTo>
                  <a:pt x="86269" y="89075"/>
                </a:lnTo>
                <a:lnTo>
                  <a:pt x="33001" y="121628"/>
                </a:lnTo>
                <a:lnTo>
                  <a:pt x="4868" y="174413"/>
                </a:lnTo>
                <a:lnTo>
                  <a:pt x="2743" y="185879"/>
                </a:lnTo>
                <a:lnTo>
                  <a:pt x="1486" y="192800"/>
                </a:lnTo>
                <a:lnTo>
                  <a:pt x="67619" y="192800"/>
                </a:lnTo>
                <a:lnTo>
                  <a:pt x="69918" y="181234"/>
                </a:lnTo>
                <a:lnTo>
                  <a:pt x="81303" y="164136"/>
                </a:lnTo>
                <a:lnTo>
                  <a:pt x="98222" y="152590"/>
                </a:lnTo>
                <a:lnTo>
                  <a:pt x="118980" y="148309"/>
                </a:lnTo>
                <a:lnTo>
                  <a:pt x="223318" y="148309"/>
                </a:lnTo>
                <a:lnTo>
                  <a:pt x="221804" y="144463"/>
                </a:lnTo>
                <a:lnTo>
                  <a:pt x="205001" y="121162"/>
                </a:lnTo>
                <a:lnTo>
                  <a:pt x="182665" y="103003"/>
                </a:lnTo>
                <a:lnTo>
                  <a:pt x="154895" y="90039"/>
                </a:lnTo>
                <a:lnTo>
                  <a:pt x="152121" y="89096"/>
                </a:lnTo>
                <a:lnTo>
                  <a:pt x="151136" y="87986"/>
                </a:lnTo>
                <a:lnTo>
                  <a:pt x="151285" y="71914"/>
                </a:lnTo>
                <a:lnTo>
                  <a:pt x="151306" y="45246"/>
                </a:lnTo>
                <a:lnTo>
                  <a:pt x="151074" y="31632"/>
                </a:lnTo>
                <a:lnTo>
                  <a:pt x="150948" y="26711"/>
                </a:lnTo>
                <a:lnTo>
                  <a:pt x="149492" y="21193"/>
                </a:lnTo>
                <a:lnTo>
                  <a:pt x="144194" y="8041"/>
                </a:lnTo>
                <a:lnTo>
                  <a:pt x="137116" y="3455"/>
                </a:lnTo>
                <a:lnTo>
                  <a:pt x="12930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948736" y="6266397"/>
            <a:ext cx="233045" cy="598170"/>
          </a:xfrm>
          <a:custGeom>
            <a:avLst/>
            <a:gdLst/>
            <a:ahLst/>
            <a:cxnLst/>
            <a:rect l="l" t="t" r="r" b="b"/>
            <a:pathLst>
              <a:path w="233045" h="598170">
                <a:moveTo>
                  <a:pt x="126605" y="0"/>
                </a:moveTo>
                <a:lnTo>
                  <a:pt x="106229" y="0"/>
                </a:lnTo>
                <a:lnTo>
                  <a:pt x="105674" y="314"/>
                </a:lnTo>
                <a:lnTo>
                  <a:pt x="105140" y="680"/>
                </a:lnTo>
                <a:lnTo>
                  <a:pt x="104564" y="931"/>
                </a:lnTo>
                <a:lnTo>
                  <a:pt x="95795" y="6188"/>
                </a:lnTo>
                <a:lnTo>
                  <a:pt x="89507" y="13083"/>
                </a:lnTo>
                <a:lnTo>
                  <a:pt x="85707" y="21587"/>
                </a:lnTo>
                <a:lnTo>
                  <a:pt x="84407" y="31674"/>
                </a:lnTo>
                <a:lnTo>
                  <a:pt x="84449" y="280284"/>
                </a:lnTo>
                <a:lnTo>
                  <a:pt x="83842" y="281530"/>
                </a:lnTo>
                <a:lnTo>
                  <a:pt x="81392" y="282295"/>
                </a:lnTo>
                <a:lnTo>
                  <a:pt x="41997" y="303408"/>
                </a:lnTo>
                <a:lnTo>
                  <a:pt x="14064" y="336311"/>
                </a:lnTo>
                <a:lnTo>
                  <a:pt x="0" y="377001"/>
                </a:lnTo>
                <a:lnTo>
                  <a:pt x="2211" y="421474"/>
                </a:lnTo>
                <a:lnTo>
                  <a:pt x="30082" y="474502"/>
                </a:lnTo>
                <a:lnTo>
                  <a:pt x="81182" y="506225"/>
                </a:lnTo>
                <a:lnTo>
                  <a:pt x="83863" y="507136"/>
                </a:lnTo>
                <a:lnTo>
                  <a:pt x="84361" y="508204"/>
                </a:lnTo>
                <a:lnTo>
                  <a:pt x="84355" y="563878"/>
                </a:lnTo>
                <a:lnTo>
                  <a:pt x="107119" y="596117"/>
                </a:lnTo>
                <a:lnTo>
                  <a:pt x="113286" y="597688"/>
                </a:lnTo>
                <a:lnTo>
                  <a:pt x="119548" y="597688"/>
                </a:lnTo>
                <a:lnTo>
                  <a:pt x="121034" y="597301"/>
                </a:lnTo>
                <a:lnTo>
                  <a:pt x="122500" y="596892"/>
                </a:lnTo>
                <a:lnTo>
                  <a:pt x="123998" y="596515"/>
                </a:lnTo>
                <a:lnTo>
                  <a:pt x="134187" y="592086"/>
                </a:lnTo>
                <a:lnTo>
                  <a:pt x="141874" y="584885"/>
                </a:lnTo>
                <a:lnTo>
                  <a:pt x="146738" y="575324"/>
                </a:lnTo>
                <a:lnTo>
                  <a:pt x="148448" y="563878"/>
                </a:lnTo>
                <a:lnTo>
                  <a:pt x="148374" y="508204"/>
                </a:lnTo>
                <a:lnTo>
                  <a:pt x="149107" y="506989"/>
                </a:lnTo>
                <a:lnTo>
                  <a:pt x="195843" y="480807"/>
                </a:lnTo>
                <a:lnTo>
                  <a:pt x="219524" y="450642"/>
                </a:lnTo>
                <a:lnTo>
                  <a:pt x="220502" y="447871"/>
                </a:lnTo>
                <a:lnTo>
                  <a:pt x="116218" y="447871"/>
                </a:lnTo>
                <a:lnTo>
                  <a:pt x="95612" y="443633"/>
                </a:lnTo>
                <a:lnTo>
                  <a:pt x="78695" y="432102"/>
                </a:lnTo>
                <a:lnTo>
                  <a:pt x="67252" y="415073"/>
                </a:lnTo>
                <a:lnTo>
                  <a:pt x="63068" y="394344"/>
                </a:lnTo>
                <a:lnTo>
                  <a:pt x="67284" y="373496"/>
                </a:lnTo>
                <a:lnTo>
                  <a:pt x="78726" y="356542"/>
                </a:lnTo>
                <a:lnTo>
                  <a:pt x="95725" y="345147"/>
                </a:lnTo>
                <a:lnTo>
                  <a:pt x="116616" y="340973"/>
                </a:lnTo>
                <a:lnTo>
                  <a:pt x="220711" y="340973"/>
                </a:lnTo>
                <a:lnTo>
                  <a:pt x="217469" y="334142"/>
                </a:lnTo>
                <a:lnTo>
                  <a:pt x="188195" y="301331"/>
                </a:lnTo>
                <a:lnTo>
                  <a:pt x="148458" y="281195"/>
                </a:lnTo>
                <a:lnTo>
                  <a:pt x="148479" y="25789"/>
                </a:lnTo>
                <a:lnTo>
                  <a:pt x="147159" y="19130"/>
                </a:lnTo>
                <a:lnTo>
                  <a:pt x="139149" y="6868"/>
                </a:lnTo>
                <a:lnTo>
                  <a:pt x="133285" y="2931"/>
                </a:lnTo>
                <a:lnTo>
                  <a:pt x="126605" y="0"/>
                </a:lnTo>
                <a:close/>
              </a:path>
              <a:path w="233045" h="598170">
                <a:moveTo>
                  <a:pt x="220711" y="340973"/>
                </a:moveTo>
                <a:lnTo>
                  <a:pt x="116616" y="340973"/>
                </a:lnTo>
                <a:lnTo>
                  <a:pt x="137279" y="345165"/>
                </a:lnTo>
                <a:lnTo>
                  <a:pt x="154163" y="356606"/>
                </a:lnTo>
                <a:lnTo>
                  <a:pt x="165556" y="373577"/>
                </a:lnTo>
                <a:lnTo>
                  <a:pt x="169745" y="394354"/>
                </a:lnTo>
                <a:lnTo>
                  <a:pt x="165551" y="415167"/>
                </a:lnTo>
                <a:lnTo>
                  <a:pt x="154078" y="432177"/>
                </a:lnTo>
                <a:lnTo>
                  <a:pt x="137056" y="443655"/>
                </a:lnTo>
                <a:lnTo>
                  <a:pt x="116218" y="447871"/>
                </a:lnTo>
                <a:lnTo>
                  <a:pt x="220502" y="447871"/>
                </a:lnTo>
                <a:lnTo>
                  <a:pt x="232249" y="414604"/>
                </a:lnTo>
                <a:lnTo>
                  <a:pt x="232434" y="375506"/>
                </a:lnTo>
                <a:lnTo>
                  <a:pt x="226773" y="353746"/>
                </a:lnTo>
                <a:lnTo>
                  <a:pt x="220711" y="3409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183300" y="6266402"/>
            <a:ext cx="233045" cy="598170"/>
          </a:xfrm>
          <a:custGeom>
            <a:avLst/>
            <a:gdLst/>
            <a:ahLst/>
            <a:cxnLst/>
            <a:rect l="l" t="t" r="r" b="b"/>
            <a:pathLst>
              <a:path w="233045" h="598170">
                <a:moveTo>
                  <a:pt x="127213" y="0"/>
                </a:moveTo>
                <a:lnTo>
                  <a:pt x="106826" y="0"/>
                </a:lnTo>
                <a:lnTo>
                  <a:pt x="96362" y="6297"/>
                </a:lnTo>
                <a:lnTo>
                  <a:pt x="89442" y="14669"/>
                </a:lnTo>
                <a:lnTo>
                  <a:pt x="85714" y="24981"/>
                </a:lnTo>
                <a:lnTo>
                  <a:pt x="84827" y="37098"/>
                </a:lnTo>
                <a:lnTo>
                  <a:pt x="84993" y="46167"/>
                </a:lnTo>
                <a:lnTo>
                  <a:pt x="85015" y="88007"/>
                </a:lnTo>
                <a:lnTo>
                  <a:pt x="84230" y="89086"/>
                </a:lnTo>
                <a:lnTo>
                  <a:pt x="75979" y="91861"/>
                </a:lnTo>
                <a:lnTo>
                  <a:pt x="70335" y="93976"/>
                </a:lnTo>
                <a:lnTo>
                  <a:pt x="64974" y="96593"/>
                </a:lnTo>
                <a:lnTo>
                  <a:pt x="31173" y="121410"/>
                </a:lnTo>
                <a:lnTo>
                  <a:pt x="9417" y="154555"/>
                </a:lnTo>
                <a:lnTo>
                  <a:pt x="0" y="192377"/>
                </a:lnTo>
                <a:lnTo>
                  <a:pt x="3211" y="231223"/>
                </a:lnTo>
                <a:lnTo>
                  <a:pt x="19345" y="267439"/>
                </a:lnTo>
                <a:lnTo>
                  <a:pt x="48692" y="297373"/>
                </a:lnTo>
                <a:lnTo>
                  <a:pt x="84921" y="314859"/>
                </a:lnTo>
                <a:lnTo>
                  <a:pt x="84984" y="564244"/>
                </a:lnTo>
                <a:lnTo>
                  <a:pt x="107580" y="596149"/>
                </a:lnTo>
                <a:lnTo>
                  <a:pt x="110805" y="596767"/>
                </a:lnTo>
                <a:lnTo>
                  <a:pt x="113883" y="597688"/>
                </a:lnTo>
                <a:lnTo>
                  <a:pt x="120156" y="597688"/>
                </a:lnTo>
                <a:lnTo>
                  <a:pt x="124595" y="596515"/>
                </a:lnTo>
                <a:lnTo>
                  <a:pt x="134696" y="592098"/>
                </a:lnTo>
                <a:lnTo>
                  <a:pt x="142422" y="584974"/>
                </a:lnTo>
                <a:lnTo>
                  <a:pt x="147360" y="575662"/>
                </a:lnTo>
                <a:lnTo>
                  <a:pt x="149097" y="564684"/>
                </a:lnTo>
                <a:lnTo>
                  <a:pt x="149097" y="314922"/>
                </a:lnTo>
                <a:lnTo>
                  <a:pt x="161200" y="310716"/>
                </a:lnTo>
                <a:lnTo>
                  <a:pt x="207356" y="276934"/>
                </a:lnTo>
                <a:lnTo>
                  <a:pt x="221368" y="255227"/>
                </a:lnTo>
                <a:lnTo>
                  <a:pt x="116962" y="255227"/>
                </a:lnTo>
                <a:lnTo>
                  <a:pt x="96227" y="251006"/>
                </a:lnTo>
                <a:lnTo>
                  <a:pt x="79285" y="239579"/>
                </a:lnTo>
                <a:lnTo>
                  <a:pt x="67852" y="222662"/>
                </a:lnTo>
                <a:lnTo>
                  <a:pt x="63644" y="201972"/>
                </a:lnTo>
                <a:lnTo>
                  <a:pt x="67852" y="181124"/>
                </a:lnTo>
                <a:lnTo>
                  <a:pt x="79349" y="164035"/>
                </a:lnTo>
                <a:lnTo>
                  <a:pt x="96349" y="152496"/>
                </a:lnTo>
                <a:lnTo>
                  <a:pt x="117067" y="148299"/>
                </a:lnTo>
                <a:lnTo>
                  <a:pt x="220786" y="148299"/>
                </a:lnTo>
                <a:lnTo>
                  <a:pt x="213194" y="134326"/>
                </a:lnTo>
                <a:lnTo>
                  <a:pt x="196740" y="115327"/>
                </a:lnTo>
                <a:lnTo>
                  <a:pt x="176445" y="100493"/>
                </a:lnTo>
                <a:lnTo>
                  <a:pt x="152343" y="89829"/>
                </a:lnTo>
                <a:lnTo>
                  <a:pt x="149683" y="88950"/>
                </a:lnTo>
                <a:lnTo>
                  <a:pt x="149132" y="88007"/>
                </a:lnTo>
                <a:lnTo>
                  <a:pt x="149118" y="33140"/>
                </a:lnTo>
                <a:lnTo>
                  <a:pt x="128134" y="659"/>
                </a:lnTo>
                <a:lnTo>
                  <a:pt x="127799" y="513"/>
                </a:lnTo>
                <a:lnTo>
                  <a:pt x="127517" y="219"/>
                </a:lnTo>
                <a:lnTo>
                  <a:pt x="127213" y="0"/>
                </a:lnTo>
                <a:close/>
              </a:path>
              <a:path w="233045" h="598170">
                <a:moveTo>
                  <a:pt x="220786" y="148299"/>
                </a:moveTo>
                <a:lnTo>
                  <a:pt x="117067" y="148299"/>
                </a:lnTo>
                <a:lnTo>
                  <a:pt x="137932" y="152587"/>
                </a:lnTo>
                <a:lnTo>
                  <a:pt x="154880" y="164170"/>
                </a:lnTo>
                <a:lnTo>
                  <a:pt x="166247" y="181356"/>
                </a:lnTo>
                <a:lnTo>
                  <a:pt x="170374" y="202454"/>
                </a:lnTo>
                <a:lnTo>
                  <a:pt x="166113" y="222949"/>
                </a:lnTo>
                <a:lnTo>
                  <a:pt x="154607" y="239745"/>
                </a:lnTo>
                <a:lnTo>
                  <a:pt x="137632" y="251088"/>
                </a:lnTo>
                <a:lnTo>
                  <a:pt x="116962" y="255227"/>
                </a:lnTo>
                <a:lnTo>
                  <a:pt x="221368" y="255227"/>
                </a:lnTo>
                <a:lnTo>
                  <a:pt x="226890" y="243656"/>
                </a:lnTo>
                <a:lnTo>
                  <a:pt x="232330" y="224474"/>
                </a:lnTo>
                <a:lnTo>
                  <a:pt x="232445" y="223888"/>
                </a:lnTo>
                <a:lnTo>
                  <a:pt x="232791" y="223333"/>
                </a:lnTo>
                <a:lnTo>
                  <a:pt x="232951" y="222949"/>
                </a:lnTo>
                <a:lnTo>
                  <a:pt x="233032" y="180402"/>
                </a:lnTo>
                <a:lnTo>
                  <a:pt x="230644" y="172748"/>
                </a:lnTo>
                <a:lnTo>
                  <a:pt x="228875" y="164832"/>
                </a:lnTo>
                <a:lnTo>
                  <a:pt x="225775" y="157482"/>
                </a:lnTo>
                <a:lnTo>
                  <a:pt x="220786" y="148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889531" y="5134954"/>
            <a:ext cx="411480" cy="283845"/>
          </a:xfrm>
          <a:custGeom>
            <a:avLst/>
            <a:gdLst/>
            <a:ahLst/>
            <a:cxnLst/>
            <a:rect l="l" t="t" r="r" b="b"/>
            <a:pathLst>
              <a:path w="411479" h="283845">
                <a:moveTo>
                  <a:pt x="144519" y="0"/>
                </a:moveTo>
                <a:lnTo>
                  <a:pt x="101236" y="12345"/>
                </a:lnTo>
                <a:lnTo>
                  <a:pt x="63443" y="28020"/>
                </a:lnTo>
                <a:lnTo>
                  <a:pt x="24369" y="59659"/>
                </a:lnTo>
                <a:lnTo>
                  <a:pt x="3790" y="105598"/>
                </a:lnTo>
                <a:lnTo>
                  <a:pt x="0" y="172623"/>
                </a:lnTo>
                <a:lnTo>
                  <a:pt x="1340" y="174780"/>
                </a:lnTo>
                <a:lnTo>
                  <a:pt x="32890" y="212162"/>
                </a:lnTo>
                <a:lnTo>
                  <a:pt x="66493" y="240813"/>
                </a:lnTo>
                <a:lnTo>
                  <a:pt x="103389" y="262302"/>
                </a:lnTo>
                <a:lnTo>
                  <a:pt x="143573" y="276514"/>
                </a:lnTo>
                <a:lnTo>
                  <a:pt x="187039" y="283336"/>
                </a:lnTo>
                <a:lnTo>
                  <a:pt x="233783" y="282651"/>
                </a:lnTo>
                <a:lnTo>
                  <a:pt x="285186" y="272418"/>
                </a:lnTo>
                <a:lnTo>
                  <a:pt x="331208" y="252112"/>
                </a:lnTo>
                <a:lnTo>
                  <a:pt x="371943" y="222288"/>
                </a:lnTo>
                <a:lnTo>
                  <a:pt x="407484" y="183502"/>
                </a:lnTo>
                <a:lnTo>
                  <a:pt x="411238" y="152744"/>
                </a:lnTo>
                <a:lnTo>
                  <a:pt x="410976" y="141320"/>
                </a:lnTo>
                <a:lnTo>
                  <a:pt x="410312" y="129933"/>
                </a:lnTo>
                <a:lnTo>
                  <a:pt x="407537" y="113996"/>
                </a:lnTo>
                <a:lnTo>
                  <a:pt x="224150" y="113996"/>
                </a:lnTo>
                <a:lnTo>
                  <a:pt x="223661" y="113315"/>
                </a:lnTo>
                <a:lnTo>
                  <a:pt x="192423" y="113315"/>
                </a:lnTo>
                <a:lnTo>
                  <a:pt x="191543" y="111378"/>
                </a:lnTo>
                <a:lnTo>
                  <a:pt x="190643" y="109462"/>
                </a:lnTo>
                <a:lnTo>
                  <a:pt x="188893" y="105382"/>
                </a:lnTo>
                <a:lnTo>
                  <a:pt x="145105" y="2355"/>
                </a:lnTo>
                <a:lnTo>
                  <a:pt x="144519" y="0"/>
                </a:lnTo>
                <a:close/>
              </a:path>
              <a:path w="411479" h="283845">
                <a:moveTo>
                  <a:pt x="267112" y="62"/>
                </a:moveTo>
                <a:lnTo>
                  <a:pt x="224150" y="113996"/>
                </a:lnTo>
                <a:lnTo>
                  <a:pt x="407537" y="113996"/>
                </a:lnTo>
                <a:lnTo>
                  <a:pt x="383981" y="63218"/>
                </a:lnTo>
                <a:lnTo>
                  <a:pt x="351392" y="35606"/>
                </a:lnTo>
                <a:lnTo>
                  <a:pt x="303592" y="12784"/>
                </a:lnTo>
                <a:lnTo>
                  <a:pt x="267112" y="62"/>
                </a:lnTo>
                <a:close/>
              </a:path>
              <a:path w="411479" h="283845">
                <a:moveTo>
                  <a:pt x="230495" y="37663"/>
                </a:moveTo>
                <a:lnTo>
                  <a:pt x="186507" y="37663"/>
                </a:lnTo>
                <a:lnTo>
                  <a:pt x="186863" y="39244"/>
                </a:lnTo>
                <a:lnTo>
                  <a:pt x="186926" y="40459"/>
                </a:lnTo>
                <a:lnTo>
                  <a:pt x="187407" y="41454"/>
                </a:lnTo>
                <a:lnTo>
                  <a:pt x="191314" y="51628"/>
                </a:lnTo>
                <a:lnTo>
                  <a:pt x="193499" y="62067"/>
                </a:lnTo>
                <a:lnTo>
                  <a:pt x="194313" y="72727"/>
                </a:lnTo>
                <a:lnTo>
                  <a:pt x="194109" y="83568"/>
                </a:lnTo>
                <a:lnTo>
                  <a:pt x="193679" y="91253"/>
                </a:lnTo>
                <a:lnTo>
                  <a:pt x="193962" y="98981"/>
                </a:lnTo>
                <a:lnTo>
                  <a:pt x="193931" y="113054"/>
                </a:lnTo>
                <a:lnTo>
                  <a:pt x="192423" y="113315"/>
                </a:lnTo>
                <a:lnTo>
                  <a:pt x="223661" y="113315"/>
                </a:lnTo>
                <a:lnTo>
                  <a:pt x="222946" y="112321"/>
                </a:lnTo>
                <a:lnTo>
                  <a:pt x="222849" y="111378"/>
                </a:lnTo>
                <a:lnTo>
                  <a:pt x="222957" y="62067"/>
                </a:lnTo>
                <a:lnTo>
                  <a:pt x="222977" y="60825"/>
                </a:lnTo>
                <a:lnTo>
                  <a:pt x="223961" y="56846"/>
                </a:lnTo>
                <a:lnTo>
                  <a:pt x="226537" y="47988"/>
                </a:lnTo>
                <a:lnTo>
                  <a:pt x="228558" y="43087"/>
                </a:lnTo>
                <a:lnTo>
                  <a:pt x="230495" y="376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697982" y="5337784"/>
            <a:ext cx="799465" cy="331470"/>
          </a:xfrm>
          <a:custGeom>
            <a:avLst/>
            <a:gdLst/>
            <a:ahLst/>
            <a:cxnLst/>
            <a:rect l="l" t="t" r="r" b="b"/>
            <a:pathLst>
              <a:path w="799465" h="331470">
                <a:moveTo>
                  <a:pt x="222182" y="55003"/>
                </a:moveTo>
                <a:lnTo>
                  <a:pt x="163107" y="55003"/>
                </a:lnTo>
                <a:lnTo>
                  <a:pt x="164690" y="56417"/>
                </a:lnTo>
                <a:lnTo>
                  <a:pt x="174107" y="65440"/>
                </a:lnTo>
                <a:lnTo>
                  <a:pt x="240605" y="117528"/>
                </a:lnTo>
                <a:lnTo>
                  <a:pt x="282340" y="137813"/>
                </a:lnTo>
                <a:lnTo>
                  <a:pt x="326692" y="151512"/>
                </a:lnTo>
                <a:lnTo>
                  <a:pt x="373624" y="158623"/>
                </a:lnTo>
                <a:lnTo>
                  <a:pt x="377488" y="158937"/>
                </a:lnTo>
                <a:lnTo>
                  <a:pt x="378753" y="160110"/>
                </a:lnTo>
                <a:lnTo>
                  <a:pt x="378714" y="164319"/>
                </a:lnTo>
                <a:lnTo>
                  <a:pt x="378605" y="195418"/>
                </a:lnTo>
                <a:lnTo>
                  <a:pt x="378786" y="203239"/>
                </a:lnTo>
                <a:lnTo>
                  <a:pt x="378849" y="209040"/>
                </a:lnTo>
                <a:lnTo>
                  <a:pt x="377247" y="211522"/>
                </a:lnTo>
                <a:lnTo>
                  <a:pt x="371980" y="214014"/>
                </a:lnTo>
                <a:lnTo>
                  <a:pt x="354149" y="226744"/>
                </a:lnTo>
                <a:lnTo>
                  <a:pt x="342256" y="244296"/>
                </a:lnTo>
                <a:lnTo>
                  <a:pt x="337065" y="264808"/>
                </a:lnTo>
                <a:lnTo>
                  <a:pt x="339342" y="286420"/>
                </a:lnTo>
                <a:lnTo>
                  <a:pt x="349037" y="306057"/>
                </a:lnTo>
                <a:lnTo>
                  <a:pt x="364379" y="320835"/>
                </a:lnTo>
                <a:lnTo>
                  <a:pt x="383674" y="329602"/>
                </a:lnTo>
                <a:lnTo>
                  <a:pt x="405225" y="331204"/>
                </a:lnTo>
                <a:lnTo>
                  <a:pt x="425110" y="325650"/>
                </a:lnTo>
                <a:lnTo>
                  <a:pt x="441806" y="314309"/>
                </a:lnTo>
                <a:lnTo>
                  <a:pt x="453989" y="298430"/>
                </a:lnTo>
                <a:lnTo>
                  <a:pt x="460333" y="279258"/>
                </a:lnTo>
                <a:lnTo>
                  <a:pt x="460009" y="257916"/>
                </a:lnTo>
                <a:lnTo>
                  <a:pt x="453032" y="238793"/>
                </a:lnTo>
                <a:lnTo>
                  <a:pt x="440060" y="223086"/>
                </a:lnTo>
                <a:lnTo>
                  <a:pt x="421748" y="211993"/>
                </a:lnTo>
                <a:lnTo>
                  <a:pt x="418502" y="210684"/>
                </a:lnTo>
                <a:lnTo>
                  <a:pt x="417539" y="209040"/>
                </a:lnTo>
                <a:lnTo>
                  <a:pt x="417599" y="203239"/>
                </a:lnTo>
                <a:lnTo>
                  <a:pt x="417545" y="164319"/>
                </a:lnTo>
                <a:lnTo>
                  <a:pt x="417455" y="160110"/>
                </a:lnTo>
                <a:lnTo>
                  <a:pt x="418963" y="158916"/>
                </a:lnTo>
                <a:lnTo>
                  <a:pt x="423183" y="158550"/>
                </a:lnTo>
                <a:lnTo>
                  <a:pt x="470310" y="151183"/>
                </a:lnTo>
                <a:lnTo>
                  <a:pt x="514412" y="137531"/>
                </a:lnTo>
                <a:lnTo>
                  <a:pt x="551211" y="119713"/>
                </a:lnTo>
                <a:lnTo>
                  <a:pt x="398052" y="119713"/>
                </a:lnTo>
                <a:lnTo>
                  <a:pt x="342965" y="114640"/>
                </a:lnTo>
                <a:lnTo>
                  <a:pt x="292686" y="99728"/>
                </a:lnTo>
                <a:lnTo>
                  <a:pt x="247143" y="75381"/>
                </a:lnTo>
                <a:lnTo>
                  <a:pt x="222182" y="55003"/>
                </a:lnTo>
                <a:close/>
              </a:path>
              <a:path w="799465" h="331470">
                <a:moveTo>
                  <a:pt x="694660" y="54207"/>
                </a:moveTo>
                <a:lnTo>
                  <a:pt x="632202" y="54207"/>
                </a:lnTo>
                <a:lnTo>
                  <a:pt x="651071" y="69382"/>
                </a:lnTo>
                <a:lnTo>
                  <a:pt x="660167" y="76556"/>
                </a:lnTo>
                <a:lnTo>
                  <a:pt x="669354" y="83442"/>
                </a:lnTo>
                <a:lnTo>
                  <a:pt x="675458" y="87871"/>
                </a:lnTo>
                <a:lnTo>
                  <a:pt x="679122" y="92112"/>
                </a:lnTo>
                <a:lnTo>
                  <a:pt x="675405" y="100677"/>
                </a:lnTo>
                <a:lnTo>
                  <a:pt x="675468" y="102782"/>
                </a:lnTo>
                <a:lnTo>
                  <a:pt x="677625" y="123724"/>
                </a:lnTo>
                <a:lnTo>
                  <a:pt x="686298" y="142229"/>
                </a:lnTo>
                <a:lnTo>
                  <a:pt x="700527" y="156908"/>
                </a:lnTo>
                <a:lnTo>
                  <a:pt x="719352" y="166371"/>
                </a:lnTo>
                <a:lnTo>
                  <a:pt x="739988" y="169012"/>
                </a:lnTo>
                <a:lnTo>
                  <a:pt x="759883" y="164794"/>
                </a:lnTo>
                <a:lnTo>
                  <a:pt x="777412" y="154355"/>
                </a:lnTo>
                <a:lnTo>
                  <a:pt x="790951" y="138330"/>
                </a:lnTo>
                <a:lnTo>
                  <a:pt x="798316" y="118879"/>
                </a:lnTo>
                <a:lnTo>
                  <a:pt x="798839" y="98503"/>
                </a:lnTo>
                <a:lnTo>
                  <a:pt x="792768" y="78997"/>
                </a:lnTo>
                <a:lnTo>
                  <a:pt x="780355" y="62155"/>
                </a:lnTo>
                <a:lnTo>
                  <a:pt x="773386" y="57401"/>
                </a:lnTo>
                <a:lnTo>
                  <a:pt x="698630" y="57401"/>
                </a:lnTo>
                <a:lnTo>
                  <a:pt x="694660" y="54207"/>
                </a:lnTo>
                <a:close/>
              </a:path>
              <a:path w="799465" h="331470">
                <a:moveTo>
                  <a:pt x="54213" y="45285"/>
                </a:moveTo>
                <a:lnTo>
                  <a:pt x="34658" y="50990"/>
                </a:lnTo>
                <a:lnTo>
                  <a:pt x="17540" y="63244"/>
                </a:lnTo>
                <a:lnTo>
                  <a:pt x="5608" y="80218"/>
                </a:lnTo>
                <a:lnTo>
                  <a:pt x="0" y="99728"/>
                </a:lnTo>
                <a:lnTo>
                  <a:pt x="919" y="120003"/>
                </a:lnTo>
                <a:lnTo>
                  <a:pt x="8588" y="139210"/>
                </a:lnTo>
                <a:lnTo>
                  <a:pt x="23367" y="155842"/>
                </a:lnTo>
                <a:lnTo>
                  <a:pt x="42292" y="165967"/>
                </a:lnTo>
                <a:lnTo>
                  <a:pt x="63548" y="168991"/>
                </a:lnTo>
                <a:lnTo>
                  <a:pt x="85319" y="164319"/>
                </a:lnTo>
                <a:lnTo>
                  <a:pt x="103839" y="152554"/>
                </a:lnTo>
                <a:lnTo>
                  <a:pt x="116683" y="135560"/>
                </a:lnTo>
                <a:lnTo>
                  <a:pt x="122936" y="115084"/>
                </a:lnTo>
                <a:lnTo>
                  <a:pt x="121684" y="92876"/>
                </a:lnTo>
                <a:lnTo>
                  <a:pt x="120899" y="89526"/>
                </a:lnTo>
                <a:lnTo>
                  <a:pt x="121506" y="87473"/>
                </a:lnTo>
                <a:lnTo>
                  <a:pt x="125872" y="84751"/>
                </a:lnTo>
                <a:lnTo>
                  <a:pt x="127252" y="83411"/>
                </a:lnTo>
                <a:lnTo>
                  <a:pt x="161323" y="56417"/>
                </a:lnTo>
                <a:lnTo>
                  <a:pt x="97423" y="56417"/>
                </a:lnTo>
                <a:lnTo>
                  <a:pt x="94177" y="54396"/>
                </a:lnTo>
                <a:lnTo>
                  <a:pt x="74591" y="46347"/>
                </a:lnTo>
                <a:lnTo>
                  <a:pt x="54213" y="45285"/>
                </a:lnTo>
                <a:close/>
              </a:path>
              <a:path w="799465" h="331470">
                <a:moveTo>
                  <a:pt x="626223" y="73"/>
                </a:moveTo>
                <a:lnTo>
                  <a:pt x="589775" y="42112"/>
                </a:lnTo>
                <a:lnTo>
                  <a:pt x="548831" y="75488"/>
                </a:lnTo>
                <a:lnTo>
                  <a:pt x="503294" y="99808"/>
                </a:lnTo>
                <a:lnTo>
                  <a:pt x="453067" y="114681"/>
                </a:lnTo>
                <a:lnTo>
                  <a:pt x="398052" y="119713"/>
                </a:lnTo>
                <a:lnTo>
                  <a:pt x="551211" y="119713"/>
                </a:lnTo>
                <a:lnTo>
                  <a:pt x="593600" y="91535"/>
                </a:lnTo>
                <a:lnTo>
                  <a:pt x="628716" y="59275"/>
                </a:lnTo>
                <a:lnTo>
                  <a:pt x="630988" y="56008"/>
                </a:lnTo>
                <a:lnTo>
                  <a:pt x="632202" y="54207"/>
                </a:lnTo>
                <a:lnTo>
                  <a:pt x="694660" y="54207"/>
                </a:lnTo>
                <a:lnTo>
                  <a:pt x="629176" y="1999"/>
                </a:lnTo>
                <a:lnTo>
                  <a:pt x="627679" y="1088"/>
                </a:lnTo>
                <a:lnTo>
                  <a:pt x="626223" y="73"/>
                </a:lnTo>
                <a:close/>
              </a:path>
              <a:path w="799465" h="331470">
                <a:moveTo>
                  <a:pt x="743560" y="45167"/>
                </a:moveTo>
                <a:lnTo>
                  <a:pt x="723309" y="46657"/>
                </a:lnTo>
                <a:lnTo>
                  <a:pt x="703970" y="55045"/>
                </a:lnTo>
                <a:lnTo>
                  <a:pt x="700609" y="57233"/>
                </a:lnTo>
                <a:lnTo>
                  <a:pt x="698630" y="57401"/>
                </a:lnTo>
                <a:lnTo>
                  <a:pt x="773386" y="57401"/>
                </a:lnTo>
                <a:lnTo>
                  <a:pt x="763113" y="50393"/>
                </a:lnTo>
                <a:lnTo>
                  <a:pt x="743560" y="45167"/>
                </a:lnTo>
                <a:close/>
              </a:path>
              <a:path w="799465" h="331470">
                <a:moveTo>
                  <a:pt x="169965" y="0"/>
                </a:moveTo>
                <a:lnTo>
                  <a:pt x="168562" y="994"/>
                </a:lnTo>
                <a:lnTo>
                  <a:pt x="167452" y="1685"/>
                </a:lnTo>
                <a:lnTo>
                  <a:pt x="99255" y="56029"/>
                </a:lnTo>
                <a:lnTo>
                  <a:pt x="97423" y="56417"/>
                </a:lnTo>
                <a:lnTo>
                  <a:pt x="161323" y="56417"/>
                </a:lnTo>
                <a:lnTo>
                  <a:pt x="163107" y="55003"/>
                </a:lnTo>
                <a:lnTo>
                  <a:pt x="222182" y="55003"/>
                </a:lnTo>
                <a:lnTo>
                  <a:pt x="206260" y="42004"/>
                </a:lnTo>
                <a:lnTo>
                  <a:pt x="1699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006375" y="4919541"/>
            <a:ext cx="180394" cy="2394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676072" y="7408874"/>
            <a:ext cx="827817" cy="82676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688406" y="8734090"/>
            <a:ext cx="715258" cy="5084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940078" y="9314784"/>
            <a:ext cx="211434" cy="1404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947703" y="3957720"/>
            <a:ext cx="376555" cy="440690"/>
          </a:xfrm>
          <a:custGeom>
            <a:avLst/>
            <a:gdLst/>
            <a:ahLst/>
            <a:cxnLst/>
            <a:rect l="l" t="t" r="r" b="b"/>
            <a:pathLst>
              <a:path w="376554" h="440689">
                <a:moveTo>
                  <a:pt x="0" y="34029"/>
                </a:moveTo>
                <a:lnTo>
                  <a:pt x="0" y="440320"/>
                </a:lnTo>
                <a:lnTo>
                  <a:pt x="376553" y="440320"/>
                </a:lnTo>
                <a:lnTo>
                  <a:pt x="376553" y="396813"/>
                </a:lnTo>
                <a:lnTo>
                  <a:pt x="42176" y="396813"/>
                </a:lnTo>
                <a:lnTo>
                  <a:pt x="42176" y="76446"/>
                </a:lnTo>
                <a:lnTo>
                  <a:pt x="376553" y="76413"/>
                </a:lnTo>
                <a:lnTo>
                  <a:pt x="376553" y="34051"/>
                </a:lnTo>
                <a:lnTo>
                  <a:pt x="19302" y="34051"/>
                </a:lnTo>
                <a:lnTo>
                  <a:pt x="0" y="34029"/>
                </a:lnTo>
                <a:close/>
              </a:path>
              <a:path w="376554" h="440689">
                <a:moveTo>
                  <a:pt x="376553" y="76491"/>
                </a:moveTo>
                <a:lnTo>
                  <a:pt x="302604" y="76491"/>
                </a:lnTo>
                <a:lnTo>
                  <a:pt x="333141" y="76498"/>
                </a:lnTo>
                <a:lnTo>
                  <a:pt x="333141" y="396813"/>
                </a:lnTo>
                <a:lnTo>
                  <a:pt x="376553" y="396813"/>
                </a:lnTo>
                <a:lnTo>
                  <a:pt x="376553" y="76491"/>
                </a:lnTo>
                <a:close/>
              </a:path>
              <a:path w="376554" h="440689">
                <a:moveTo>
                  <a:pt x="376553" y="76413"/>
                </a:moveTo>
                <a:lnTo>
                  <a:pt x="81179" y="76413"/>
                </a:lnTo>
                <a:lnTo>
                  <a:pt x="103609" y="76593"/>
                </a:lnTo>
                <a:lnTo>
                  <a:pt x="106279" y="76656"/>
                </a:lnTo>
                <a:lnTo>
                  <a:pt x="109483" y="77964"/>
                </a:lnTo>
                <a:lnTo>
                  <a:pt x="111431" y="79776"/>
                </a:lnTo>
                <a:lnTo>
                  <a:pt x="116643" y="84756"/>
                </a:lnTo>
                <a:lnTo>
                  <a:pt x="126843" y="94960"/>
                </a:lnTo>
                <a:lnTo>
                  <a:pt x="132037" y="99964"/>
                </a:lnTo>
                <a:lnTo>
                  <a:pt x="133891" y="101681"/>
                </a:lnTo>
                <a:lnTo>
                  <a:pt x="136885" y="103063"/>
                </a:lnTo>
                <a:lnTo>
                  <a:pt x="189587" y="103212"/>
                </a:lnTo>
                <a:lnTo>
                  <a:pt x="241837" y="103063"/>
                </a:lnTo>
                <a:lnTo>
                  <a:pt x="244275" y="101964"/>
                </a:lnTo>
                <a:lnTo>
                  <a:pt x="251231" y="95279"/>
                </a:lnTo>
                <a:lnTo>
                  <a:pt x="262054" y="84570"/>
                </a:lnTo>
                <a:lnTo>
                  <a:pt x="268842" y="77964"/>
                </a:lnTo>
                <a:lnTo>
                  <a:pt x="270735" y="76635"/>
                </a:lnTo>
                <a:lnTo>
                  <a:pt x="376553" y="76491"/>
                </a:lnTo>
                <a:close/>
              </a:path>
              <a:path w="376554" h="440689">
                <a:moveTo>
                  <a:pt x="188167" y="0"/>
                </a:moveTo>
                <a:lnTo>
                  <a:pt x="113336" y="134"/>
                </a:lnTo>
                <a:lnTo>
                  <a:pt x="89369" y="22385"/>
                </a:lnTo>
                <a:lnTo>
                  <a:pt x="83107" y="28626"/>
                </a:lnTo>
                <a:lnTo>
                  <a:pt x="19302" y="34051"/>
                </a:lnTo>
                <a:lnTo>
                  <a:pt x="376553" y="34051"/>
                </a:lnTo>
                <a:lnTo>
                  <a:pt x="343946" y="34048"/>
                </a:lnTo>
                <a:lnTo>
                  <a:pt x="316964" y="34018"/>
                </a:lnTo>
                <a:lnTo>
                  <a:pt x="280982" y="16234"/>
                </a:lnTo>
                <a:lnTo>
                  <a:pt x="276477" y="11669"/>
                </a:lnTo>
                <a:lnTo>
                  <a:pt x="271899" y="7177"/>
                </a:lnTo>
                <a:lnTo>
                  <a:pt x="265646" y="1265"/>
                </a:lnTo>
                <a:lnTo>
                  <a:pt x="263007" y="113"/>
                </a:lnTo>
                <a:lnTo>
                  <a:pt x="188167" y="0"/>
                </a:lnTo>
                <a:close/>
              </a:path>
              <a:path w="376554" h="440689">
                <a:moveTo>
                  <a:pt x="376553" y="34039"/>
                </a:moveTo>
                <a:lnTo>
                  <a:pt x="343946" y="34048"/>
                </a:lnTo>
                <a:lnTo>
                  <a:pt x="376553" y="3404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024959" y="4106122"/>
            <a:ext cx="224830" cy="19275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Стрелка углом вверх 23"/>
          <p:cNvSpPr/>
          <p:nvPr/>
        </p:nvSpPr>
        <p:spPr>
          <a:xfrm rot="5400000">
            <a:off x="1806249" y="3918275"/>
            <a:ext cx="2324894" cy="616093"/>
          </a:xfrm>
          <a:prstGeom prst="bentUp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object 14"/>
          <p:cNvSpPr txBox="1"/>
          <p:nvPr/>
        </p:nvSpPr>
        <p:spPr>
          <a:xfrm>
            <a:off x="1264700" y="1866928"/>
            <a:ext cx="17834162" cy="5162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8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АСМ как часть современной </a:t>
            </a:r>
            <a:r>
              <a:rPr lang="en-US" sz="28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MES </a:t>
            </a:r>
            <a:r>
              <a:rPr lang="ru-RU" sz="28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системы в области РЗА</a:t>
            </a:r>
            <a:endParaRPr sz="2800" b="1" dirty="0">
              <a:solidFill>
                <a:srgbClr val="E3291B"/>
              </a:solidFill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3" name="object 14"/>
          <p:cNvSpPr txBox="1"/>
          <p:nvPr/>
        </p:nvSpPr>
        <p:spPr>
          <a:xfrm>
            <a:off x="330924" y="1019386"/>
            <a:ext cx="9721126" cy="4442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5. Анализ </a:t>
            </a: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с обработкой </a:t>
            </a: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параметров срабатывания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60250" y="9617075"/>
            <a:ext cx="17392800" cy="1308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dirty="0">
                <a:latin typeface="Century Gothic" panose="020B0502020202020204" pitchFamily="34" charset="0"/>
              </a:rPr>
              <a:t>В АСМ заложены алгоритмы функций РЗА </a:t>
            </a:r>
            <a:r>
              <a:rPr lang="ru-RU" sz="2400" dirty="0" smtClean="0">
                <a:latin typeface="Century Gothic" panose="020B0502020202020204" pitchFamily="34" charset="0"/>
              </a:rPr>
              <a:t>универсального устройства</a:t>
            </a:r>
            <a:r>
              <a:rPr lang="ru-RU" sz="2400" dirty="0">
                <a:latin typeface="Century Gothic" panose="020B0502020202020204" pitchFamily="34" charset="0"/>
              </a:rPr>
              <a:t>, в реестре хранятся параметры срабатывания функций. Происходит проверка каждой функции по параметрам технологического нарушения, записанным в осциллограммы.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50" y="2077523"/>
            <a:ext cx="19544575" cy="675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7773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789338"/>
            <a:ext cx="16354425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 smtClean="0">
                <a:solidFill>
                  <a:srgbClr val="414042"/>
                </a:solidFill>
              </a:rPr>
              <a:t>ФУНКЦИИ АСМ РЗА</a:t>
            </a:r>
            <a:endParaRPr lang="ru-RU"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58024" y="1409598"/>
            <a:ext cx="18319026" cy="4442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Анализ осциллограмм с помощью распознавания образов методами сверточных нейронных сетей (</a:t>
            </a:r>
            <a:r>
              <a:rPr lang="en-US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CNN</a:t>
            </a: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)</a:t>
            </a:r>
            <a:r>
              <a:rPr lang="en-US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:</a:t>
            </a:r>
            <a:endParaRPr lang="ru-RU" sz="2400" b="1" dirty="0">
              <a:solidFill>
                <a:srgbClr val="E3291B"/>
              </a:solidFill>
              <a:latin typeface="Century Gothic"/>
              <a:cs typeface="Century Gothic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306618"/>
              </p:ext>
            </p:extLst>
          </p:nvPr>
        </p:nvGraphicFramePr>
        <p:xfrm>
          <a:off x="2721025" y="7102475"/>
          <a:ext cx="14031906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31906"/>
              </a:tblGrid>
              <a:tr h="17157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Century Gothic" panose="020B0502020202020204" pitchFamily="34" charset="0"/>
                        </a:rPr>
                        <a:t>На основании анализа топологии сети и осциллограмм определяется:</a:t>
                      </a:r>
                      <a:endParaRPr lang="ru-RU" sz="32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</a:tr>
              <a:tr h="17157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Century Gothic" panose="020B0502020202020204" pitchFamily="34" charset="0"/>
                        </a:rPr>
                        <a:t>1. Режим</a:t>
                      </a:r>
                      <a:r>
                        <a:rPr lang="ru-RU" sz="3200" baseline="0" dirty="0" smtClean="0">
                          <a:latin typeface="Century Gothic" panose="020B0502020202020204" pitchFamily="34" charset="0"/>
                        </a:rPr>
                        <a:t> броска тока намагничивания</a:t>
                      </a:r>
                      <a:r>
                        <a:rPr lang="ru-RU" sz="3200" dirty="0" smtClean="0">
                          <a:latin typeface="Century Gothic" panose="020B0502020202020204" pitchFamily="34" charset="0"/>
                        </a:rPr>
                        <a:t>.</a:t>
                      </a:r>
                      <a:endParaRPr lang="ru-RU" sz="32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</a:tr>
              <a:tr h="1715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latin typeface="Century Gothic" panose="020B0502020202020204" pitchFamily="34" charset="0"/>
                        </a:rPr>
                        <a:t>2. Режим с апериодической составляющей.</a:t>
                      </a:r>
                    </a:p>
                  </a:txBody>
                  <a:tcPr/>
                </a:tc>
              </a:tr>
              <a:tr h="17157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Century Gothic" panose="020B0502020202020204" pitchFamily="34" charset="0"/>
                        </a:rPr>
                        <a:t>3. Режим с большим содержанием высших гармоник.</a:t>
                      </a:r>
                      <a:endParaRPr lang="ru-RU" sz="32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71" y="1982056"/>
            <a:ext cx="6159679" cy="44208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450" y="1923693"/>
            <a:ext cx="4711778" cy="440003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10580" y="2019926"/>
            <a:ext cx="5572677" cy="428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5074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789338"/>
            <a:ext cx="16354425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 smtClean="0">
                <a:solidFill>
                  <a:srgbClr val="414042"/>
                </a:solidFill>
              </a:rPr>
              <a:t>БАЗОВЫЕ ФУНКЦИИ </a:t>
            </a:r>
            <a:r>
              <a:rPr lang="en-US" sz="3300" spc="5" dirty="0" smtClean="0">
                <a:solidFill>
                  <a:srgbClr val="414042"/>
                </a:solidFill>
              </a:rPr>
              <a:t>NPT PLATFORM</a:t>
            </a:r>
            <a:endParaRPr lang="ru-RU"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58024" y="1409598"/>
            <a:ext cx="18319026" cy="403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Функция </a:t>
            </a: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уведомлений пользователей: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50" y="3292475"/>
            <a:ext cx="10896600" cy="5519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74878" y="2235249"/>
            <a:ext cx="8221222" cy="7716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94800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789338"/>
            <a:ext cx="16354425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>
                <a:solidFill>
                  <a:srgbClr val="414042"/>
                </a:solidFill>
              </a:rPr>
              <a:t>БАЗОВЫЕ ФУНКЦИИ </a:t>
            </a:r>
            <a:r>
              <a:rPr lang="en-US" sz="3300" spc="5" dirty="0">
                <a:solidFill>
                  <a:srgbClr val="414042"/>
                </a:solidFill>
              </a:rPr>
              <a:t>NPT PLATFORM</a:t>
            </a:r>
            <a:endParaRPr lang="ru-RU"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58024" y="1409598"/>
            <a:ext cx="18319026" cy="403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Функция </a:t>
            </a: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формирования отчетов: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50" y="2873375"/>
            <a:ext cx="6506483" cy="670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6450" y="2873375"/>
            <a:ext cx="12625530" cy="670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79518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789338"/>
            <a:ext cx="16354425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>
                <a:solidFill>
                  <a:srgbClr val="414042"/>
                </a:solidFill>
              </a:rPr>
              <a:t>БАЗОВЫЕ ФУНКЦИИ </a:t>
            </a:r>
            <a:r>
              <a:rPr lang="en-US" sz="3300" spc="5" dirty="0">
                <a:solidFill>
                  <a:srgbClr val="414042"/>
                </a:solidFill>
              </a:rPr>
              <a:t>NPT PLATFORM</a:t>
            </a:r>
            <a:endParaRPr lang="ru-RU"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58024" y="1409598"/>
            <a:ext cx="18319026" cy="403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Диагностика </a:t>
            </a: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технических средств и программного обеспечения: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061" y="2028688"/>
            <a:ext cx="14727705" cy="23434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5683" y="4587875"/>
            <a:ext cx="12940463" cy="6098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41532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789338"/>
            <a:ext cx="16354425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>
                <a:solidFill>
                  <a:srgbClr val="414042"/>
                </a:solidFill>
              </a:rPr>
              <a:t>БАЗОВЫЕ ФУНКЦИИ </a:t>
            </a:r>
            <a:r>
              <a:rPr lang="en-US" sz="3300" spc="5" dirty="0">
                <a:solidFill>
                  <a:srgbClr val="414042"/>
                </a:solidFill>
              </a:rPr>
              <a:t>NPT PLATFORM</a:t>
            </a:r>
            <a:endParaRPr lang="ru-RU"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58024" y="1409598"/>
            <a:ext cx="18319026" cy="403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Разграничение доступа:</a:t>
            </a:r>
            <a:endParaRPr lang="ru-RU" sz="2400" b="1" dirty="0">
              <a:solidFill>
                <a:srgbClr val="E3291B"/>
              </a:solidFill>
              <a:latin typeface="Century Gothic"/>
              <a:cs typeface="Century Gothic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b="26038"/>
          <a:stretch/>
        </p:blipFill>
        <p:spPr>
          <a:xfrm>
            <a:off x="4024531" y="1960562"/>
            <a:ext cx="11173326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2794" y="4241746"/>
            <a:ext cx="12496800" cy="64965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62932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1046514"/>
            <a:ext cx="16354425" cy="52257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>
                <a:solidFill>
                  <a:srgbClr val="414042"/>
                </a:solidFill>
              </a:rPr>
              <a:t>ОПИСАНИЕ ПРЕДЛАГАЕМОГО </a:t>
            </a:r>
            <a:r>
              <a:rPr lang="ru-RU" sz="3300" spc="5" dirty="0" smtClean="0">
                <a:solidFill>
                  <a:srgbClr val="414042"/>
                </a:solidFill>
              </a:rPr>
              <a:t>РЕШЕНИЯ: ЭФФЕКТЫ</a:t>
            </a:r>
            <a:endParaRPr lang="ru-RU"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53969" y="2374306"/>
            <a:ext cx="17417864" cy="622837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715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Снижение </a:t>
            </a: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аварийности и повышение </a:t>
            </a: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надежности работы </a:t>
            </a: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оборудования</a:t>
            </a: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:</a:t>
            </a:r>
            <a:endParaRPr lang="ru-RU" sz="2400" b="1" dirty="0" smtClean="0">
              <a:solidFill>
                <a:srgbClr val="E3291B"/>
              </a:solidFill>
              <a:latin typeface="Century Gothic"/>
              <a:cs typeface="Century Gothic"/>
            </a:endParaRPr>
          </a:p>
          <a:p>
            <a:pPr marL="812800" marR="5715" lvl="1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414042"/>
                </a:solidFill>
                <a:latin typeface="Century Gothic"/>
                <a:cs typeface="Century Gothic"/>
              </a:rPr>
              <a:t>за счет постоянного мониторинга устройств релейной защиты и автоматики.</a:t>
            </a:r>
          </a:p>
          <a:p>
            <a:pPr marL="812800" marR="5715" lvl="1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ru-RU" sz="2400" dirty="0">
              <a:solidFill>
                <a:srgbClr val="414042"/>
              </a:solidFill>
              <a:latin typeface="Century Gothic"/>
              <a:cs typeface="Century Gothic"/>
            </a:endParaRPr>
          </a:p>
          <a:p>
            <a:pPr marL="355600" marR="5715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Сокращение </a:t>
            </a:r>
            <a:r>
              <a:rPr lang="ru-RU" sz="2400" b="1" dirty="0" err="1" smtClean="0">
                <a:solidFill>
                  <a:srgbClr val="E3291B"/>
                </a:solidFill>
                <a:latin typeface="Century Gothic"/>
                <a:cs typeface="Century Gothic"/>
              </a:rPr>
              <a:t>недоотпуска</a:t>
            </a: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 электрической энергии (времени ликвидации аварийных нарушений):</a:t>
            </a:r>
          </a:p>
          <a:p>
            <a:pPr marL="812800" marR="5715" lvl="1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414042"/>
                </a:solidFill>
                <a:latin typeface="Century Gothic"/>
                <a:cs typeface="Century Gothic"/>
              </a:rPr>
              <a:t>за счет оперативности и точности принятия решений при анализе технологических нарушений</a:t>
            </a:r>
            <a:r>
              <a:rPr lang="ru-RU" sz="2400" dirty="0" smtClean="0">
                <a:solidFill>
                  <a:srgbClr val="414042"/>
                </a:solidFill>
                <a:latin typeface="Century Gothic"/>
                <a:cs typeface="Century Gothic"/>
              </a:rPr>
              <a:t>.</a:t>
            </a:r>
          </a:p>
          <a:p>
            <a:pPr marL="812800" marR="5715" lvl="1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ru-RU" sz="2400" b="1" dirty="0">
              <a:solidFill>
                <a:srgbClr val="E3291B"/>
              </a:solidFill>
              <a:latin typeface="Century Gothic"/>
              <a:cs typeface="Century Gothic"/>
            </a:endParaRPr>
          </a:p>
          <a:p>
            <a:pPr marL="355600" marR="5715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Снижение затрат на </a:t>
            </a: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обслуживание оборудования подстанций:</a:t>
            </a:r>
          </a:p>
          <a:p>
            <a:pPr marL="812800" marR="5715" lvl="1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414042"/>
                </a:solidFill>
                <a:latin typeface="Century Gothic"/>
                <a:cs typeface="Century Gothic"/>
              </a:rPr>
              <a:t>за счет исключения ошибок при планировании работ;</a:t>
            </a:r>
          </a:p>
          <a:p>
            <a:pPr marL="812800" marR="5715" lvl="1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414042"/>
                </a:solidFill>
                <a:latin typeface="Century Gothic"/>
                <a:cs typeface="Century Gothic"/>
              </a:rPr>
              <a:t>за </a:t>
            </a:r>
            <a:r>
              <a:rPr lang="ru-RU" sz="2400" dirty="0">
                <a:solidFill>
                  <a:srgbClr val="414042"/>
                </a:solidFill>
                <a:latin typeface="Century Gothic"/>
                <a:cs typeface="Century Gothic"/>
              </a:rPr>
              <a:t>счет перехода на обслуживание по </a:t>
            </a:r>
            <a:r>
              <a:rPr lang="ru-RU" sz="2400" dirty="0" smtClean="0">
                <a:solidFill>
                  <a:srgbClr val="414042"/>
                </a:solidFill>
                <a:latin typeface="Century Gothic"/>
                <a:cs typeface="Century Gothic"/>
              </a:rPr>
              <a:t>состоянию.</a:t>
            </a:r>
          </a:p>
          <a:p>
            <a:pPr marL="812800" marR="5715" lvl="1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ru-RU" sz="2400" dirty="0" smtClean="0">
              <a:solidFill>
                <a:srgbClr val="414042"/>
              </a:solidFill>
              <a:latin typeface="Century Gothic"/>
              <a:cs typeface="Century Gothic"/>
            </a:endParaRPr>
          </a:p>
          <a:p>
            <a:pPr marL="355600" marR="5715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E3291B"/>
                </a:solidFill>
                <a:latin typeface="Century Gothic"/>
                <a:cs typeface="Century Gothic"/>
              </a:rPr>
              <a:t>Сокращение </a:t>
            </a:r>
            <a:r>
              <a:rPr lang="ru-RU" sz="24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трудозатрат персонала:</a:t>
            </a:r>
          </a:p>
          <a:p>
            <a:pPr marL="812800" marR="5715" lvl="1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414042"/>
                </a:solidFill>
                <a:latin typeface="Century Gothic"/>
                <a:cs typeface="Century Gothic"/>
              </a:rPr>
              <a:t>за </a:t>
            </a:r>
            <a:r>
              <a:rPr lang="ru-RU" sz="2400" dirty="0">
                <a:solidFill>
                  <a:srgbClr val="414042"/>
                </a:solidFill>
                <a:latin typeface="Century Gothic"/>
                <a:cs typeface="Century Gothic"/>
              </a:rPr>
              <a:t>счет автоматизации </a:t>
            </a:r>
            <a:r>
              <a:rPr lang="ru-RU" sz="2400" dirty="0" smtClean="0">
                <a:solidFill>
                  <a:srgbClr val="414042"/>
                </a:solidFill>
                <a:latin typeface="Century Gothic"/>
                <a:cs typeface="Century Gothic"/>
              </a:rPr>
              <a:t>бизнес-процессов;</a:t>
            </a:r>
            <a:endParaRPr lang="ru-RU" sz="2400" dirty="0">
              <a:solidFill>
                <a:srgbClr val="414042"/>
              </a:solidFill>
              <a:latin typeface="Century Gothic"/>
              <a:cs typeface="Century Gothic"/>
            </a:endParaRPr>
          </a:p>
          <a:p>
            <a:pPr marL="812800" marR="5715" lvl="1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414042"/>
                </a:solidFill>
                <a:latin typeface="Century Gothic"/>
                <a:cs typeface="Century Gothic"/>
              </a:rPr>
              <a:t>за </a:t>
            </a:r>
            <a:r>
              <a:rPr lang="ru-RU" sz="2400" dirty="0">
                <a:solidFill>
                  <a:srgbClr val="414042"/>
                </a:solidFill>
                <a:latin typeface="Century Gothic"/>
                <a:cs typeface="Century Gothic"/>
              </a:rPr>
              <a:t>счет ухода от бумажных форм </a:t>
            </a:r>
            <a:r>
              <a:rPr lang="ru-RU" sz="2400" dirty="0" smtClean="0">
                <a:solidFill>
                  <a:srgbClr val="414042"/>
                </a:solidFill>
                <a:latin typeface="Century Gothic"/>
                <a:cs typeface="Century Gothic"/>
              </a:rPr>
              <a:t>передачи/хранения информации;</a:t>
            </a:r>
            <a:endParaRPr lang="ru-RU" sz="2400" dirty="0">
              <a:solidFill>
                <a:srgbClr val="414042"/>
              </a:solidFill>
              <a:latin typeface="Century Gothic"/>
              <a:cs typeface="Century Gothic"/>
            </a:endParaRPr>
          </a:p>
          <a:p>
            <a:pPr marL="812800" marR="5715" lvl="1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414042"/>
                </a:solidFill>
                <a:latin typeface="Century Gothic"/>
                <a:cs typeface="Century Gothic"/>
              </a:rPr>
              <a:t>за </a:t>
            </a:r>
            <a:r>
              <a:rPr lang="ru-RU" sz="2400" dirty="0">
                <a:solidFill>
                  <a:srgbClr val="414042"/>
                </a:solidFill>
                <a:latin typeface="Century Gothic"/>
                <a:cs typeface="Century Gothic"/>
              </a:rPr>
              <a:t>счет «единого окна» для персонала.</a:t>
            </a:r>
          </a:p>
        </p:txBody>
      </p:sp>
    </p:spTree>
    <p:extLst>
      <p:ext uri="{BB962C8B-B14F-4D97-AF65-F5344CB8AC3E}">
        <p14:creationId xmlns:p14="http://schemas.microsoft.com/office/powerpoint/2010/main" val="15704845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1046514"/>
            <a:ext cx="16354425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 smtClean="0">
                <a:solidFill>
                  <a:srgbClr val="414042"/>
                </a:solidFill>
              </a:rPr>
              <a:t>ЗАКЛЮЧЕНИЕ</a:t>
            </a:r>
            <a:endParaRPr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43102" y="2225675"/>
            <a:ext cx="17785626" cy="68218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Предлагаемое решение по АСМ РЗА позволит:</a:t>
            </a:r>
          </a:p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endParaRPr lang="ru-RU" sz="3200" dirty="0" smtClean="0">
              <a:solidFill>
                <a:srgbClr val="414042"/>
              </a:solidFill>
              <a:latin typeface="Century Gothic"/>
              <a:cs typeface="Century Gothic"/>
            </a:endParaRPr>
          </a:p>
          <a:p>
            <a:pPr marL="355600" marR="5715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повысить надёжность </a:t>
            </a:r>
            <a:r>
              <a:rPr lang="ru-RU" sz="3200" dirty="0">
                <a:solidFill>
                  <a:srgbClr val="414042"/>
                </a:solidFill>
                <a:latin typeface="Century Gothic"/>
                <a:cs typeface="Century Gothic"/>
              </a:rPr>
              <a:t>функционирования устройств и комплексов РЗА;</a:t>
            </a:r>
          </a:p>
          <a:p>
            <a:pPr marL="355600" marR="5715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обеспечить переход </a:t>
            </a:r>
            <a:r>
              <a:rPr lang="ru-RU" sz="3200" dirty="0">
                <a:solidFill>
                  <a:srgbClr val="414042"/>
                </a:solidFill>
                <a:latin typeface="Century Gothic"/>
                <a:cs typeface="Century Gothic"/>
              </a:rPr>
              <a:t>на техническое обслуживание оборудования РЗА по состоянию;</a:t>
            </a:r>
          </a:p>
          <a:p>
            <a:pPr marL="355600" marR="5715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автоматизировать задачи, выполняемые </a:t>
            </a:r>
            <a:r>
              <a:rPr lang="ru-RU" sz="3200" dirty="0">
                <a:solidFill>
                  <a:srgbClr val="414042"/>
                </a:solidFill>
                <a:latin typeface="Century Gothic"/>
                <a:cs typeface="Century Gothic"/>
              </a:rPr>
              <a:t>персоналом службы РЗА</a:t>
            </a: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;</a:t>
            </a:r>
            <a:endParaRPr lang="ru-RU" sz="3200" dirty="0">
              <a:solidFill>
                <a:srgbClr val="414042"/>
              </a:solidFill>
              <a:latin typeface="Century Gothic"/>
              <a:cs typeface="Century Gothic"/>
            </a:endParaRPr>
          </a:p>
          <a:p>
            <a:pPr marL="355600" marR="5715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упростить и автоматизировать анализ </a:t>
            </a:r>
            <a:r>
              <a:rPr lang="ru-RU" sz="3200" dirty="0">
                <a:solidFill>
                  <a:srgbClr val="414042"/>
                </a:solidFill>
                <a:latin typeface="Century Gothic"/>
                <a:cs typeface="Century Gothic"/>
              </a:rPr>
              <a:t>функционирования устройств и комплексов </a:t>
            </a: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РЗА;</a:t>
            </a:r>
          </a:p>
          <a:p>
            <a:pPr marL="355600" marR="5715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учесть требования </a:t>
            </a:r>
            <a:r>
              <a:rPr lang="ru-RU" sz="3200" dirty="0">
                <a:solidFill>
                  <a:srgbClr val="414042"/>
                </a:solidFill>
                <a:latin typeface="Century Gothic"/>
                <a:cs typeface="Century Gothic"/>
              </a:rPr>
              <a:t>Приказа Министерства энергетики </a:t>
            </a: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РФ </a:t>
            </a:r>
            <a:r>
              <a:rPr lang="ru-RU" sz="3200" dirty="0">
                <a:solidFill>
                  <a:srgbClr val="414042"/>
                </a:solidFill>
                <a:latin typeface="Century Gothic"/>
                <a:cs typeface="Century Gothic"/>
              </a:rPr>
              <a:t>по </a:t>
            </a: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техническому обслуживанию РЗА;</a:t>
            </a:r>
            <a:endParaRPr lang="ru-RU" sz="3200" dirty="0">
              <a:solidFill>
                <a:srgbClr val="414042"/>
              </a:solidFill>
              <a:latin typeface="Century Gothic"/>
              <a:cs typeface="Century Gothic"/>
            </a:endParaRPr>
          </a:p>
          <a:p>
            <a:pPr marL="355600" marR="5715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обеспечить </a:t>
            </a:r>
            <a:r>
              <a:rPr lang="ru-RU" sz="3200" dirty="0">
                <a:solidFill>
                  <a:srgbClr val="414042"/>
                </a:solidFill>
                <a:latin typeface="Century Gothic"/>
                <a:cs typeface="Century Gothic"/>
              </a:rPr>
              <a:t>задачи импортозамещения и технологического суверенитета РФ.</a:t>
            </a:r>
          </a:p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endParaRPr sz="205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086848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0104099" cy="11308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123360" y="1989463"/>
            <a:ext cx="2473325" cy="4781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5" dirty="0">
                <a:solidFill>
                  <a:srgbClr val="E3291B"/>
                </a:solidFill>
                <a:latin typeface="Century Gothic"/>
                <a:cs typeface="Century Gothic"/>
              </a:rPr>
              <a:t>Руководство</a:t>
            </a:r>
            <a:endParaRPr sz="2950">
              <a:latin typeface="Century Gothic"/>
              <a:cs typeface="Century Gothic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952734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4" y="191130"/>
                </a:lnTo>
                <a:lnTo>
                  <a:pt x="23833" y="216997"/>
                </a:lnTo>
                <a:lnTo>
                  <a:pt x="49700" y="234436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80385" y="263839"/>
            <a:ext cx="2758439" cy="231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60258" y="175826"/>
            <a:ext cx="467359" cy="350520"/>
          </a:xfrm>
          <a:custGeom>
            <a:avLst/>
            <a:gdLst/>
            <a:ahLst/>
            <a:cxnLst/>
            <a:rect l="l" t="t" r="r" b="b"/>
            <a:pathLst>
              <a:path w="467359" h="350520">
                <a:moveTo>
                  <a:pt x="364323" y="293226"/>
                </a:moveTo>
                <a:lnTo>
                  <a:pt x="351556" y="296106"/>
                </a:lnTo>
                <a:lnTo>
                  <a:pt x="338305" y="298827"/>
                </a:lnTo>
                <a:lnTo>
                  <a:pt x="324592" y="301388"/>
                </a:lnTo>
                <a:lnTo>
                  <a:pt x="310440" y="303791"/>
                </a:lnTo>
                <a:lnTo>
                  <a:pt x="309948" y="349874"/>
                </a:lnTo>
                <a:lnTo>
                  <a:pt x="364711" y="349895"/>
                </a:lnTo>
                <a:lnTo>
                  <a:pt x="364323" y="293226"/>
                </a:lnTo>
                <a:close/>
              </a:path>
              <a:path w="467359" h="350520">
                <a:moveTo>
                  <a:pt x="363429" y="153723"/>
                </a:moveTo>
                <a:lnTo>
                  <a:pt x="210035" y="153723"/>
                </a:lnTo>
                <a:lnTo>
                  <a:pt x="225176" y="153848"/>
                </a:lnTo>
                <a:lnTo>
                  <a:pt x="232725" y="154068"/>
                </a:lnTo>
                <a:lnTo>
                  <a:pt x="63066" y="347036"/>
                </a:lnTo>
                <a:lnTo>
                  <a:pt x="144477" y="345790"/>
                </a:lnTo>
                <a:lnTo>
                  <a:pt x="290975" y="179094"/>
                </a:lnTo>
                <a:lnTo>
                  <a:pt x="306357" y="159859"/>
                </a:lnTo>
                <a:lnTo>
                  <a:pt x="382351" y="159859"/>
                </a:lnTo>
                <a:lnTo>
                  <a:pt x="381624" y="159632"/>
                </a:lnTo>
                <a:lnTo>
                  <a:pt x="372696" y="157109"/>
                </a:lnTo>
                <a:lnTo>
                  <a:pt x="363433" y="154738"/>
                </a:lnTo>
                <a:lnTo>
                  <a:pt x="363429" y="153723"/>
                </a:lnTo>
                <a:close/>
              </a:path>
              <a:path w="467359" h="350520">
                <a:moveTo>
                  <a:pt x="458480" y="202883"/>
                </a:moveTo>
                <a:lnTo>
                  <a:pt x="403956" y="202883"/>
                </a:lnTo>
                <a:lnTo>
                  <a:pt x="406529" y="215718"/>
                </a:lnTo>
                <a:lnTo>
                  <a:pt x="400422" y="226086"/>
                </a:lnTo>
                <a:lnTo>
                  <a:pt x="364973" y="240798"/>
                </a:lnTo>
                <a:lnTo>
                  <a:pt x="307327" y="249476"/>
                </a:lnTo>
                <a:lnTo>
                  <a:pt x="230684" y="255719"/>
                </a:lnTo>
                <a:lnTo>
                  <a:pt x="181837" y="312639"/>
                </a:lnTo>
                <a:lnTo>
                  <a:pt x="230024" y="308451"/>
                </a:lnTo>
                <a:lnTo>
                  <a:pt x="298620" y="300548"/>
                </a:lnTo>
                <a:lnTo>
                  <a:pt x="359066" y="289321"/>
                </a:lnTo>
                <a:lnTo>
                  <a:pt x="408656" y="274717"/>
                </a:lnTo>
                <a:lnTo>
                  <a:pt x="444688" y="256683"/>
                </a:lnTo>
                <a:lnTo>
                  <a:pt x="466760" y="223323"/>
                </a:lnTo>
                <a:lnTo>
                  <a:pt x="462014" y="206887"/>
                </a:lnTo>
                <a:lnTo>
                  <a:pt x="458480" y="202883"/>
                </a:lnTo>
                <a:close/>
              </a:path>
              <a:path w="467359" h="350520">
                <a:moveTo>
                  <a:pt x="209542" y="154832"/>
                </a:moveTo>
                <a:lnTo>
                  <a:pt x="158183" y="154832"/>
                </a:lnTo>
                <a:lnTo>
                  <a:pt x="136416" y="192339"/>
                </a:lnTo>
                <a:lnTo>
                  <a:pt x="101367" y="224838"/>
                </a:lnTo>
                <a:lnTo>
                  <a:pt x="55180" y="250879"/>
                </a:lnTo>
                <a:lnTo>
                  <a:pt x="0" y="269007"/>
                </a:lnTo>
                <a:lnTo>
                  <a:pt x="6321" y="269397"/>
                </a:lnTo>
                <a:lnTo>
                  <a:pt x="12701" y="269637"/>
                </a:lnTo>
                <a:lnTo>
                  <a:pt x="19136" y="269721"/>
                </a:lnTo>
                <a:lnTo>
                  <a:pt x="25694" y="269637"/>
                </a:lnTo>
                <a:lnTo>
                  <a:pt x="78996" y="262864"/>
                </a:lnTo>
                <a:lnTo>
                  <a:pt x="126249" y="246270"/>
                </a:lnTo>
                <a:lnTo>
                  <a:pt x="165257" y="221474"/>
                </a:lnTo>
                <a:lnTo>
                  <a:pt x="193894" y="190087"/>
                </a:lnTo>
                <a:lnTo>
                  <a:pt x="209542" y="154832"/>
                </a:lnTo>
                <a:close/>
              </a:path>
              <a:path w="467359" h="350520">
                <a:moveTo>
                  <a:pt x="382351" y="159859"/>
                </a:moveTo>
                <a:lnTo>
                  <a:pt x="306357" y="159859"/>
                </a:lnTo>
                <a:lnTo>
                  <a:pt x="310021" y="160382"/>
                </a:lnTo>
                <a:lnTo>
                  <a:pt x="311843" y="160675"/>
                </a:lnTo>
                <a:lnTo>
                  <a:pt x="311857" y="173240"/>
                </a:lnTo>
                <a:lnTo>
                  <a:pt x="311090" y="244222"/>
                </a:lnTo>
                <a:lnTo>
                  <a:pt x="325858" y="242489"/>
                </a:lnTo>
                <a:lnTo>
                  <a:pt x="339625" y="240602"/>
                </a:lnTo>
                <a:lnTo>
                  <a:pt x="352336" y="238539"/>
                </a:lnTo>
                <a:lnTo>
                  <a:pt x="363936" y="236275"/>
                </a:lnTo>
                <a:lnTo>
                  <a:pt x="363584" y="184621"/>
                </a:lnTo>
                <a:lnTo>
                  <a:pt x="363528" y="173240"/>
                </a:lnTo>
                <a:lnTo>
                  <a:pt x="417190" y="173240"/>
                </a:lnTo>
                <a:lnTo>
                  <a:pt x="398417" y="165115"/>
                </a:lnTo>
                <a:lnTo>
                  <a:pt x="390203" y="162302"/>
                </a:lnTo>
                <a:lnTo>
                  <a:pt x="382351" y="159859"/>
                </a:lnTo>
                <a:close/>
              </a:path>
              <a:path w="467359" h="350520">
                <a:moveTo>
                  <a:pt x="417190" y="173240"/>
                </a:moveTo>
                <a:lnTo>
                  <a:pt x="363528" y="173240"/>
                </a:lnTo>
                <a:lnTo>
                  <a:pt x="368815" y="175198"/>
                </a:lnTo>
                <a:lnTo>
                  <a:pt x="373716" y="177334"/>
                </a:lnTo>
                <a:lnTo>
                  <a:pt x="403945" y="202894"/>
                </a:lnTo>
                <a:lnTo>
                  <a:pt x="458480" y="202883"/>
                </a:lnTo>
                <a:lnTo>
                  <a:pt x="448416" y="191482"/>
                </a:lnTo>
                <a:lnTo>
                  <a:pt x="426905" y="177445"/>
                </a:lnTo>
                <a:lnTo>
                  <a:pt x="417190" y="173240"/>
                </a:lnTo>
                <a:close/>
              </a:path>
              <a:path w="467359" h="350520">
                <a:moveTo>
                  <a:pt x="77432" y="0"/>
                </a:moveTo>
                <a:lnTo>
                  <a:pt x="112981" y="23084"/>
                </a:lnTo>
                <a:lnTo>
                  <a:pt x="140239" y="50702"/>
                </a:lnTo>
                <a:lnTo>
                  <a:pt x="157896" y="82054"/>
                </a:lnTo>
                <a:lnTo>
                  <a:pt x="164644" y="116342"/>
                </a:lnTo>
                <a:lnTo>
                  <a:pt x="164571" y="123214"/>
                </a:lnTo>
                <a:lnTo>
                  <a:pt x="164044" y="130020"/>
                </a:lnTo>
                <a:lnTo>
                  <a:pt x="163074" y="136754"/>
                </a:lnTo>
                <a:lnTo>
                  <a:pt x="161670" y="143409"/>
                </a:lnTo>
                <a:lnTo>
                  <a:pt x="153084" y="144395"/>
                </a:lnTo>
                <a:lnTo>
                  <a:pt x="144711" y="145502"/>
                </a:lnTo>
                <a:lnTo>
                  <a:pt x="100025" y="154364"/>
                </a:lnTo>
                <a:lnTo>
                  <a:pt x="74207" y="162382"/>
                </a:lnTo>
                <a:lnTo>
                  <a:pt x="92448" y="160008"/>
                </a:lnTo>
                <a:lnTo>
                  <a:pt x="112783" y="157912"/>
                </a:lnTo>
                <a:lnTo>
                  <a:pt x="134824" y="156164"/>
                </a:lnTo>
                <a:lnTo>
                  <a:pt x="158183" y="154832"/>
                </a:lnTo>
                <a:lnTo>
                  <a:pt x="209542" y="154832"/>
                </a:lnTo>
                <a:lnTo>
                  <a:pt x="210035" y="153723"/>
                </a:lnTo>
                <a:lnTo>
                  <a:pt x="363429" y="153723"/>
                </a:lnTo>
                <a:lnTo>
                  <a:pt x="363365" y="140288"/>
                </a:lnTo>
                <a:lnTo>
                  <a:pt x="212318" y="140288"/>
                </a:lnTo>
                <a:lnTo>
                  <a:pt x="212736" y="136121"/>
                </a:lnTo>
                <a:lnTo>
                  <a:pt x="212914" y="131933"/>
                </a:lnTo>
                <a:lnTo>
                  <a:pt x="212810" y="127681"/>
                </a:lnTo>
                <a:lnTo>
                  <a:pt x="201891" y="84147"/>
                </a:lnTo>
                <a:lnTo>
                  <a:pt x="173502" y="46858"/>
                </a:lnTo>
                <a:lnTo>
                  <a:pt x="130923" y="18061"/>
                </a:lnTo>
                <a:lnTo>
                  <a:pt x="77432" y="0"/>
                </a:lnTo>
                <a:close/>
              </a:path>
              <a:path w="467359" h="350520">
                <a:moveTo>
                  <a:pt x="235081" y="140079"/>
                </a:moveTo>
                <a:lnTo>
                  <a:pt x="230139" y="140079"/>
                </a:lnTo>
                <a:lnTo>
                  <a:pt x="224056" y="140089"/>
                </a:lnTo>
                <a:lnTo>
                  <a:pt x="218119" y="140152"/>
                </a:lnTo>
                <a:lnTo>
                  <a:pt x="212318" y="140288"/>
                </a:lnTo>
                <a:lnTo>
                  <a:pt x="363365" y="140288"/>
                </a:lnTo>
                <a:lnTo>
                  <a:pt x="244882" y="140247"/>
                </a:lnTo>
                <a:lnTo>
                  <a:pt x="240003" y="140131"/>
                </a:lnTo>
                <a:lnTo>
                  <a:pt x="235081" y="140079"/>
                </a:lnTo>
                <a:close/>
              </a:path>
              <a:path w="467359" h="350520">
                <a:moveTo>
                  <a:pt x="290074" y="88834"/>
                </a:moveTo>
                <a:lnTo>
                  <a:pt x="244882" y="140247"/>
                </a:lnTo>
                <a:lnTo>
                  <a:pt x="363364" y="140247"/>
                </a:lnTo>
                <a:lnTo>
                  <a:pt x="363119" y="88855"/>
                </a:lnTo>
                <a:lnTo>
                  <a:pt x="290074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275218" y="1046518"/>
            <a:ext cx="2211705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300" spc="5" dirty="0">
                <a:solidFill>
                  <a:srgbClr val="414042"/>
                </a:solidFill>
              </a:rPr>
              <a:t>КОНТАКТЫ</a:t>
            </a:r>
            <a:endParaRPr sz="3300"/>
          </a:p>
        </p:txBody>
      </p:sp>
      <p:sp>
        <p:nvSpPr>
          <p:cNvPr id="8" name="object 8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950" spc="15" dirty="0">
                <a:solidFill>
                  <a:srgbClr val="E3291B"/>
                </a:solidFill>
                <a:latin typeface="Calibri"/>
                <a:cs typeface="Calibri"/>
              </a:rPr>
              <a:t>ww</a:t>
            </a:r>
            <a:r>
              <a:rPr sz="1950" spc="-70" dirty="0">
                <a:solidFill>
                  <a:srgbClr val="E3291B"/>
                </a:solidFill>
                <a:latin typeface="Calibri"/>
                <a:cs typeface="Calibri"/>
              </a:rPr>
              <a:t>w</a:t>
            </a:r>
            <a:r>
              <a:rPr sz="1950" spc="-30" dirty="0">
                <a:solidFill>
                  <a:srgbClr val="E3291B"/>
                </a:solidFill>
                <a:latin typeface="Calibri"/>
                <a:cs typeface="Calibri"/>
              </a:rPr>
              <a:t>.</a:t>
            </a:r>
            <a:r>
              <a:rPr sz="1950" dirty="0">
                <a:solidFill>
                  <a:srgbClr val="E3291B"/>
                </a:solidFill>
                <a:latin typeface="Calibri"/>
                <a:cs typeface="Calibri"/>
              </a:rPr>
              <a:t>e</a:t>
            </a:r>
            <a:r>
              <a:rPr sz="1950" spc="60" dirty="0">
                <a:solidFill>
                  <a:srgbClr val="E3291B"/>
                </a:solidFill>
                <a:latin typeface="Calibri"/>
                <a:cs typeface="Calibri"/>
              </a:rPr>
              <a:t>p</a:t>
            </a:r>
            <a:r>
              <a:rPr sz="1950" spc="55" dirty="0">
                <a:solidFill>
                  <a:srgbClr val="E3291B"/>
                </a:solidFill>
                <a:latin typeface="Calibri"/>
                <a:cs typeface="Calibri"/>
              </a:rPr>
              <a:t>sa</a:t>
            </a:r>
            <a:r>
              <a:rPr sz="1950" spc="10" dirty="0">
                <a:solidFill>
                  <a:srgbClr val="E3291B"/>
                </a:solidFill>
                <a:latin typeface="Calibri"/>
                <a:cs typeface="Calibri"/>
              </a:rPr>
              <a:t>-</a:t>
            </a:r>
            <a:r>
              <a:rPr sz="1950" spc="55" dirty="0">
                <a:solidFill>
                  <a:srgbClr val="E3291B"/>
                </a:solidFill>
                <a:latin typeface="Calibri"/>
                <a:cs typeface="Calibri"/>
              </a:rPr>
              <a:t>sp</a:t>
            </a:r>
            <a:r>
              <a:rPr sz="1950" spc="40" dirty="0">
                <a:solidFill>
                  <a:srgbClr val="E3291B"/>
                </a:solidFill>
                <a:latin typeface="Calibri"/>
                <a:cs typeface="Calibri"/>
              </a:rPr>
              <a:t>b</a:t>
            </a:r>
            <a:r>
              <a:rPr sz="1950" spc="-5" dirty="0">
                <a:solidFill>
                  <a:srgbClr val="E3291B"/>
                </a:solidFill>
                <a:latin typeface="Calibri"/>
                <a:cs typeface="Calibri"/>
              </a:rPr>
              <a:t>.</a:t>
            </a:r>
            <a:r>
              <a:rPr sz="1950" dirty="0">
                <a:solidFill>
                  <a:srgbClr val="E3291B"/>
                </a:solidFill>
                <a:latin typeface="Calibri"/>
                <a:cs typeface="Calibri"/>
              </a:rPr>
              <a:t>r</a:t>
            </a:r>
            <a:r>
              <a:rPr sz="1950" spc="40" dirty="0">
                <a:solidFill>
                  <a:srgbClr val="E3291B"/>
                </a:solidFill>
                <a:latin typeface="Calibri"/>
                <a:cs typeface="Calibri"/>
              </a:rPr>
              <a:t>u</a:t>
            </a:r>
            <a:endParaRPr sz="195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98430" y="7111713"/>
            <a:ext cx="4104640" cy="1087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3384" marR="474980" algn="ctr">
              <a:lnSpc>
                <a:spcPct val="112100"/>
              </a:lnSpc>
              <a:spcBef>
                <a:spcPts val="100"/>
              </a:spcBef>
            </a:pPr>
            <a:r>
              <a:rPr sz="1900" b="1" spc="-10" dirty="0">
                <a:solidFill>
                  <a:srgbClr val="E3291B"/>
                </a:solidFill>
                <a:latin typeface="Century Gothic"/>
                <a:cs typeface="Century Gothic"/>
              </a:rPr>
              <a:t>Подразделение</a:t>
            </a:r>
            <a:r>
              <a:rPr sz="1900" b="1" spc="-65" dirty="0">
                <a:solidFill>
                  <a:srgbClr val="E3291B"/>
                </a:solidFill>
                <a:latin typeface="Century Gothic"/>
                <a:cs typeface="Century Gothic"/>
              </a:rPr>
              <a:t> </a:t>
            </a:r>
            <a:r>
              <a:rPr sz="1900" b="1" spc="-15" dirty="0">
                <a:solidFill>
                  <a:srgbClr val="E3291B"/>
                </a:solidFill>
                <a:latin typeface="Century Gothic"/>
                <a:cs typeface="Century Gothic"/>
              </a:rPr>
              <a:t>компании  </a:t>
            </a:r>
            <a:r>
              <a:rPr sz="1900" b="1" spc="-5" dirty="0">
                <a:solidFill>
                  <a:srgbClr val="E3291B"/>
                </a:solidFill>
                <a:latin typeface="Century Gothic"/>
                <a:cs typeface="Century Gothic"/>
              </a:rPr>
              <a:t>в г.</a:t>
            </a:r>
            <a:r>
              <a:rPr sz="1900" b="1" spc="-15" dirty="0">
                <a:solidFill>
                  <a:srgbClr val="E3291B"/>
                </a:solidFill>
                <a:latin typeface="Century Gothic"/>
                <a:cs typeface="Century Gothic"/>
              </a:rPr>
              <a:t> </a:t>
            </a:r>
            <a:r>
              <a:rPr sz="1900" b="1" spc="-10" dirty="0">
                <a:solidFill>
                  <a:srgbClr val="E3291B"/>
                </a:solidFill>
                <a:latin typeface="Century Gothic"/>
                <a:cs typeface="Century Gothic"/>
              </a:rPr>
              <a:t>Москве</a:t>
            </a:r>
            <a:endParaRPr sz="190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  <a:spcBef>
                <a:spcPts val="305"/>
              </a:spcBef>
            </a:pPr>
            <a:r>
              <a:rPr sz="2450" spc="5" dirty="0">
                <a:solidFill>
                  <a:srgbClr val="414042"/>
                </a:solidFill>
                <a:latin typeface="Century Gothic"/>
                <a:cs typeface="Century Gothic"/>
              </a:rPr>
              <a:t>Тел./факс: </a:t>
            </a:r>
            <a:r>
              <a:rPr sz="2450" dirty="0">
                <a:solidFill>
                  <a:srgbClr val="414042"/>
                </a:solidFill>
                <a:latin typeface="Century Gothic"/>
                <a:cs typeface="Century Gothic"/>
              </a:rPr>
              <a:t>(495)</a:t>
            </a:r>
            <a:r>
              <a:rPr sz="2450" spc="-4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450" dirty="0">
                <a:solidFill>
                  <a:srgbClr val="414042"/>
                </a:solidFill>
                <a:latin typeface="Century Gothic"/>
                <a:cs typeface="Century Gothic"/>
              </a:rPr>
              <a:t>663-36-42</a:t>
            </a:r>
            <a:endParaRPr sz="245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3430648" y="7016280"/>
            <a:ext cx="4069079" cy="10661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6240" marR="457200" algn="ctr">
              <a:lnSpc>
                <a:spcPct val="108500"/>
              </a:lnSpc>
              <a:spcBef>
                <a:spcPts val="100"/>
              </a:spcBef>
            </a:pPr>
            <a:r>
              <a:rPr sz="1900" b="1" spc="-10" dirty="0">
                <a:solidFill>
                  <a:srgbClr val="E3291B"/>
                </a:solidFill>
                <a:latin typeface="Century Gothic"/>
                <a:cs typeface="Century Gothic"/>
              </a:rPr>
              <a:t>Подразделение</a:t>
            </a:r>
            <a:r>
              <a:rPr sz="1900" b="1" spc="-65" dirty="0">
                <a:solidFill>
                  <a:srgbClr val="E3291B"/>
                </a:solidFill>
                <a:latin typeface="Century Gothic"/>
                <a:cs typeface="Century Gothic"/>
              </a:rPr>
              <a:t> </a:t>
            </a:r>
            <a:r>
              <a:rPr sz="1900" b="1" spc="-15" dirty="0">
                <a:solidFill>
                  <a:srgbClr val="E3291B"/>
                </a:solidFill>
                <a:latin typeface="Century Gothic"/>
                <a:cs typeface="Century Gothic"/>
              </a:rPr>
              <a:t>компании  </a:t>
            </a:r>
            <a:r>
              <a:rPr sz="1900" b="1" spc="-5" dirty="0">
                <a:solidFill>
                  <a:srgbClr val="E3291B"/>
                </a:solidFill>
                <a:latin typeface="Century Gothic"/>
                <a:cs typeface="Century Gothic"/>
              </a:rPr>
              <a:t>в г.</a:t>
            </a:r>
            <a:r>
              <a:rPr sz="1900" b="1" spc="-15" dirty="0">
                <a:solidFill>
                  <a:srgbClr val="E3291B"/>
                </a:solidFill>
                <a:latin typeface="Century Gothic"/>
                <a:cs typeface="Century Gothic"/>
              </a:rPr>
              <a:t> Ростове-на-Дону</a:t>
            </a:r>
            <a:endParaRPr sz="190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  <a:spcBef>
                <a:spcPts val="305"/>
              </a:spcBef>
            </a:pPr>
            <a:r>
              <a:rPr sz="2450" spc="5" dirty="0">
                <a:solidFill>
                  <a:srgbClr val="414042"/>
                </a:solidFill>
                <a:latin typeface="Century Gothic"/>
                <a:cs typeface="Century Gothic"/>
              </a:rPr>
              <a:t>Тел./факс: </a:t>
            </a:r>
            <a:r>
              <a:rPr sz="2450" dirty="0">
                <a:solidFill>
                  <a:srgbClr val="414042"/>
                </a:solidFill>
                <a:latin typeface="Century Gothic"/>
                <a:cs typeface="Century Gothic"/>
              </a:rPr>
              <a:t>(863) 295 </a:t>
            </a:r>
            <a:r>
              <a:rPr sz="2450" spc="5" dirty="0">
                <a:solidFill>
                  <a:srgbClr val="414042"/>
                </a:solidFill>
                <a:latin typeface="Century Gothic"/>
                <a:cs typeface="Century Gothic"/>
              </a:rPr>
              <a:t>54</a:t>
            </a:r>
            <a:r>
              <a:rPr sz="2450" spc="-4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450" dirty="0">
                <a:solidFill>
                  <a:srgbClr val="414042"/>
                </a:solidFill>
                <a:latin typeface="Century Gothic"/>
                <a:cs typeface="Century Gothic"/>
              </a:rPr>
              <a:t>22</a:t>
            </a:r>
            <a:endParaRPr sz="2450">
              <a:latin typeface="Century Gothic"/>
              <a:cs typeface="Century Gothic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541675" y="7170025"/>
            <a:ext cx="4785360" cy="1275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42315" marR="607695" indent="-285750">
              <a:lnSpc>
                <a:spcPct val="113900"/>
              </a:lnSpc>
              <a:spcBef>
                <a:spcPts val="95"/>
              </a:spcBef>
            </a:pPr>
            <a:r>
              <a:rPr sz="2200" b="1" spc="15" dirty="0">
                <a:solidFill>
                  <a:srgbClr val="E3291B"/>
                </a:solidFill>
                <a:latin typeface="Century Gothic"/>
                <a:cs typeface="Century Gothic"/>
              </a:rPr>
              <a:t>Головной офис</a:t>
            </a:r>
            <a:r>
              <a:rPr sz="2200" b="1" spc="-90" dirty="0">
                <a:solidFill>
                  <a:srgbClr val="E3291B"/>
                </a:solidFill>
                <a:latin typeface="Century Gothic"/>
                <a:cs typeface="Century Gothic"/>
              </a:rPr>
              <a:t> </a:t>
            </a:r>
            <a:r>
              <a:rPr sz="2200" b="1" spc="10" dirty="0">
                <a:solidFill>
                  <a:srgbClr val="E3291B"/>
                </a:solidFill>
                <a:latin typeface="Century Gothic"/>
                <a:cs typeface="Century Gothic"/>
              </a:rPr>
              <a:t>компании  в </a:t>
            </a:r>
            <a:r>
              <a:rPr sz="2200" b="1" spc="5" dirty="0">
                <a:solidFill>
                  <a:srgbClr val="E3291B"/>
                </a:solidFill>
                <a:latin typeface="Century Gothic"/>
                <a:cs typeface="Century Gothic"/>
              </a:rPr>
              <a:t>г.</a:t>
            </a:r>
            <a:r>
              <a:rPr sz="2200" b="1" spc="-35" dirty="0">
                <a:solidFill>
                  <a:srgbClr val="E3291B"/>
                </a:solidFill>
                <a:latin typeface="Century Gothic"/>
                <a:cs typeface="Century Gothic"/>
              </a:rPr>
              <a:t> </a:t>
            </a:r>
            <a:r>
              <a:rPr sz="2200" b="1" spc="15" dirty="0">
                <a:solidFill>
                  <a:srgbClr val="E3291B"/>
                </a:solidFill>
                <a:latin typeface="Century Gothic"/>
                <a:cs typeface="Century Gothic"/>
              </a:rPr>
              <a:t>Санкт-Петербурге</a:t>
            </a:r>
            <a:endParaRPr sz="22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345"/>
              </a:spcBef>
            </a:pPr>
            <a:r>
              <a:rPr sz="2900" dirty="0">
                <a:solidFill>
                  <a:srgbClr val="414042"/>
                </a:solidFill>
                <a:latin typeface="Century Gothic"/>
                <a:cs typeface="Century Gothic"/>
              </a:rPr>
              <a:t>Тел./факс: </a:t>
            </a:r>
            <a:r>
              <a:rPr sz="2900" spc="-5" dirty="0">
                <a:solidFill>
                  <a:srgbClr val="414042"/>
                </a:solidFill>
                <a:latin typeface="Century Gothic"/>
                <a:cs typeface="Century Gothic"/>
              </a:rPr>
              <a:t>(812) 702 19</a:t>
            </a:r>
            <a:r>
              <a:rPr sz="2900" spc="-9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900" spc="-5" dirty="0">
                <a:solidFill>
                  <a:srgbClr val="414042"/>
                </a:solidFill>
                <a:latin typeface="Century Gothic"/>
                <a:cs typeface="Century Gothic"/>
              </a:rPr>
              <a:t>28</a:t>
            </a:r>
            <a:endParaRPr sz="2900">
              <a:latin typeface="Century Gothic"/>
              <a:cs typeface="Century Goth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645464" y="3427381"/>
            <a:ext cx="4040504" cy="73152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2050" b="1" spc="5" dirty="0">
                <a:solidFill>
                  <a:srgbClr val="414042"/>
                </a:solidFill>
                <a:latin typeface="Century Gothic"/>
                <a:cs typeface="Century Gothic"/>
              </a:rPr>
              <a:t>Горелик Татьяна</a:t>
            </a:r>
            <a:r>
              <a:rPr sz="2050" b="1" spc="-4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b="1" spc="5" dirty="0">
                <a:solidFill>
                  <a:srgbClr val="414042"/>
                </a:solidFill>
                <a:latin typeface="Century Gothic"/>
                <a:cs typeface="Century Gothic"/>
              </a:rPr>
              <a:t>Григорьевна</a:t>
            </a:r>
            <a:endParaRPr sz="205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359"/>
              </a:spcBef>
            </a:pPr>
            <a:r>
              <a:rPr sz="1950" b="1" spc="-5" dirty="0">
                <a:solidFill>
                  <a:srgbClr val="414042"/>
                </a:solidFill>
                <a:latin typeface="Century Gothic"/>
                <a:cs typeface="Century Gothic"/>
              </a:rPr>
              <a:t>Директор </a:t>
            </a:r>
            <a:r>
              <a:rPr sz="1950" b="1" spc="-10" dirty="0">
                <a:solidFill>
                  <a:srgbClr val="414042"/>
                </a:solidFill>
                <a:latin typeface="Century Gothic"/>
                <a:cs typeface="Century Gothic"/>
              </a:rPr>
              <a:t>по развитию</a:t>
            </a:r>
            <a:r>
              <a:rPr sz="1950" b="1" spc="-7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1950" b="1" spc="-5" dirty="0">
                <a:solidFill>
                  <a:srgbClr val="414042"/>
                </a:solidFill>
                <a:latin typeface="Century Gothic"/>
                <a:cs typeface="Century Gothic"/>
              </a:rPr>
              <a:t>бизнеса</a:t>
            </a:r>
            <a:endParaRPr sz="1950">
              <a:latin typeface="Century Gothic"/>
              <a:cs typeface="Century Gothic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009847" y="9762003"/>
            <a:ext cx="2943225" cy="4013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450" spc="5" dirty="0">
                <a:solidFill>
                  <a:srgbClr val="414042"/>
                </a:solidFill>
                <a:latin typeface="Century Gothic"/>
                <a:cs typeface="Century Gothic"/>
              </a:rPr>
              <a:t>office@epsa-spb.ru</a:t>
            </a:r>
            <a:endParaRPr sz="2450" dirty="0">
              <a:latin typeface="Century Gothic"/>
              <a:cs typeface="Century Goth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319657" y="9762003"/>
            <a:ext cx="2667635" cy="4013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450" dirty="0">
                <a:solidFill>
                  <a:srgbClr val="414042"/>
                </a:solidFill>
                <a:latin typeface="Century Gothic"/>
                <a:cs typeface="Century Gothic"/>
              </a:rPr>
              <a:t>www.epsa-spb.ru</a:t>
            </a:r>
            <a:endParaRPr sz="2450" dirty="0">
              <a:latin typeface="Century Gothic"/>
              <a:cs typeface="Century 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3624459" y="9762003"/>
            <a:ext cx="2153285" cy="4013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450" spc="5" dirty="0">
                <a:solidFill>
                  <a:srgbClr val="414042"/>
                </a:solidFill>
                <a:latin typeface="Century Gothic"/>
                <a:cs typeface="Century Gothic"/>
              </a:rPr>
              <a:t>t.me/epsaspb</a:t>
            </a:r>
            <a:endParaRPr sz="2450">
              <a:latin typeface="Century Gothic"/>
              <a:cs typeface="Century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095895" y="3427381"/>
            <a:ext cx="4124960" cy="73152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2050" b="1" spc="5" dirty="0">
                <a:solidFill>
                  <a:srgbClr val="414042"/>
                </a:solidFill>
                <a:latin typeface="Century Gothic"/>
                <a:cs typeface="Century Gothic"/>
              </a:rPr>
              <a:t>Сегаль Александр</a:t>
            </a:r>
            <a:r>
              <a:rPr sz="2050" b="1" spc="-5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b="1" dirty="0">
                <a:solidFill>
                  <a:srgbClr val="414042"/>
                </a:solidFill>
                <a:latin typeface="Century Gothic"/>
                <a:cs typeface="Century Gothic"/>
              </a:rPr>
              <a:t>Викторович</a:t>
            </a:r>
            <a:endParaRPr sz="205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359"/>
              </a:spcBef>
            </a:pPr>
            <a:r>
              <a:rPr sz="1950" b="1" spc="-5" dirty="0">
                <a:solidFill>
                  <a:srgbClr val="414042"/>
                </a:solidFill>
                <a:latin typeface="Century Gothic"/>
                <a:cs typeface="Century Gothic"/>
              </a:rPr>
              <a:t>Генеральный</a:t>
            </a:r>
            <a:r>
              <a:rPr sz="1950" b="1" spc="-1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1950" b="1" spc="-5" dirty="0">
                <a:solidFill>
                  <a:srgbClr val="414042"/>
                </a:solidFill>
                <a:latin typeface="Century Gothic"/>
                <a:cs typeface="Century Gothic"/>
              </a:rPr>
              <a:t>директор</a:t>
            </a:r>
            <a:endParaRPr sz="1950">
              <a:latin typeface="Century Gothic"/>
              <a:cs typeface="Century Gothic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7632017" y="9743647"/>
            <a:ext cx="474980" cy="474980"/>
          </a:xfrm>
          <a:custGeom>
            <a:avLst/>
            <a:gdLst/>
            <a:ahLst/>
            <a:cxnLst/>
            <a:rect l="l" t="t" r="r" b="b"/>
            <a:pathLst>
              <a:path w="474979" h="474979">
                <a:moveTo>
                  <a:pt x="232928" y="0"/>
                </a:moveTo>
                <a:lnTo>
                  <a:pt x="193963" y="3901"/>
                </a:lnTo>
                <a:lnTo>
                  <a:pt x="133247" y="24008"/>
                </a:lnTo>
                <a:lnTo>
                  <a:pt x="88513" y="52491"/>
                </a:lnTo>
                <a:lnTo>
                  <a:pt x="53791" y="86889"/>
                </a:lnTo>
                <a:lnTo>
                  <a:pt x="29270" y="123035"/>
                </a:lnTo>
                <a:lnTo>
                  <a:pt x="12528" y="160832"/>
                </a:lnTo>
                <a:lnTo>
                  <a:pt x="3129" y="198030"/>
                </a:lnTo>
                <a:lnTo>
                  <a:pt x="0" y="243020"/>
                </a:lnTo>
                <a:lnTo>
                  <a:pt x="358" y="252240"/>
                </a:lnTo>
                <a:lnTo>
                  <a:pt x="7681" y="297873"/>
                </a:lnTo>
                <a:lnTo>
                  <a:pt x="28120" y="349656"/>
                </a:lnTo>
                <a:lnTo>
                  <a:pt x="52646" y="386452"/>
                </a:lnTo>
                <a:lnTo>
                  <a:pt x="81523" y="416458"/>
                </a:lnTo>
                <a:lnTo>
                  <a:pt x="115199" y="440943"/>
                </a:lnTo>
                <a:lnTo>
                  <a:pt x="170213" y="465210"/>
                </a:lnTo>
                <a:lnTo>
                  <a:pt x="229593" y="474722"/>
                </a:lnTo>
                <a:lnTo>
                  <a:pt x="246096" y="474682"/>
                </a:lnTo>
                <a:lnTo>
                  <a:pt x="294858" y="467528"/>
                </a:lnTo>
                <a:lnTo>
                  <a:pt x="296670" y="466335"/>
                </a:lnTo>
                <a:lnTo>
                  <a:pt x="296664" y="436147"/>
                </a:lnTo>
                <a:lnTo>
                  <a:pt x="233153" y="436147"/>
                </a:lnTo>
                <a:lnTo>
                  <a:pt x="226263" y="433613"/>
                </a:lnTo>
                <a:lnTo>
                  <a:pt x="219887" y="429383"/>
                </a:lnTo>
                <a:lnTo>
                  <a:pt x="213704" y="424642"/>
                </a:lnTo>
                <a:lnTo>
                  <a:pt x="208213" y="419239"/>
                </a:lnTo>
                <a:lnTo>
                  <a:pt x="207784" y="418724"/>
                </a:lnTo>
                <a:lnTo>
                  <a:pt x="158841" y="418724"/>
                </a:lnTo>
                <a:lnTo>
                  <a:pt x="130774" y="403817"/>
                </a:lnTo>
                <a:lnTo>
                  <a:pt x="106025" y="385134"/>
                </a:lnTo>
                <a:lnTo>
                  <a:pt x="84533" y="362692"/>
                </a:lnTo>
                <a:lnTo>
                  <a:pt x="66237" y="336506"/>
                </a:lnTo>
                <a:lnTo>
                  <a:pt x="169571" y="336506"/>
                </a:lnTo>
                <a:lnTo>
                  <a:pt x="169511" y="336307"/>
                </a:lnTo>
                <a:lnTo>
                  <a:pt x="296555" y="336307"/>
                </a:lnTo>
                <a:lnTo>
                  <a:pt x="296555" y="296790"/>
                </a:lnTo>
                <a:lnTo>
                  <a:pt x="162119" y="296790"/>
                </a:lnTo>
                <a:lnTo>
                  <a:pt x="162100" y="296633"/>
                </a:lnTo>
                <a:lnTo>
                  <a:pt x="48384" y="296633"/>
                </a:lnTo>
                <a:lnTo>
                  <a:pt x="47023" y="291419"/>
                </a:lnTo>
                <a:lnTo>
                  <a:pt x="45515" y="286152"/>
                </a:lnTo>
                <a:lnTo>
                  <a:pt x="44311" y="280812"/>
                </a:lnTo>
                <a:lnTo>
                  <a:pt x="41686" y="267025"/>
                </a:lnTo>
                <a:lnTo>
                  <a:pt x="40082" y="253409"/>
                </a:lnTo>
                <a:lnTo>
                  <a:pt x="39529" y="241470"/>
                </a:lnTo>
                <a:lnTo>
                  <a:pt x="39610" y="232635"/>
                </a:lnTo>
                <a:lnTo>
                  <a:pt x="45036" y="190734"/>
                </a:lnTo>
                <a:lnTo>
                  <a:pt x="48677" y="178050"/>
                </a:lnTo>
                <a:lnTo>
                  <a:pt x="467060" y="178050"/>
                </a:lnTo>
                <a:lnTo>
                  <a:pt x="464935" y="169725"/>
                </a:lnTo>
                <a:lnTo>
                  <a:pt x="459038" y="152385"/>
                </a:lnTo>
                <a:lnTo>
                  <a:pt x="453011" y="138376"/>
                </a:lnTo>
                <a:lnTo>
                  <a:pt x="345841" y="138376"/>
                </a:lnTo>
                <a:lnTo>
                  <a:pt x="66132" y="138334"/>
                </a:lnTo>
                <a:lnTo>
                  <a:pt x="74003" y="125863"/>
                </a:lnTo>
                <a:lnTo>
                  <a:pt x="102463" y="92785"/>
                </a:lnTo>
                <a:lnTo>
                  <a:pt x="143506" y="63386"/>
                </a:lnTo>
                <a:lnTo>
                  <a:pt x="158862" y="56096"/>
                </a:lnTo>
                <a:lnTo>
                  <a:pt x="208027" y="56096"/>
                </a:lnTo>
                <a:lnTo>
                  <a:pt x="208712" y="55275"/>
                </a:lnTo>
                <a:lnTo>
                  <a:pt x="214031" y="50032"/>
                </a:lnTo>
                <a:lnTo>
                  <a:pt x="220002" y="45405"/>
                </a:lnTo>
                <a:lnTo>
                  <a:pt x="228668" y="41025"/>
                </a:lnTo>
                <a:lnTo>
                  <a:pt x="237313" y="39566"/>
                </a:lnTo>
                <a:lnTo>
                  <a:pt x="368329" y="39566"/>
                </a:lnTo>
                <a:lnTo>
                  <a:pt x="365184" y="37398"/>
                </a:lnTo>
                <a:lnTo>
                  <a:pt x="329751" y="18699"/>
                </a:lnTo>
                <a:lnTo>
                  <a:pt x="283770" y="4530"/>
                </a:lnTo>
                <a:lnTo>
                  <a:pt x="246294" y="133"/>
                </a:lnTo>
                <a:lnTo>
                  <a:pt x="232928" y="0"/>
                </a:lnTo>
                <a:close/>
              </a:path>
              <a:path w="474979" h="474979">
                <a:moveTo>
                  <a:pt x="296649" y="364642"/>
                </a:moveTo>
                <a:lnTo>
                  <a:pt x="296052" y="365176"/>
                </a:lnTo>
                <a:lnTo>
                  <a:pt x="295748" y="365751"/>
                </a:lnTo>
                <a:lnTo>
                  <a:pt x="295539" y="366369"/>
                </a:lnTo>
                <a:lnTo>
                  <a:pt x="292322" y="374783"/>
                </a:lnTo>
                <a:lnTo>
                  <a:pt x="270876" y="413764"/>
                </a:lnTo>
                <a:lnTo>
                  <a:pt x="233153" y="436147"/>
                </a:lnTo>
                <a:lnTo>
                  <a:pt x="296664" y="436147"/>
                </a:lnTo>
                <a:lnTo>
                  <a:pt x="296649" y="364642"/>
                </a:lnTo>
                <a:close/>
              </a:path>
              <a:path w="474979" h="474979">
                <a:moveTo>
                  <a:pt x="169571" y="336506"/>
                </a:moveTo>
                <a:lnTo>
                  <a:pt x="128748" y="336506"/>
                </a:lnTo>
                <a:lnTo>
                  <a:pt x="134085" y="357828"/>
                </a:lnTo>
                <a:lnTo>
                  <a:pt x="140705" y="378699"/>
                </a:lnTo>
                <a:lnTo>
                  <a:pt x="148886" y="399059"/>
                </a:lnTo>
                <a:lnTo>
                  <a:pt x="158841" y="418724"/>
                </a:lnTo>
                <a:lnTo>
                  <a:pt x="207784" y="418724"/>
                </a:lnTo>
                <a:lnTo>
                  <a:pt x="203282" y="413307"/>
                </a:lnTo>
                <a:lnTo>
                  <a:pt x="198777" y="406975"/>
                </a:lnTo>
                <a:lnTo>
                  <a:pt x="181031" y="372098"/>
                </a:lnTo>
                <a:lnTo>
                  <a:pt x="171941" y="344380"/>
                </a:lnTo>
                <a:lnTo>
                  <a:pt x="169571" y="336506"/>
                </a:lnTo>
                <a:close/>
              </a:path>
              <a:path w="474979" h="474979">
                <a:moveTo>
                  <a:pt x="467086" y="178155"/>
                </a:moveTo>
                <a:lnTo>
                  <a:pt x="426100" y="178155"/>
                </a:lnTo>
                <a:lnTo>
                  <a:pt x="428606" y="186794"/>
                </a:lnTo>
                <a:lnTo>
                  <a:pt x="430706" y="195501"/>
                </a:lnTo>
                <a:lnTo>
                  <a:pt x="432404" y="204281"/>
                </a:lnTo>
                <a:lnTo>
                  <a:pt x="433702" y="213138"/>
                </a:lnTo>
                <a:lnTo>
                  <a:pt x="434960" y="228160"/>
                </a:lnTo>
                <a:lnTo>
                  <a:pt x="434933" y="246111"/>
                </a:lnTo>
                <a:lnTo>
                  <a:pt x="433807" y="260154"/>
                </a:lnTo>
                <a:lnTo>
                  <a:pt x="431242" y="275723"/>
                </a:lnTo>
                <a:lnTo>
                  <a:pt x="430990" y="276864"/>
                </a:lnTo>
                <a:lnTo>
                  <a:pt x="431158" y="277618"/>
                </a:lnTo>
                <a:lnTo>
                  <a:pt x="443945" y="286698"/>
                </a:lnTo>
                <a:lnTo>
                  <a:pt x="465460" y="302068"/>
                </a:lnTo>
                <a:lnTo>
                  <a:pt x="465691" y="301492"/>
                </a:lnTo>
                <a:lnTo>
                  <a:pt x="473815" y="258304"/>
                </a:lnTo>
                <a:lnTo>
                  <a:pt x="474638" y="244533"/>
                </a:lnTo>
                <a:lnTo>
                  <a:pt x="474549" y="228160"/>
                </a:lnTo>
                <a:lnTo>
                  <a:pt x="473772" y="215588"/>
                </a:lnTo>
                <a:lnTo>
                  <a:pt x="472054" y="201543"/>
                </a:lnTo>
                <a:lnTo>
                  <a:pt x="469492" y="187579"/>
                </a:lnTo>
                <a:lnTo>
                  <a:pt x="467086" y="178155"/>
                </a:lnTo>
                <a:close/>
              </a:path>
              <a:path w="474979" h="474979">
                <a:moveTo>
                  <a:pt x="296555" y="296738"/>
                </a:moveTo>
                <a:lnTo>
                  <a:pt x="162988" y="296748"/>
                </a:lnTo>
                <a:lnTo>
                  <a:pt x="162119" y="296790"/>
                </a:lnTo>
                <a:lnTo>
                  <a:pt x="296555" y="296790"/>
                </a:lnTo>
                <a:close/>
              </a:path>
              <a:path w="474979" h="474979">
                <a:moveTo>
                  <a:pt x="162998" y="178050"/>
                </a:moveTo>
                <a:lnTo>
                  <a:pt x="49745" y="178050"/>
                </a:lnTo>
                <a:lnTo>
                  <a:pt x="121523" y="178092"/>
                </a:lnTo>
                <a:lnTo>
                  <a:pt x="121701" y="178166"/>
                </a:lnTo>
                <a:lnTo>
                  <a:pt x="122131" y="178281"/>
                </a:lnTo>
                <a:lnTo>
                  <a:pt x="119499" y="207871"/>
                </a:lnTo>
                <a:lnTo>
                  <a:pt x="118768" y="232635"/>
                </a:lnTo>
                <a:lnTo>
                  <a:pt x="118684" y="239397"/>
                </a:lnTo>
                <a:lnTo>
                  <a:pt x="119513" y="267093"/>
                </a:lnTo>
                <a:lnTo>
                  <a:pt x="122141" y="296633"/>
                </a:lnTo>
                <a:lnTo>
                  <a:pt x="162100" y="296633"/>
                </a:lnTo>
                <a:lnTo>
                  <a:pt x="160697" y="284717"/>
                </a:lnTo>
                <a:lnTo>
                  <a:pt x="159714" y="274301"/>
                </a:lnTo>
                <a:lnTo>
                  <a:pt x="158966" y="263866"/>
                </a:lnTo>
                <a:lnTo>
                  <a:pt x="158454" y="253409"/>
                </a:lnTo>
                <a:lnTo>
                  <a:pt x="158264" y="246111"/>
                </a:lnTo>
                <a:lnTo>
                  <a:pt x="158363" y="225431"/>
                </a:lnTo>
                <a:lnTo>
                  <a:pt x="161564" y="186794"/>
                </a:lnTo>
                <a:lnTo>
                  <a:pt x="162443" y="178375"/>
                </a:lnTo>
                <a:lnTo>
                  <a:pt x="162998" y="178050"/>
                </a:lnTo>
                <a:close/>
              </a:path>
              <a:path w="474979" h="474979">
                <a:moveTo>
                  <a:pt x="467060" y="178050"/>
                </a:moveTo>
                <a:lnTo>
                  <a:pt x="311737" y="178050"/>
                </a:lnTo>
                <a:lnTo>
                  <a:pt x="312219" y="178490"/>
                </a:lnTo>
                <a:lnTo>
                  <a:pt x="314723" y="202634"/>
                </a:lnTo>
                <a:lnTo>
                  <a:pt x="315413" y="210248"/>
                </a:lnTo>
                <a:lnTo>
                  <a:pt x="316043" y="219199"/>
                </a:lnTo>
                <a:lnTo>
                  <a:pt x="316307" y="225431"/>
                </a:lnTo>
                <a:lnTo>
                  <a:pt x="316424" y="239397"/>
                </a:lnTo>
                <a:lnTo>
                  <a:pt x="316308" y="243020"/>
                </a:lnTo>
                <a:lnTo>
                  <a:pt x="316187" y="253022"/>
                </a:lnTo>
                <a:lnTo>
                  <a:pt x="325078" y="246328"/>
                </a:lnTo>
                <a:lnTo>
                  <a:pt x="334650" y="241470"/>
                </a:lnTo>
                <a:lnTo>
                  <a:pt x="344933" y="238477"/>
                </a:lnTo>
                <a:lnTo>
                  <a:pt x="355956" y="237378"/>
                </a:lnTo>
                <a:lnTo>
                  <a:pt x="355795" y="222258"/>
                </a:lnTo>
                <a:lnTo>
                  <a:pt x="355135" y="207665"/>
                </a:lnTo>
                <a:lnTo>
                  <a:pt x="354020" y="192901"/>
                </a:lnTo>
                <a:lnTo>
                  <a:pt x="352532" y="178155"/>
                </a:lnTo>
                <a:lnTo>
                  <a:pt x="467086" y="178155"/>
                </a:lnTo>
                <a:close/>
              </a:path>
              <a:path w="474979" h="474979">
                <a:moveTo>
                  <a:pt x="311737" y="178050"/>
                </a:moveTo>
                <a:lnTo>
                  <a:pt x="164307" y="178050"/>
                </a:lnTo>
                <a:lnTo>
                  <a:pt x="200823" y="178068"/>
                </a:lnTo>
                <a:lnTo>
                  <a:pt x="311737" y="178050"/>
                </a:lnTo>
                <a:close/>
              </a:path>
              <a:path w="474979" h="474979">
                <a:moveTo>
                  <a:pt x="390403" y="56054"/>
                </a:moveTo>
                <a:lnTo>
                  <a:pt x="315790" y="56054"/>
                </a:lnTo>
                <a:lnTo>
                  <a:pt x="343902" y="70978"/>
                </a:lnTo>
                <a:lnTo>
                  <a:pt x="368705" y="89676"/>
                </a:lnTo>
                <a:lnTo>
                  <a:pt x="390260" y="112143"/>
                </a:lnTo>
                <a:lnTo>
                  <a:pt x="408624" y="138376"/>
                </a:lnTo>
                <a:lnTo>
                  <a:pt x="453011" y="138376"/>
                </a:lnTo>
                <a:lnTo>
                  <a:pt x="434335" y="105011"/>
                </a:lnTo>
                <a:lnTo>
                  <a:pt x="402080" y="66609"/>
                </a:lnTo>
                <a:lnTo>
                  <a:pt x="390403" y="56054"/>
                </a:lnTo>
                <a:close/>
              </a:path>
              <a:path w="474979" h="474979">
                <a:moveTo>
                  <a:pt x="208027" y="56096"/>
                </a:moveTo>
                <a:lnTo>
                  <a:pt x="158862" y="56096"/>
                </a:lnTo>
                <a:lnTo>
                  <a:pt x="153690" y="65842"/>
                </a:lnTo>
                <a:lnTo>
                  <a:pt x="137277" y="106524"/>
                </a:lnTo>
                <a:lnTo>
                  <a:pt x="128832" y="138334"/>
                </a:lnTo>
                <a:lnTo>
                  <a:pt x="345831" y="138334"/>
                </a:lnTo>
                <a:lnTo>
                  <a:pt x="169721" y="138313"/>
                </a:lnTo>
                <a:lnTo>
                  <a:pt x="174819" y="122265"/>
                </a:lnTo>
                <a:lnTo>
                  <a:pt x="188563" y="86219"/>
                </a:lnTo>
                <a:lnTo>
                  <a:pt x="203923" y="61015"/>
                </a:lnTo>
                <a:lnTo>
                  <a:pt x="208027" y="56096"/>
                </a:lnTo>
                <a:close/>
              </a:path>
              <a:path w="474979" h="474979">
                <a:moveTo>
                  <a:pt x="368329" y="39566"/>
                </a:moveTo>
                <a:lnTo>
                  <a:pt x="237313" y="39566"/>
                </a:lnTo>
                <a:lnTo>
                  <a:pt x="245985" y="41028"/>
                </a:lnTo>
                <a:lnTo>
                  <a:pt x="254640" y="45405"/>
                </a:lnTo>
                <a:lnTo>
                  <a:pt x="282750" y="79863"/>
                </a:lnTo>
                <a:lnTo>
                  <a:pt x="299162" y="119801"/>
                </a:lnTo>
                <a:lnTo>
                  <a:pt x="302753" y="132010"/>
                </a:lnTo>
                <a:lnTo>
                  <a:pt x="304596" y="138313"/>
                </a:lnTo>
                <a:lnTo>
                  <a:pt x="345825" y="138313"/>
                </a:lnTo>
                <a:lnTo>
                  <a:pt x="340496" y="117009"/>
                </a:lnTo>
                <a:lnTo>
                  <a:pt x="333895" y="96116"/>
                </a:lnTo>
                <a:lnTo>
                  <a:pt x="325750" y="75760"/>
                </a:lnTo>
                <a:lnTo>
                  <a:pt x="315790" y="56054"/>
                </a:lnTo>
                <a:lnTo>
                  <a:pt x="390403" y="56054"/>
                </a:lnTo>
                <a:lnTo>
                  <a:pt x="378098" y="46303"/>
                </a:lnTo>
                <a:lnTo>
                  <a:pt x="368329" y="3956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968248" y="10020861"/>
            <a:ext cx="177800" cy="257175"/>
          </a:xfrm>
          <a:custGeom>
            <a:avLst/>
            <a:gdLst/>
            <a:ahLst/>
            <a:cxnLst/>
            <a:rect l="l" t="t" r="r" b="b"/>
            <a:pathLst>
              <a:path w="177800" h="257175">
                <a:moveTo>
                  <a:pt x="115747" y="167227"/>
                </a:moveTo>
                <a:lnTo>
                  <a:pt x="71421" y="167227"/>
                </a:lnTo>
                <a:lnTo>
                  <a:pt x="72018" y="168253"/>
                </a:lnTo>
                <a:lnTo>
                  <a:pt x="110792" y="245696"/>
                </a:lnTo>
                <a:lnTo>
                  <a:pt x="114883" y="251325"/>
                </a:lnTo>
                <a:lnTo>
                  <a:pt x="120293" y="255132"/>
                </a:lnTo>
                <a:lnTo>
                  <a:pt x="126549" y="256906"/>
                </a:lnTo>
                <a:lnTo>
                  <a:pt x="133179" y="256439"/>
                </a:lnTo>
                <a:lnTo>
                  <a:pt x="141320" y="252373"/>
                </a:lnTo>
                <a:lnTo>
                  <a:pt x="146581" y="245607"/>
                </a:lnTo>
                <a:lnTo>
                  <a:pt x="148419" y="237247"/>
                </a:lnTo>
                <a:lnTo>
                  <a:pt x="146288" y="228398"/>
                </a:lnTo>
                <a:lnTo>
                  <a:pt x="140664" y="217025"/>
                </a:lnTo>
                <a:lnTo>
                  <a:pt x="115747" y="167227"/>
                </a:lnTo>
                <a:close/>
              </a:path>
              <a:path w="177800" h="257175">
                <a:moveTo>
                  <a:pt x="23887" y="0"/>
                </a:moveTo>
                <a:lnTo>
                  <a:pt x="0" y="199122"/>
                </a:lnTo>
                <a:lnTo>
                  <a:pt x="2010" y="209153"/>
                </a:lnTo>
                <a:lnTo>
                  <a:pt x="6847" y="214514"/>
                </a:lnTo>
                <a:lnTo>
                  <a:pt x="22700" y="218880"/>
                </a:lnTo>
                <a:lnTo>
                  <a:pt x="29601" y="216388"/>
                </a:lnTo>
                <a:lnTo>
                  <a:pt x="34951" y="210200"/>
                </a:lnTo>
                <a:lnTo>
                  <a:pt x="42498" y="201388"/>
                </a:lnTo>
                <a:lnTo>
                  <a:pt x="71421" y="167227"/>
                </a:lnTo>
                <a:lnTo>
                  <a:pt x="115747" y="167227"/>
                </a:lnTo>
                <a:lnTo>
                  <a:pt x="106143" y="148034"/>
                </a:lnTo>
                <a:lnTo>
                  <a:pt x="106509" y="147846"/>
                </a:lnTo>
                <a:lnTo>
                  <a:pt x="106677" y="147730"/>
                </a:lnTo>
                <a:lnTo>
                  <a:pt x="154665" y="139081"/>
                </a:lnTo>
                <a:lnTo>
                  <a:pt x="160194" y="138349"/>
                </a:lnTo>
                <a:lnTo>
                  <a:pt x="165314" y="136548"/>
                </a:lnTo>
                <a:lnTo>
                  <a:pt x="173215" y="131362"/>
                </a:lnTo>
                <a:lnTo>
                  <a:pt x="177464" y="123566"/>
                </a:lnTo>
                <a:lnTo>
                  <a:pt x="177666" y="114699"/>
                </a:lnTo>
                <a:lnTo>
                  <a:pt x="173429" y="106297"/>
                </a:lnTo>
                <a:lnTo>
                  <a:pt x="171020" y="103491"/>
                </a:lnTo>
                <a:lnTo>
                  <a:pt x="167942" y="101177"/>
                </a:lnTo>
                <a:lnTo>
                  <a:pt x="43852" y="12541"/>
                </a:lnTo>
                <a:lnTo>
                  <a:pt x="37998" y="8824"/>
                </a:lnTo>
                <a:lnTo>
                  <a:pt x="32784" y="4363"/>
                </a:lnTo>
                <a:lnTo>
                  <a:pt x="23887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6030925" y="9266733"/>
            <a:ext cx="1403098" cy="14185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36060" y="2910906"/>
            <a:ext cx="1675341" cy="167534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1633153" y="2910906"/>
            <a:ext cx="1675341" cy="167534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931308" y="5987636"/>
            <a:ext cx="954405" cy="952500"/>
          </a:xfrm>
          <a:custGeom>
            <a:avLst/>
            <a:gdLst/>
            <a:ahLst/>
            <a:cxnLst/>
            <a:rect l="l" t="t" r="r" b="b"/>
            <a:pathLst>
              <a:path w="954404" h="952500">
                <a:moveTo>
                  <a:pt x="648503" y="914400"/>
                </a:moveTo>
                <a:lnTo>
                  <a:pt x="305215" y="914400"/>
                </a:lnTo>
                <a:lnTo>
                  <a:pt x="305215" y="928370"/>
                </a:lnTo>
                <a:lnTo>
                  <a:pt x="306550" y="939800"/>
                </a:lnTo>
                <a:lnTo>
                  <a:pt x="310751" y="947420"/>
                </a:lnTo>
                <a:lnTo>
                  <a:pt x="318251" y="951230"/>
                </a:lnTo>
                <a:lnTo>
                  <a:pt x="329487" y="952500"/>
                </a:lnTo>
                <a:lnTo>
                  <a:pt x="627048" y="952500"/>
                </a:lnTo>
                <a:lnTo>
                  <a:pt x="648503" y="914400"/>
                </a:lnTo>
                <a:close/>
              </a:path>
              <a:path w="954404" h="952500">
                <a:moveTo>
                  <a:pt x="21559" y="685800"/>
                </a:moveTo>
                <a:lnTo>
                  <a:pt x="0" y="890270"/>
                </a:lnTo>
                <a:lnTo>
                  <a:pt x="1278" y="901700"/>
                </a:lnTo>
                <a:lnTo>
                  <a:pt x="5485" y="909320"/>
                </a:lnTo>
                <a:lnTo>
                  <a:pt x="13177" y="913130"/>
                </a:lnTo>
                <a:lnTo>
                  <a:pt x="24910" y="914400"/>
                </a:lnTo>
                <a:lnTo>
                  <a:pt x="343958" y="914400"/>
                </a:lnTo>
                <a:lnTo>
                  <a:pt x="343958" y="876300"/>
                </a:lnTo>
                <a:lnTo>
                  <a:pt x="38490" y="876300"/>
                </a:lnTo>
                <a:lnTo>
                  <a:pt x="38490" y="734060"/>
                </a:lnTo>
                <a:lnTo>
                  <a:pt x="343958" y="734060"/>
                </a:lnTo>
                <a:lnTo>
                  <a:pt x="343958" y="723900"/>
                </a:lnTo>
                <a:lnTo>
                  <a:pt x="152822" y="723900"/>
                </a:lnTo>
                <a:lnTo>
                  <a:pt x="152822" y="721360"/>
                </a:lnTo>
                <a:lnTo>
                  <a:pt x="76479" y="721360"/>
                </a:lnTo>
                <a:lnTo>
                  <a:pt x="73903" y="717550"/>
                </a:lnTo>
                <a:lnTo>
                  <a:pt x="71872" y="715010"/>
                </a:lnTo>
                <a:lnTo>
                  <a:pt x="69631" y="712470"/>
                </a:lnTo>
                <a:lnTo>
                  <a:pt x="59480" y="702310"/>
                </a:lnTo>
                <a:lnTo>
                  <a:pt x="48135" y="694690"/>
                </a:lnTo>
                <a:lnTo>
                  <a:pt x="35521" y="689610"/>
                </a:lnTo>
                <a:lnTo>
                  <a:pt x="21559" y="685800"/>
                </a:lnTo>
                <a:close/>
              </a:path>
              <a:path w="954404" h="952500">
                <a:moveTo>
                  <a:pt x="472138" y="762000"/>
                </a:moveTo>
                <a:lnTo>
                  <a:pt x="431143" y="773430"/>
                </a:lnTo>
                <a:lnTo>
                  <a:pt x="399211" y="802640"/>
                </a:lnTo>
                <a:lnTo>
                  <a:pt x="383004" y="843280"/>
                </a:lnTo>
                <a:lnTo>
                  <a:pt x="381401" y="914400"/>
                </a:lnTo>
                <a:lnTo>
                  <a:pt x="420322" y="914400"/>
                </a:lnTo>
                <a:lnTo>
                  <a:pt x="419851" y="910590"/>
                </a:lnTo>
                <a:lnTo>
                  <a:pt x="419851" y="858520"/>
                </a:lnTo>
                <a:lnTo>
                  <a:pt x="424412" y="835660"/>
                </a:lnTo>
                <a:lnTo>
                  <a:pt x="436522" y="816610"/>
                </a:lnTo>
                <a:lnTo>
                  <a:pt x="454476" y="805180"/>
                </a:lnTo>
                <a:lnTo>
                  <a:pt x="476571" y="800100"/>
                </a:lnTo>
                <a:lnTo>
                  <a:pt x="552690" y="800100"/>
                </a:lnTo>
                <a:lnTo>
                  <a:pt x="539865" y="786130"/>
                </a:lnTo>
                <a:lnTo>
                  <a:pt x="515534" y="770890"/>
                </a:lnTo>
                <a:lnTo>
                  <a:pt x="472138" y="762000"/>
                </a:lnTo>
                <a:close/>
              </a:path>
              <a:path w="954404" h="952500">
                <a:moveTo>
                  <a:pt x="552690" y="800100"/>
                </a:moveTo>
                <a:lnTo>
                  <a:pt x="476571" y="800100"/>
                </a:lnTo>
                <a:lnTo>
                  <a:pt x="498632" y="805180"/>
                </a:lnTo>
                <a:lnTo>
                  <a:pt x="516785" y="816610"/>
                </a:lnTo>
                <a:lnTo>
                  <a:pt x="529174" y="834390"/>
                </a:lnTo>
                <a:lnTo>
                  <a:pt x="533941" y="857250"/>
                </a:lnTo>
                <a:lnTo>
                  <a:pt x="533994" y="914400"/>
                </a:lnTo>
                <a:lnTo>
                  <a:pt x="572380" y="914400"/>
                </a:lnTo>
                <a:lnTo>
                  <a:pt x="572488" y="894080"/>
                </a:lnTo>
                <a:lnTo>
                  <a:pt x="572512" y="871220"/>
                </a:lnTo>
                <a:lnTo>
                  <a:pt x="572286" y="858520"/>
                </a:lnTo>
                <a:lnTo>
                  <a:pt x="568121" y="830580"/>
                </a:lnTo>
                <a:lnTo>
                  <a:pt x="557354" y="805180"/>
                </a:lnTo>
                <a:lnTo>
                  <a:pt x="552690" y="800100"/>
                </a:lnTo>
                <a:close/>
              </a:path>
              <a:path w="954404" h="952500">
                <a:moveTo>
                  <a:pt x="676308" y="704850"/>
                </a:moveTo>
                <a:lnTo>
                  <a:pt x="609970" y="704850"/>
                </a:lnTo>
                <a:lnTo>
                  <a:pt x="609970" y="914400"/>
                </a:lnTo>
                <a:lnTo>
                  <a:pt x="931657" y="914400"/>
                </a:lnTo>
                <a:lnTo>
                  <a:pt x="941054" y="913130"/>
                </a:lnTo>
                <a:lnTo>
                  <a:pt x="947998" y="909320"/>
                </a:lnTo>
                <a:lnTo>
                  <a:pt x="952305" y="902970"/>
                </a:lnTo>
                <a:lnTo>
                  <a:pt x="953792" y="894080"/>
                </a:lnTo>
                <a:lnTo>
                  <a:pt x="953818" y="876300"/>
                </a:lnTo>
                <a:lnTo>
                  <a:pt x="648975" y="876300"/>
                </a:lnTo>
                <a:lnTo>
                  <a:pt x="648975" y="735330"/>
                </a:lnTo>
                <a:lnTo>
                  <a:pt x="953818" y="735330"/>
                </a:lnTo>
                <a:lnTo>
                  <a:pt x="953796" y="723900"/>
                </a:lnTo>
                <a:lnTo>
                  <a:pt x="763201" y="723900"/>
                </a:lnTo>
                <a:lnTo>
                  <a:pt x="763201" y="720090"/>
                </a:lnTo>
                <a:lnTo>
                  <a:pt x="686806" y="720090"/>
                </a:lnTo>
                <a:lnTo>
                  <a:pt x="688408" y="717550"/>
                </a:lnTo>
                <a:lnTo>
                  <a:pt x="676308" y="704850"/>
                </a:lnTo>
                <a:close/>
              </a:path>
              <a:path w="954404" h="952500">
                <a:moveTo>
                  <a:pt x="229427" y="735330"/>
                </a:moveTo>
                <a:lnTo>
                  <a:pt x="111787" y="735330"/>
                </a:lnTo>
                <a:lnTo>
                  <a:pt x="113682" y="736600"/>
                </a:lnTo>
                <a:lnTo>
                  <a:pt x="113682" y="876300"/>
                </a:lnTo>
                <a:lnTo>
                  <a:pt x="153230" y="876300"/>
                </a:lnTo>
                <a:lnTo>
                  <a:pt x="153230" y="763270"/>
                </a:lnTo>
                <a:lnTo>
                  <a:pt x="229427" y="763270"/>
                </a:lnTo>
                <a:lnTo>
                  <a:pt x="229427" y="735330"/>
                </a:lnTo>
                <a:close/>
              </a:path>
              <a:path w="954404" h="952500">
                <a:moveTo>
                  <a:pt x="229427" y="763270"/>
                </a:moveTo>
                <a:lnTo>
                  <a:pt x="190057" y="763270"/>
                </a:lnTo>
                <a:lnTo>
                  <a:pt x="190057" y="876300"/>
                </a:lnTo>
                <a:lnTo>
                  <a:pt x="229427" y="876300"/>
                </a:lnTo>
                <a:lnTo>
                  <a:pt x="229427" y="763270"/>
                </a:lnTo>
                <a:close/>
              </a:path>
              <a:path w="954404" h="952500">
                <a:moveTo>
                  <a:pt x="343958" y="735330"/>
                </a:moveTo>
                <a:lnTo>
                  <a:pt x="304817" y="735330"/>
                </a:lnTo>
                <a:lnTo>
                  <a:pt x="304817" y="876300"/>
                </a:lnTo>
                <a:lnTo>
                  <a:pt x="343958" y="876300"/>
                </a:lnTo>
                <a:lnTo>
                  <a:pt x="343958" y="735330"/>
                </a:lnTo>
                <a:close/>
              </a:path>
              <a:path w="954404" h="952500">
                <a:moveTo>
                  <a:pt x="839838" y="735330"/>
                </a:moveTo>
                <a:lnTo>
                  <a:pt x="722491" y="735330"/>
                </a:lnTo>
                <a:lnTo>
                  <a:pt x="724218" y="736600"/>
                </a:lnTo>
                <a:lnTo>
                  <a:pt x="724218" y="876300"/>
                </a:lnTo>
                <a:lnTo>
                  <a:pt x="763819" y="876300"/>
                </a:lnTo>
                <a:lnTo>
                  <a:pt x="763819" y="763270"/>
                </a:lnTo>
                <a:lnTo>
                  <a:pt x="839838" y="763270"/>
                </a:lnTo>
                <a:lnTo>
                  <a:pt x="839838" y="735330"/>
                </a:lnTo>
                <a:close/>
              </a:path>
              <a:path w="954404" h="952500">
                <a:moveTo>
                  <a:pt x="839838" y="763270"/>
                </a:moveTo>
                <a:lnTo>
                  <a:pt x="800488" y="763270"/>
                </a:lnTo>
                <a:lnTo>
                  <a:pt x="800488" y="876300"/>
                </a:lnTo>
                <a:lnTo>
                  <a:pt x="839838" y="876300"/>
                </a:lnTo>
                <a:lnTo>
                  <a:pt x="839838" y="763270"/>
                </a:lnTo>
                <a:close/>
              </a:path>
              <a:path w="954404" h="952500">
                <a:moveTo>
                  <a:pt x="953818" y="735330"/>
                </a:moveTo>
                <a:lnTo>
                  <a:pt x="915019" y="735330"/>
                </a:lnTo>
                <a:lnTo>
                  <a:pt x="915019" y="876300"/>
                </a:lnTo>
                <a:lnTo>
                  <a:pt x="953818" y="876300"/>
                </a:lnTo>
                <a:lnTo>
                  <a:pt x="953818" y="735330"/>
                </a:lnTo>
                <a:close/>
              </a:path>
              <a:path w="954404" h="952500">
                <a:moveTo>
                  <a:pt x="343958" y="734060"/>
                </a:moveTo>
                <a:lnTo>
                  <a:pt x="38490" y="734060"/>
                </a:lnTo>
                <a:lnTo>
                  <a:pt x="46087" y="744220"/>
                </a:lnTo>
                <a:lnTo>
                  <a:pt x="51052" y="755650"/>
                </a:lnTo>
                <a:lnTo>
                  <a:pt x="54118" y="767080"/>
                </a:lnTo>
                <a:lnTo>
                  <a:pt x="56951" y="786130"/>
                </a:lnTo>
                <a:lnTo>
                  <a:pt x="56993" y="793750"/>
                </a:lnTo>
                <a:lnTo>
                  <a:pt x="57390" y="800100"/>
                </a:lnTo>
                <a:lnTo>
                  <a:pt x="59124" y="807720"/>
                </a:lnTo>
                <a:lnTo>
                  <a:pt x="63122" y="814070"/>
                </a:lnTo>
                <a:lnTo>
                  <a:pt x="68995" y="817880"/>
                </a:lnTo>
                <a:lnTo>
                  <a:pt x="76353" y="819150"/>
                </a:lnTo>
                <a:lnTo>
                  <a:pt x="83626" y="817880"/>
                </a:lnTo>
                <a:lnTo>
                  <a:pt x="89404" y="814070"/>
                </a:lnTo>
                <a:lnTo>
                  <a:pt x="93421" y="807720"/>
                </a:lnTo>
                <a:lnTo>
                  <a:pt x="95410" y="800100"/>
                </a:lnTo>
                <a:lnTo>
                  <a:pt x="96687" y="788670"/>
                </a:lnTo>
                <a:lnTo>
                  <a:pt x="98144" y="778510"/>
                </a:lnTo>
                <a:lnTo>
                  <a:pt x="99894" y="767080"/>
                </a:lnTo>
                <a:lnTo>
                  <a:pt x="102049" y="755650"/>
                </a:lnTo>
                <a:lnTo>
                  <a:pt x="103577" y="748030"/>
                </a:lnTo>
                <a:lnTo>
                  <a:pt x="108436" y="741680"/>
                </a:lnTo>
                <a:lnTo>
                  <a:pt x="111787" y="735330"/>
                </a:lnTo>
                <a:lnTo>
                  <a:pt x="343958" y="735330"/>
                </a:lnTo>
                <a:lnTo>
                  <a:pt x="343958" y="734060"/>
                </a:lnTo>
                <a:close/>
              </a:path>
              <a:path w="954404" h="952500">
                <a:moveTo>
                  <a:pt x="303174" y="735330"/>
                </a:moveTo>
                <a:lnTo>
                  <a:pt x="229427" y="735330"/>
                </a:lnTo>
                <a:lnTo>
                  <a:pt x="236001" y="742950"/>
                </a:lnTo>
                <a:lnTo>
                  <a:pt x="240560" y="751840"/>
                </a:lnTo>
                <a:lnTo>
                  <a:pt x="247667" y="791210"/>
                </a:lnTo>
                <a:lnTo>
                  <a:pt x="248013" y="798830"/>
                </a:lnTo>
                <a:lnTo>
                  <a:pt x="249685" y="807720"/>
                </a:lnTo>
                <a:lnTo>
                  <a:pt x="253633" y="814070"/>
                </a:lnTo>
                <a:lnTo>
                  <a:pt x="259595" y="817880"/>
                </a:lnTo>
                <a:lnTo>
                  <a:pt x="267311" y="819150"/>
                </a:lnTo>
                <a:lnTo>
                  <a:pt x="274862" y="817880"/>
                </a:lnTo>
                <a:lnTo>
                  <a:pt x="280713" y="814070"/>
                </a:lnTo>
                <a:lnTo>
                  <a:pt x="284539" y="807720"/>
                </a:lnTo>
                <a:lnTo>
                  <a:pt x="286012" y="798830"/>
                </a:lnTo>
                <a:lnTo>
                  <a:pt x="286517" y="787400"/>
                </a:lnTo>
                <a:lnTo>
                  <a:pt x="287776" y="774700"/>
                </a:lnTo>
                <a:lnTo>
                  <a:pt x="290111" y="763270"/>
                </a:lnTo>
                <a:lnTo>
                  <a:pt x="293844" y="751840"/>
                </a:lnTo>
                <a:lnTo>
                  <a:pt x="296273" y="746760"/>
                </a:lnTo>
                <a:lnTo>
                  <a:pt x="300022" y="740410"/>
                </a:lnTo>
                <a:lnTo>
                  <a:pt x="303174" y="735330"/>
                </a:lnTo>
                <a:close/>
              </a:path>
              <a:path w="954404" h="952500">
                <a:moveTo>
                  <a:pt x="722491" y="735330"/>
                </a:moveTo>
                <a:lnTo>
                  <a:pt x="648975" y="735330"/>
                </a:lnTo>
                <a:lnTo>
                  <a:pt x="655397" y="742950"/>
                </a:lnTo>
                <a:lnTo>
                  <a:pt x="659922" y="751840"/>
                </a:lnTo>
                <a:lnTo>
                  <a:pt x="667210" y="791210"/>
                </a:lnTo>
                <a:lnTo>
                  <a:pt x="667613" y="798830"/>
                </a:lnTo>
                <a:lnTo>
                  <a:pt x="669257" y="807720"/>
                </a:lnTo>
                <a:lnTo>
                  <a:pt x="673114" y="814070"/>
                </a:lnTo>
                <a:lnTo>
                  <a:pt x="678932" y="817880"/>
                </a:lnTo>
                <a:lnTo>
                  <a:pt x="686460" y="819150"/>
                </a:lnTo>
                <a:lnTo>
                  <a:pt x="694068" y="817880"/>
                </a:lnTo>
                <a:lnTo>
                  <a:pt x="700058" y="814070"/>
                </a:lnTo>
                <a:lnTo>
                  <a:pt x="704040" y="807720"/>
                </a:lnTo>
                <a:lnTo>
                  <a:pt x="705622" y="798830"/>
                </a:lnTo>
                <a:lnTo>
                  <a:pt x="706139" y="787400"/>
                </a:lnTo>
                <a:lnTo>
                  <a:pt x="707312" y="775970"/>
                </a:lnTo>
                <a:lnTo>
                  <a:pt x="709567" y="764540"/>
                </a:lnTo>
                <a:lnTo>
                  <a:pt x="713329" y="753110"/>
                </a:lnTo>
                <a:lnTo>
                  <a:pt x="715810" y="746760"/>
                </a:lnTo>
                <a:lnTo>
                  <a:pt x="719402" y="741680"/>
                </a:lnTo>
                <a:lnTo>
                  <a:pt x="722491" y="735330"/>
                </a:lnTo>
                <a:close/>
              </a:path>
              <a:path w="954404" h="952500">
                <a:moveTo>
                  <a:pt x="912768" y="735330"/>
                </a:moveTo>
                <a:lnTo>
                  <a:pt x="839838" y="735330"/>
                </a:lnTo>
                <a:lnTo>
                  <a:pt x="846424" y="742950"/>
                </a:lnTo>
                <a:lnTo>
                  <a:pt x="850950" y="751840"/>
                </a:lnTo>
                <a:lnTo>
                  <a:pt x="858139" y="793750"/>
                </a:lnTo>
                <a:lnTo>
                  <a:pt x="858466" y="800100"/>
                </a:lnTo>
                <a:lnTo>
                  <a:pt x="860135" y="807720"/>
                </a:lnTo>
                <a:lnTo>
                  <a:pt x="863981" y="814070"/>
                </a:lnTo>
                <a:lnTo>
                  <a:pt x="869724" y="817880"/>
                </a:lnTo>
                <a:lnTo>
                  <a:pt x="877083" y="819150"/>
                </a:lnTo>
                <a:lnTo>
                  <a:pt x="884705" y="817880"/>
                </a:lnTo>
                <a:lnTo>
                  <a:pt x="890618" y="814070"/>
                </a:lnTo>
                <a:lnTo>
                  <a:pt x="894624" y="807720"/>
                </a:lnTo>
                <a:lnTo>
                  <a:pt x="896527" y="798830"/>
                </a:lnTo>
                <a:lnTo>
                  <a:pt x="897454" y="789940"/>
                </a:lnTo>
                <a:lnTo>
                  <a:pt x="898586" y="779780"/>
                </a:lnTo>
                <a:lnTo>
                  <a:pt x="909808" y="740410"/>
                </a:lnTo>
                <a:lnTo>
                  <a:pt x="912768" y="735330"/>
                </a:lnTo>
                <a:close/>
              </a:path>
              <a:path w="954404" h="952500">
                <a:moveTo>
                  <a:pt x="213166" y="685800"/>
                </a:moveTo>
                <a:lnTo>
                  <a:pt x="190559" y="723900"/>
                </a:lnTo>
                <a:lnTo>
                  <a:pt x="343958" y="723900"/>
                </a:lnTo>
                <a:lnTo>
                  <a:pt x="343958" y="717550"/>
                </a:lnTo>
                <a:lnTo>
                  <a:pt x="264902" y="717550"/>
                </a:lnTo>
                <a:lnTo>
                  <a:pt x="261143" y="712470"/>
                </a:lnTo>
                <a:lnTo>
                  <a:pt x="258159" y="709930"/>
                </a:lnTo>
                <a:lnTo>
                  <a:pt x="248487" y="701040"/>
                </a:lnTo>
                <a:lnTo>
                  <a:pt x="237806" y="693420"/>
                </a:lnTo>
                <a:lnTo>
                  <a:pt x="226053" y="689610"/>
                </a:lnTo>
                <a:lnTo>
                  <a:pt x="213166" y="685800"/>
                </a:lnTo>
                <a:close/>
              </a:path>
              <a:path w="954404" h="952500">
                <a:moveTo>
                  <a:pt x="825304" y="687070"/>
                </a:moveTo>
                <a:lnTo>
                  <a:pt x="815266" y="687070"/>
                </a:lnTo>
                <a:lnTo>
                  <a:pt x="807649" y="690880"/>
                </a:lnTo>
                <a:lnTo>
                  <a:pt x="802771" y="697230"/>
                </a:lnTo>
                <a:lnTo>
                  <a:pt x="800949" y="707390"/>
                </a:lnTo>
                <a:lnTo>
                  <a:pt x="800938" y="723900"/>
                </a:lnTo>
                <a:lnTo>
                  <a:pt x="953796" y="723900"/>
                </a:lnTo>
                <a:lnTo>
                  <a:pt x="953788" y="720090"/>
                </a:lnTo>
                <a:lnTo>
                  <a:pt x="876873" y="720090"/>
                </a:lnTo>
                <a:lnTo>
                  <a:pt x="875439" y="717550"/>
                </a:lnTo>
                <a:lnTo>
                  <a:pt x="872863" y="715010"/>
                </a:lnTo>
                <a:lnTo>
                  <a:pt x="862995" y="704850"/>
                </a:lnTo>
                <a:lnTo>
                  <a:pt x="851820" y="695960"/>
                </a:lnTo>
                <a:lnTo>
                  <a:pt x="839277" y="689610"/>
                </a:lnTo>
                <a:lnTo>
                  <a:pt x="825304" y="687070"/>
                </a:lnTo>
                <a:close/>
              </a:path>
              <a:path w="954404" h="952500">
                <a:moveTo>
                  <a:pt x="131828" y="685800"/>
                </a:moveTo>
                <a:lnTo>
                  <a:pt x="91806" y="703580"/>
                </a:lnTo>
                <a:lnTo>
                  <a:pt x="76479" y="721360"/>
                </a:lnTo>
                <a:lnTo>
                  <a:pt x="152822" y="721360"/>
                </a:lnTo>
                <a:lnTo>
                  <a:pt x="152935" y="713740"/>
                </a:lnTo>
                <a:lnTo>
                  <a:pt x="152835" y="706120"/>
                </a:lnTo>
                <a:lnTo>
                  <a:pt x="131828" y="685800"/>
                </a:lnTo>
                <a:close/>
              </a:path>
              <a:path w="954404" h="952500">
                <a:moveTo>
                  <a:pt x="747780" y="687070"/>
                </a:moveTo>
                <a:lnTo>
                  <a:pt x="736417" y="687070"/>
                </a:lnTo>
                <a:lnTo>
                  <a:pt x="724622" y="689610"/>
                </a:lnTo>
                <a:lnTo>
                  <a:pt x="692240" y="713740"/>
                </a:lnTo>
                <a:lnTo>
                  <a:pt x="689570" y="717550"/>
                </a:lnTo>
                <a:lnTo>
                  <a:pt x="686806" y="720090"/>
                </a:lnTo>
                <a:lnTo>
                  <a:pt x="763201" y="720090"/>
                </a:lnTo>
                <a:lnTo>
                  <a:pt x="763201" y="708660"/>
                </a:lnTo>
                <a:lnTo>
                  <a:pt x="761409" y="697230"/>
                </a:lnTo>
                <a:lnTo>
                  <a:pt x="756190" y="690880"/>
                </a:lnTo>
                <a:lnTo>
                  <a:pt x="747780" y="687070"/>
                </a:lnTo>
                <a:close/>
              </a:path>
              <a:path w="954404" h="952500">
                <a:moveTo>
                  <a:pt x="930128" y="685800"/>
                </a:moveTo>
                <a:lnTo>
                  <a:pt x="890549" y="704850"/>
                </a:lnTo>
                <a:lnTo>
                  <a:pt x="885517" y="709930"/>
                </a:lnTo>
                <a:lnTo>
                  <a:pt x="875491" y="717550"/>
                </a:lnTo>
                <a:lnTo>
                  <a:pt x="877156" y="720090"/>
                </a:lnTo>
                <a:lnTo>
                  <a:pt x="953788" y="720090"/>
                </a:lnTo>
                <a:lnTo>
                  <a:pt x="953761" y="706120"/>
                </a:lnTo>
                <a:lnTo>
                  <a:pt x="952025" y="697230"/>
                </a:lnTo>
                <a:lnTo>
                  <a:pt x="947194" y="690880"/>
                </a:lnTo>
                <a:lnTo>
                  <a:pt x="939739" y="687070"/>
                </a:lnTo>
                <a:lnTo>
                  <a:pt x="930128" y="685800"/>
                </a:lnTo>
                <a:close/>
              </a:path>
              <a:path w="954404" h="952500">
                <a:moveTo>
                  <a:pt x="287205" y="694690"/>
                </a:moveTo>
                <a:lnTo>
                  <a:pt x="264902" y="717550"/>
                </a:lnTo>
                <a:lnTo>
                  <a:pt x="343958" y="717550"/>
                </a:lnTo>
                <a:lnTo>
                  <a:pt x="343958" y="704850"/>
                </a:lnTo>
                <a:lnTo>
                  <a:pt x="676308" y="704850"/>
                </a:lnTo>
                <a:lnTo>
                  <a:pt x="669048" y="697230"/>
                </a:lnTo>
                <a:lnTo>
                  <a:pt x="288399" y="697230"/>
                </a:lnTo>
                <a:lnTo>
                  <a:pt x="287205" y="694690"/>
                </a:lnTo>
                <a:close/>
              </a:path>
              <a:path w="954404" h="952500">
                <a:moveTo>
                  <a:pt x="645037" y="609600"/>
                </a:moveTo>
                <a:lnTo>
                  <a:pt x="307948" y="609600"/>
                </a:lnTo>
                <a:lnTo>
                  <a:pt x="298530" y="610870"/>
                </a:lnTo>
                <a:lnTo>
                  <a:pt x="291678" y="614680"/>
                </a:lnTo>
                <a:lnTo>
                  <a:pt x="287474" y="622300"/>
                </a:lnTo>
                <a:lnTo>
                  <a:pt x="286001" y="631190"/>
                </a:lnTo>
                <a:lnTo>
                  <a:pt x="285916" y="666750"/>
                </a:lnTo>
                <a:lnTo>
                  <a:pt x="286085" y="678180"/>
                </a:lnTo>
                <a:lnTo>
                  <a:pt x="286232" y="684530"/>
                </a:lnTo>
                <a:lnTo>
                  <a:pt x="287593" y="690880"/>
                </a:lnTo>
                <a:lnTo>
                  <a:pt x="288399" y="697230"/>
                </a:lnTo>
                <a:lnTo>
                  <a:pt x="669048" y="697230"/>
                </a:lnTo>
                <a:lnTo>
                  <a:pt x="666628" y="694690"/>
                </a:lnTo>
                <a:lnTo>
                  <a:pt x="666231" y="690880"/>
                </a:lnTo>
                <a:lnTo>
                  <a:pt x="667508" y="684530"/>
                </a:lnTo>
                <a:lnTo>
                  <a:pt x="667644" y="678180"/>
                </a:lnTo>
                <a:lnTo>
                  <a:pt x="667809" y="666750"/>
                </a:lnTo>
                <a:lnTo>
                  <a:pt x="324806" y="666750"/>
                </a:lnTo>
                <a:lnTo>
                  <a:pt x="324806" y="647700"/>
                </a:lnTo>
                <a:lnTo>
                  <a:pt x="667806" y="647700"/>
                </a:lnTo>
                <a:lnTo>
                  <a:pt x="667749" y="632460"/>
                </a:lnTo>
                <a:lnTo>
                  <a:pt x="666396" y="622300"/>
                </a:lnTo>
                <a:lnTo>
                  <a:pt x="662256" y="614680"/>
                </a:lnTo>
                <a:lnTo>
                  <a:pt x="655184" y="610870"/>
                </a:lnTo>
                <a:lnTo>
                  <a:pt x="645037" y="609600"/>
                </a:lnTo>
                <a:close/>
              </a:path>
              <a:path w="954404" h="952500">
                <a:moveTo>
                  <a:pt x="667806" y="647700"/>
                </a:moveTo>
                <a:lnTo>
                  <a:pt x="628902" y="647700"/>
                </a:lnTo>
                <a:lnTo>
                  <a:pt x="628902" y="666750"/>
                </a:lnTo>
                <a:lnTo>
                  <a:pt x="667809" y="666750"/>
                </a:lnTo>
                <a:lnTo>
                  <a:pt x="667806" y="647700"/>
                </a:lnTo>
                <a:close/>
              </a:path>
              <a:path w="954404" h="952500">
                <a:moveTo>
                  <a:pt x="588212" y="342900"/>
                </a:moveTo>
                <a:lnTo>
                  <a:pt x="363287" y="342900"/>
                </a:lnTo>
                <a:lnTo>
                  <a:pt x="354926" y="344170"/>
                </a:lnTo>
                <a:lnTo>
                  <a:pt x="348808" y="347980"/>
                </a:lnTo>
                <a:lnTo>
                  <a:pt x="344972" y="354330"/>
                </a:lnTo>
                <a:lnTo>
                  <a:pt x="343455" y="363220"/>
                </a:lnTo>
                <a:lnTo>
                  <a:pt x="343445" y="609600"/>
                </a:lnTo>
                <a:lnTo>
                  <a:pt x="381810" y="609600"/>
                </a:lnTo>
                <a:lnTo>
                  <a:pt x="381810" y="381000"/>
                </a:lnTo>
                <a:lnTo>
                  <a:pt x="610435" y="381000"/>
                </a:lnTo>
                <a:lnTo>
                  <a:pt x="610421" y="364490"/>
                </a:lnTo>
                <a:lnTo>
                  <a:pt x="609039" y="354330"/>
                </a:lnTo>
                <a:lnTo>
                  <a:pt x="604900" y="347980"/>
                </a:lnTo>
                <a:lnTo>
                  <a:pt x="597970" y="344170"/>
                </a:lnTo>
                <a:lnTo>
                  <a:pt x="588212" y="342900"/>
                </a:lnTo>
                <a:close/>
              </a:path>
              <a:path w="954404" h="952500">
                <a:moveTo>
                  <a:pt x="610435" y="381000"/>
                </a:moveTo>
                <a:lnTo>
                  <a:pt x="571961" y="381000"/>
                </a:lnTo>
                <a:lnTo>
                  <a:pt x="571961" y="609600"/>
                </a:lnTo>
                <a:lnTo>
                  <a:pt x="610965" y="609600"/>
                </a:lnTo>
                <a:lnTo>
                  <a:pt x="610745" y="607060"/>
                </a:lnTo>
                <a:lnTo>
                  <a:pt x="610452" y="604520"/>
                </a:lnTo>
                <a:lnTo>
                  <a:pt x="610435" y="381000"/>
                </a:lnTo>
                <a:close/>
              </a:path>
              <a:path w="954404" h="952500">
                <a:moveTo>
                  <a:pt x="377161" y="341630"/>
                </a:moveTo>
                <a:lnTo>
                  <a:pt x="370198" y="342900"/>
                </a:lnTo>
                <a:lnTo>
                  <a:pt x="390333" y="342900"/>
                </a:lnTo>
                <a:lnTo>
                  <a:pt x="377161" y="341630"/>
                </a:lnTo>
                <a:close/>
              </a:path>
              <a:path w="954404" h="952500">
                <a:moveTo>
                  <a:pt x="503262" y="179070"/>
                </a:moveTo>
                <a:lnTo>
                  <a:pt x="450342" y="179070"/>
                </a:lnTo>
                <a:lnTo>
                  <a:pt x="449567" y="182880"/>
                </a:lnTo>
                <a:lnTo>
                  <a:pt x="449284" y="184150"/>
                </a:lnTo>
                <a:lnTo>
                  <a:pt x="441351" y="210820"/>
                </a:lnTo>
                <a:lnTo>
                  <a:pt x="433973" y="236220"/>
                </a:lnTo>
                <a:lnTo>
                  <a:pt x="418416" y="285750"/>
                </a:lnTo>
                <a:lnTo>
                  <a:pt x="413581" y="298450"/>
                </a:lnTo>
                <a:lnTo>
                  <a:pt x="408026" y="311150"/>
                </a:lnTo>
                <a:lnTo>
                  <a:pt x="402169" y="322580"/>
                </a:lnTo>
                <a:lnTo>
                  <a:pt x="396427" y="335280"/>
                </a:lnTo>
                <a:lnTo>
                  <a:pt x="394019" y="340360"/>
                </a:lnTo>
                <a:lnTo>
                  <a:pt x="390333" y="342900"/>
                </a:lnTo>
                <a:lnTo>
                  <a:pt x="570486" y="342900"/>
                </a:lnTo>
                <a:lnTo>
                  <a:pt x="566082" y="341630"/>
                </a:lnTo>
                <a:lnTo>
                  <a:pt x="438122" y="341630"/>
                </a:lnTo>
                <a:lnTo>
                  <a:pt x="476886" y="233680"/>
                </a:lnTo>
                <a:lnTo>
                  <a:pt x="518192" y="233680"/>
                </a:lnTo>
                <a:lnTo>
                  <a:pt x="517034" y="229870"/>
                </a:lnTo>
                <a:lnTo>
                  <a:pt x="508434" y="199390"/>
                </a:lnTo>
                <a:lnTo>
                  <a:pt x="506717" y="193040"/>
                </a:lnTo>
                <a:lnTo>
                  <a:pt x="505262" y="186690"/>
                </a:lnTo>
                <a:lnTo>
                  <a:pt x="503262" y="179070"/>
                </a:lnTo>
                <a:close/>
              </a:path>
              <a:path w="954404" h="952500">
                <a:moveTo>
                  <a:pt x="518192" y="233680"/>
                </a:moveTo>
                <a:lnTo>
                  <a:pt x="476886" y="233680"/>
                </a:lnTo>
                <a:lnTo>
                  <a:pt x="515628" y="341630"/>
                </a:lnTo>
                <a:lnTo>
                  <a:pt x="566082" y="341630"/>
                </a:lnTo>
                <a:lnTo>
                  <a:pt x="561677" y="340360"/>
                </a:lnTo>
                <a:lnTo>
                  <a:pt x="555639" y="332740"/>
                </a:lnTo>
                <a:lnTo>
                  <a:pt x="548978" y="318770"/>
                </a:lnTo>
                <a:lnTo>
                  <a:pt x="536773" y="289560"/>
                </a:lnTo>
                <a:lnTo>
                  <a:pt x="526303" y="260350"/>
                </a:lnTo>
                <a:lnTo>
                  <a:pt x="518192" y="233680"/>
                </a:lnTo>
                <a:close/>
              </a:path>
              <a:path w="954404" h="952500">
                <a:moveTo>
                  <a:pt x="430181" y="57150"/>
                </a:moveTo>
                <a:lnTo>
                  <a:pt x="411845" y="57150"/>
                </a:lnTo>
                <a:lnTo>
                  <a:pt x="391611" y="58420"/>
                </a:lnTo>
                <a:lnTo>
                  <a:pt x="385454" y="62230"/>
                </a:lnTo>
                <a:lnTo>
                  <a:pt x="382438" y="71120"/>
                </a:lnTo>
                <a:lnTo>
                  <a:pt x="381455" y="77470"/>
                </a:lnTo>
                <a:lnTo>
                  <a:pt x="382559" y="82550"/>
                </a:lnTo>
                <a:lnTo>
                  <a:pt x="385728" y="88900"/>
                </a:lnTo>
                <a:lnTo>
                  <a:pt x="390940" y="92710"/>
                </a:lnTo>
                <a:lnTo>
                  <a:pt x="405699" y="104140"/>
                </a:lnTo>
                <a:lnTo>
                  <a:pt x="413134" y="110490"/>
                </a:lnTo>
                <a:lnTo>
                  <a:pt x="420678" y="115570"/>
                </a:lnTo>
                <a:lnTo>
                  <a:pt x="425002" y="119380"/>
                </a:lnTo>
                <a:lnTo>
                  <a:pt x="425065" y="121920"/>
                </a:lnTo>
                <a:lnTo>
                  <a:pt x="420492" y="135890"/>
                </a:lnTo>
                <a:lnTo>
                  <a:pt x="417455" y="146050"/>
                </a:lnTo>
                <a:lnTo>
                  <a:pt x="414517" y="154940"/>
                </a:lnTo>
                <a:lnTo>
                  <a:pt x="409202" y="173990"/>
                </a:lnTo>
                <a:lnTo>
                  <a:pt x="412228" y="181610"/>
                </a:lnTo>
                <a:lnTo>
                  <a:pt x="425536" y="191770"/>
                </a:lnTo>
                <a:lnTo>
                  <a:pt x="434395" y="190500"/>
                </a:lnTo>
                <a:lnTo>
                  <a:pt x="444195" y="184150"/>
                </a:lnTo>
                <a:lnTo>
                  <a:pt x="446646" y="182880"/>
                </a:lnTo>
                <a:lnTo>
                  <a:pt x="450342" y="179070"/>
                </a:lnTo>
                <a:lnTo>
                  <a:pt x="540853" y="179070"/>
                </a:lnTo>
                <a:lnTo>
                  <a:pt x="542177" y="176530"/>
                </a:lnTo>
                <a:lnTo>
                  <a:pt x="532653" y="134620"/>
                </a:lnTo>
                <a:lnTo>
                  <a:pt x="528570" y="121920"/>
                </a:lnTo>
                <a:lnTo>
                  <a:pt x="528884" y="119380"/>
                </a:lnTo>
                <a:lnTo>
                  <a:pt x="532413" y="116840"/>
                </a:lnTo>
                <a:lnTo>
                  <a:pt x="468111" y="116840"/>
                </a:lnTo>
                <a:lnTo>
                  <a:pt x="461033" y="96520"/>
                </a:lnTo>
                <a:lnTo>
                  <a:pt x="477147" y="86360"/>
                </a:lnTo>
                <a:lnTo>
                  <a:pt x="569441" y="86360"/>
                </a:lnTo>
                <a:lnTo>
                  <a:pt x="571122" y="83820"/>
                </a:lnTo>
                <a:lnTo>
                  <a:pt x="572291" y="77470"/>
                </a:lnTo>
                <a:lnTo>
                  <a:pt x="571301" y="71120"/>
                </a:lnTo>
                <a:lnTo>
                  <a:pt x="568254" y="62230"/>
                </a:lnTo>
                <a:lnTo>
                  <a:pt x="562171" y="58420"/>
                </a:lnTo>
                <a:lnTo>
                  <a:pt x="439347" y="58420"/>
                </a:lnTo>
                <a:lnTo>
                  <a:pt x="430181" y="57150"/>
                </a:lnTo>
                <a:close/>
              </a:path>
              <a:path w="954404" h="952500">
                <a:moveTo>
                  <a:pt x="540853" y="179070"/>
                </a:moveTo>
                <a:lnTo>
                  <a:pt x="503262" y="179070"/>
                </a:lnTo>
                <a:lnTo>
                  <a:pt x="505995" y="181610"/>
                </a:lnTo>
                <a:lnTo>
                  <a:pt x="507125" y="181610"/>
                </a:lnTo>
                <a:lnTo>
                  <a:pt x="508193" y="182880"/>
                </a:lnTo>
                <a:lnTo>
                  <a:pt x="515475" y="187960"/>
                </a:lnTo>
                <a:lnTo>
                  <a:pt x="522272" y="189230"/>
                </a:lnTo>
                <a:lnTo>
                  <a:pt x="528652" y="189230"/>
                </a:lnTo>
                <a:lnTo>
                  <a:pt x="534685" y="186690"/>
                </a:lnTo>
                <a:lnTo>
                  <a:pt x="539529" y="181610"/>
                </a:lnTo>
                <a:lnTo>
                  <a:pt x="540853" y="179070"/>
                </a:lnTo>
                <a:close/>
              </a:path>
              <a:path w="954404" h="952500">
                <a:moveTo>
                  <a:pt x="569441" y="86360"/>
                </a:moveTo>
                <a:lnTo>
                  <a:pt x="477147" y="86360"/>
                </a:lnTo>
                <a:lnTo>
                  <a:pt x="492864" y="96520"/>
                </a:lnTo>
                <a:lnTo>
                  <a:pt x="485493" y="116840"/>
                </a:lnTo>
                <a:lnTo>
                  <a:pt x="532413" y="116840"/>
                </a:lnTo>
                <a:lnTo>
                  <a:pt x="539940" y="110490"/>
                </a:lnTo>
                <a:lnTo>
                  <a:pt x="547378" y="105410"/>
                </a:lnTo>
                <a:lnTo>
                  <a:pt x="562171" y="93980"/>
                </a:lnTo>
                <a:lnTo>
                  <a:pt x="567760" y="88900"/>
                </a:lnTo>
                <a:lnTo>
                  <a:pt x="569441" y="86360"/>
                </a:lnTo>
                <a:close/>
              </a:path>
              <a:path w="954404" h="952500">
                <a:moveTo>
                  <a:pt x="483051" y="0"/>
                </a:moveTo>
                <a:lnTo>
                  <a:pt x="469879" y="0"/>
                </a:lnTo>
                <a:lnTo>
                  <a:pt x="464618" y="3810"/>
                </a:lnTo>
                <a:lnTo>
                  <a:pt x="449090" y="43180"/>
                </a:lnTo>
                <a:lnTo>
                  <a:pt x="445337" y="55880"/>
                </a:lnTo>
                <a:lnTo>
                  <a:pt x="443693" y="58420"/>
                </a:lnTo>
                <a:lnTo>
                  <a:pt x="510340" y="58420"/>
                </a:lnTo>
                <a:lnTo>
                  <a:pt x="508455" y="55880"/>
                </a:lnTo>
                <a:lnTo>
                  <a:pt x="504636" y="43180"/>
                </a:lnTo>
                <a:lnTo>
                  <a:pt x="501870" y="34290"/>
                </a:lnTo>
                <a:lnTo>
                  <a:pt x="496215" y="16510"/>
                </a:lnTo>
                <a:lnTo>
                  <a:pt x="492969" y="8890"/>
                </a:lnTo>
                <a:lnTo>
                  <a:pt x="488605" y="3810"/>
                </a:lnTo>
                <a:lnTo>
                  <a:pt x="483051" y="0"/>
                </a:lnTo>
                <a:close/>
              </a:path>
              <a:path w="954404" h="952500">
                <a:moveTo>
                  <a:pt x="541559" y="57150"/>
                </a:moveTo>
                <a:lnTo>
                  <a:pt x="523564" y="57150"/>
                </a:lnTo>
                <a:lnTo>
                  <a:pt x="514570" y="58420"/>
                </a:lnTo>
                <a:lnTo>
                  <a:pt x="562171" y="58420"/>
                </a:lnTo>
                <a:lnTo>
                  <a:pt x="541559" y="5715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331987" y="6406057"/>
            <a:ext cx="152414" cy="15258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4996346" y="5960997"/>
            <a:ext cx="890873" cy="89907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264523" y="9808308"/>
            <a:ext cx="512445" cy="226060"/>
          </a:xfrm>
          <a:custGeom>
            <a:avLst/>
            <a:gdLst/>
            <a:ahLst/>
            <a:cxnLst/>
            <a:rect l="l" t="t" r="r" b="b"/>
            <a:pathLst>
              <a:path w="512444" h="226059">
                <a:moveTo>
                  <a:pt x="182944" y="0"/>
                </a:moveTo>
                <a:lnTo>
                  <a:pt x="28135" y="94"/>
                </a:lnTo>
                <a:lnTo>
                  <a:pt x="0" y="12523"/>
                </a:lnTo>
                <a:lnTo>
                  <a:pt x="2062" y="14387"/>
                </a:lnTo>
                <a:lnTo>
                  <a:pt x="3717" y="15937"/>
                </a:lnTo>
                <a:lnTo>
                  <a:pt x="198555" y="184650"/>
                </a:lnTo>
                <a:lnTo>
                  <a:pt x="218085" y="201650"/>
                </a:lnTo>
                <a:lnTo>
                  <a:pt x="237395" y="218894"/>
                </a:lnTo>
                <a:lnTo>
                  <a:pt x="244471" y="223872"/>
                </a:lnTo>
                <a:lnTo>
                  <a:pt x="251759" y="225896"/>
                </a:lnTo>
                <a:lnTo>
                  <a:pt x="259318" y="224633"/>
                </a:lnTo>
                <a:lnTo>
                  <a:pt x="267206" y="219752"/>
                </a:lnTo>
                <a:lnTo>
                  <a:pt x="505335" y="20094"/>
                </a:lnTo>
                <a:lnTo>
                  <a:pt x="508696" y="17078"/>
                </a:lnTo>
                <a:lnTo>
                  <a:pt x="512329" y="13916"/>
                </a:lnTo>
                <a:lnTo>
                  <a:pt x="505944" y="7314"/>
                </a:lnTo>
                <a:lnTo>
                  <a:pt x="498668" y="3029"/>
                </a:lnTo>
                <a:lnTo>
                  <a:pt x="490625" y="711"/>
                </a:lnTo>
                <a:lnTo>
                  <a:pt x="481943" y="10"/>
                </a:lnTo>
                <a:lnTo>
                  <a:pt x="182944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287124" y="10020392"/>
            <a:ext cx="469900" cy="136525"/>
          </a:xfrm>
          <a:custGeom>
            <a:avLst/>
            <a:gdLst/>
            <a:ahLst/>
            <a:cxnLst/>
            <a:rect l="l" t="t" r="r" b="b"/>
            <a:pathLst>
              <a:path w="469900" h="136525">
                <a:moveTo>
                  <a:pt x="168476" y="2711"/>
                </a:moveTo>
                <a:lnTo>
                  <a:pt x="0" y="136362"/>
                </a:lnTo>
                <a:lnTo>
                  <a:pt x="469357" y="136362"/>
                </a:lnTo>
                <a:lnTo>
                  <a:pt x="363983" y="52773"/>
                </a:lnTo>
                <a:lnTo>
                  <a:pt x="232924" y="52773"/>
                </a:lnTo>
                <a:lnTo>
                  <a:pt x="224631" y="51841"/>
                </a:lnTo>
                <a:lnTo>
                  <a:pt x="211972" y="40606"/>
                </a:lnTo>
                <a:lnTo>
                  <a:pt x="205815" y="34983"/>
                </a:lnTo>
                <a:lnTo>
                  <a:pt x="168476" y="2711"/>
                </a:lnTo>
                <a:close/>
              </a:path>
              <a:path w="469900" h="136525">
                <a:moveTo>
                  <a:pt x="297456" y="0"/>
                </a:moveTo>
                <a:lnTo>
                  <a:pt x="252002" y="37515"/>
                </a:lnTo>
                <a:lnTo>
                  <a:pt x="239762" y="47349"/>
                </a:lnTo>
                <a:lnTo>
                  <a:pt x="232924" y="52773"/>
                </a:lnTo>
                <a:lnTo>
                  <a:pt x="363983" y="52773"/>
                </a:lnTo>
                <a:lnTo>
                  <a:pt x="29745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610360" y="9851783"/>
            <a:ext cx="175260" cy="285115"/>
          </a:xfrm>
          <a:custGeom>
            <a:avLst/>
            <a:gdLst/>
            <a:ahLst/>
            <a:cxnLst/>
            <a:rect l="l" t="t" r="r" b="b"/>
            <a:pathLst>
              <a:path w="175260" h="285115">
                <a:moveTo>
                  <a:pt x="174895" y="0"/>
                </a:moveTo>
                <a:lnTo>
                  <a:pt x="0" y="147147"/>
                </a:lnTo>
                <a:lnTo>
                  <a:pt x="173177" y="284535"/>
                </a:lnTo>
                <a:lnTo>
                  <a:pt x="173900" y="281373"/>
                </a:lnTo>
                <a:lnTo>
                  <a:pt x="174832" y="279185"/>
                </a:lnTo>
                <a:lnTo>
                  <a:pt x="174895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258791" y="9852520"/>
            <a:ext cx="172085" cy="283845"/>
          </a:xfrm>
          <a:custGeom>
            <a:avLst/>
            <a:gdLst/>
            <a:ahLst/>
            <a:cxnLst/>
            <a:rect l="l" t="t" r="r" b="b"/>
            <a:pathLst>
              <a:path w="172085" h="283845">
                <a:moveTo>
                  <a:pt x="261" y="0"/>
                </a:moveTo>
                <a:lnTo>
                  <a:pt x="62" y="2115"/>
                </a:lnTo>
                <a:lnTo>
                  <a:pt x="0" y="276096"/>
                </a:lnTo>
                <a:lnTo>
                  <a:pt x="984" y="279363"/>
                </a:lnTo>
                <a:lnTo>
                  <a:pt x="1664" y="283457"/>
                </a:lnTo>
                <a:lnTo>
                  <a:pt x="171586" y="148686"/>
                </a:lnTo>
                <a:lnTo>
                  <a:pt x="261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2814946" y="9761049"/>
            <a:ext cx="546100" cy="458470"/>
          </a:xfrm>
          <a:custGeom>
            <a:avLst/>
            <a:gdLst/>
            <a:ahLst/>
            <a:cxnLst/>
            <a:rect l="l" t="t" r="r" b="b"/>
            <a:pathLst>
              <a:path w="546100" h="458470">
                <a:moveTo>
                  <a:pt x="477488" y="359817"/>
                </a:moveTo>
                <a:lnTo>
                  <a:pt x="291186" y="359817"/>
                </a:lnTo>
                <a:lnTo>
                  <a:pt x="293730" y="361556"/>
                </a:lnTo>
                <a:lnTo>
                  <a:pt x="295908" y="362938"/>
                </a:lnTo>
                <a:lnTo>
                  <a:pt x="412753" y="449427"/>
                </a:lnTo>
                <a:lnTo>
                  <a:pt x="429689" y="458034"/>
                </a:lnTo>
                <a:lnTo>
                  <a:pt x="444177" y="457606"/>
                </a:lnTo>
                <a:lnTo>
                  <a:pt x="455353" y="448448"/>
                </a:lnTo>
                <a:lnTo>
                  <a:pt x="462355" y="430852"/>
                </a:lnTo>
                <a:lnTo>
                  <a:pt x="477488" y="359817"/>
                </a:lnTo>
                <a:close/>
              </a:path>
              <a:path w="546100" h="458470">
                <a:moveTo>
                  <a:pt x="536382" y="82486"/>
                </a:moveTo>
                <a:lnTo>
                  <a:pt x="444521" y="82486"/>
                </a:lnTo>
                <a:lnTo>
                  <a:pt x="447642" y="84307"/>
                </a:lnTo>
                <a:lnTo>
                  <a:pt x="450490" y="85009"/>
                </a:lnTo>
                <a:lnTo>
                  <a:pt x="449327" y="87637"/>
                </a:lnTo>
                <a:lnTo>
                  <a:pt x="426360" y="111440"/>
                </a:lnTo>
                <a:lnTo>
                  <a:pt x="216654" y="300521"/>
                </a:lnTo>
                <a:lnTo>
                  <a:pt x="209933" y="364931"/>
                </a:lnTo>
                <a:lnTo>
                  <a:pt x="206089" y="424318"/>
                </a:lnTo>
                <a:lnTo>
                  <a:pt x="206267" y="427355"/>
                </a:lnTo>
                <a:lnTo>
                  <a:pt x="206267" y="430852"/>
                </a:lnTo>
                <a:lnTo>
                  <a:pt x="291186" y="359817"/>
                </a:lnTo>
                <a:lnTo>
                  <a:pt x="477488" y="359817"/>
                </a:lnTo>
                <a:lnTo>
                  <a:pt x="496373" y="271168"/>
                </a:lnTo>
                <a:lnTo>
                  <a:pt x="518993" y="164689"/>
                </a:lnTo>
                <a:lnTo>
                  <a:pt x="536382" y="82486"/>
                </a:lnTo>
                <a:close/>
              </a:path>
              <a:path w="546100" h="458470">
                <a:moveTo>
                  <a:pt x="525832" y="0"/>
                </a:moveTo>
                <a:lnTo>
                  <a:pt x="228393" y="111440"/>
                </a:lnTo>
                <a:lnTo>
                  <a:pt x="19435" y="192357"/>
                </a:lnTo>
                <a:lnTo>
                  <a:pt x="0" y="213539"/>
                </a:lnTo>
                <a:lnTo>
                  <a:pt x="2527" y="219493"/>
                </a:lnTo>
                <a:lnTo>
                  <a:pt x="8723" y="224680"/>
                </a:lnTo>
                <a:lnTo>
                  <a:pt x="11959" y="226554"/>
                </a:lnTo>
                <a:lnTo>
                  <a:pt x="15571" y="227905"/>
                </a:lnTo>
                <a:lnTo>
                  <a:pt x="141682" y="268239"/>
                </a:lnTo>
                <a:lnTo>
                  <a:pt x="146258" y="267318"/>
                </a:lnTo>
                <a:lnTo>
                  <a:pt x="392944" y="111417"/>
                </a:lnTo>
                <a:lnTo>
                  <a:pt x="432239" y="86642"/>
                </a:lnTo>
                <a:lnTo>
                  <a:pt x="437129" y="84465"/>
                </a:lnTo>
                <a:lnTo>
                  <a:pt x="444521" y="82486"/>
                </a:lnTo>
                <a:lnTo>
                  <a:pt x="536382" y="82486"/>
                </a:lnTo>
                <a:lnTo>
                  <a:pt x="541513" y="58183"/>
                </a:lnTo>
                <a:lnTo>
                  <a:pt x="543349" y="49000"/>
                </a:lnTo>
                <a:lnTo>
                  <a:pt x="544842" y="39712"/>
                </a:lnTo>
                <a:lnTo>
                  <a:pt x="545744" y="30400"/>
                </a:lnTo>
                <a:lnTo>
                  <a:pt x="545806" y="21147"/>
                </a:lnTo>
                <a:lnTo>
                  <a:pt x="542783" y="10467"/>
                </a:lnTo>
                <a:lnTo>
                  <a:pt x="535708" y="3244"/>
                </a:lnTo>
                <a:lnTo>
                  <a:pt x="525832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9159119" y="5691804"/>
            <a:ext cx="1550619" cy="14224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48193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12" y="2454667"/>
            <a:ext cx="20101587" cy="88538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52734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4" y="191130"/>
                </a:lnTo>
                <a:lnTo>
                  <a:pt x="23833" y="216997"/>
                </a:lnTo>
                <a:lnTo>
                  <a:pt x="49700" y="234436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5" y="263839"/>
            <a:ext cx="2758439" cy="231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8" y="175826"/>
            <a:ext cx="467359" cy="350520"/>
          </a:xfrm>
          <a:custGeom>
            <a:avLst/>
            <a:gdLst/>
            <a:ahLst/>
            <a:cxnLst/>
            <a:rect l="l" t="t" r="r" b="b"/>
            <a:pathLst>
              <a:path w="467359" h="350520">
                <a:moveTo>
                  <a:pt x="364323" y="293226"/>
                </a:moveTo>
                <a:lnTo>
                  <a:pt x="351556" y="296106"/>
                </a:lnTo>
                <a:lnTo>
                  <a:pt x="338305" y="298827"/>
                </a:lnTo>
                <a:lnTo>
                  <a:pt x="324592" y="301388"/>
                </a:lnTo>
                <a:lnTo>
                  <a:pt x="310440" y="303791"/>
                </a:lnTo>
                <a:lnTo>
                  <a:pt x="309948" y="349874"/>
                </a:lnTo>
                <a:lnTo>
                  <a:pt x="364711" y="349895"/>
                </a:lnTo>
                <a:lnTo>
                  <a:pt x="364323" y="293226"/>
                </a:lnTo>
                <a:close/>
              </a:path>
              <a:path w="467359" h="350520">
                <a:moveTo>
                  <a:pt x="363429" y="153723"/>
                </a:moveTo>
                <a:lnTo>
                  <a:pt x="210035" y="153723"/>
                </a:lnTo>
                <a:lnTo>
                  <a:pt x="225176" y="153848"/>
                </a:lnTo>
                <a:lnTo>
                  <a:pt x="232725" y="154068"/>
                </a:lnTo>
                <a:lnTo>
                  <a:pt x="63066" y="347036"/>
                </a:lnTo>
                <a:lnTo>
                  <a:pt x="144477" y="345790"/>
                </a:lnTo>
                <a:lnTo>
                  <a:pt x="290975" y="179094"/>
                </a:lnTo>
                <a:lnTo>
                  <a:pt x="306357" y="159859"/>
                </a:lnTo>
                <a:lnTo>
                  <a:pt x="382351" y="159859"/>
                </a:lnTo>
                <a:lnTo>
                  <a:pt x="381624" y="159632"/>
                </a:lnTo>
                <a:lnTo>
                  <a:pt x="372696" y="157109"/>
                </a:lnTo>
                <a:lnTo>
                  <a:pt x="363433" y="154738"/>
                </a:lnTo>
                <a:lnTo>
                  <a:pt x="363429" y="153723"/>
                </a:lnTo>
                <a:close/>
              </a:path>
              <a:path w="467359" h="350520">
                <a:moveTo>
                  <a:pt x="458480" y="202883"/>
                </a:moveTo>
                <a:lnTo>
                  <a:pt x="403956" y="202883"/>
                </a:lnTo>
                <a:lnTo>
                  <a:pt x="406529" y="215718"/>
                </a:lnTo>
                <a:lnTo>
                  <a:pt x="400422" y="226086"/>
                </a:lnTo>
                <a:lnTo>
                  <a:pt x="364973" y="240798"/>
                </a:lnTo>
                <a:lnTo>
                  <a:pt x="307327" y="249476"/>
                </a:lnTo>
                <a:lnTo>
                  <a:pt x="230684" y="255719"/>
                </a:lnTo>
                <a:lnTo>
                  <a:pt x="181837" y="312639"/>
                </a:lnTo>
                <a:lnTo>
                  <a:pt x="230024" y="308451"/>
                </a:lnTo>
                <a:lnTo>
                  <a:pt x="298620" y="300548"/>
                </a:lnTo>
                <a:lnTo>
                  <a:pt x="359066" y="289321"/>
                </a:lnTo>
                <a:lnTo>
                  <a:pt x="408656" y="274717"/>
                </a:lnTo>
                <a:lnTo>
                  <a:pt x="444688" y="256683"/>
                </a:lnTo>
                <a:lnTo>
                  <a:pt x="466760" y="223323"/>
                </a:lnTo>
                <a:lnTo>
                  <a:pt x="462014" y="206887"/>
                </a:lnTo>
                <a:lnTo>
                  <a:pt x="458480" y="202883"/>
                </a:lnTo>
                <a:close/>
              </a:path>
              <a:path w="467359" h="350520">
                <a:moveTo>
                  <a:pt x="209542" y="154832"/>
                </a:moveTo>
                <a:lnTo>
                  <a:pt x="158183" y="154832"/>
                </a:lnTo>
                <a:lnTo>
                  <a:pt x="136416" y="192339"/>
                </a:lnTo>
                <a:lnTo>
                  <a:pt x="101367" y="224838"/>
                </a:lnTo>
                <a:lnTo>
                  <a:pt x="55180" y="250879"/>
                </a:lnTo>
                <a:lnTo>
                  <a:pt x="0" y="269007"/>
                </a:lnTo>
                <a:lnTo>
                  <a:pt x="6321" y="269397"/>
                </a:lnTo>
                <a:lnTo>
                  <a:pt x="12701" y="269637"/>
                </a:lnTo>
                <a:lnTo>
                  <a:pt x="19136" y="269721"/>
                </a:lnTo>
                <a:lnTo>
                  <a:pt x="25694" y="269637"/>
                </a:lnTo>
                <a:lnTo>
                  <a:pt x="78996" y="262864"/>
                </a:lnTo>
                <a:lnTo>
                  <a:pt x="126249" y="246270"/>
                </a:lnTo>
                <a:lnTo>
                  <a:pt x="165257" y="221474"/>
                </a:lnTo>
                <a:lnTo>
                  <a:pt x="193894" y="190087"/>
                </a:lnTo>
                <a:lnTo>
                  <a:pt x="209542" y="154832"/>
                </a:lnTo>
                <a:close/>
              </a:path>
              <a:path w="467359" h="350520">
                <a:moveTo>
                  <a:pt x="382351" y="159859"/>
                </a:moveTo>
                <a:lnTo>
                  <a:pt x="306357" y="159859"/>
                </a:lnTo>
                <a:lnTo>
                  <a:pt x="310021" y="160382"/>
                </a:lnTo>
                <a:lnTo>
                  <a:pt x="311843" y="160675"/>
                </a:lnTo>
                <a:lnTo>
                  <a:pt x="311857" y="173240"/>
                </a:lnTo>
                <a:lnTo>
                  <a:pt x="311090" y="244222"/>
                </a:lnTo>
                <a:lnTo>
                  <a:pt x="325858" y="242489"/>
                </a:lnTo>
                <a:lnTo>
                  <a:pt x="339625" y="240602"/>
                </a:lnTo>
                <a:lnTo>
                  <a:pt x="352336" y="238539"/>
                </a:lnTo>
                <a:lnTo>
                  <a:pt x="363936" y="236275"/>
                </a:lnTo>
                <a:lnTo>
                  <a:pt x="363584" y="184621"/>
                </a:lnTo>
                <a:lnTo>
                  <a:pt x="363528" y="173240"/>
                </a:lnTo>
                <a:lnTo>
                  <a:pt x="417190" y="173240"/>
                </a:lnTo>
                <a:lnTo>
                  <a:pt x="398417" y="165115"/>
                </a:lnTo>
                <a:lnTo>
                  <a:pt x="390203" y="162302"/>
                </a:lnTo>
                <a:lnTo>
                  <a:pt x="382351" y="159859"/>
                </a:lnTo>
                <a:close/>
              </a:path>
              <a:path w="467359" h="350520">
                <a:moveTo>
                  <a:pt x="417190" y="173240"/>
                </a:moveTo>
                <a:lnTo>
                  <a:pt x="363528" y="173240"/>
                </a:lnTo>
                <a:lnTo>
                  <a:pt x="368815" y="175198"/>
                </a:lnTo>
                <a:lnTo>
                  <a:pt x="373716" y="177334"/>
                </a:lnTo>
                <a:lnTo>
                  <a:pt x="403945" y="202894"/>
                </a:lnTo>
                <a:lnTo>
                  <a:pt x="458480" y="202883"/>
                </a:lnTo>
                <a:lnTo>
                  <a:pt x="448416" y="191482"/>
                </a:lnTo>
                <a:lnTo>
                  <a:pt x="426905" y="177445"/>
                </a:lnTo>
                <a:lnTo>
                  <a:pt x="417190" y="173240"/>
                </a:lnTo>
                <a:close/>
              </a:path>
              <a:path w="467359" h="350520">
                <a:moveTo>
                  <a:pt x="77432" y="0"/>
                </a:moveTo>
                <a:lnTo>
                  <a:pt x="112981" y="23084"/>
                </a:lnTo>
                <a:lnTo>
                  <a:pt x="140239" y="50702"/>
                </a:lnTo>
                <a:lnTo>
                  <a:pt x="157896" y="82054"/>
                </a:lnTo>
                <a:lnTo>
                  <a:pt x="164644" y="116342"/>
                </a:lnTo>
                <a:lnTo>
                  <a:pt x="164571" y="123214"/>
                </a:lnTo>
                <a:lnTo>
                  <a:pt x="164044" y="130020"/>
                </a:lnTo>
                <a:lnTo>
                  <a:pt x="163074" y="136754"/>
                </a:lnTo>
                <a:lnTo>
                  <a:pt x="161670" y="143409"/>
                </a:lnTo>
                <a:lnTo>
                  <a:pt x="153084" y="144395"/>
                </a:lnTo>
                <a:lnTo>
                  <a:pt x="144711" y="145502"/>
                </a:lnTo>
                <a:lnTo>
                  <a:pt x="100025" y="154364"/>
                </a:lnTo>
                <a:lnTo>
                  <a:pt x="74207" y="162382"/>
                </a:lnTo>
                <a:lnTo>
                  <a:pt x="92448" y="160008"/>
                </a:lnTo>
                <a:lnTo>
                  <a:pt x="112783" y="157912"/>
                </a:lnTo>
                <a:lnTo>
                  <a:pt x="134824" y="156164"/>
                </a:lnTo>
                <a:lnTo>
                  <a:pt x="158183" y="154832"/>
                </a:lnTo>
                <a:lnTo>
                  <a:pt x="209542" y="154832"/>
                </a:lnTo>
                <a:lnTo>
                  <a:pt x="210035" y="153723"/>
                </a:lnTo>
                <a:lnTo>
                  <a:pt x="363429" y="153723"/>
                </a:lnTo>
                <a:lnTo>
                  <a:pt x="363365" y="140288"/>
                </a:lnTo>
                <a:lnTo>
                  <a:pt x="212318" y="140288"/>
                </a:lnTo>
                <a:lnTo>
                  <a:pt x="212736" y="136121"/>
                </a:lnTo>
                <a:lnTo>
                  <a:pt x="212914" y="131933"/>
                </a:lnTo>
                <a:lnTo>
                  <a:pt x="212810" y="127681"/>
                </a:lnTo>
                <a:lnTo>
                  <a:pt x="201891" y="84147"/>
                </a:lnTo>
                <a:lnTo>
                  <a:pt x="173502" y="46858"/>
                </a:lnTo>
                <a:lnTo>
                  <a:pt x="130923" y="18061"/>
                </a:lnTo>
                <a:lnTo>
                  <a:pt x="77432" y="0"/>
                </a:lnTo>
                <a:close/>
              </a:path>
              <a:path w="467359" h="350520">
                <a:moveTo>
                  <a:pt x="235081" y="140079"/>
                </a:moveTo>
                <a:lnTo>
                  <a:pt x="230139" y="140079"/>
                </a:lnTo>
                <a:lnTo>
                  <a:pt x="224056" y="140089"/>
                </a:lnTo>
                <a:lnTo>
                  <a:pt x="218119" y="140152"/>
                </a:lnTo>
                <a:lnTo>
                  <a:pt x="212318" y="140288"/>
                </a:lnTo>
                <a:lnTo>
                  <a:pt x="363365" y="140288"/>
                </a:lnTo>
                <a:lnTo>
                  <a:pt x="244882" y="140247"/>
                </a:lnTo>
                <a:lnTo>
                  <a:pt x="240003" y="140131"/>
                </a:lnTo>
                <a:lnTo>
                  <a:pt x="235081" y="140079"/>
                </a:lnTo>
                <a:close/>
              </a:path>
              <a:path w="467359" h="350520">
                <a:moveTo>
                  <a:pt x="290074" y="88834"/>
                </a:moveTo>
                <a:lnTo>
                  <a:pt x="244882" y="140247"/>
                </a:lnTo>
                <a:lnTo>
                  <a:pt x="363364" y="140247"/>
                </a:lnTo>
                <a:lnTo>
                  <a:pt x="363119" y="88855"/>
                </a:lnTo>
                <a:lnTo>
                  <a:pt x="290074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671051" y="2283186"/>
            <a:ext cx="6762115" cy="5067300"/>
          </a:xfrm>
          <a:custGeom>
            <a:avLst/>
            <a:gdLst/>
            <a:ahLst/>
            <a:cxnLst/>
            <a:rect l="l" t="t" r="r" b="b"/>
            <a:pathLst>
              <a:path w="6762115" h="5067300">
                <a:moveTo>
                  <a:pt x="5278048" y="4254500"/>
                </a:moveTo>
                <a:lnTo>
                  <a:pt x="5186452" y="4279900"/>
                </a:lnTo>
                <a:lnTo>
                  <a:pt x="5139975" y="4279900"/>
                </a:lnTo>
                <a:lnTo>
                  <a:pt x="4997900" y="4318000"/>
                </a:lnTo>
                <a:lnTo>
                  <a:pt x="4949680" y="4318000"/>
                </a:lnTo>
                <a:lnTo>
                  <a:pt x="4802511" y="4356100"/>
                </a:lnTo>
                <a:lnTo>
                  <a:pt x="4752639" y="4356100"/>
                </a:lnTo>
                <a:lnTo>
                  <a:pt x="4600653" y="4394200"/>
                </a:lnTo>
                <a:lnTo>
                  <a:pt x="4549220" y="4394200"/>
                </a:lnTo>
                <a:lnTo>
                  <a:pt x="4497412" y="4406900"/>
                </a:lnTo>
                <a:lnTo>
                  <a:pt x="4490166" y="5067300"/>
                </a:lnTo>
                <a:lnTo>
                  <a:pt x="5283650" y="5067300"/>
                </a:lnTo>
                <a:lnTo>
                  <a:pt x="5278048" y="4254500"/>
                </a:lnTo>
                <a:close/>
              </a:path>
              <a:path w="6762115" h="5067300">
                <a:moveTo>
                  <a:pt x="5265118" y="2235200"/>
                </a:moveTo>
                <a:lnTo>
                  <a:pt x="3371520" y="2235200"/>
                </a:lnTo>
                <a:lnTo>
                  <a:pt x="913563" y="5029200"/>
                </a:lnTo>
                <a:lnTo>
                  <a:pt x="2093140" y="5016500"/>
                </a:lnTo>
                <a:lnTo>
                  <a:pt x="4215484" y="2603500"/>
                </a:lnTo>
                <a:lnTo>
                  <a:pt x="4438210" y="2324100"/>
                </a:lnTo>
                <a:lnTo>
                  <a:pt x="5553835" y="2324100"/>
                </a:lnTo>
                <a:lnTo>
                  <a:pt x="5528678" y="2311400"/>
                </a:lnTo>
                <a:lnTo>
                  <a:pt x="5265179" y="2247900"/>
                </a:lnTo>
                <a:lnTo>
                  <a:pt x="5265118" y="2235200"/>
                </a:lnTo>
                <a:close/>
              </a:path>
              <a:path w="6762115" h="5067300">
                <a:moveTo>
                  <a:pt x="6066651" y="2514600"/>
                </a:moveTo>
                <a:lnTo>
                  <a:pt x="5266478" y="2514600"/>
                </a:lnTo>
                <a:lnTo>
                  <a:pt x="5311744" y="2527300"/>
                </a:lnTo>
                <a:lnTo>
                  <a:pt x="5355651" y="2552700"/>
                </a:lnTo>
                <a:lnTo>
                  <a:pt x="5398157" y="2565400"/>
                </a:lnTo>
                <a:lnTo>
                  <a:pt x="5439219" y="2590800"/>
                </a:lnTo>
                <a:lnTo>
                  <a:pt x="5478796" y="2603500"/>
                </a:lnTo>
                <a:lnTo>
                  <a:pt x="5530067" y="2628900"/>
                </a:lnTo>
                <a:lnTo>
                  <a:pt x="5578477" y="2667000"/>
                </a:lnTo>
                <a:lnTo>
                  <a:pt x="5623934" y="2692400"/>
                </a:lnTo>
                <a:lnTo>
                  <a:pt x="5666345" y="2730500"/>
                </a:lnTo>
                <a:lnTo>
                  <a:pt x="5705615" y="2755900"/>
                </a:lnTo>
                <a:lnTo>
                  <a:pt x="5741652" y="2794000"/>
                </a:lnTo>
                <a:lnTo>
                  <a:pt x="5774363" y="2832100"/>
                </a:lnTo>
                <a:lnTo>
                  <a:pt x="5803653" y="2870200"/>
                </a:lnTo>
                <a:lnTo>
                  <a:pt x="5829431" y="2908300"/>
                </a:lnTo>
                <a:lnTo>
                  <a:pt x="5851758" y="2946400"/>
                </a:lnTo>
                <a:lnTo>
                  <a:pt x="5852188" y="2946400"/>
                </a:lnTo>
                <a:lnTo>
                  <a:pt x="5869448" y="2984500"/>
                </a:lnTo>
                <a:lnTo>
                  <a:pt x="5881848" y="3022600"/>
                </a:lnTo>
                <a:lnTo>
                  <a:pt x="5889459" y="3060700"/>
                </a:lnTo>
                <a:lnTo>
                  <a:pt x="5892349" y="3086100"/>
                </a:lnTo>
                <a:lnTo>
                  <a:pt x="5890590" y="3124200"/>
                </a:lnTo>
                <a:lnTo>
                  <a:pt x="5873403" y="3187700"/>
                </a:lnTo>
                <a:lnTo>
                  <a:pt x="5838459" y="3238500"/>
                </a:lnTo>
                <a:lnTo>
                  <a:pt x="5786319" y="3289300"/>
                </a:lnTo>
                <a:lnTo>
                  <a:pt x="5753975" y="3314700"/>
                </a:lnTo>
                <a:lnTo>
                  <a:pt x="5717543" y="3340100"/>
                </a:lnTo>
                <a:lnTo>
                  <a:pt x="5677092" y="3365500"/>
                </a:lnTo>
                <a:lnTo>
                  <a:pt x="5632693" y="3378200"/>
                </a:lnTo>
                <a:lnTo>
                  <a:pt x="5584415" y="3403600"/>
                </a:lnTo>
                <a:lnTo>
                  <a:pt x="5532329" y="3429000"/>
                </a:lnTo>
                <a:lnTo>
                  <a:pt x="5476505" y="3441700"/>
                </a:lnTo>
                <a:lnTo>
                  <a:pt x="5417012" y="3454400"/>
                </a:lnTo>
                <a:lnTo>
                  <a:pt x="5353922" y="3479800"/>
                </a:lnTo>
                <a:lnTo>
                  <a:pt x="5287304" y="3492500"/>
                </a:lnTo>
                <a:lnTo>
                  <a:pt x="5252325" y="3505200"/>
                </a:lnTo>
                <a:lnTo>
                  <a:pt x="5216440" y="3505200"/>
                </a:lnTo>
                <a:lnTo>
                  <a:pt x="5179660" y="3517900"/>
                </a:lnTo>
                <a:lnTo>
                  <a:pt x="5141994" y="3517900"/>
                </a:lnTo>
                <a:lnTo>
                  <a:pt x="5064046" y="3543300"/>
                </a:lnTo>
                <a:lnTo>
                  <a:pt x="5023783" y="3543300"/>
                </a:lnTo>
                <a:lnTo>
                  <a:pt x="4982674" y="3556000"/>
                </a:lnTo>
                <a:lnTo>
                  <a:pt x="4940729" y="3556000"/>
                </a:lnTo>
                <a:lnTo>
                  <a:pt x="4897957" y="3568700"/>
                </a:lnTo>
                <a:lnTo>
                  <a:pt x="4854368" y="3568700"/>
                </a:lnTo>
                <a:lnTo>
                  <a:pt x="4809972" y="3581400"/>
                </a:lnTo>
                <a:lnTo>
                  <a:pt x="4764779" y="3581400"/>
                </a:lnTo>
                <a:lnTo>
                  <a:pt x="4718798" y="3594100"/>
                </a:lnTo>
                <a:lnTo>
                  <a:pt x="4624514" y="3594100"/>
                </a:lnTo>
                <a:lnTo>
                  <a:pt x="4576230" y="3606800"/>
                </a:lnTo>
                <a:lnTo>
                  <a:pt x="4527197" y="3606800"/>
                </a:lnTo>
                <a:lnTo>
                  <a:pt x="4477426" y="3619500"/>
                </a:lnTo>
                <a:lnTo>
                  <a:pt x="4426927" y="3619500"/>
                </a:lnTo>
                <a:lnTo>
                  <a:pt x="4375709" y="3632200"/>
                </a:lnTo>
                <a:lnTo>
                  <a:pt x="4271155" y="3632200"/>
                </a:lnTo>
                <a:lnTo>
                  <a:pt x="4217838" y="3644900"/>
                </a:lnTo>
                <a:lnTo>
                  <a:pt x="4163843" y="3644900"/>
                </a:lnTo>
                <a:lnTo>
                  <a:pt x="4109177" y="3657600"/>
                </a:lnTo>
                <a:lnTo>
                  <a:pt x="3997875" y="3657600"/>
                </a:lnTo>
                <a:lnTo>
                  <a:pt x="3941259" y="3670300"/>
                </a:lnTo>
                <a:lnTo>
                  <a:pt x="3826144" y="3670300"/>
                </a:lnTo>
                <a:lnTo>
                  <a:pt x="3767665" y="3683000"/>
                </a:lnTo>
                <a:lnTo>
                  <a:pt x="3648912" y="3683000"/>
                </a:lnTo>
                <a:lnTo>
                  <a:pt x="3588659" y="3695700"/>
                </a:lnTo>
                <a:lnTo>
                  <a:pt x="3466446" y="3695700"/>
                </a:lnTo>
                <a:lnTo>
                  <a:pt x="3404506" y="3708400"/>
                </a:lnTo>
                <a:lnTo>
                  <a:pt x="3342023" y="3708400"/>
                </a:lnTo>
                <a:lnTo>
                  <a:pt x="2634307" y="4533900"/>
                </a:lnTo>
                <a:lnTo>
                  <a:pt x="3332327" y="4470400"/>
                </a:lnTo>
                <a:lnTo>
                  <a:pt x="3397164" y="4470400"/>
                </a:lnTo>
                <a:lnTo>
                  <a:pt x="3461682" y="4457700"/>
                </a:lnTo>
                <a:lnTo>
                  <a:pt x="3525873" y="4457700"/>
                </a:lnTo>
                <a:lnTo>
                  <a:pt x="3589726" y="4445000"/>
                </a:lnTo>
                <a:lnTo>
                  <a:pt x="3653232" y="4445000"/>
                </a:lnTo>
                <a:lnTo>
                  <a:pt x="3716382" y="4432300"/>
                </a:lnTo>
                <a:lnTo>
                  <a:pt x="3779167" y="4432300"/>
                </a:lnTo>
                <a:lnTo>
                  <a:pt x="3841575" y="4419600"/>
                </a:lnTo>
                <a:lnTo>
                  <a:pt x="3903599" y="4419600"/>
                </a:lnTo>
                <a:lnTo>
                  <a:pt x="4026453" y="4394200"/>
                </a:lnTo>
                <a:lnTo>
                  <a:pt x="4087264" y="4394200"/>
                </a:lnTo>
                <a:lnTo>
                  <a:pt x="4147652" y="4381500"/>
                </a:lnTo>
                <a:lnTo>
                  <a:pt x="4207607" y="4381500"/>
                </a:lnTo>
                <a:lnTo>
                  <a:pt x="4326180" y="4356100"/>
                </a:lnTo>
                <a:lnTo>
                  <a:pt x="4384779" y="4356100"/>
                </a:lnTo>
                <a:lnTo>
                  <a:pt x="4557712" y="4318000"/>
                </a:lnTo>
                <a:lnTo>
                  <a:pt x="4614369" y="4318000"/>
                </a:lnTo>
                <a:lnTo>
                  <a:pt x="4835810" y="4267200"/>
                </a:lnTo>
                <a:lnTo>
                  <a:pt x="4889826" y="4267200"/>
                </a:lnTo>
                <a:lnTo>
                  <a:pt x="5201884" y="4191000"/>
                </a:lnTo>
                <a:lnTo>
                  <a:pt x="5251799" y="4178300"/>
                </a:lnTo>
                <a:lnTo>
                  <a:pt x="5301090" y="4178300"/>
                </a:lnTo>
                <a:lnTo>
                  <a:pt x="5537851" y="4114800"/>
                </a:lnTo>
                <a:lnTo>
                  <a:pt x="5627852" y="4089400"/>
                </a:lnTo>
                <a:lnTo>
                  <a:pt x="5671807" y="4064000"/>
                </a:lnTo>
                <a:lnTo>
                  <a:pt x="5799374" y="4025900"/>
                </a:lnTo>
                <a:lnTo>
                  <a:pt x="5920292" y="3987800"/>
                </a:lnTo>
                <a:lnTo>
                  <a:pt x="5959076" y="3975100"/>
                </a:lnTo>
                <a:lnTo>
                  <a:pt x="5997083" y="3949700"/>
                </a:lnTo>
                <a:lnTo>
                  <a:pt x="6070728" y="3924300"/>
                </a:lnTo>
                <a:lnTo>
                  <a:pt x="6106347" y="3911600"/>
                </a:lnTo>
                <a:lnTo>
                  <a:pt x="6141151" y="3886200"/>
                </a:lnTo>
                <a:lnTo>
                  <a:pt x="6208275" y="3860800"/>
                </a:lnTo>
                <a:lnTo>
                  <a:pt x="6240576" y="3848100"/>
                </a:lnTo>
                <a:lnTo>
                  <a:pt x="6272024" y="3822700"/>
                </a:lnTo>
                <a:lnTo>
                  <a:pt x="6302609" y="3810000"/>
                </a:lnTo>
                <a:lnTo>
                  <a:pt x="6332321" y="3797300"/>
                </a:lnTo>
                <a:lnTo>
                  <a:pt x="6361151" y="3771900"/>
                </a:lnTo>
                <a:lnTo>
                  <a:pt x="6389090" y="3759200"/>
                </a:lnTo>
                <a:lnTo>
                  <a:pt x="6416127" y="3746500"/>
                </a:lnTo>
                <a:lnTo>
                  <a:pt x="6442254" y="3721100"/>
                </a:lnTo>
                <a:lnTo>
                  <a:pt x="6485338" y="3695700"/>
                </a:lnTo>
                <a:lnTo>
                  <a:pt x="6525521" y="3657600"/>
                </a:lnTo>
                <a:lnTo>
                  <a:pt x="6562748" y="3632200"/>
                </a:lnTo>
                <a:lnTo>
                  <a:pt x="6596965" y="3594100"/>
                </a:lnTo>
                <a:lnTo>
                  <a:pt x="6628118" y="3556000"/>
                </a:lnTo>
                <a:lnTo>
                  <a:pt x="6656151" y="3530600"/>
                </a:lnTo>
                <a:lnTo>
                  <a:pt x="6681011" y="3492500"/>
                </a:lnTo>
                <a:lnTo>
                  <a:pt x="6709730" y="3441700"/>
                </a:lnTo>
                <a:lnTo>
                  <a:pt x="6732329" y="3390900"/>
                </a:lnTo>
                <a:lnTo>
                  <a:pt x="6748667" y="3340100"/>
                </a:lnTo>
                <a:lnTo>
                  <a:pt x="6758605" y="3289300"/>
                </a:lnTo>
                <a:lnTo>
                  <a:pt x="6762003" y="3238500"/>
                </a:lnTo>
                <a:lnTo>
                  <a:pt x="6760653" y="3200400"/>
                </a:lnTo>
                <a:lnTo>
                  <a:pt x="6756638" y="3175000"/>
                </a:lnTo>
                <a:lnTo>
                  <a:pt x="6749996" y="3136900"/>
                </a:lnTo>
                <a:lnTo>
                  <a:pt x="6740761" y="3111500"/>
                </a:lnTo>
                <a:lnTo>
                  <a:pt x="6728969" y="3073400"/>
                </a:lnTo>
                <a:lnTo>
                  <a:pt x="6714657" y="3048000"/>
                </a:lnTo>
                <a:lnTo>
                  <a:pt x="6697859" y="3009900"/>
                </a:lnTo>
                <a:lnTo>
                  <a:pt x="6678611" y="2971800"/>
                </a:lnTo>
                <a:lnTo>
                  <a:pt x="6656950" y="2946400"/>
                </a:lnTo>
                <a:lnTo>
                  <a:pt x="6632910" y="2921000"/>
                </a:lnTo>
                <a:lnTo>
                  <a:pt x="6606528" y="2882900"/>
                </a:lnTo>
                <a:lnTo>
                  <a:pt x="6577839" y="2857500"/>
                </a:lnTo>
                <a:lnTo>
                  <a:pt x="6546879" y="2819400"/>
                </a:lnTo>
                <a:lnTo>
                  <a:pt x="6513684" y="2794000"/>
                </a:lnTo>
                <a:lnTo>
                  <a:pt x="6478290" y="2768600"/>
                </a:lnTo>
                <a:lnTo>
                  <a:pt x="6440731" y="2730500"/>
                </a:lnTo>
                <a:lnTo>
                  <a:pt x="6401045" y="2705100"/>
                </a:lnTo>
                <a:lnTo>
                  <a:pt x="6359266" y="2679700"/>
                </a:lnTo>
                <a:lnTo>
                  <a:pt x="6315430" y="2654300"/>
                </a:lnTo>
                <a:lnTo>
                  <a:pt x="6269573" y="2616200"/>
                </a:lnTo>
                <a:lnTo>
                  <a:pt x="6221731" y="2590800"/>
                </a:lnTo>
                <a:lnTo>
                  <a:pt x="6171940" y="2565400"/>
                </a:lnTo>
                <a:lnTo>
                  <a:pt x="6120235" y="2540000"/>
                </a:lnTo>
                <a:lnTo>
                  <a:pt x="6066651" y="2514600"/>
                </a:lnTo>
                <a:close/>
              </a:path>
              <a:path w="6762115" h="5067300">
                <a:moveTo>
                  <a:pt x="3039436" y="2247900"/>
                </a:moveTo>
                <a:lnTo>
                  <a:pt x="2291720" y="2247900"/>
                </a:lnTo>
                <a:lnTo>
                  <a:pt x="2277300" y="2286000"/>
                </a:lnTo>
                <a:lnTo>
                  <a:pt x="2261895" y="2324100"/>
                </a:lnTo>
                <a:lnTo>
                  <a:pt x="2245517" y="2362200"/>
                </a:lnTo>
                <a:lnTo>
                  <a:pt x="2228173" y="2400300"/>
                </a:lnTo>
                <a:lnTo>
                  <a:pt x="2209872" y="2438400"/>
                </a:lnTo>
                <a:lnTo>
                  <a:pt x="2190625" y="2476500"/>
                </a:lnTo>
                <a:lnTo>
                  <a:pt x="2170441" y="2514600"/>
                </a:lnTo>
                <a:lnTo>
                  <a:pt x="2149328" y="2540000"/>
                </a:lnTo>
                <a:lnTo>
                  <a:pt x="2127295" y="2578100"/>
                </a:lnTo>
                <a:lnTo>
                  <a:pt x="2104352" y="2616200"/>
                </a:lnTo>
                <a:lnTo>
                  <a:pt x="2080509" y="2654300"/>
                </a:lnTo>
                <a:lnTo>
                  <a:pt x="2055774" y="2692400"/>
                </a:lnTo>
                <a:lnTo>
                  <a:pt x="2030156" y="2717800"/>
                </a:lnTo>
                <a:lnTo>
                  <a:pt x="2003665" y="2755900"/>
                </a:lnTo>
                <a:lnTo>
                  <a:pt x="1976310" y="2794000"/>
                </a:lnTo>
                <a:lnTo>
                  <a:pt x="1948099" y="2819400"/>
                </a:lnTo>
                <a:lnTo>
                  <a:pt x="1919043" y="2857500"/>
                </a:lnTo>
                <a:lnTo>
                  <a:pt x="1889151" y="2895600"/>
                </a:lnTo>
                <a:lnTo>
                  <a:pt x="1858431" y="2921000"/>
                </a:lnTo>
                <a:lnTo>
                  <a:pt x="1826893" y="2959100"/>
                </a:lnTo>
                <a:lnTo>
                  <a:pt x="1794546" y="2984500"/>
                </a:lnTo>
                <a:lnTo>
                  <a:pt x="1761399" y="3022600"/>
                </a:lnTo>
                <a:lnTo>
                  <a:pt x="1727461" y="3048000"/>
                </a:lnTo>
                <a:lnTo>
                  <a:pt x="1692743" y="3086100"/>
                </a:lnTo>
                <a:lnTo>
                  <a:pt x="1657252" y="3111500"/>
                </a:lnTo>
                <a:lnTo>
                  <a:pt x="1620997" y="3149600"/>
                </a:lnTo>
                <a:lnTo>
                  <a:pt x="1583989" y="3175000"/>
                </a:lnTo>
                <a:lnTo>
                  <a:pt x="1546237" y="3200400"/>
                </a:lnTo>
                <a:lnTo>
                  <a:pt x="1507749" y="3238500"/>
                </a:lnTo>
                <a:lnTo>
                  <a:pt x="1468535" y="3263900"/>
                </a:lnTo>
                <a:lnTo>
                  <a:pt x="1428603" y="3289300"/>
                </a:lnTo>
                <a:lnTo>
                  <a:pt x="1387964" y="3314700"/>
                </a:lnTo>
                <a:lnTo>
                  <a:pt x="1346626" y="3340100"/>
                </a:lnTo>
                <a:lnTo>
                  <a:pt x="1304599" y="3378200"/>
                </a:lnTo>
                <a:lnTo>
                  <a:pt x="1218513" y="3429000"/>
                </a:lnTo>
                <a:lnTo>
                  <a:pt x="1129779" y="3479800"/>
                </a:lnTo>
                <a:lnTo>
                  <a:pt x="1038471" y="3530600"/>
                </a:lnTo>
                <a:lnTo>
                  <a:pt x="991875" y="3543300"/>
                </a:lnTo>
                <a:lnTo>
                  <a:pt x="944662" y="3568700"/>
                </a:lnTo>
                <a:lnTo>
                  <a:pt x="799422" y="3644900"/>
                </a:lnTo>
                <a:lnTo>
                  <a:pt x="749838" y="3657600"/>
                </a:lnTo>
                <a:lnTo>
                  <a:pt x="699684" y="3683000"/>
                </a:lnTo>
                <a:lnTo>
                  <a:pt x="648970" y="3695700"/>
                </a:lnTo>
                <a:lnTo>
                  <a:pt x="545895" y="3746500"/>
                </a:lnTo>
                <a:lnTo>
                  <a:pt x="440687" y="3771900"/>
                </a:lnTo>
                <a:lnTo>
                  <a:pt x="387306" y="3797300"/>
                </a:lnTo>
                <a:lnTo>
                  <a:pt x="279037" y="3822700"/>
                </a:lnTo>
                <a:lnTo>
                  <a:pt x="224168" y="3848100"/>
                </a:lnTo>
                <a:lnTo>
                  <a:pt x="0" y="3898900"/>
                </a:lnTo>
                <a:lnTo>
                  <a:pt x="52243" y="3911600"/>
                </a:lnTo>
                <a:lnTo>
                  <a:pt x="484343" y="3911600"/>
                </a:lnTo>
                <a:lnTo>
                  <a:pt x="540445" y="3898900"/>
                </a:lnTo>
                <a:lnTo>
                  <a:pt x="651680" y="3898900"/>
                </a:lnTo>
                <a:lnTo>
                  <a:pt x="706791" y="3886200"/>
                </a:lnTo>
                <a:lnTo>
                  <a:pt x="761551" y="3886200"/>
                </a:lnTo>
                <a:lnTo>
                  <a:pt x="869971" y="3860800"/>
                </a:lnTo>
                <a:lnTo>
                  <a:pt x="923611" y="3860800"/>
                </a:lnTo>
                <a:lnTo>
                  <a:pt x="1337615" y="3759200"/>
                </a:lnTo>
                <a:lnTo>
                  <a:pt x="1436524" y="3733800"/>
                </a:lnTo>
                <a:lnTo>
                  <a:pt x="1485230" y="3708400"/>
                </a:lnTo>
                <a:lnTo>
                  <a:pt x="1581094" y="3683000"/>
                </a:lnTo>
                <a:lnTo>
                  <a:pt x="1628229" y="3657600"/>
                </a:lnTo>
                <a:lnTo>
                  <a:pt x="1674819" y="3644900"/>
                </a:lnTo>
                <a:lnTo>
                  <a:pt x="1720853" y="3619500"/>
                </a:lnTo>
                <a:lnTo>
                  <a:pt x="1766321" y="3606800"/>
                </a:lnTo>
                <a:lnTo>
                  <a:pt x="1855513" y="3556000"/>
                </a:lnTo>
                <a:lnTo>
                  <a:pt x="1899215" y="3543300"/>
                </a:lnTo>
                <a:lnTo>
                  <a:pt x="1984782" y="3492500"/>
                </a:lnTo>
                <a:lnTo>
                  <a:pt x="2067823" y="3441700"/>
                </a:lnTo>
                <a:lnTo>
                  <a:pt x="2108370" y="3416300"/>
                </a:lnTo>
                <a:lnTo>
                  <a:pt x="2148254" y="3390900"/>
                </a:lnTo>
                <a:lnTo>
                  <a:pt x="2187463" y="3365500"/>
                </a:lnTo>
                <a:lnTo>
                  <a:pt x="2225988" y="3340100"/>
                </a:lnTo>
                <a:lnTo>
                  <a:pt x="2263817" y="3314700"/>
                </a:lnTo>
                <a:lnTo>
                  <a:pt x="2300939" y="3289300"/>
                </a:lnTo>
                <a:lnTo>
                  <a:pt x="2337345" y="3263900"/>
                </a:lnTo>
                <a:lnTo>
                  <a:pt x="2373022" y="3225800"/>
                </a:lnTo>
                <a:lnTo>
                  <a:pt x="2407961" y="3200400"/>
                </a:lnTo>
                <a:lnTo>
                  <a:pt x="2442151" y="3175000"/>
                </a:lnTo>
                <a:lnTo>
                  <a:pt x="2475580" y="3136900"/>
                </a:lnTo>
                <a:lnTo>
                  <a:pt x="2508239" y="3111500"/>
                </a:lnTo>
                <a:lnTo>
                  <a:pt x="2540116" y="3086100"/>
                </a:lnTo>
                <a:lnTo>
                  <a:pt x="2571200" y="3048000"/>
                </a:lnTo>
                <a:lnTo>
                  <a:pt x="2601481" y="3022600"/>
                </a:lnTo>
                <a:lnTo>
                  <a:pt x="2630949" y="2984500"/>
                </a:lnTo>
                <a:lnTo>
                  <a:pt x="2659592" y="2959100"/>
                </a:lnTo>
                <a:lnTo>
                  <a:pt x="2687400" y="2921000"/>
                </a:lnTo>
                <a:lnTo>
                  <a:pt x="2714361" y="2882900"/>
                </a:lnTo>
                <a:lnTo>
                  <a:pt x="2740466" y="2857500"/>
                </a:lnTo>
                <a:lnTo>
                  <a:pt x="2765703" y="2819400"/>
                </a:lnTo>
                <a:lnTo>
                  <a:pt x="2790062" y="2781300"/>
                </a:lnTo>
                <a:lnTo>
                  <a:pt x="2813531" y="2755900"/>
                </a:lnTo>
                <a:lnTo>
                  <a:pt x="2836101" y="2717800"/>
                </a:lnTo>
                <a:lnTo>
                  <a:pt x="2857760" y="2679700"/>
                </a:lnTo>
                <a:lnTo>
                  <a:pt x="2878498" y="2641600"/>
                </a:lnTo>
                <a:lnTo>
                  <a:pt x="2898304" y="2603500"/>
                </a:lnTo>
                <a:lnTo>
                  <a:pt x="2917167" y="2578100"/>
                </a:lnTo>
                <a:lnTo>
                  <a:pt x="2935076" y="2540000"/>
                </a:lnTo>
                <a:lnTo>
                  <a:pt x="2952022" y="2501900"/>
                </a:lnTo>
                <a:lnTo>
                  <a:pt x="2967992" y="2463800"/>
                </a:lnTo>
                <a:lnTo>
                  <a:pt x="2982976" y="2425700"/>
                </a:lnTo>
                <a:lnTo>
                  <a:pt x="2996964" y="2387600"/>
                </a:lnTo>
                <a:lnTo>
                  <a:pt x="3009944" y="2349500"/>
                </a:lnTo>
                <a:lnTo>
                  <a:pt x="3021906" y="2311400"/>
                </a:lnTo>
                <a:lnTo>
                  <a:pt x="3032840" y="2273300"/>
                </a:lnTo>
                <a:lnTo>
                  <a:pt x="3039436" y="2247900"/>
                </a:lnTo>
                <a:close/>
              </a:path>
              <a:path w="6762115" h="5067300">
                <a:moveTo>
                  <a:pt x="5553835" y="2324100"/>
                </a:moveTo>
                <a:lnTo>
                  <a:pt x="4498014" y="2324100"/>
                </a:lnTo>
                <a:lnTo>
                  <a:pt x="4517799" y="2336800"/>
                </a:lnTo>
                <a:lnTo>
                  <a:pt x="4518354" y="2476500"/>
                </a:lnTo>
                <a:lnTo>
                  <a:pt x="4506784" y="3543300"/>
                </a:lnTo>
                <a:lnTo>
                  <a:pt x="4565216" y="3530600"/>
                </a:lnTo>
                <a:lnTo>
                  <a:pt x="4622657" y="3530600"/>
                </a:lnTo>
                <a:lnTo>
                  <a:pt x="4679090" y="3517900"/>
                </a:lnTo>
                <a:lnTo>
                  <a:pt x="4734502" y="3517900"/>
                </a:lnTo>
                <a:lnTo>
                  <a:pt x="4788877" y="3505200"/>
                </a:lnTo>
                <a:lnTo>
                  <a:pt x="4842201" y="3505200"/>
                </a:lnTo>
                <a:lnTo>
                  <a:pt x="4894459" y="3492500"/>
                </a:lnTo>
                <a:lnTo>
                  <a:pt x="4945636" y="3492500"/>
                </a:lnTo>
                <a:lnTo>
                  <a:pt x="5044690" y="3467100"/>
                </a:lnTo>
                <a:lnTo>
                  <a:pt x="5092537" y="3467100"/>
                </a:lnTo>
                <a:lnTo>
                  <a:pt x="5184798" y="3441700"/>
                </a:lnTo>
                <a:lnTo>
                  <a:pt x="5229183" y="3441700"/>
                </a:lnTo>
                <a:lnTo>
                  <a:pt x="5272383" y="3429000"/>
                </a:lnTo>
                <a:lnTo>
                  <a:pt x="5267242" y="2667000"/>
                </a:lnTo>
                <a:lnTo>
                  <a:pt x="5266478" y="2514600"/>
                </a:lnTo>
                <a:lnTo>
                  <a:pt x="6066651" y="2514600"/>
                </a:lnTo>
                <a:lnTo>
                  <a:pt x="6011226" y="2489200"/>
                </a:lnTo>
                <a:lnTo>
                  <a:pt x="5953993" y="2463800"/>
                </a:lnTo>
                <a:lnTo>
                  <a:pt x="5894990" y="2438400"/>
                </a:lnTo>
                <a:lnTo>
                  <a:pt x="5834251" y="2425700"/>
                </a:lnTo>
                <a:lnTo>
                  <a:pt x="5771813" y="2400300"/>
                </a:lnTo>
                <a:lnTo>
                  <a:pt x="5724903" y="2374900"/>
                </a:lnTo>
                <a:lnTo>
                  <a:pt x="5578993" y="2336800"/>
                </a:lnTo>
                <a:lnTo>
                  <a:pt x="5553835" y="2324100"/>
                </a:lnTo>
                <a:close/>
              </a:path>
              <a:path w="6762115" h="5067300">
                <a:moveTo>
                  <a:pt x="1121766" y="0"/>
                </a:moveTo>
                <a:lnTo>
                  <a:pt x="1170834" y="25400"/>
                </a:lnTo>
                <a:lnTo>
                  <a:pt x="1219126" y="63500"/>
                </a:lnTo>
                <a:lnTo>
                  <a:pt x="1266627" y="88900"/>
                </a:lnTo>
                <a:lnTo>
                  <a:pt x="1359213" y="139700"/>
                </a:lnTo>
                <a:lnTo>
                  <a:pt x="1404271" y="165100"/>
                </a:lnTo>
                <a:lnTo>
                  <a:pt x="1448490" y="203200"/>
                </a:lnTo>
                <a:lnTo>
                  <a:pt x="1491857" y="228600"/>
                </a:lnTo>
                <a:lnTo>
                  <a:pt x="1534360" y="266700"/>
                </a:lnTo>
                <a:lnTo>
                  <a:pt x="1575986" y="292100"/>
                </a:lnTo>
                <a:lnTo>
                  <a:pt x="1616723" y="317500"/>
                </a:lnTo>
                <a:lnTo>
                  <a:pt x="1656558" y="355600"/>
                </a:lnTo>
                <a:lnTo>
                  <a:pt x="1695478" y="393700"/>
                </a:lnTo>
                <a:lnTo>
                  <a:pt x="1733471" y="419100"/>
                </a:lnTo>
                <a:lnTo>
                  <a:pt x="1770526" y="457200"/>
                </a:lnTo>
                <a:lnTo>
                  <a:pt x="1806628" y="482600"/>
                </a:lnTo>
                <a:lnTo>
                  <a:pt x="1841766" y="520700"/>
                </a:lnTo>
                <a:lnTo>
                  <a:pt x="1875927" y="558800"/>
                </a:lnTo>
                <a:lnTo>
                  <a:pt x="1909099" y="596900"/>
                </a:lnTo>
                <a:lnTo>
                  <a:pt x="1941270" y="635000"/>
                </a:lnTo>
                <a:lnTo>
                  <a:pt x="1972425" y="660400"/>
                </a:lnTo>
                <a:lnTo>
                  <a:pt x="2002555" y="698500"/>
                </a:lnTo>
                <a:lnTo>
                  <a:pt x="2031644" y="736600"/>
                </a:lnTo>
                <a:lnTo>
                  <a:pt x="2059683" y="774700"/>
                </a:lnTo>
                <a:lnTo>
                  <a:pt x="2086656" y="812800"/>
                </a:lnTo>
                <a:lnTo>
                  <a:pt x="2112553" y="850900"/>
                </a:lnTo>
                <a:lnTo>
                  <a:pt x="2137361" y="889000"/>
                </a:lnTo>
                <a:lnTo>
                  <a:pt x="2161067" y="927100"/>
                </a:lnTo>
                <a:lnTo>
                  <a:pt x="2183659" y="965200"/>
                </a:lnTo>
                <a:lnTo>
                  <a:pt x="2205125" y="1016000"/>
                </a:lnTo>
                <a:lnTo>
                  <a:pt x="2225451" y="1054100"/>
                </a:lnTo>
                <a:lnTo>
                  <a:pt x="2244625" y="1092200"/>
                </a:lnTo>
                <a:lnTo>
                  <a:pt x="2262635" y="1130300"/>
                </a:lnTo>
                <a:lnTo>
                  <a:pt x="2279468" y="1168400"/>
                </a:lnTo>
                <a:lnTo>
                  <a:pt x="2295113" y="1219200"/>
                </a:lnTo>
                <a:lnTo>
                  <a:pt x="2309555" y="1257300"/>
                </a:lnTo>
                <a:lnTo>
                  <a:pt x="2322784" y="1295400"/>
                </a:lnTo>
                <a:lnTo>
                  <a:pt x="2334786" y="1346200"/>
                </a:lnTo>
                <a:lnTo>
                  <a:pt x="2345548" y="1384300"/>
                </a:lnTo>
                <a:lnTo>
                  <a:pt x="2355059" y="1422400"/>
                </a:lnTo>
                <a:lnTo>
                  <a:pt x="2363306" y="1473200"/>
                </a:lnTo>
                <a:lnTo>
                  <a:pt x="2370276" y="1511300"/>
                </a:lnTo>
                <a:lnTo>
                  <a:pt x="2375958" y="1562100"/>
                </a:lnTo>
                <a:lnTo>
                  <a:pt x="2380337" y="1600200"/>
                </a:lnTo>
                <a:lnTo>
                  <a:pt x="2383403" y="1651000"/>
                </a:lnTo>
                <a:lnTo>
                  <a:pt x="2385142" y="1689100"/>
                </a:lnTo>
                <a:lnTo>
                  <a:pt x="2385490" y="1739900"/>
                </a:lnTo>
                <a:lnTo>
                  <a:pt x="2384161" y="1790700"/>
                </a:lnTo>
                <a:lnTo>
                  <a:pt x="2381173" y="1841500"/>
                </a:lnTo>
                <a:lnTo>
                  <a:pt x="2376548" y="1892300"/>
                </a:lnTo>
                <a:lnTo>
                  <a:pt x="2370303" y="1943100"/>
                </a:lnTo>
                <a:lnTo>
                  <a:pt x="2362460" y="1981200"/>
                </a:lnTo>
                <a:lnTo>
                  <a:pt x="2353037" y="2032000"/>
                </a:lnTo>
                <a:lnTo>
                  <a:pt x="2342054" y="2082800"/>
                </a:lnTo>
                <a:lnTo>
                  <a:pt x="2291960" y="2082800"/>
                </a:lnTo>
                <a:lnTo>
                  <a:pt x="2242361" y="2095500"/>
                </a:lnTo>
                <a:lnTo>
                  <a:pt x="2193255" y="2095500"/>
                </a:lnTo>
                <a:lnTo>
                  <a:pt x="2144637" y="2108200"/>
                </a:lnTo>
                <a:lnTo>
                  <a:pt x="2096506" y="2108200"/>
                </a:lnTo>
                <a:lnTo>
                  <a:pt x="2048859" y="2120900"/>
                </a:lnTo>
                <a:lnTo>
                  <a:pt x="2001693" y="2120900"/>
                </a:lnTo>
                <a:lnTo>
                  <a:pt x="1908793" y="2146300"/>
                </a:lnTo>
                <a:lnTo>
                  <a:pt x="1863053" y="2146300"/>
                </a:lnTo>
                <a:lnTo>
                  <a:pt x="1599526" y="2209800"/>
                </a:lnTo>
                <a:lnTo>
                  <a:pt x="1548766" y="2209800"/>
                </a:lnTo>
                <a:lnTo>
                  <a:pt x="1400275" y="2247900"/>
                </a:lnTo>
                <a:lnTo>
                  <a:pt x="1352021" y="2273300"/>
                </a:lnTo>
                <a:lnTo>
                  <a:pt x="1119818" y="2336800"/>
                </a:lnTo>
                <a:lnTo>
                  <a:pt x="1075150" y="2362200"/>
                </a:lnTo>
                <a:lnTo>
                  <a:pt x="1116834" y="2349500"/>
                </a:lnTo>
                <a:lnTo>
                  <a:pt x="1159492" y="2349500"/>
                </a:lnTo>
                <a:lnTo>
                  <a:pt x="1203100" y="2336800"/>
                </a:lnTo>
                <a:lnTo>
                  <a:pt x="1247631" y="2336800"/>
                </a:lnTo>
                <a:lnTo>
                  <a:pt x="1293058" y="2324100"/>
                </a:lnTo>
                <a:lnTo>
                  <a:pt x="1339356" y="2324100"/>
                </a:lnTo>
                <a:lnTo>
                  <a:pt x="1386498" y="2311400"/>
                </a:lnTo>
                <a:lnTo>
                  <a:pt x="1483210" y="2311400"/>
                </a:lnTo>
                <a:lnTo>
                  <a:pt x="1532728" y="2298700"/>
                </a:lnTo>
                <a:lnTo>
                  <a:pt x="1633956" y="2298700"/>
                </a:lnTo>
                <a:lnTo>
                  <a:pt x="1685614" y="2286000"/>
                </a:lnTo>
                <a:lnTo>
                  <a:pt x="1737933" y="2286000"/>
                </a:lnTo>
                <a:lnTo>
                  <a:pt x="1790887" y="2273300"/>
                </a:lnTo>
                <a:lnTo>
                  <a:pt x="1953296" y="2273300"/>
                </a:lnTo>
                <a:lnTo>
                  <a:pt x="2008528" y="2260600"/>
                </a:lnTo>
                <a:lnTo>
                  <a:pt x="2120476" y="2260600"/>
                </a:lnTo>
                <a:lnTo>
                  <a:pt x="2177141" y="2247900"/>
                </a:lnTo>
                <a:lnTo>
                  <a:pt x="3039436" y="2247900"/>
                </a:lnTo>
                <a:lnTo>
                  <a:pt x="3042734" y="2235200"/>
                </a:lnTo>
                <a:lnTo>
                  <a:pt x="5265118" y="2235200"/>
                </a:lnTo>
                <a:lnTo>
                  <a:pt x="5264133" y="2032000"/>
                </a:lnTo>
                <a:lnTo>
                  <a:pt x="3075895" y="2032000"/>
                </a:lnTo>
                <a:lnTo>
                  <a:pt x="3079812" y="1993900"/>
                </a:lnTo>
                <a:lnTo>
                  <a:pt x="3082355" y="1943100"/>
                </a:lnTo>
                <a:lnTo>
                  <a:pt x="3083474" y="1905000"/>
                </a:lnTo>
                <a:lnTo>
                  <a:pt x="3083120" y="1854200"/>
                </a:lnTo>
                <a:lnTo>
                  <a:pt x="3081470" y="1816100"/>
                </a:lnTo>
                <a:lnTo>
                  <a:pt x="3078582" y="1765300"/>
                </a:lnTo>
                <a:lnTo>
                  <a:pt x="3074469" y="1727200"/>
                </a:lnTo>
                <a:lnTo>
                  <a:pt x="3069142" y="1689100"/>
                </a:lnTo>
                <a:lnTo>
                  <a:pt x="3062616" y="1638300"/>
                </a:lnTo>
                <a:lnTo>
                  <a:pt x="3054903" y="1600200"/>
                </a:lnTo>
                <a:lnTo>
                  <a:pt x="3046015" y="1562100"/>
                </a:lnTo>
                <a:lnTo>
                  <a:pt x="3035965" y="1524000"/>
                </a:lnTo>
                <a:lnTo>
                  <a:pt x="3024766" y="1473200"/>
                </a:lnTo>
                <a:lnTo>
                  <a:pt x="3012432" y="1435100"/>
                </a:lnTo>
                <a:lnTo>
                  <a:pt x="2998973" y="1397000"/>
                </a:lnTo>
                <a:lnTo>
                  <a:pt x="2984404" y="1358900"/>
                </a:lnTo>
                <a:lnTo>
                  <a:pt x="2968738" y="1320800"/>
                </a:lnTo>
                <a:lnTo>
                  <a:pt x="2951986" y="1282700"/>
                </a:lnTo>
                <a:lnTo>
                  <a:pt x="2934161" y="1244600"/>
                </a:lnTo>
                <a:lnTo>
                  <a:pt x="2915277" y="1206500"/>
                </a:lnTo>
                <a:lnTo>
                  <a:pt x="2895346" y="1168400"/>
                </a:lnTo>
                <a:lnTo>
                  <a:pt x="2874381" y="1130300"/>
                </a:lnTo>
                <a:lnTo>
                  <a:pt x="2852395" y="1092200"/>
                </a:lnTo>
                <a:lnTo>
                  <a:pt x="2829400" y="1054100"/>
                </a:lnTo>
                <a:lnTo>
                  <a:pt x="2805409" y="1016000"/>
                </a:lnTo>
                <a:lnTo>
                  <a:pt x="2780435" y="990600"/>
                </a:lnTo>
                <a:lnTo>
                  <a:pt x="2754490" y="952500"/>
                </a:lnTo>
                <a:lnTo>
                  <a:pt x="2727588" y="914400"/>
                </a:lnTo>
                <a:lnTo>
                  <a:pt x="2699741" y="876300"/>
                </a:lnTo>
                <a:lnTo>
                  <a:pt x="2670962" y="850900"/>
                </a:lnTo>
                <a:lnTo>
                  <a:pt x="2641264" y="812800"/>
                </a:lnTo>
                <a:lnTo>
                  <a:pt x="2610659" y="774700"/>
                </a:lnTo>
                <a:lnTo>
                  <a:pt x="2579161" y="749300"/>
                </a:lnTo>
                <a:lnTo>
                  <a:pt x="2546781" y="711200"/>
                </a:lnTo>
                <a:lnTo>
                  <a:pt x="2513533" y="685800"/>
                </a:lnTo>
                <a:lnTo>
                  <a:pt x="2479429" y="647700"/>
                </a:lnTo>
                <a:lnTo>
                  <a:pt x="2444483" y="622300"/>
                </a:lnTo>
                <a:lnTo>
                  <a:pt x="2408707" y="596900"/>
                </a:lnTo>
                <a:lnTo>
                  <a:pt x="2372113" y="558800"/>
                </a:lnTo>
                <a:lnTo>
                  <a:pt x="2334715" y="533400"/>
                </a:lnTo>
                <a:lnTo>
                  <a:pt x="2296525" y="508000"/>
                </a:lnTo>
                <a:lnTo>
                  <a:pt x="2257556" y="482600"/>
                </a:lnTo>
                <a:lnTo>
                  <a:pt x="2217821" y="457200"/>
                </a:lnTo>
                <a:lnTo>
                  <a:pt x="2177332" y="419100"/>
                </a:lnTo>
                <a:lnTo>
                  <a:pt x="2136103" y="393700"/>
                </a:lnTo>
                <a:lnTo>
                  <a:pt x="2094145" y="368300"/>
                </a:lnTo>
                <a:lnTo>
                  <a:pt x="2051473" y="342900"/>
                </a:lnTo>
                <a:lnTo>
                  <a:pt x="2008097" y="330200"/>
                </a:lnTo>
                <a:lnTo>
                  <a:pt x="1919291" y="279400"/>
                </a:lnTo>
                <a:lnTo>
                  <a:pt x="1827828" y="228600"/>
                </a:lnTo>
                <a:lnTo>
                  <a:pt x="1781131" y="215900"/>
                </a:lnTo>
                <a:lnTo>
                  <a:pt x="1733809" y="190500"/>
                </a:lnTo>
                <a:lnTo>
                  <a:pt x="1685874" y="177800"/>
                </a:lnTo>
                <a:lnTo>
                  <a:pt x="1637339" y="152400"/>
                </a:lnTo>
                <a:lnTo>
                  <a:pt x="1588215" y="139700"/>
                </a:lnTo>
                <a:lnTo>
                  <a:pt x="1538517" y="114300"/>
                </a:lnTo>
                <a:lnTo>
                  <a:pt x="1386101" y="76200"/>
                </a:lnTo>
                <a:lnTo>
                  <a:pt x="1334231" y="50800"/>
                </a:lnTo>
                <a:lnTo>
                  <a:pt x="1121766" y="0"/>
                </a:lnTo>
                <a:close/>
              </a:path>
              <a:path w="6762115" h="5067300">
                <a:moveTo>
                  <a:pt x="5260562" y="1295400"/>
                </a:moveTo>
                <a:lnTo>
                  <a:pt x="4202343" y="1295400"/>
                </a:lnTo>
                <a:lnTo>
                  <a:pt x="3547619" y="2032000"/>
                </a:lnTo>
                <a:lnTo>
                  <a:pt x="5264133" y="2032000"/>
                </a:lnTo>
                <a:lnTo>
                  <a:pt x="5260562" y="129540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950" spc="15" dirty="0" smtClean="0">
                <a:solidFill>
                  <a:srgbClr val="E3291B"/>
                </a:solidFill>
                <a:latin typeface="Calibri"/>
                <a:cs typeface="Calibri"/>
              </a:rPr>
              <a:t>ww</a:t>
            </a:r>
            <a:r>
              <a:rPr sz="1950" spc="-70" dirty="0" smtClean="0">
                <a:solidFill>
                  <a:srgbClr val="E3291B"/>
                </a:solidFill>
                <a:latin typeface="Calibri"/>
                <a:cs typeface="Calibri"/>
              </a:rPr>
              <a:t>w</a:t>
            </a:r>
            <a:r>
              <a:rPr sz="1950" spc="-30" dirty="0" smtClean="0">
                <a:solidFill>
                  <a:srgbClr val="E3291B"/>
                </a:solidFill>
                <a:latin typeface="Calibri"/>
                <a:cs typeface="Calibri"/>
              </a:rPr>
              <a:t>.</a:t>
            </a:r>
            <a:r>
              <a:rPr sz="1950" dirty="0" smtClean="0">
                <a:solidFill>
                  <a:srgbClr val="E3291B"/>
                </a:solidFill>
                <a:latin typeface="Calibri"/>
                <a:cs typeface="Calibri"/>
              </a:rPr>
              <a:t>e</a:t>
            </a:r>
            <a:r>
              <a:rPr sz="1950" spc="60" dirty="0" smtClean="0">
                <a:solidFill>
                  <a:srgbClr val="E3291B"/>
                </a:solidFill>
                <a:latin typeface="Calibri"/>
                <a:cs typeface="Calibri"/>
              </a:rPr>
              <a:t>p</a:t>
            </a:r>
            <a:r>
              <a:rPr sz="1950" spc="55" dirty="0" smtClean="0">
                <a:solidFill>
                  <a:srgbClr val="E3291B"/>
                </a:solidFill>
                <a:latin typeface="Calibri"/>
                <a:cs typeface="Calibri"/>
              </a:rPr>
              <a:t>sa</a:t>
            </a:r>
            <a:r>
              <a:rPr sz="1950" spc="10" dirty="0" smtClean="0">
                <a:solidFill>
                  <a:srgbClr val="E3291B"/>
                </a:solidFill>
                <a:latin typeface="Calibri"/>
                <a:cs typeface="Calibri"/>
              </a:rPr>
              <a:t>-</a:t>
            </a:r>
            <a:r>
              <a:rPr sz="1950" spc="55" dirty="0" smtClean="0">
                <a:solidFill>
                  <a:srgbClr val="E3291B"/>
                </a:solidFill>
                <a:latin typeface="Calibri"/>
                <a:cs typeface="Calibri"/>
              </a:rPr>
              <a:t>sp</a:t>
            </a:r>
            <a:r>
              <a:rPr sz="1950" spc="40" dirty="0" smtClean="0">
                <a:solidFill>
                  <a:srgbClr val="E3291B"/>
                </a:solidFill>
                <a:latin typeface="Calibri"/>
                <a:cs typeface="Calibri"/>
              </a:rPr>
              <a:t>b</a:t>
            </a:r>
            <a:r>
              <a:rPr sz="1950" spc="-5" dirty="0" smtClean="0">
                <a:solidFill>
                  <a:srgbClr val="E3291B"/>
                </a:solidFill>
                <a:latin typeface="Calibri"/>
                <a:cs typeface="Calibri"/>
              </a:rPr>
              <a:t>.</a:t>
            </a:r>
            <a:r>
              <a:rPr sz="1950" dirty="0" smtClean="0">
                <a:solidFill>
                  <a:srgbClr val="E3291B"/>
                </a:solidFill>
                <a:latin typeface="Calibri"/>
                <a:cs typeface="Calibri"/>
              </a:rPr>
              <a:t>r</a:t>
            </a:r>
            <a:r>
              <a:rPr sz="1950" spc="40" dirty="0" smtClean="0">
                <a:solidFill>
                  <a:srgbClr val="E3291B"/>
                </a:solidFill>
                <a:latin typeface="Calibri"/>
                <a:cs typeface="Calibri"/>
              </a:rPr>
              <a:t>u</a:t>
            </a:r>
            <a:endParaRPr sz="195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667775" y="8823384"/>
            <a:ext cx="10728960" cy="1040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650" dirty="0">
                <a:solidFill>
                  <a:srgbClr val="E3291B"/>
                </a:solidFill>
              </a:rPr>
              <a:t>СПАСИБО ЗА</a:t>
            </a:r>
            <a:r>
              <a:rPr sz="6650" spc="-45" dirty="0">
                <a:solidFill>
                  <a:srgbClr val="E3291B"/>
                </a:solidFill>
              </a:rPr>
              <a:t> </a:t>
            </a:r>
            <a:r>
              <a:rPr sz="6650" spc="-5" dirty="0">
                <a:solidFill>
                  <a:srgbClr val="E3291B"/>
                </a:solidFill>
              </a:rPr>
              <a:t>ВНИМАНИЕ!</a:t>
            </a:r>
            <a:endParaRPr sz="665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1046514"/>
            <a:ext cx="16354425" cy="52257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 smtClean="0">
                <a:solidFill>
                  <a:srgbClr val="414042"/>
                </a:solidFill>
              </a:rPr>
              <a:t>ДВУХУРОВНЕВАЯ СТРУКТУРА АСМ РЗА</a:t>
            </a:r>
            <a:endParaRPr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490450" y="1569092"/>
            <a:ext cx="7391400" cy="555216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r>
              <a:rPr lang="ru-RU" sz="2400" dirty="0" smtClean="0">
                <a:latin typeface="Century Gothic" panose="020B0502020202020204" pitchFamily="34" charset="0"/>
              </a:rPr>
              <a:t>	</a:t>
            </a:r>
            <a:r>
              <a:rPr lang="ru-RU" sz="2400" b="1" dirty="0" smtClean="0">
                <a:latin typeface="Century Gothic" panose="020B0502020202020204" pitchFamily="34" charset="0"/>
              </a:rPr>
              <a:t>НИЖНИЙ УРОВЕНЬ АСМ РЗА</a:t>
            </a:r>
          </a:p>
          <a:p>
            <a:r>
              <a:rPr lang="ru-RU" sz="2400" dirty="0">
                <a:latin typeface="Century Gothic" panose="020B0502020202020204" pitchFamily="34" charset="0"/>
              </a:rPr>
              <a:t>	</a:t>
            </a:r>
            <a:r>
              <a:rPr lang="ru-RU" sz="2400" dirty="0" smtClean="0">
                <a:latin typeface="Century Gothic" panose="020B0502020202020204" pitchFamily="34" charset="0"/>
              </a:rPr>
              <a:t>Данные </a:t>
            </a:r>
            <a:r>
              <a:rPr lang="ru-RU" sz="2400" dirty="0">
                <a:latin typeface="Century Gothic" panose="020B0502020202020204" pitchFamily="34" charset="0"/>
              </a:rPr>
              <a:t>мониторинга оборудования подстанций поступают на </a:t>
            </a:r>
            <a:r>
              <a:rPr lang="ru-RU" sz="2400" dirty="0" smtClean="0">
                <a:latin typeface="Century Gothic" panose="020B0502020202020204" pitchFamily="34" charset="0"/>
              </a:rPr>
              <a:t>уровень сбора, </a:t>
            </a:r>
            <a:r>
              <a:rPr lang="ru-RU" sz="2400" dirty="0">
                <a:latin typeface="Century Gothic" panose="020B0502020202020204" pitchFamily="34" charset="0"/>
              </a:rPr>
              <a:t>первичной </a:t>
            </a:r>
            <a:r>
              <a:rPr lang="ru-RU" sz="2400" dirty="0" smtClean="0">
                <a:latin typeface="Century Gothic" panose="020B0502020202020204" pitchFamily="34" charset="0"/>
              </a:rPr>
              <a:t>обработки данных </a:t>
            </a:r>
            <a:r>
              <a:rPr lang="ru-RU" sz="2400" dirty="0">
                <a:latin typeface="Century Gothic" panose="020B0502020202020204" pitchFamily="34" charset="0"/>
              </a:rPr>
              <a:t>и формирования событий. Задачами данного уровня являются:</a:t>
            </a:r>
          </a:p>
          <a:p>
            <a:pPr lvl="0"/>
            <a:r>
              <a:rPr lang="ru-RU" sz="2400" dirty="0" smtClean="0">
                <a:latin typeface="Century Gothic" panose="020B0502020202020204" pitchFamily="34" charset="0"/>
              </a:rPr>
              <a:t>- Первичная </a:t>
            </a:r>
            <a:r>
              <a:rPr lang="ru-RU" sz="2400" dirty="0">
                <a:latin typeface="Century Gothic" panose="020B0502020202020204" pitchFamily="34" charset="0"/>
              </a:rPr>
              <a:t>фильтрация и буферизация </a:t>
            </a:r>
            <a:r>
              <a:rPr lang="ru-RU" sz="2400" dirty="0" smtClean="0">
                <a:latin typeface="Century Gothic" panose="020B0502020202020204" pitchFamily="34" charset="0"/>
              </a:rPr>
              <a:t>информации;</a:t>
            </a:r>
            <a:endParaRPr lang="ru-RU" sz="2400" dirty="0">
              <a:latin typeface="Century Gothic" panose="020B0502020202020204" pitchFamily="34" charset="0"/>
            </a:endParaRPr>
          </a:p>
          <a:p>
            <a:pPr lvl="0"/>
            <a:r>
              <a:rPr lang="ru-RU" sz="2400" dirty="0" smtClean="0">
                <a:latin typeface="Century Gothic" panose="020B0502020202020204" pitchFamily="34" charset="0"/>
              </a:rPr>
              <a:t>-</a:t>
            </a:r>
            <a:r>
              <a:rPr lang="ru-RU" sz="2400" dirty="0">
                <a:latin typeface="Century Gothic" panose="020B0502020202020204" pitchFamily="34" charset="0"/>
              </a:rPr>
              <a:t> </a:t>
            </a:r>
            <a:r>
              <a:rPr lang="ru-RU" sz="2400" dirty="0" smtClean="0">
                <a:latin typeface="Century Gothic" panose="020B0502020202020204" pitchFamily="34" charset="0"/>
              </a:rPr>
              <a:t>Приведение </a:t>
            </a:r>
            <a:r>
              <a:rPr lang="ru-RU" sz="2400" dirty="0">
                <a:latin typeface="Century Gothic" panose="020B0502020202020204" pitchFamily="34" charset="0"/>
              </a:rPr>
              <a:t>информации к единообразному формату для последующей </a:t>
            </a:r>
            <a:r>
              <a:rPr lang="ru-RU" sz="2400" dirty="0" smtClean="0">
                <a:latin typeface="Century Gothic" panose="020B0502020202020204" pitchFamily="34" charset="0"/>
              </a:rPr>
              <a:t>обработки;</a:t>
            </a:r>
            <a:endParaRPr lang="ru-RU" sz="2400" dirty="0">
              <a:latin typeface="Century Gothic" panose="020B0502020202020204" pitchFamily="34" charset="0"/>
            </a:endParaRPr>
          </a:p>
          <a:p>
            <a:pPr lvl="0"/>
            <a:r>
              <a:rPr lang="ru-RU" sz="2400" dirty="0" smtClean="0">
                <a:latin typeface="Century Gothic" panose="020B0502020202020204" pitchFamily="34" charset="0"/>
              </a:rPr>
              <a:t>- Обогащение </a:t>
            </a:r>
            <a:r>
              <a:rPr lang="ru-RU" sz="2400" dirty="0">
                <a:latin typeface="Century Gothic" panose="020B0502020202020204" pitchFamily="34" charset="0"/>
              </a:rPr>
              <a:t>информационных сообщений (при необходимости</a:t>
            </a:r>
            <a:r>
              <a:rPr lang="ru-RU" sz="2400" dirty="0" smtClean="0">
                <a:latin typeface="Century Gothic" panose="020B0502020202020204" pitchFamily="34" charset="0"/>
              </a:rPr>
              <a:t>);</a:t>
            </a:r>
            <a:endParaRPr lang="ru-RU" sz="2400" dirty="0">
              <a:latin typeface="Century Gothic" panose="020B0502020202020204" pitchFamily="34" charset="0"/>
            </a:endParaRPr>
          </a:p>
          <a:p>
            <a:r>
              <a:rPr lang="ru-RU" sz="2400" dirty="0" smtClean="0">
                <a:latin typeface="Century Gothic" panose="020B0502020202020204" pitchFamily="34" charset="0"/>
              </a:rPr>
              <a:t>- Формирование </a:t>
            </a:r>
            <a:r>
              <a:rPr lang="ru-RU" sz="2400" dirty="0">
                <a:latin typeface="Century Gothic" panose="020B0502020202020204" pitchFamily="34" charset="0"/>
              </a:rPr>
              <a:t>сообщений с последующей отправкой </a:t>
            </a:r>
            <a:r>
              <a:rPr lang="ru-RU" sz="2400" dirty="0" smtClean="0">
                <a:latin typeface="Century Gothic" panose="020B0502020202020204" pitchFamily="34" charset="0"/>
              </a:rPr>
              <a:t>на уровень информационно-аналитических задач.</a:t>
            </a:r>
            <a:endParaRPr sz="2050" dirty="0">
              <a:latin typeface="Century Gothic" panose="020B0502020202020204" pitchFamily="34" charset="0"/>
              <a:cs typeface="Century Gothic"/>
            </a:endParaRPr>
          </a:p>
        </p:txBody>
      </p:sp>
      <p:sp>
        <p:nvSpPr>
          <p:cNvPr id="17" name="object 14"/>
          <p:cNvSpPr txBox="1"/>
          <p:nvPr/>
        </p:nvSpPr>
        <p:spPr>
          <a:xfrm>
            <a:off x="487362" y="8855075"/>
            <a:ext cx="19623088" cy="11201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r>
              <a:rPr lang="ru-RU" sz="2400" dirty="0" smtClean="0">
                <a:latin typeface="Century Gothic" panose="020B0502020202020204" pitchFamily="34" charset="0"/>
              </a:rPr>
              <a:t>	</a:t>
            </a:r>
            <a:r>
              <a:rPr lang="ru-RU" sz="2400" b="1" dirty="0" smtClean="0">
                <a:latin typeface="Century Gothic" panose="020B0502020202020204" pitchFamily="34" charset="0"/>
              </a:rPr>
              <a:t>ВЕРХНИЙ УРОВЕНЬ АСМ РЗА</a:t>
            </a:r>
          </a:p>
          <a:p>
            <a:r>
              <a:rPr lang="ru-RU" sz="2400" dirty="0">
                <a:latin typeface="Century Gothic" panose="020B0502020202020204" pitchFamily="34" charset="0"/>
              </a:rPr>
              <a:t>	</a:t>
            </a:r>
            <a:r>
              <a:rPr lang="ru-RU" sz="2400" dirty="0" smtClean="0">
                <a:latin typeface="Century Gothic" panose="020B0502020202020204" pitchFamily="34" charset="0"/>
              </a:rPr>
              <a:t>Получение на уровне информационно-аналитических задач сообщений о событиях с нижнего уровня АСМ РЗА. </a:t>
            </a:r>
            <a:r>
              <a:rPr lang="ru-RU" sz="2400" dirty="0">
                <a:latin typeface="Century Gothic" panose="020B0502020202020204" pitchFamily="34" charset="0"/>
              </a:rPr>
              <a:t>Задачами данного уровня </a:t>
            </a:r>
            <a:r>
              <a:rPr lang="ru-RU" sz="2400" dirty="0" smtClean="0">
                <a:latin typeface="Century Gothic" panose="020B0502020202020204" pitchFamily="34" charset="0"/>
              </a:rPr>
              <a:t>являются</a:t>
            </a:r>
            <a:r>
              <a:rPr lang="ru-RU" sz="2400" dirty="0">
                <a:latin typeface="Century Gothic" panose="020B0502020202020204" pitchFamily="34" charset="0"/>
              </a:rPr>
              <a:t> </a:t>
            </a:r>
            <a:r>
              <a:rPr lang="ru-RU" sz="2400" dirty="0" smtClean="0">
                <a:latin typeface="Century Gothic" panose="020B0502020202020204" pitchFamily="34" charset="0"/>
              </a:rPr>
              <a:t>прием </a:t>
            </a:r>
            <a:r>
              <a:rPr lang="ru-RU" sz="2400" dirty="0">
                <a:latin typeface="Century Gothic" panose="020B0502020202020204" pitchFamily="34" charset="0"/>
              </a:rPr>
              <a:t>данных и реализация соответствующей бизнес-логики.</a:t>
            </a:r>
            <a:endParaRPr sz="2400" dirty="0">
              <a:latin typeface="Century Gothic" panose="020B0502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650" y="1822145"/>
            <a:ext cx="11737147" cy="674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008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1046514"/>
            <a:ext cx="16354425" cy="103040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 smtClean="0">
                <a:solidFill>
                  <a:srgbClr val="414042"/>
                </a:solidFill>
              </a:rPr>
              <a:t>ВОЗМОЖНОСТЬ ПРИМЕНЕНИЯ ФУНКЦИОНАЛА ПТК ЭКСПЛУАТАЦИЯ В КАЧЕСТВЕ ВЕРХНЕГО УРОВНЯ АСМ РЗА</a:t>
            </a:r>
            <a:endParaRPr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2" name="object 14"/>
          <p:cNvSpPr txBox="1"/>
          <p:nvPr/>
        </p:nvSpPr>
        <p:spPr>
          <a:xfrm>
            <a:off x="481012" y="9328036"/>
            <a:ext cx="19623088" cy="14895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lvl="1"/>
            <a:r>
              <a:rPr lang="ru-RU" sz="2400" dirty="0">
                <a:latin typeface="Century Gothic" panose="020B0502020202020204" pitchFamily="34" charset="0"/>
              </a:rPr>
              <a:t>	</a:t>
            </a:r>
            <a:r>
              <a:rPr lang="ru-RU" sz="2400" dirty="0" smtClean="0">
                <a:latin typeface="Century Gothic" panose="020B0502020202020204" pitchFamily="34" charset="0"/>
              </a:rPr>
              <a:t>ГК «</a:t>
            </a:r>
            <a:r>
              <a:rPr lang="ru-RU" sz="2400" dirty="0" err="1" smtClean="0">
                <a:latin typeface="Century Gothic" panose="020B0502020202020204" pitchFamily="34" charset="0"/>
              </a:rPr>
              <a:t>ЭнергопромАвтоматизация</a:t>
            </a:r>
            <a:r>
              <a:rPr lang="ru-RU" sz="2400" dirty="0" smtClean="0">
                <a:latin typeface="Century Gothic" panose="020B0502020202020204" pitchFamily="34" charset="0"/>
              </a:rPr>
              <a:t>» разработала ПО верхнего уровня АСМ РЗА на базе </a:t>
            </a:r>
            <a:r>
              <a:rPr lang="en-US" sz="2400" dirty="0" smtClean="0">
                <a:latin typeface="Century Gothic" panose="020B0502020202020204" pitchFamily="34" charset="0"/>
              </a:rPr>
              <a:t>NPT Platform</a:t>
            </a:r>
            <a:r>
              <a:rPr lang="ru-RU" sz="2400" dirty="0" smtClean="0">
                <a:latin typeface="Century Gothic" panose="020B0502020202020204" pitchFamily="34" charset="0"/>
              </a:rPr>
              <a:t>. На этой платформе построен ПТК Эксплуатация. Обеспечена возможность применения функционала ПТК Эксплуатация в качестве верхнего уровня АСМ РЗА. При таком решении функционал и интерфейс АСМ РЗА полностью интегрированы в ПТК Эксплуатация. Обеспечена работа в одном окне.</a:t>
            </a:r>
            <a:endParaRPr sz="2400" dirty="0">
              <a:latin typeface="Century Gothic" panose="020B0502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8826" y="2193439"/>
            <a:ext cx="10143279" cy="70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724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1046514"/>
            <a:ext cx="16354425" cy="52257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 smtClean="0">
                <a:solidFill>
                  <a:srgbClr val="414042"/>
                </a:solidFill>
              </a:rPr>
              <a:t>ПРОГРАММНОЕ ОБЕСПЕЧЕНИЕ </a:t>
            </a:r>
            <a:r>
              <a:rPr lang="en-US" sz="3300" spc="5" dirty="0" smtClean="0">
                <a:solidFill>
                  <a:srgbClr val="414042"/>
                </a:solidFill>
              </a:rPr>
              <a:t>NPT RPA Monitor (</a:t>
            </a:r>
            <a:r>
              <a:rPr lang="ru-RU" sz="3300" spc="5" dirty="0" smtClean="0">
                <a:solidFill>
                  <a:srgbClr val="414042"/>
                </a:solidFill>
              </a:rPr>
              <a:t>АСМ РЗА)</a:t>
            </a:r>
            <a:endParaRPr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58024" y="1838228"/>
            <a:ext cx="17258030" cy="18703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050" b="1" spc="5" dirty="0" smtClean="0">
                <a:solidFill>
                  <a:srgbClr val="FF0000"/>
                </a:solidFill>
                <a:latin typeface="Century Gothic"/>
                <a:cs typeface="Century Gothic"/>
              </a:rPr>
              <a:t>	ПО </a:t>
            </a:r>
            <a:r>
              <a:rPr lang="en-US" sz="2050" b="1" spc="5" dirty="0" smtClean="0">
                <a:solidFill>
                  <a:srgbClr val="FF0000"/>
                </a:solidFill>
                <a:latin typeface="Century Gothic"/>
                <a:cs typeface="Century Gothic"/>
              </a:rPr>
              <a:t>NPT RPA Monitor</a:t>
            </a:r>
            <a:r>
              <a:rPr lang="ru-RU" sz="2050" b="1" spc="5" dirty="0" smtClean="0">
                <a:latin typeface="Century Gothic"/>
                <a:cs typeface="Century Gothic"/>
              </a:rPr>
              <a:t> предназначено </a:t>
            </a:r>
            <a:r>
              <a:rPr lang="ru-RU" sz="2050" b="1" spc="5" dirty="0">
                <a:latin typeface="Century Gothic"/>
                <a:cs typeface="Century Gothic"/>
              </a:rPr>
              <a:t>для обеспечения задач сбора, обработки, представления, хранения и передачи </a:t>
            </a:r>
            <a:r>
              <a:rPr lang="ru-RU" sz="2050" b="1" spc="5" dirty="0" smtClean="0">
                <a:latin typeface="Century Gothic"/>
                <a:cs typeface="Century Gothic"/>
              </a:rPr>
              <a:t>информации от устройств РЗА на объектах электроэнергетики.</a:t>
            </a:r>
            <a:endParaRPr lang="en-US" sz="2050" b="1" spc="5" dirty="0">
              <a:latin typeface="Century Gothic"/>
              <a:cs typeface="Century Gothic"/>
            </a:endParaRPr>
          </a:p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en-US" sz="2050" b="1" spc="5" dirty="0">
                <a:latin typeface="Century Gothic"/>
                <a:cs typeface="Century Gothic"/>
              </a:rPr>
              <a:t>	</a:t>
            </a:r>
            <a:r>
              <a:rPr lang="ru-RU" sz="2050" b="1" spc="5" dirty="0">
                <a:solidFill>
                  <a:srgbClr val="FF0000"/>
                </a:solidFill>
                <a:latin typeface="Century Gothic"/>
                <a:cs typeface="Century Gothic"/>
              </a:rPr>
              <a:t> ПО </a:t>
            </a:r>
            <a:r>
              <a:rPr lang="en-US" sz="2050" b="1" spc="5" dirty="0">
                <a:solidFill>
                  <a:srgbClr val="FF0000"/>
                </a:solidFill>
                <a:latin typeface="Century Gothic"/>
                <a:cs typeface="Century Gothic"/>
              </a:rPr>
              <a:t>NPT RPA Monitor</a:t>
            </a:r>
            <a:r>
              <a:rPr lang="ru-RU" sz="2050" b="1" spc="5" dirty="0" smtClean="0">
                <a:latin typeface="Century Gothic"/>
                <a:cs typeface="Century Gothic"/>
              </a:rPr>
              <a:t> </a:t>
            </a:r>
            <a:r>
              <a:rPr lang="ru-RU" sz="2050" b="1" spc="5" dirty="0">
                <a:latin typeface="Century Gothic"/>
                <a:cs typeface="Century Gothic"/>
              </a:rPr>
              <a:t>– это </a:t>
            </a:r>
            <a:r>
              <a:rPr lang="ru-RU" sz="2050" b="1" spc="5" dirty="0" smtClean="0">
                <a:latin typeface="Century Gothic"/>
                <a:cs typeface="Century Gothic"/>
              </a:rPr>
              <a:t>технологическое </a:t>
            </a:r>
            <a:r>
              <a:rPr lang="ru-RU" sz="2050" b="1" spc="5" dirty="0">
                <a:latin typeface="Century Gothic"/>
                <a:cs typeface="Century Gothic"/>
              </a:rPr>
              <a:t>решение для реализации </a:t>
            </a:r>
            <a:r>
              <a:rPr lang="ru-RU" sz="2050" b="1" spc="5" dirty="0" smtClean="0">
                <a:latin typeface="Century Gothic"/>
                <a:cs typeface="Century Gothic"/>
              </a:rPr>
              <a:t>ПО нижнего уровня АСМ РЗА с возможностью сбора требуемых данных из различных источников, выполнения различных преобразований с собранными данными, </a:t>
            </a:r>
            <a:r>
              <a:rPr lang="ru-RU" sz="2050" b="1" spc="5" dirty="0">
                <a:latin typeface="Century Gothic"/>
                <a:cs typeface="Century Gothic"/>
              </a:rPr>
              <a:t>а также </a:t>
            </a:r>
            <a:r>
              <a:rPr lang="ru-RU" sz="2050" b="1" spc="5" dirty="0" smtClean="0">
                <a:latin typeface="Century Gothic"/>
                <a:cs typeface="Century Gothic"/>
              </a:rPr>
              <a:t>визуализации </a:t>
            </a:r>
            <a:r>
              <a:rPr lang="ru-RU" sz="2050" b="1" spc="5" dirty="0">
                <a:latin typeface="Century Gothic"/>
                <a:cs typeface="Century Gothic"/>
              </a:rPr>
              <a:t>информации </a:t>
            </a:r>
            <a:r>
              <a:rPr lang="ru-RU" sz="2050" b="1" spc="5" dirty="0" smtClean="0">
                <a:latin typeface="Century Gothic"/>
                <a:cs typeface="Century Gothic"/>
              </a:rPr>
              <a:t>на уровне энергообъекта.</a:t>
            </a:r>
            <a:endParaRPr sz="2050" b="1" spc="5" dirty="0">
              <a:latin typeface="Century Gothic"/>
              <a:cs typeface="Century Gothic"/>
            </a:endParaRPr>
          </a:p>
        </p:txBody>
      </p:sp>
      <p:pic>
        <p:nvPicPr>
          <p:cNvPr id="1026" name="Picture 2" descr="https://epsa-spb.ru/thumb/2/Ci1-V-BILCjm5iARlsKcpg/r/d/b533726442_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639" y="3886193"/>
            <a:ext cx="11734800" cy="636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7960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57888"/>
            <a:ext cx="20104099" cy="107506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1046514"/>
            <a:ext cx="16354425" cy="52257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300" spc="5" dirty="0" smtClean="0">
                <a:solidFill>
                  <a:srgbClr val="414042"/>
                </a:solidFill>
              </a:rPr>
              <a:t>ПРОГРАММНАЯ ПЛАТФОРМА</a:t>
            </a:r>
            <a:r>
              <a:rPr lang="ru-RU" sz="3300" spc="5" dirty="0" smtClean="0">
                <a:solidFill>
                  <a:srgbClr val="414042"/>
                </a:solidFill>
              </a:rPr>
              <a:t> </a:t>
            </a:r>
            <a:r>
              <a:rPr lang="en-US" sz="3300" spc="5" dirty="0" smtClean="0">
                <a:solidFill>
                  <a:srgbClr val="414042"/>
                </a:solidFill>
              </a:rPr>
              <a:t>NPT PLATFORM</a:t>
            </a:r>
            <a:endParaRPr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26772" y="7370791"/>
            <a:ext cx="2326005" cy="19735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635" algn="ctr">
              <a:lnSpc>
                <a:spcPct val="137400"/>
              </a:lnSpc>
              <a:spcBef>
                <a:spcPts val="95"/>
              </a:spcBef>
            </a:pPr>
            <a:r>
              <a:rPr sz="1550" b="1" spc="10" dirty="0">
                <a:solidFill>
                  <a:srgbClr val="414042"/>
                </a:solidFill>
                <a:latin typeface="Century Gothic"/>
                <a:cs typeface="Century Gothic"/>
              </a:rPr>
              <a:t>Систематизация </a:t>
            </a:r>
            <a:r>
              <a:rPr sz="1550" b="1" dirty="0">
                <a:solidFill>
                  <a:srgbClr val="414042"/>
                </a:solidFill>
                <a:latin typeface="Century Gothic"/>
                <a:cs typeface="Century Gothic"/>
              </a:rPr>
              <a:t>ин-  </a:t>
            </a:r>
            <a:r>
              <a:rPr sz="1550" b="1" spc="10" dirty="0">
                <a:solidFill>
                  <a:srgbClr val="414042"/>
                </a:solidFill>
                <a:latin typeface="Century Gothic"/>
                <a:cs typeface="Century Gothic"/>
              </a:rPr>
              <a:t>формации </a:t>
            </a:r>
            <a:r>
              <a:rPr sz="1550" b="1" spc="5" dirty="0">
                <a:solidFill>
                  <a:srgbClr val="414042"/>
                </a:solidFill>
                <a:latin typeface="Century Gothic"/>
                <a:cs typeface="Century Gothic"/>
              </a:rPr>
              <a:t>об обору-  </a:t>
            </a:r>
            <a:r>
              <a:rPr sz="1550" b="1" spc="10" dirty="0">
                <a:solidFill>
                  <a:srgbClr val="414042"/>
                </a:solidFill>
                <a:latin typeface="Century Gothic"/>
                <a:cs typeface="Century Gothic"/>
              </a:rPr>
              <a:t>довании </a:t>
            </a:r>
            <a:r>
              <a:rPr sz="1550" b="1" spc="5" dirty="0">
                <a:solidFill>
                  <a:srgbClr val="414042"/>
                </a:solidFill>
                <a:latin typeface="Century Gothic"/>
                <a:cs typeface="Century Gothic"/>
              </a:rPr>
              <a:t>в электрон-  ном </a:t>
            </a:r>
            <a:r>
              <a:rPr sz="1550" b="1" dirty="0">
                <a:solidFill>
                  <a:srgbClr val="414042"/>
                </a:solidFill>
                <a:latin typeface="Century Gothic"/>
                <a:cs typeface="Century Gothic"/>
              </a:rPr>
              <a:t>виде, </a:t>
            </a:r>
            <a:r>
              <a:rPr sz="1550" b="1" spc="5" dirty="0">
                <a:solidFill>
                  <a:srgbClr val="414042"/>
                </a:solidFill>
                <a:latin typeface="Century Gothic"/>
                <a:cs typeface="Century Gothic"/>
              </a:rPr>
              <a:t>ручной</a:t>
            </a:r>
            <a:r>
              <a:rPr sz="1550" b="1" spc="-5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1550" b="1" dirty="0">
                <a:solidFill>
                  <a:srgbClr val="414042"/>
                </a:solidFill>
                <a:latin typeface="Century Gothic"/>
                <a:cs typeface="Century Gothic"/>
              </a:rPr>
              <a:t>ввод  </a:t>
            </a:r>
            <a:r>
              <a:rPr sz="1550" b="1" spc="5" dirty="0">
                <a:solidFill>
                  <a:srgbClr val="414042"/>
                </a:solidFill>
                <a:latin typeface="Century Gothic"/>
                <a:cs typeface="Century Gothic"/>
              </a:rPr>
              <a:t>диагностической </a:t>
            </a:r>
            <a:r>
              <a:rPr sz="1550" b="1" dirty="0">
                <a:solidFill>
                  <a:srgbClr val="414042"/>
                </a:solidFill>
                <a:latin typeface="Century Gothic"/>
                <a:cs typeface="Century Gothic"/>
              </a:rPr>
              <a:t>ин-  </a:t>
            </a:r>
            <a:r>
              <a:rPr sz="1550" b="1" spc="10" dirty="0">
                <a:solidFill>
                  <a:srgbClr val="414042"/>
                </a:solidFill>
                <a:latin typeface="Century Gothic"/>
                <a:cs typeface="Century Gothic"/>
              </a:rPr>
              <a:t>формации</a:t>
            </a:r>
            <a:endParaRPr sz="1550">
              <a:latin typeface="Century Gothic"/>
              <a:cs typeface="Century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765919" y="7371190"/>
            <a:ext cx="2365375" cy="16490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37400"/>
              </a:lnSpc>
              <a:spcBef>
                <a:spcPts val="95"/>
              </a:spcBef>
            </a:pPr>
            <a:r>
              <a:rPr sz="1550" b="1" spc="10" dirty="0">
                <a:solidFill>
                  <a:srgbClr val="414042"/>
                </a:solidFill>
                <a:latin typeface="Century Gothic"/>
                <a:cs typeface="Century Gothic"/>
              </a:rPr>
              <a:t>Автоматический </a:t>
            </a:r>
            <a:r>
              <a:rPr sz="1550" b="1" spc="5" dirty="0">
                <a:solidFill>
                  <a:srgbClr val="414042"/>
                </a:solidFill>
                <a:latin typeface="Century Gothic"/>
                <a:cs typeface="Century Gothic"/>
              </a:rPr>
              <a:t>сбор  и анализ диагностиче-  ской информации,</a:t>
            </a:r>
            <a:r>
              <a:rPr sz="1550" b="1" spc="-8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1550" b="1" spc="5" dirty="0">
                <a:solidFill>
                  <a:srgbClr val="414042"/>
                </a:solidFill>
                <a:latin typeface="Century Gothic"/>
                <a:cs typeface="Century Gothic"/>
              </a:rPr>
              <a:t>пе-  реход на обслужива-  ние по</a:t>
            </a:r>
            <a:r>
              <a:rPr sz="1550" b="1" spc="-3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1550" b="1" spc="5" dirty="0">
                <a:solidFill>
                  <a:srgbClr val="414042"/>
                </a:solidFill>
                <a:latin typeface="Century Gothic"/>
                <a:cs typeface="Century Gothic"/>
              </a:rPr>
              <a:t>состоянию</a:t>
            </a:r>
            <a:endParaRPr sz="155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667593" y="7370791"/>
            <a:ext cx="2371725" cy="13246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35" algn="ctr">
              <a:lnSpc>
                <a:spcPct val="137400"/>
              </a:lnSpc>
              <a:spcBef>
                <a:spcPts val="95"/>
              </a:spcBef>
            </a:pPr>
            <a:r>
              <a:rPr sz="1550" b="1" spc="10" dirty="0">
                <a:solidFill>
                  <a:srgbClr val="414042"/>
                </a:solidFill>
                <a:latin typeface="Century Gothic"/>
                <a:cs typeface="Century Gothic"/>
              </a:rPr>
              <a:t>Информирование  </a:t>
            </a:r>
            <a:r>
              <a:rPr sz="1550" b="1" spc="5" dirty="0">
                <a:solidFill>
                  <a:srgbClr val="414042"/>
                </a:solidFill>
                <a:latin typeface="Century Gothic"/>
                <a:cs typeface="Century Gothic"/>
              </a:rPr>
              <a:t>пользователей </a:t>
            </a:r>
            <a:r>
              <a:rPr sz="1550" b="1" spc="10" dirty="0">
                <a:solidFill>
                  <a:srgbClr val="414042"/>
                </a:solidFill>
                <a:latin typeface="Century Gothic"/>
                <a:cs typeface="Century Gothic"/>
              </a:rPr>
              <a:t>о </a:t>
            </a:r>
            <a:r>
              <a:rPr sz="1550" b="1" spc="5" dirty="0">
                <a:solidFill>
                  <a:srgbClr val="414042"/>
                </a:solidFill>
                <a:latin typeface="Century Gothic"/>
                <a:cs typeface="Century Gothic"/>
              </a:rPr>
              <a:t>со-  стоянии</a:t>
            </a:r>
            <a:r>
              <a:rPr sz="1550" b="1" spc="-8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1550" b="1" spc="5" dirty="0">
                <a:solidFill>
                  <a:srgbClr val="414042"/>
                </a:solidFill>
                <a:latin typeface="Century Gothic"/>
                <a:cs typeface="Century Gothic"/>
              </a:rPr>
              <a:t>оборудования  </a:t>
            </a:r>
            <a:r>
              <a:rPr sz="1550" b="1" dirty="0">
                <a:solidFill>
                  <a:srgbClr val="414042"/>
                </a:solidFill>
                <a:latin typeface="Century Gothic"/>
                <a:cs typeface="Century Gothic"/>
              </a:rPr>
              <a:t>24/7</a:t>
            </a:r>
            <a:endParaRPr sz="1550">
              <a:latin typeface="Century Gothic"/>
              <a:cs typeface="Century Gothic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887627" y="6082200"/>
            <a:ext cx="2226310" cy="9994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R="25400" algn="ctr">
              <a:lnSpc>
                <a:spcPct val="100000"/>
              </a:lnSpc>
              <a:spcBef>
                <a:spcPts val="125"/>
              </a:spcBef>
            </a:pPr>
            <a:r>
              <a:rPr sz="2850" b="1" spc="10" dirty="0">
                <a:solidFill>
                  <a:srgbClr val="E3291B"/>
                </a:solidFill>
                <a:latin typeface="Century Gothic"/>
                <a:cs typeface="Century Gothic"/>
              </a:rPr>
              <a:t>1</a:t>
            </a:r>
            <a:endParaRPr sz="285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  <a:spcBef>
                <a:spcPts val="2240"/>
              </a:spcBef>
            </a:pPr>
            <a:r>
              <a:rPr sz="1650" b="1" spc="70" dirty="0">
                <a:solidFill>
                  <a:srgbClr val="FFFFFF"/>
                </a:solidFill>
                <a:latin typeface="Century Gothic"/>
                <a:cs typeface="Century Gothic"/>
              </a:rPr>
              <a:t>БАЗОВАЯ</a:t>
            </a:r>
            <a:r>
              <a:rPr sz="1650" b="1" spc="1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50" b="1" spc="80" dirty="0">
                <a:solidFill>
                  <a:srgbClr val="FFFFFF"/>
                </a:solidFill>
                <a:latin typeface="Century Gothic"/>
                <a:cs typeface="Century Gothic"/>
              </a:rPr>
              <a:t>СИСТЕМА</a:t>
            </a:r>
            <a:endParaRPr sz="1650">
              <a:latin typeface="Century Gothic"/>
              <a:cs typeface="Century Goth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874856" y="5842065"/>
            <a:ext cx="2119630" cy="1376045"/>
          </a:xfrm>
          <a:prstGeom prst="rect">
            <a:avLst/>
          </a:prstGeom>
        </p:spPr>
        <p:txBody>
          <a:bodyPr vert="horz" wrap="square" lIns="0" tIns="25590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014"/>
              </a:spcBef>
            </a:pPr>
            <a:r>
              <a:rPr sz="2850" b="1" spc="10" dirty="0">
                <a:solidFill>
                  <a:srgbClr val="E3291B"/>
                </a:solidFill>
                <a:latin typeface="Century Gothic"/>
                <a:cs typeface="Century Gothic"/>
              </a:rPr>
              <a:t>2</a:t>
            </a:r>
            <a:endParaRPr sz="2850">
              <a:latin typeface="Century Gothic"/>
              <a:cs typeface="Century Gothic"/>
            </a:endParaRPr>
          </a:p>
          <a:p>
            <a:pPr marL="12065" marR="5080" algn="ctr">
              <a:lnSpc>
                <a:spcPct val="112400"/>
              </a:lnSpc>
              <a:spcBef>
                <a:spcPts val="845"/>
              </a:spcBef>
            </a:pPr>
            <a:r>
              <a:rPr sz="1650" b="1" spc="80" dirty="0">
                <a:solidFill>
                  <a:srgbClr val="FFFFFF"/>
                </a:solidFill>
                <a:latin typeface="Century Gothic"/>
                <a:cs typeface="Century Gothic"/>
              </a:rPr>
              <a:t>АВТОМАТИЧЕСКИЙ  </a:t>
            </a:r>
            <a:r>
              <a:rPr sz="1650" b="1" spc="60" dirty="0">
                <a:solidFill>
                  <a:srgbClr val="FFFFFF"/>
                </a:solidFill>
                <a:latin typeface="Century Gothic"/>
                <a:cs typeface="Century Gothic"/>
              </a:rPr>
              <a:t>СБОР</a:t>
            </a:r>
            <a:r>
              <a:rPr sz="1650" b="1" spc="1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50" b="1" spc="80" dirty="0">
                <a:solidFill>
                  <a:srgbClr val="FFFFFF"/>
                </a:solidFill>
                <a:latin typeface="Century Gothic"/>
                <a:cs typeface="Century Gothic"/>
              </a:rPr>
              <a:t>ДАННЫХ</a:t>
            </a:r>
            <a:endParaRPr sz="1650">
              <a:latin typeface="Century Gothic"/>
              <a:cs typeface="Century Gothic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442450" y="5896852"/>
            <a:ext cx="2819400" cy="1201355"/>
          </a:xfrm>
          <a:prstGeom prst="rect">
            <a:avLst/>
          </a:prstGeom>
        </p:spPr>
        <p:txBody>
          <a:bodyPr vert="horz" wrap="square" lIns="0" tIns="201295" rIns="0" bIns="0" rtlCol="0">
            <a:spAutoFit/>
          </a:bodyPr>
          <a:lstStyle/>
          <a:p>
            <a:pPr marR="66040" algn="ctr">
              <a:lnSpc>
                <a:spcPct val="100000"/>
              </a:lnSpc>
              <a:spcBef>
                <a:spcPts val="1585"/>
              </a:spcBef>
            </a:pPr>
            <a:r>
              <a:rPr sz="2850" b="1" spc="10" dirty="0">
                <a:solidFill>
                  <a:srgbClr val="E3291B"/>
                </a:solidFill>
                <a:latin typeface="Century Gothic"/>
                <a:cs typeface="Century Gothic"/>
              </a:rPr>
              <a:t>3</a:t>
            </a:r>
            <a:endParaRPr sz="2850" dirty="0">
              <a:latin typeface="Century Gothic"/>
              <a:cs typeface="Century Gothic"/>
            </a:endParaRPr>
          </a:p>
          <a:p>
            <a:pPr marL="314960" marR="5080" indent="-302895" algn="ctr">
              <a:lnSpc>
                <a:spcPct val="112400"/>
              </a:lnSpc>
              <a:spcBef>
                <a:spcPts val="595"/>
              </a:spcBef>
            </a:pPr>
            <a:r>
              <a:rPr sz="1400" b="1" spc="70" dirty="0">
                <a:solidFill>
                  <a:srgbClr val="FFFFFF"/>
                </a:solidFill>
                <a:latin typeface="Century Gothic"/>
                <a:cs typeface="Century Gothic"/>
              </a:rPr>
              <a:t>ДОСТУП </a:t>
            </a:r>
            <a:r>
              <a:rPr lang="ru-RU" sz="1400" b="1" spc="80" dirty="0" smtClean="0">
                <a:solidFill>
                  <a:srgbClr val="FFFFFF"/>
                </a:solidFill>
                <a:latin typeface="Century Gothic"/>
                <a:cs typeface="Century Gothic"/>
              </a:rPr>
              <a:t>ЧЕРЕЗ КОРПОРАТИВНУЮ СЕТЬ</a:t>
            </a:r>
            <a:endParaRPr sz="1400" dirty="0">
              <a:latin typeface="Century Gothic"/>
              <a:cs typeface="Century Goth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58024" y="1838228"/>
            <a:ext cx="17258030" cy="3952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sz="2050" b="1" spc="5" dirty="0">
                <a:solidFill>
                  <a:srgbClr val="E3291B"/>
                </a:solidFill>
                <a:latin typeface="Century Gothic"/>
                <a:cs typeface="Century Gothic"/>
              </a:rPr>
              <a:t>NPT</a:t>
            </a:r>
            <a:r>
              <a:rPr sz="2050" b="1" spc="-70" dirty="0">
                <a:solidFill>
                  <a:srgbClr val="E3291B"/>
                </a:solidFill>
                <a:latin typeface="Century Gothic"/>
                <a:cs typeface="Century Gothic"/>
              </a:rPr>
              <a:t> </a:t>
            </a:r>
            <a:r>
              <a:rPr sz="2050" b="1" dirty="0">
                <a:solidFill>
                  <a:srgbClr val="E3291B"/>
                </a:solidFill>
                <a:latin typeface="Century Gothic"/>
                <a:cs typeface="Century Gothic"/>
              </a:rPr>
              <a:t>Platform</a:t>
            </a:r>
            <a:r>
              <a:rPr sz="2050" b="1" spc="-65" dirty="0">
                <a:solidFill>
                  <a:srgbClr val="E3291B"/>
                </a:solidFill>
                <a:latin typeface="Century Gothic"/>
                <a:cs typeface="Century Gothic"/>
              </a:rPr>
              <a:t>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–</a:t>
            </a:r>
            <a:r>
              <a:rPr sz="2050" spc="-6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программная</a:t>
            </a:r>
            <a:r>
              <a:rPr sz="2050" spc="-7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платформа</a:t>
            </a:r>
            <a:r>
              <a:rPr sz="2050" spc="-6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для</a:t>
            </a:r>
            <a:r>
              <a:rPr sz="2050" spc="-6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создания</a:t>
            </a:r>
            <a:r>
              <a:rPr sz="2050" spc="-6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корпоративных</a:t>
            </a:r>
            <a:r>
              <a:rPr sz="2050" spc="-7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приложений.</a:t>
            </a:r>
            <a:r>
              <a:rPr sz="2050" spc="-6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Позволяет</a:t>
            </a:r>
            <a:r>
              <a:rPr sz="2050" spc="-6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создавать</a:t>
            </a:r>
            <a:r>
              <a:rPr sz="2050" spc="-7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информационные</a:t>
            </a:r>
            <a:r>
              <a:rPr sz="2050" spc="-6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систе-  мы</a:t>
            </a:r>
            <a:r>
              <a:rPr sz="2050" spc="-10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для</a:t>
            </a:r>
            <a:r>
              <a:rPr sz="2050" spc="-9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автоматизации</a:t>
            </a:r>
            <a:r>
              <a:rPr sz="2050" spc="-10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производственной</a:t>
            </a:r>
            <a:r>
              <a:rPr sz="2050" spc="-10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деятельности</a:t>
            </a:r>
            <a:r>
              <a:rPr sz="2050" spc="-10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предприятий</a:t>
            </a:r>
            <a:r>
              <a:rPr sz="2050" spc="-9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энергетической,</a:t>
            </a:r>
            <a:r>
              <a:rPr sz="2050" spc="-10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нефтяной</a:t>
            </a:r>
            <a:r>
              <a:rPr sz="2050" spc="-10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и</a:t>
            </a:r>
            <a:r>
              <a:rPr sz="2050" spc="-10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других</a:t>
            </a:r>
            <a:r>
              <a:rPr sz="2050" spc="-9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отраслей</a:t>
            </a:r>
            <a:r>
              <a:rPr sz="2050" spc="-9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промышленно- 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сти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на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основе общей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информационной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модели,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автоматического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сбора и обработки данных с микропроцессорных</a:t>
            </a:r>
            <a:r>
              <a:rPr sz="2050" spc="-315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устройств 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и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анализа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собранных данных с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использованием инструментов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гибкой</a:t>
            </a:r>
            <a:r>
              <a:rPr sz="2050" spc="-2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логики.</a:t>
            </a:r>
            <a:endParaRPr sz="2050" dirty="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350" dirty="0">
              <a:latin typeface="Century Gothic"/>
              <a:cs typeface="Century Gothic"/>
            </a:endParaRPr>
          </a:p>
          <a:p>
            <a:pPr marL="12700" marR="5080" algn="just">
              <a:lnSpc>
                <a:spcPct val="117300"/>
              </a:lnSpc>
            </a:pP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Платформа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комплексно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автоматизирует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бизнес-процессы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предприятия, подстраиваясь под нужды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конкретного заказчика,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при  этом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обеспечивая хранение, каталогизацию и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использование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данных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по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оборудованию в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универсальном формате.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Хранение  и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экспорт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данных в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унифицированном формате на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основе общей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информационной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модели CIM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предоставляют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возможность 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интеграции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с существующими и вновь создаваемыми смежными </a:t>
            </a:r>
            <a:r>
              <a:rPr sz="2050" dirty="0">
                <a:solidFill>
                  <a:srgbClr val="414042"/>
                </a:solidFill>
                <a:latin typeface="Century Gothic"/>
                <a:cs typeface="Century Gothic"/>
              </a:rPr>
              <a:t>информационными</a:t>
            </a:r>
            <a:r>
              <a:rPr sz="2050" spc="-20" dirty="0">
                <a:solidFill>
                  <a:srgbClr val="414042"/>
                </a:solidFill>
                <a:latin typeface="Century Gothic"/>
                <a:cs typeface="Century Gothic"/>
              </a:rPr>
              <a:t> </a:t>
            </a:r>
            <a:r>
              <a:rPr sz="2050" spc="5" dirty="0">
                <a:solidFill>
                  <a:srgbClr val="414042"/>
                </a:solidFill>
                <a:latin typeface="Century Gothic"/>
                <a:cs typeface="Century Gothic"/>
              </a:rPr>
              <a:t>системами.</a:t>
            </a:r>
            <a:endParaRPr sz="2050" dirty="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000" dirty="0">
              <a:latin typeface="Century Gothic"/>
              <a:cs typeface="Century Gothic"/>
            </a:endParaRPr>
          </a:p>
          <a:p>
            <a:pPr marL="349885">
              <a:lnSpc>
                <a:spcPct val="100000"/>
              </a:lnSpc>
            </a:pPr>
            <a:r>
              <a:rPr sz="2050" b="1" spc="5" dirty="0">
                <a:solidFill>
                  <a:srgbClr val="E3291B"/>
                </a:solidFill>
                <a:latin typeface="Century Gothic"/>
                <a:cs typeface="Century Gothic"/>
              </a:rPr>
              <a:t>Автоматизация</a:t>
            </a:r>
            <a:r>
              <a:rPr sz="2050" b="1" spc="-5" dirty="0">
                <a:solidFill>
                  <a:srgbClr val="E3291B"/>
                </a:solidFill>
                <a:latin typeface="Century Gothic"/>
                <a:cs typeface="Century Gothic"/>
              </a:rPr>
              <a:t> </a:t>
            </a:r>
            <a:r>
              <a:rPr sz="2050" b="1" spc="5" dirty="0">
                <a:solidFill>
                  <a:srgbClr val="E3291B"/>
                </a:solidFill>
                <a:latin typeface="Century Gothic"/>
                <a:cs typeface="Century Gothic"/>
              </a:rPr>
              <a:t>бизнес-процессов</a:t>
            </a:r>
            <a:endParaRPr sz="205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52590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85689" y="1046514"/>
            <a:ext cx="16354425" cy="531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3300" spc="5" dirty="0" smtClean="0">
                <a:solidFill>
                  <a:srgbClr val="414042"/>
                </a:solidFill>
              </a:rPr>
              <a:t>НАЗНАЧЕНИЕ И ЦЕЛИ СОЗДАНИЯ АСМ РЗА</a:t>
            </a:r>
            <a:endParaRPr lang="ru-RU" sz="3300" dirty="0"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58024" y="1838228"/>
            <a:ext cx="18319026" cy="757951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32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Назначение:</a:t>
            </a:r>
            <a:endParaRPr lang="ru-RU" sz="3200" b="1" dirty="0">
              <a:solidFill>
                <a:srgbClr val="E3291B"/>
              </a:solidFill>
              <a:latin typeface="Century Gothic"/>
              <a:cs typeface="Century Gothic"/>
            </a:endParaRPr>
          </a:p>
          <a:p>
            <a:pPr marL="355600" marR="5715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автоматизированная </a:t>
            </a:r>
            <a:r>
              <a:rPr lang="ru-RU" sz="3200" dirty="0">
                <a:solidFill>
                  <a:srgbClr val="414042"/>
                </a:solidFill>
                <a:latin typeface="Century Gothic"/>
                <a:cs typeface="Century Gothic"/>
              </a:rPr>
              <a:t>система мониторинга (АСМ) релейной защиты и автоматики предназначена для организации постоянного мониторинга состояния устройств и комплексов РЗА, технологического учета, автоматизации </a:t>
            </a: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функций </a:t>
            </a:r>
            <a:r>
              <a:rPr lang="ru-RU" sz="3200" dirty="0">
                <a:solidFill>
                  <a:srgbClr val="414042"/>
                </a:solidFill>
                <a:latin typeface="Century Gothic"/>
                <a:cs typeface="Century Gothic"/>
              </a:rPr>
              <a:t>персонала </a:t>
            </a: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РЗА </a:t>
            </a:r>
            <a:r>
              <a:rPr lang="ru-RU" sz="3200" dirty="0">
                <a:solidFill>
                  <a:srgbClr val="414042"/>
                </a:solidFill>
                <a:latin typeface="Century Gothic"/>
                <a:cs typeface="Century Gothic"/>
              </a:rPr>
              <a:t>и поддержки в принятии решения в части анализа </a:t>
            </a: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правильности </a:t>
            </a:r>
            <a:r>
              <a:rPr lang="ru-RU" sz="3200" dirty="0">
                <a:solidFill>
                  <a:srgbClr val="414042"/>
                </a:solidFill>
                <a:latin typeface="Century Gothic"/>
                <a:cs typeface="Century Gothic"/>
              </a:rPr>
              <a:t>функционирования устройств и комплексов </a:t>
            </a: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РЗА</a:t>
            </a:r>
            <a:r>
              <a:rPr lang="en-US" sz="3200" dirty="0">
                <a:solidFill>
                  <a:srgbClr val="414042"/>
                </a:solidFill>
                <a:latin typeface="Century Gothic"/>
                <a:cs typeface="Century Gothic"/>
              </a:rPr>
              <a:t>.</a:t>
            </a:r>
            <a:endParaRPr lang="en-US" sz="3200" dirty="0" smtClean="0">
              <a:solidFill>
                <a:srgbClr val="414042"/>
              </a:solidFill>
              <a:latin typeface="Century Gothic"/>
              <a:cs typeface="Century Gothic"/>
            </a:endParaRPr>
          </a:p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32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Цели:</a:t>
            </a:r>
          </a:p>
          <a:p>
            <a:pPr marL="355600" marR="5715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повышение </a:t>
            </a:r>
            <a:r>
              <a:rPr lang="ru-RU" sz="3200" dirty="0">
                <a:solidFill>
                  <a:srgbClr val="414042"/>
                </a:solidFill>
                <a:latin typeface="Century Gothic"/>
                <a:cs typeface="Century Gothic"/>
              </a:rPr>
              <a:t>надёжности функционирования устройств и комплексов </a:t>
            </a: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РЗА</a:t>
            </a:r>
            <a:r>
              <a:rPr lang="en-US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;</a:t>
            </a:r>
          </a:p>
          <a:p>
            <a:pPr marL="355600" marR="5715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обеспечение </a:t>
            </a:r>
            <a:r>
              <a:rPr lang="ru-RU" sz="3200" dirty="0">
                <a:solidFill>
                  <a:srgbClr val="414042"/>
                </a:solidFill>
                <a:latin typeface="Century Gothic"/>
                <a:cs typeface="Century Gothic"/>
              </a:rPr>
              <a:t>технологической возможности для перехода на техническое обслуживание оборудования РЗА по состоянию</a:t>
            </a: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;</a:t>
            </a:r>
            <a:endParaRPr lang="en-US" sz="3200" dirty="0" smtClean="0">
              <a:solidFill>
                <a:srgbClr val="414042"/>
              </a:solidFill>
              <a:latin typeface="Century Gothic"/>
              <a:cs typeface="Century Gothic"/>
            </a:endParaRPr>
          </a:p>
          <a:p>
            <a:pPr marL="355600" marR="5715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автоматизация задач, выполняемых персоналом службы </a:t>
            </a:r>
            <a:r>
              <a:rPr lang="ru-RU" sz="3200" dirty="0">
                <a:solidFill>
                  <a:srgbClr val="414042"/>
                </a:solidFill>
                <a:latin typeface="Century Gothic"/>
                <a:cs typeface="Century Gothic"/>
              </a:rPr>
              <a:t>РЗА</a:t>
            </a: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;</a:t>
            </a:r>
            <a:endParaRPr lang="en-US" sz="3200" dirty="0" smtClean="0">
              <a:solidFill>
                <a:srgbClr val="414042"/>
              </a:solidFill>
              <a:latin typeface="Century Gothic"/>
              <a:cs typeface="Century Gothic"/>
            </a:endParaRPr>
          </a:p>
          <a:p>
            <a:pPr marL="355600" marR="5715" indent="-342900" algn="just">
              <a:lnSpc>
                <a:spcPct val="1173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поддержка </a:t>
            </a:r>
            <a:r>
              <a:rPr lang="ru-RU" sz="3200" dirty="0">
                <a:solidFill>
                  <a:srgbClr val="414042"/>
                </a:solidFill>
                <a:latin typeface="Century Gothic"/>
                <a:cs typeface="Century Gothic"/>
              </a:rPr>
              <a:t>в принятии решения в части анализа функционирования устройств и комплексов </a:t>
            </a:r>
            <a:r>
              <a:rPr lang="ru-RU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РЗА</a:t>
            </a:r>
            <a:r>
              <a:rPr lang="en-US" sz="3200" dirty="0" smtClean="0">
                <a:solidFill>
                  <a:srgbClr val="414042"/>
                </a:solidFill>
                <a:latin typeface="Century Gothic"/>
                <a:cs typeface="Century Gothic"/>
              </a:rPr>
              <a:t>.</a:t>
            </a:r>
            <a:endParaRPr lang="ru-RU" sz="3200" dirty="0" smtClean="0">
              <a:solidFill>
                <a:srgbClr val="414042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63396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76402" y="660074"/>
            <a:ext cx="18319026" cy="100413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32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Предпосылки внедрения АСМ РЗА:</a:t>
            </a:r>
          </a:p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32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1. </a:t>
            </a:r>
            <a:r>
              <a:rPr lang="ru-RU" sz="3200" b="1" dirty="0">
                <a:solidFill>
                  <a:srgbClr val="E3291B"/>
                </a:solidFill>
                <a:latin typeface="Century Gothic"/>
                <a:cs typeface="Century Gothic"/>
              </a:rPr>
              <a:t>Расследование технологических нарушений</a:t>
            </a:r>
          </a:p>
          <a:p>
            <a:endParaRPr lang="ru-RU" sz="3200" dirty="0"/>
          </a:p>
          <a:p>
            <a:r>
              <a:rPr lang="ru-RU" sz="3200" dirty="0" smtClean="0">
                <a:latin typeface="Century Gothic" panose="020B0502020202020204" pitchFamily="34" charset="0"/>
              </a:rPr>
              <a:t>При возникновении технологического нарушения необходимо:</a:t>
            </a:r>
          </a:p>
          <a:p>
            <a:endParaRPr lang="ru-RU" sz="3200" dirty="0" smtClean="0">
              <a:latin typeface="Century Gothic" panose="020B0502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3200" dirty="0" smtClean="0">
                <a:latin typeface="Century Gothic" panose="020B0502020202020204" pitchFamily="34" charset="0"/>
              </a:rPr>
              <a:t>Поездка на ПС, снятие со сработавших устройств осциллограмм, журналов событий.</a:t>
            </a:r>
          </a:p>
          <a:p>
            <a:r>
              <a:rPr lang="ru-RU" sz="3200" dirty="0" smtClean="0">
                <a:latin typeface="Century Gothic" panose="020B0502020202020204" pitchFamily="34" charset="0"/>
              </a:rPr>
              <a:t>При этом осциллограммы пусков не всегда снимаются и в последствии анализируются. Персоналу </a:t>
            </a:r>
            <a:r>
              <a:rPr lang="ru-RU" sz="3200" dirty="0" err="1" smtClean="0">
                <a:latin typeface="Century Gothic" panose="020B0502020202020204" pitchFamily="34" charset="0"/>
              </a:rPr>
              <a:t>малоработавшему</a:t>
            </a:r>
            <a:r>
              <a:rPr lang="ru-RU" sz="3200" dirty="0" smtClean="0">
                <a:latin typeface="Century Gothic" panose="020B0502020202020204" pitchFamily="34" charset="0"/>
              </a:rPr>
              <a:t> с определенными видами устройств того или иного производителя необходимо разобраться в сигналах функций РЗА для проведения анализа правильности работы РЗА.</a:t>
            </a:r>
          </a:p>
          <a:p>
            <a:endParaRPr lang="ru-RU" sz="3200" dirty="0" smtClean="0">
              <a:latin typeface="Century Gothic" panose="020B0502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3200" dirty="0" smtClean="0">
                <a:latin typeface="Century Gothic" panose="020B0502020202020204" pitchFamily="34" charset="0"/>
              </a:rPr>
              <a:t>Если готовится пакет файлов технологического нарушения для отправки, необходимо переименовать все файлы осциллограмм и разложить по директориям, чтобы было понятно, какое устройство на ПС записало каждую из осциллограмм. Формируется перечень файлов с выгруженными из устройств журналами событий, а для некоторых производителей снимки журналов событий.</a:t>
            </a:r>
          </a:p>
          <a:p>
            <a:pPr marL="285750" indent="-285750">
              <a:buFontTx/>
              <a:buChar char="-"/>
            </a:pPr>
            <a:endParaRPr lang="ru-RU" sz="3200" dirty="0" smtClean="0">
              <a:latin typeface="Century Gothic" panose="020B0502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3200" dirty="0" smtClean="0">
                <a:latin typeface="Century Gothic" panose="020B0502020202020204" pitchFamily="34" charset="0"/>
              </a:rPr>
              <a:t>Далее специалист РЗА проводит анализ работы РЗА, готовит справку по работе РЗА с заключением о правильной или неправильной работе РЗА, вносит вручную данные о технологическом нарушении в базу.</a:t>
            </a:r>
            <a:endParaRPr lang="ru-RU" sz="3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18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52728" y="0"/>
            <a:ext cx="10366375" cy="241300"/>
          </a:xfrm>
          <a:custGeom>
            <a:avLst/>
            <a:gdLst/>
            <a:ahLst/>
            <a:cxnLst/>
            <a:rect l="l" t="t" r="r" b="b"/>
            <a:pathLst>
              <a:path w="10366375" h="241300">
                <a:moveTo>
                  <a:pt x="10366176" y="0"/>
                </a:moveTo>
                <a:lnTo>
                  <a:pt x="0" y="0"/>
                </a:lnTo>
                <a:lnTo>
                  <a:pt x="0" y="159450"/>
                </a:lnTo>
                <a:lnTo>
                  <a:pt x="6395" y="191125"/>
                </a:lnTo>
                <a:lnTo>
                  <a:pt x="23836" y="216993"/>
                </a:lnTo>
                <a:lnTo>
                  <a:pt x="49704" y="234434"/>
                </a:lnTo>
                <a:lnTo>
                  <a:pt x="81379" y="240830"/>
                </a:lnTo>
                <a:lnTo>
                  <a:pt x="10294848" y="240830"/>
                </a:lnTo>
                <a:lnTo>
                  <a:pt x="10322612" y="235224"/>
                </a:lnTo>
                <a:lnTo>
                  <a:pt x="10345284" y="219938"/>
                </a:lnTo>
                <a:lnTo>
                  <a:pt x="10360570" y="197265"/>
                </a:lnTo>
                <a:lnTo>
                  <a:pt x="10366176" y="169502"/>
                </a:lnTo>
                <a:lnTo>
                  <a:pt x="10366176" y="0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80387" y="263839"/>
            <a:ext cx="2758439" cy="23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50" y="175831"/>
            <a:ext cx="467359" cy="349885"/>
          </a:xfrm>
          <a:custGeom>
            <a:avLst/>
            <a:gdLst/>
            <a:ahLst/>
            <a:cxnLst/>
            <a:rect l="l" t="t" r="r" b="b"/>
            <a:pathLst>
              <a:path w="467359" h="349884">
                <a:moveTo>
                  <a:pt x="364334" y="293216"/>
                </a:moveTo>
                <a:lnTo>
                  <a:pt x="351565" y="296096"/>
                </a:lnTo>
                <a:lnTo>
                  <a:pt x="338311" y="298816"/>
                </a:lnTo>
                <a:lnTo>
                  <a:pt x="324598" y="301378"/>
                </a:lnTo>
                <a:lnTo>
                  <a:pt x="310451" y="303781"/>
                </a:lnTo>
                <a:lnTo>
                  <a:pt x="309948" y="349874"/>
                </a:lnTo>
                <a:lnTo>
                  <a:pt x="364721" y="349884"/>
                </a:lnTo>
                <a:lnTo>
                  <a:pt x="364334" y="293216"/>
                </a:lnTo>
                <a:close/>
              </a:path>
              <a:path w="467359" h="349884">
                <a:moveTo>
                  <a:pt x="363439" y="153712"/>
                </a:moveTo>
                <a:lnTo>
                  <a:pt x="210035" y="153712"/>
                </a:lnTo>
                <a:lnTo>
                  <a:pt x="225186" y="153848"/>
                </a:lnTo>
                <a:lnTo>
                  <a:pt x="232736" y="154058"/>
                </a:lnTo>
                <a:lnTo>
                  <a:pt x="63066" y="347036"/>
                </a:lnTo>
                <a:lnTo>
                  <a:pt x="144487" y="345780"/>
                </a:lnTo>
                <a:lnTo>
                  <a:pt x="290985" y="179083"/>
                </a:lnTo>
                <a:lnTo>
                  <a:pt x="306367" y="159859"/>
                </a:lnTo>
                <a:lnTo>
                  <a:pt x="382365" y="159859"/>
                </a:lnTo>
                <a:lnTo>
                  <a:pt x="381633" y="159631"/>
                </a:lnTo>
                <a:lnTo>
                  <a:pt x="372706" y="157109"/>
                </a:lnTo>
                <a:lnTo>
                  <a:pt x="363444" y="154738"/>
                </a:lnTo>
                <a:lnTo>
                  <a:pt x="363439" y="153712"/>
                </a:lnTo>
                <a:close/>
              </a:path>
              <a:path w="467359" h="349884">
                <a:moveTo>
                  <a:pt x="417213" y="173240"/>
                </a:moveTo>
                <a:lnTo>
                  <a:pt x="363538" y="173240"/>
                </a:lnTo>
                <a:lnTo>
                  <a:pt x="368815" y="175198"/>
                </a:lnTo>
                <a:lnTo>
                  <a:pt x="373726" y="177334"/>
                </a:lnTo>
                <a:lnTo>
                  <a:pt x="403956" y="202883"/>
                </a:lnTo>
                <a:lnTo>
                  <a:pt x="406539" y="215713"/>
                </a:lnTo>
                <a:lnTo>
                  <a:pt x="400431" y="226082"/>
                </a:lnTo>
                <a:lnTo>
                  <a:pt x="364973" y="240798"/>
                </a:lnTo>
                <a:lnTo>
                  <a:pt x="307332" y="249471"/>
                </a:lnTo>
                <a:lnTo>
                  <a:pt x="230694" y="255709"/>
                </a:lnTo>
                <a:lnTo>
                  <a:pt x="181847" y="312639"/>
                </a:lnTo>
                <a:lnTo>
                  <a:pt x="230024" y="308440"/>
                </a:lnTo>
                <a:lnTo>
                  <a:pt x="298626" y="300539"/>
                </a:lnTo>
                <a:lnTo>
                  <a:pt x="359075" y="289314"/>
                </a:lnTo>
                <a:lnTo>
                  <a:pt x="408667" y="274711"/>
                </a:lnTo>
                <a:lnTo>
                  <a:pt x="444698" y="256672"/>
                </a:lnTo>
                <a:lnTo>
                  <a:pt x="466771" y="223323"/>
                </a:lnTo>
                <a:lnTo>
                  <a:pt x="462023" y="206886"/>
                </a:lnTo>
                <a:lnTo>
                  <a:pt x="448422" y="191477"/>
                </a:lnTo>
                <a:lnTo>
                  <a:pt x="426906" y="177436"/>
                </a:lnTo>
                <a:lnTo>
                  <a:pt x="417213" y="173240"/>
                </a:lnTo>
                <a:close/>
              </a:path>
              <a:path w="467359" h="349884">
                <a:moveTo>
                  <a:pt x="209538" y="154832"/>
                </a:moveTo>
                <a:lnTo>
                  <a:pt x="158194" y="154832"/>
                </a:lnTo>
                <a:lnTo>
                  <a:pt x="136422" y="192337"/>
                </a:lnTo>
                <a:lnTo>
                  <a:pt x="101372" y="224834"/>
                </a:lnTo>
                <a:lnTo>
                  <a:pt x="55184" y="250874"/>
                </a:lnTo>
                <a:lnTo>
                  <a:pt x="0" y="269007"/>
                </a:lnTo>
                <a:lnTo>
                  <a:pt x="6325" y="269395"/>
                </a:lnTo>
                <a:lnTo>
                  <a:pt x="12706" y="269631"/>
                </a:lnTo>
                <a:lnTo>
                  <a:pt x="19142" y="269712"/>
                </a:lnTo>
                <a:lnTo>
                  <a:pt x="25663" y="269631"/>
                </a:lnTo>
                <a:lnTo>
                  <a:pt x="79005" y="262859"/>
                </a:lnTo>
                <a:lnTo>
                  <a:pt x="126256" y="246267"/>
                </a:lnTo>
                <a:lnTo>
                  <a:pt x="165260" y="221471"/>
                </a:lnTo>
                <a:lnTo>
                  <a:pt x="193895" y="190082"/>
                </a:lnTo>
                <a:lnTo>
                  <a:pt x="209538" y="154832"/>
                </a:lnTo>
                <a:close/>
              </a:path>
              <a:path w="467359" h="349884">
                <a:moveTo>
                  <a:pt x="382365" y="159859"/>
                </a:moveTo>
                <a:lnTo>
                  <a:pt x="306367" y="159859"/>
                </a:lnTo>
                <a:lnTo>
                  <a:pt x="310042" y="160382"/>
                </a:lnTo>
                <a:lnTo>
                  <a:pt x="311854" y="160665"/>
                </a:lnTo>
                <a:lnTo>
                  <a:pt x="311867" y="173240"/>
                </a:lnTo>
                <a:lnTo>
                  <a:pt x="311100" y="244222"/>
                </a:lnTo>
                <a:lnTo>
                  <a:pt x="325867" y="242484"/>
                </a:lnTo>
                <a:lnTo>
                  <a:pt x="339632" y="240597"/>
                </a:lnTo>
                <a:lnTo>
                  <a:pt x="352342" y="238533"/>
                </a:lnTo>
                <a:lnTo>
                  <a:pt x="363947" y="236265"/>
                </a:lnTo>
                <a:lnTo>
                  <a:pt x="363594" y="184611"/>
                </a:lnTo>
                <a:lnTo>
                  <a:pt x="363538" y="173240"/>
                </a:lnTo>
                <a:lnTo>
                  <a:pt x="417213" y="173240"/>
                </a:lnTo>
                <a:lnTo>
                  <a:pt x="398417" y="165104"/>
                </a:lnTo>
                <a:lnTo>
                  <a:pt x="390209" y="162298"/>
                </a:lnTo>
                <a:lnTo>
                  <a:pt x="382365" y="159859"/>
                </a:lnTo>
                <a:close/>
              </a:path>
              <a:path w="467359" h="349884">
                <a:moveTo>
                  <a:pt x="77442" y="0"/>
                </a:moveTo>
                <a:lnTo>
                  <a:pt x="112987" y="23084"/>
                </a:lnTo>
                <a:lnTo>
                  <a:pt x="140244" y="50701"/>
                </a:lnTo>
                <a:lnTo>
                  <a:pt x="157901" y="82050"/>
                </a:lnTo>
                <a:lnTo>
                  <a:pt x="164644" y="116331"/>
                </a:lnTo>
                <a:lnTo>
                  <a:pt x="164577" y="123204"/>
                </a:lnTo>
                <a:lnTo>
                  <a:pt x="164052" y="130011"/>
                </a:lnTo>
                <a:lnTo>
                  <a:pt x="163080" y="136748"/>
                </a:lnTo>
                <a:lnTo>
                  <a:pt x="161670" y="143409"/>
                </a:lnTo>
                <a:lnTo>
                  <a:pt x="153090" y="144390"/>
                </a:lnTo>
                <a:lnTo>
                  <a:pt x="144720" y="145496"/>
                </a:lnTo>
                <a:lnTo>
                  <a:pt x="100036" y="154357"/>
                </a:lnTo>
                <a:lnTo>
                  <a:pt x="74217" y="162372"/>
                </a:lnTo>
                <a:lnTo>
                  <a:pt x="92454" y="160004"/>
                </a:lnTo>
                <a:lnTo>
                  <a:pt x="112789" y="157911"/>
                </a:lnTo>
                <a:lnTo>
                  <a:pt x="134833" y="156164"/>
                </a:lnTo>
                <a:lnTo>
                  <a:pt x="158194" y="154832"/>
                </a:lnTo>
                <a:lnTo>
                  <a:pt x="209538" y="154832"/>
                </a:lnTo>
                <a:lnTo>
                  <a:pt x="210035" y="153712"/>
                </a:lnTo>
                <a:lnTo>
                  <a:pt x="363439" y="153712"/>
                </a:lnTo>
                <a:lnTo>
                  <a:pt x="363375" y="140278"/>
                </a:lnTo>
                <a:lnTo>
                  <a:pt x="212328" y="140278"/>
                </a:lnTo>
                <a:lnTo>
                  <a:pt x="212747" y="136121"/>
                </a:lnTo>
                <a:lnTo>
                  <a:pt x="212925" y="131922"/>
                </a:lnTo>
                <a:lnTo>
                  <a:pt x="212820" y="127681"/>
                </a:lnTo>
                <a:lnTo>
                  <a:pt x="201895" y="84141"/>
                </a:lnTo>
                <a:lnTo>
                  <a:pt x="173505" y="46850"/>
                </a:lnTo>
                <a:lnTo>
                  <a:pt x="130927" y="18055"/>
                </a:lnTo>
                <a:lnTo>
                  <a:pt x="77442" y="0"/>
                </a:lnTo>
                <a:close/>
              </a:path>
              <a:path w="467359" h="349884">
                <a:moveTo>
                  <a:pt x="230139" y="140069"/>
                </a:moveTo>
                <a:lnTo>
                  <a:pt x="224056" y="140079"/>
                </a:lnTo>
                <a:lnTo>
                  <a:pt x="218129" y="140142"/>
                </a:lnTo>
                <a:lnTo>
                  <a:pt x="212328" y="140278"/>
                </a:lnTo>
                <a:lnTo>
                  <a:pt x="363375" y="140278"/>
                </a:lnTo>
                <a:lnTo>
                  <a:pt x="244893" y="140236"/>
                </a:lnTo>
                <a:lnTo>
                  <a:pt x="240013" y="140121"/>
                </a:lnTo>
                <a:lnTo>
                  <a:pt x="230139" y="140069"/>
                </a:lnTo>
                <a:close/>
              </a:path>
              <a:path w="467359" h="349884">
                <a:moveTo>
                  <a:pt x="290085" y="88834"/>
                </a:moveTo>
                <a:lnTo>
                  <a:pt x="244893" y="140236"/>
                </a:lnTo>
                <a:lnTo>
                  <a:pt x="363375" y="140236"/>
                </a:lnTo>
                <a:lnTo>
                  <a:pt x="363130" y="88855"/>
                </a:lnTo>
                <a:lnTo>
                  <a:pt x="290085" y="88834"/>
                </a:lnTo>
                <a:close/>
              </a:path>
            </a:pathLst>
          </a:custGeom>
          <a:solidFill>
            <a:srgbClr val="E32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6662190" y="178744"/>
            <a:ext cx="1842135" cy="325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950" spc="15" dirty="0">
                <a:solidFill>
                  <a:srgbClr val="E3291B"/>
                </a:solidFill>
                <a:cs typeface="Calibri"/>
              </a:rPr>
              <a:t>ww</a:t>
            </a:r>
            <a:r>
              <a:rPr lang="en-US" sz="1950" spc="-70" dirty="0">
                <a:solidFill>
                  <a:srgbClr val="E3291B"/>
                </a:solidFill>
                <a:cs typeface="Calibri"/>
              </a:rPr>
              <a:t>w</a:t>
            </a:r>
            <a:r>
              <a:rPr lang="en-US" sz="1950" spc="-30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e</a:t>
            </a:r>
            <a:r>
              <a:rPr lang="en-US" sz="1950" spc="60" dirty="0">
                <a:solidFill>
                  <a:srgbClr val="E3291B"/>
                </a:solidFill>
                <a:cs typeface="Calibri"/>
              </a:rPr>
              <a:t>p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sa</a:t>
            </a:r>
            <a:r>
              <a:rPr lang="en-US" sz="1950" spc="10" dirty="0">
                <a:solidFill>
                  <a:srgbClr val="E3291B"/>
                </a:solidFill>
                <a:cs typeface="Calibri"/>
              </a:rPr>
              <a:t>-</a:t>
            </a:r>
            <a:r>
              <a:rPr lang="en-US" sz="1950" spc="55" dirty="0">
                <a:solidFill>
                  <a:srgbClr val="E3291B"/>
                </a:solidFill>
                <a:cs typeface="Calibri"/>
              </a:rPr>
              <a:t>sp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b</a:t>
            </a:r>
            <a:r>
              <a:rPr lang="en-US" sz="1950" spc="-5" dirty="0">
                <a:solidFill>
                  <a:srgbClr val="E3291B"/>
                </a:solidFill>
                <a:cs typeface="Calibri"/>
              </a:rPr>
              <a:t>.</a:t>
            </a:r>
            <a:r>
              <a:rPr lang="en-US" sz="1950" dirty="0">
                <a:solidFill>
                  <a:srgbClr val="E3291B"/>
                </a:solidFill>
                <a:cs typeface="Calibri"/>
              </a:rPr>
              <a:t>r</a:t>
            </a:r>
            <a:r>
              <a:rPr lang="en-US" sz="1950" spc="40" dirty="0">
                <a:solidFill>
                  <a:srgbClr val="E3291B"/>
                </a:solidFill>
                <a:cs typeface="Calibri"/>
              </a:rPr>
              <a:t>u</a:t>
            </a:r>
            <a:endParaRPr lang="en-US" sz="195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76402" y="660074"/>
            <a:ext cx="18319026" cy="31471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32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Предпосылки внедрения АСМ РЗА:</a:t>
            </a:r>
          </a:p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en-US" sz="3200" b="1" dirty="0">
                <a:solidFill>
                  <a:srgbClr val="E3291B"/>
                </a:solidFill>
                <a:latin typeface="Century Gothic"/>
                <a:cs typeface="Century Gothic"/>
              </a:rPr>
              <a:t>2</a:t>
            </a:r>
            <a:r>
              <a:rPr lang="ru-RU" sz="3200" b="1" dirty="0" smtClean="0">
                <a:solidFill>
                  <a:srgbClr val="E3291B"/>
                </a:solidFill>
                <a:latin typeface="Century Gothic"/>
                <a:cs typeface="Century Gothic"/>
              </a:rPr>
              <a:t>. Обеспечение технической возможности для перехода на ТО «по состоянию»</a:t>
            </a:r>
            <a:endParaRPr lang="ru-RU" sz="3200" b="1" dirty="0">
              <a:solidFill>
                <a:srgbClr val="E3291B"/>
              </a:solidFill>
              <a:latin typeface="Century Gothic"/>
              <a:cs typeface="Century Gothic"/>
            </a:endParaRPr>
          </a:p>
          <a:p>
            <a:endParaRPr lang="ru-RU" sz="3200" dirty="0"/>
          </a:p>
          <a:p>
            <a:r>
              <a:rPr lang="ru-RU" sz="3200" dirty="0">
                <a:latin typeface="Century Gothic" panose="020B0502020202020204" pitchFamily="34" charset="0"/>
              </a:rPr>
              <a:t>Приказ Минэнерго РФ от 13.07.2020 №555 </a:t>
            </a:r>
            <a:endParaRPr lang="ru-RU" sz="3200" dirty="0" smtClean="0">
              <a:latin typeface="Century Gothic" panose="020B0502020202020204" pitchFamily="34" charset="0"/>
            </a:endParaRPr>
          </a:p>
          <a:p>
            <a:r>
              <a:rPr lang="ru-RU" sz="3200" dirty="0" smtClean="0">
                <a:latin typeface="Century Gothic" panose="020B0502020202020204" pitchFamily="34" charset="0"/>
              </a:rPr>
              <a:t>– </a:t>
            </a:r>
            <a:r>
              <a:rPr lang="ru-RU" sz="3200" dirty="0">
                <a:latin typeface="Century Gothic" panose="020B0502020202020204" pitchFamily="34" charset="0"/>
              </a:rPr>
              <a:t>допускает переход на обслуживание устройств РЗА по состоянию в случае выполнения ряда условий, в том числе применения АСМ </a:t>
            </a:r>
            <a:r>
              <a:rPr lang="ru-RU" sz="3200" dirty="0" smtClean="0">
                <a:latin typeface="Century Gothic" panose="020B0502020202020204" pitchFamily="34" charset="0"/>
              </a:rPr>
              <a:t>РЗА.</a:t>
            </a:r>
            <a:endParaRPr lang="ru-RU" sz="3200" dirty="0">
              <a:latin typeface="Century Gothic" panose="020B0502020202020204" pitchFamily="34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855825406"/>
              </p:ext>
            </p:extLst>
          </p:nvPr>
        </p:nvGraphicFramePr>
        <p:xfrm>
          <a:off x="1746250" y="4740275"/>
          <a:ext cx="4766386" cy="45733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6314" y="5426075"/>
            <a:ext cx="8382001" cy="4089800"/>
          </a:xfrm>
          <a:prstGeom prst="rect">
            <a:avLst/>
          </a:prstGeom>
        </p:spPr>
      </p:pic>
      <p:sp>
        <p:nvSpPr>
          <p:cNvPr id="13" name="object 14"/>
          <p:cNvSpPr txBox="1"/>
          <p:nvPr/>
        </p:nvSpPr>
        <p:spPr>
          <a:xfrm>
            <a:off x="12913436" y="5692496"/>
            <a:ext cx="5791200" cy="26689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dirty="0" smtClean="0">
                <a:latin typeface="Century Gothic" panose="020B0502020202020204" pitchFamily="34" charset="0"/>
              </a:rPr>
              <a:t>	Требуется ремонт/замена</a:t>
            </a:r>
          </a:p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endParaRPr lang="ru-RU" sz="2400" dirty="0">
              <a:latin typeface="Century Gothic" panose="020B0502020202020204" pitchFamily="34" charset="0"/>
            </a:endParaRPr>
          </a:p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dirty="0" smtClean="0">
                <a:latin typeface="Century Gothic" panose="020B0502020202020204" pitchFamily="34" charset="0"/>
              </a:rPr>
              <a:t>	Требуется проведение ТО</a:t>
            </a:r>
          </a:p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endParaRPr lang="ru-RU" sz="2400" dirty="0">
              <a:latin typeface="Century Gothic" panose="020B0502020202020204" pitchFamily="34" charset="0"/>
            </a:endParaRPr>
          </a:p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r>
              <a:rPr lang="ru-RU" sz="2400" dirty="0" smtClean="0">
                <a:latin typeface="Century Gothic" panose="020B0502020202020204" pitchFamily="34" charset="0"/>
              </a:rPr>
              <a:t>	Устройство исправно</a:t>
            </a:r>
          </a:p>
          <a:p>
            <a:pPr marL="12700" marR="5715" algn="just">
              <a:lnSpc>
                <a:spcPct val="117300"/>
              </a:lnSpc>
              <a:spcBef>
                <a:spcPts val="95"/>
              </a:spcBef>
            </a:pPr>
            <a:endParaRPr lang="ru-RU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5930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7305</TotalTime>
  <Words>1342</Words>
  <Application>Microsoft Office PowerPoint</Application>
  <PresentationFormat>Произвольный</PresentationFormat>
  <Paragraphs>215</Paragraphs>
  <Slides>29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Century Gothic</vt:lpstr>
      <vt:lpstr>Office Theme</vt:lpstr>
      <vt:lpstr>Построение двухуровневой АСМ устройств РЗА с возможностью применения функционала ПТК Эксплуатация в качестве верхнего уровня АСМ</vt:lpstr>
      <vt:lpstr>МЕСТО АСМ В СТРУКТУРЕ СБОРА И ОБРАБОТКИ ИНФОРМАЦИИ</vt:lpstr>
      <vt:lpstr>ДВУХУРОВНЕВАЯ СТРУКТУРА АСМ РЗА</vt:lpstr>
      <vt:lpstr>ВОЗМОЖНОСТЬ ПРИМЕНЕНИЯ ФУНКЦИОНАЛА ПТК ЭКСПЛУАТАЦИЯ В КАЧЕСТВЕ ВЕРХНЕГО УРОВНЯ АСМ РЗА</vt:lpstr>
      <vt:lpstr>ПРОГРАММНОЕ ОБЕСПЕЧЕНИЕ NPT RPA Monitor (АСМ РЗА)</vt:lpstr>
      <vt:lpstr>ПРОГРАММНАЯ ПЛАТФОРМА NPT PLATFORM</vt:lpstr>
      <vt:lpstr>НАЗНАЧЕНИЕ И ЦЕЛИ СОЗДАНИЯ АСМ РЗА</vt:lpstr>
      <vt:lpstr>Презентация PowerPoint</vt:lpstr>
      <vt:lpstr>Презентация PowerPoint</vt:lpstr>
      <vt:lpstr>ФУНКЦИИ АСМ РЗА</vt:lpstr>
      <vt:lpstr>ФУНКЦИИ АСМ РЗА</vt:lpstr>
      <vt:lpstr>ФУНКЦИИ АСМ РЗА</vt:lpstr>
      <vt:lpstr>ФУНКЦИИ АСМ РЗА</vt:lpstr>
      <vt:lpstr>ФУНКЦИИ АСМ РЗА</vt:lpstr>
      <vt:lpstr>ФУНКЦИИ АСМ РЗА</vt:lpstr>
      <vt:lpstr>ФУНКЦИИ АСМ РЗА</vt:lpstr>
      <vt:lpstr>ФУНКЦИИ АСМ РЗА</vt:lpstr>
      <vt:lpstr>Презентация PowerPoint</vt:lpstr>
      <vt:lpstr>Презентация PowerPoint</vt:lpstr>
      <vt:lpstr>Презентация PowerPoint</vt:lpstr>
      <vt:lpstr>ФУНКЦИИ АСМ РЗА</vt:lpstr>
      <vt:lpstr>БАЗОВЫЕ ФУНКЦИИ NPT PLATFORM</vt:lpstr>
      <vt:lpstr>БАЗОВЫЕ ФУНКЦИИ NPT PLATFORM</vt:lpstr>
      <vt:lpstr>БАЗОВЫЕ ФУНКЦИИ NPT PLATFORM</vt:lpstr>
      <vt:lpstr>БАЗОВЫЕ ФУНКЦИИ NPT PLATFORM</vt:lpstr>
      <vt:lpstr>ОПИСАНИЕ ПРЕДЛАГАЕМОГО РЕШЕНИЯ: ЭФФЕКТЫ</vt:lpstr>
      <vt:lpstr>ЗАКЛЮЧЕНИЕ</vt:lpstr>
      <vt:lpstr>КОНТАКТЫ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Осн1(ред)</dc:title>
  <dc:creator>Елена Денисенко</dc:creator>
  <cp:lastModifiedBy>Дмитрий К. Доминевский</cp:lastModifiedBy>
  <cp:revision>200</cp:revision>
  <dcterms:created xsi:type="dcterms:W3CDTF">2023-06-09T18:48:29Z</dcterms:created>
  <dcterms:modified xsi:type="dcterms:W3CDTF">2024-04-11T11:34:47Z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2023-06-09T00:00:00Z</vt:filetime>
  </property>
  <property fmtid="{D5CDD505-2E9C-101B-9397-08002B2CF9AE}" pid="3" name="Creator">
    <vt:lpwstr>Adobe Illustrator 24.0 (Windows)</vt:lpwstr>
  </property>
  <property fmtid="{D5CDD505-2E9C-101B-9397-08002B2CF9AE}" pid="4" name="LastSaved">
    <vt:filetime>2023-06-09T00:00:00Z</vt:filetime>
  </property>
</Properties>
</file>