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58" r:id="rId3"/>
    <p:sldId id="256" r:id="rId4"/>
    <p:sldId id="260" r:id="rId5"/>
    <p:sldId id="261" r:id="rId6"/>
    <p:sldId id="264" r:id="rId7"/>
    <p:sldId id="265" r:id="rId8"/>
    <p:sldId id="269" r:id="rId9"/>
    <p:sldId id="266" r:id="rId10"/>
    <p:sldId id="262" r:id="rId11"/>
    <p:sldId id="263" r:id="rId12"/>
    <p:sldId id="271" r:id="rId13"/>
    <p:sldId id="270" r:id="rId14"/>
    <p:sldId id="25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F6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2" autoAdjust="0"/>
    <p:restoredTop sz="94660"/>
  </p:normalViewPr>
  <p:slideViewPr>
    <p:cSldViewPr snapToGrid="0">
      <p:cViewPr>
        <p:scale>
          <a:sx n="100" d="100"/>
          <a:sy n="100" d="100"/>
        </p:scale>
        <p:origin x="48" y="1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6AFD54-A9CF-44FF-8B6A-8590EE9309E0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93118B-ACCE-429F-B5B7-13B7D0481B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7543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ln w="0">
            <a:noFill/>
          </a:ln>
        </p:spPr>
      </p:sp>
      <p:sp>
        <p:nvSpPr>
          <p:cNvPr id="352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endParaRPr lang="ru-RU" sz="2000" b="0" strike="noStrike" spc="-1">
              <a:latin typeface="Arial"/>
            </a:endParaRPr>
          </a:p>
        </p:txBody>
      </p:sp>
      <p:sp>
        <p:nvSpPr>
          <p:cNvPr id="353" name="PlaceHolder 3"/>
          <p:cNvSpPr>
            <a:spLocks noGrp="1"/>
          </p:cNvSpPr>
          <p:nvPr>
            <p:ph type="sldNum"/>
          </p:nvPr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9B2079D8-382D-4455-8511-9973BECBCFDD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14</a:t>
            </a:fld>
            <a:endParaRPr lang="ru-RU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174921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EFC9F-AB4D-45D3-9C4E-B1DCFE05FEC8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E7A90-76C6-4849-8246-CF7D4ADF67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1360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EFC9F-AB4D-45D3-9C4E-B1DCFE05FEC8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E7A90-76C6-4849-8246-CF7D4ADF67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00497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EFC9F-AB4D-45D3-9C4E-B1DCFE05FEC8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E7A90-76C6-4849-8246-CF7D4ADF67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58166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37420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EFC9F-AB4D-45D3-9C4E-B1DCFE05FEC8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E7A90-76C6-4849-8246-CF7D4ADF67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9586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EFC9F-AB4D-45D3-9C4E-B1DCFE05FEC8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E7A90-76C6-4849-8246-CF7D4ADF67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9888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EFC9F-AB4D-45D3-9C4E-B1DCFE05FEC8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E7A90-76C6-4849-8246-CF7D4ADF67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3032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EFC9F-AB4D-45D3-9C4E-B1DCFE05FEC8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E7A90-76C6-4849-8246-CF7D4ADF67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1445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EFC9F-AB4D-45D3-9C4E-B1DCFE05FEC8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E7A90-76C6-4849-8246-CF7D4ADF67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93973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EFC9F-AB4D-45D3-9C4E-B1DCFE05FEC8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E7A90-76C6-4849-8246-CF7D4ADF67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124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EFC9F-AB4D-45D3-9C4E-B1DCFE05FEC8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E7A90-76C6-4849-8246-CF7D4ADF67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47133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EFC9F-AB4D-45D3-9C4E-B1DCFE05FEC8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E7A90-76C6-4849-8246-CF7D4ADF67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98859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1EFC9F-AB4D-45D3-9C4E-B1DCFE05FEC8}" type="datetimeFigureOut">
              <a:rPr lang="ru-RU" smtClean="0"/>
              <a:t>23.04.2024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3E7A90-76C6-4849-8246-CF7D4ADF67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8712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svg"/><Relationship Id="rId7" Type="http://schemas.openxmlformats.org/officeDocument/2006/relationships/image" Target="../media/image41.sv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4.svg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sv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sv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svg"/><Relationship Id="rId4" Type="http://schemas.openxmlformats.org/officeDocument/2006/relationships/image" Target="../media/image4.sv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microsoft.com/office/2007/relationships/hdphoto" Target="../media/hdphoto1.wdp"/><Relationship Id="rId9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microsoft.com/office/2007/relationships/hdphoto" Target="../media/hdphoto1.wdp"/><Relationship Id="rId7" Type="http://schemas.openxmlformats.org/officeDocument/2006/relationships/image" Target="../media/image2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24.png"/><Relationship Id="rId4" Type="http://schemas.openxmlformats.org/officeDocument/2006/relationships/image" Target="../media/image27.png"/><Relationship Id="rId9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3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15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72066" y="2606804"/>
            <a:ext cx="741472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</a:rPr>
              <a:t>ПТК "TOPAZ" - комплексное решение при реализации ВАПС в условиях </a:t>
            </a:r>
            <a:r>
              <a:rPr lang="ru-RU" sz="3600" b="1" dirty="0" err="1">
                <a:solidFill>
                  <a:schemeClr val="bg1"/>
                </a:solidFill>
              </a:rPr>
              <a:t>санкционных</a:t>
            </a:r>
            <a:r>
              <a:rPr lang="ru-RU" sz="3600" b="1" dirty="0">
                <a:solidFill>
                  <a:schemeClr val="bg1"/>
                </a:solidFill>
              </a:rPr>
              <a:t> ограничений</a:t>
            </a:r>
          </a:p>
        </p:txBody>
      </p:sp>
    </p:spTree>
    <p:extLst>
      <p:ext uri="{BB962C8B-B14F-4D97-AF65-F5344CB8AC3E}">
        <p14:creationId xmlns:p14="http://schemas.microsoft.com/office/powerpoint/2010/main" val="18916866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9FB39C5-1206-4DA4-AB64-4B99616FA4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227"/>
                    </a14:imgEffect>
                    <a14:imgEffect>
                      <a14:saturation sat="17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04823" y="655662"/>
            <a:ext cx="10687177" cy="6202338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  <a:reflection endPos="0" dist="50800" dir="5400000" sy="-100000" algn="bl" rotWithShape="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476" y="3099776"/>
            <a:ext cx="1616075" cy="149701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/>
          <a:srcRect t="28231" r="33963" b="44286"/>
          <a:stretch/>
        </p:blipFill>
        <p:spPr>
          <a:xfrm>
            <a:off x="215278" y="1447800"/>
            <a:ext cx="4320633" cy="120593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9900" y="32371"/>
            <a:ext cx="1462700" cy="589184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934C56E-D025-4ADC-B50C-F59C4394CA9D}"/>
              </a:ext>
            </a:extLst>
          </p:cNvPr>
          <p:cNvSpPr/>
          <p:nvPr/>
        </p:nvSpPr>
        <p:spPr>
          <a:xfrm>
            <a:off x="304476" y="26437"/>
            <a:ext cx="54831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/>
              <a:t>Система единого времени</a:t>
            </a:r>
          </a:p>
        </p:txBody>
      </p:sp>
      <p:sp>
        <p:nvSpPr>
          <p:cNvPr id="10" name="Равнобедренный треугольник 9">
            <a:extLst>
              <a:ext uri="{FF2B5EF4-FFF2-40B4-BE49-F238E27FC236}">
                <a16:creationId xmlns:a16="http://schemas.microsoft.com/office/drawing/2014/main" id="{510E6415-2B95-4ACF-B48D-7A7E336C52CC}"/>
              </a:ext>
            </a:extLst>
          </p:cNvPr>
          <p:cNvSpPr/>
          <p:nvPr/>
        </p:nvSpPr>
        <p:spPr>
          <a:xfrm rot="5400000">
            <a:off x="5781484" y="1792951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077179" y="1681437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Устройство синхронизации времени TOPAZ Метроном PTS</a:t>
            </a:r>
          </a:p>
        </p:txBody>
      </p:sp>
      <p:sp>
        <p:nvSpPr>
          <p:cNvPr id="8" name="AutoShape 2" descr="https://tpz.ru/upload/iblock/7c8/7c856ac4cf0fdaeae0b73c4d3accf423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Равнобедренный треугольник 12">
            <a:extLst>
              <a:ext uri="{FF2B5EF4-FFF2-40B4-BE49-F238E27FC236}">
                <a16:creationId xmlns:a16="http://schemas.microsoft.com/office/drawing/2014/main" id="{510E6415-2B95-4ACF-B48D-7A7E336C52CC}"/>
              </a:ext>
            </a:extLst>
          </p:cNvPr>
          <p:cNvSpPr/>
          <p:nvPr/>
        </p:nvSpPr>
        <p:spPr>
          <a:xfrm rot="5400000">
            <a:off x="5781484" y="2575507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077179" y="2463993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Точность работы -200 </a:t>
            </a:r>
            <a:r>
              <a:rPr lang="ru-RU" b="1" dirty="0" err="1">
                <a:solidFill>
                  <a:schemeClr val="bg1"/>
                </a:solidFill>
              </a:rPr>
              <a:t>нс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" name="Равнобедренный треугольник 14">
            <a:extLst>
              <a:ext uri="{FF2B5EF4-FFF2-40B4-BE49-F238E27FC236}">
                <a16:creationId xmlns:a16="http://schemas.microsoft.com/office/drawing/2014/main" id="{510E6415-2B95-4ACF-B48D-7A7E336C52CC}"/>
              </a:ext>
            </a:extLst>
          </p:cNvPr>
          <p:cNvSpPr/>
          <p:nvPr/>
        </p:nvSpPr>
        <p:spPr>
          <a:xfrm rot="5400000">
            <a:off x="5781484" y="3295568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077179" y="3184054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Дублированный блок питания</a:t>
            </a:r>
          </a:p>
        </p:txBody>
      </p:sp>
      <p:sp>
        <p:nvSpPr>
          <p:cNvPr id="17" name="Равнобедренный треугольник 16">
            <a:extLst>
              <a:ext uri="{FF2B5EF4-FFF2-40B4-BE49-F238E27FC236}">
                <a16:creationId xmlns:a16="http://schemas.microsoft.com/office/drawing/2014/main" id="{510E6415-2B95-4ACF-B48D-7A7E336C52CC}"/>
              </a:ext>
            </a:extLst>
          </p:cNvPr>
          <p:cNvSpPr/>
          <p:nvPr/>
        </p:nvSpPr>
        <p:spPr>
          <a:xfrm rot="5400000">
            <a:off x="5781484" y="4100389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077179" y="398887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Протоколы синхронизации: </a:t>
            </a:r>
            <a:r>
              <a:rPr lang="en-US" b="1" dirty="0">
                <a:solidFill>
                  <a:schemeClr val="bg1"/>
                </a:solidFill>
              </a:rPr>
              <a:t>NTPv4, SNTP, PTPv2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9" name="Равнобедренный треугольник 18">
            <a:extLst>
              <a:ext uri="{FF2B5EF4-FFF2-40B4-BE49-F238E27FC236}">
                <a16:creationId xmlns:a16="http://schemas.microsoft.com/office/drawing/2014/main" id="{510E6415-2B95-4ACF-B48D-7A7E336C52CC}"/>
              </a:ext>
            </a:extLst>
          </p:cNvPr>
          <p:cNvSpPr/>
          <p:nvPr/>
        </p:nvSpPr>
        <p:spPr>
          <a:xfrm rot="5400000">
            <a:off x="5781484" y="4801847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6077179" y="4690333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Оптический порт </a:t>
            </a:r>
            <a:r>
              <a:rPr lang="en-US" b="1" dirty="0">
                <a:solidFill>
                  <a:schemeClr val="bg1"/>
                </a:solidFill>
              </a:rPr>
              <a:t>1PPS</a:t>
            </a:r>
          </a:p>
        </p:txBody>
      </p:sp>
      <p:sp>
        <p:nvSpPr>
          <p:cNvPr id="21" name="Равнобедренный треугольник 20">
            <a:extLst>
              <a:ext uri="{FF2B5EF4-FFF2-40B4-BE49-F238E27FC236}">
                <a16:creationId xmlns:a16="http://schemas.microsoft.com/office/drawing/2014/main" id="{510E6415-2B95-4ACF-B48D-7A7E336C52CC}"/>
              </a:ext>
            </a:extLst>
          </p:cNvPr>
          <p:cNvSpPr/>
          <p:nvPr/>
        </p:nvSpPr>
        <p:spPr>
          <a:xfrm rot="5400000">
            <a:off x="5781484" y="5531033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6077179" y="5419519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Протоколы синхронизации: </a:t>
            </a:r>
            <a:r>
              <a:rPr lang="en-US" b="1" dirty="0">
                <a:solidFill>
                  <a:schemeClr val="bg1"/>
                </a:solidFill>
              </a:rPr>
              <a:t>NTPv4, SNTP, PTPv2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FD00E7-BA0F-BE9E-0192-0038AC31D44F}"/>
              </a:ext>
            </a:extLst>
          </p:cNvPr>
          <p:cNvSpPr txBox="1"/>
          <p:nvPr/>
        </p:nvSpPr>
        <p:spPr>
          <a:xfrm>
            <a:off x="11658727" y="6365572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10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22596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9FB39C5-1206-4DA4-AB64-4B99616FA4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227"/>
                    </a14:imgEffect>
                    <a14:imgEffect>
                      <a14:saturation sat="17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09082" y="621555"/>
            <a:ext cx="10687177" cy="6165605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  <a:reflection endPos="0" dist="508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9900" y="32371"/>
            <a:ext cx="1462700" cy="589184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934C56E-D025-4ADC-B50C-F59C4394CA9D}"/>
              </a:ext>
            </a:extLst>
          </p:cNvPr>
          <p:cNvSpPr/>
          <p:nvPr/>
        </p:nvSpPr>
        <p:spPr>
          <a:xfrm>
            <a:off x="225101" y="9331"/>
            <a:ext cx="65680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/>
              <a:t>Шкафы сетевых коммуникаций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9447" y="1248079"/>
            <a:ext cx="1889953" cy="4862549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0447" y="4983089"/>
            <a:ext cx="2321832" cy="108585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B73B773-6924-47E7-9BC6-644463836C4A}"/>
              </a:ext>
            </a:extLst>
          </p:cNvPr>
          <p:cNvSpPr txBox="1"/>
          <p:nvPr/>
        </p:nvSpPr>
        <p:spPr>
          <a:xfrm>
            <a:off x="5959140" y="984165"/>
            <a:ext cx="666816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bg1"/>
                </a:solidFill>
                <a:cs typeface="Arial" panose="020B0604020202020204" pitchFamily="34" charset="0"/>
              </a:rPr>
              <a:t>Проектно-компонуемый дизайн по количеству </a:t>
            </a:r>
            <a:endParaRPr lang="en-US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b="1" dirty="0">
                <a:solidFill>
                  <a:schemeClr val="bg1"/>
                </a:solidFill>
                <a:cs typeface="Arial" panose="020B0604020202020204" pitchFamily="34" charset="0"/>
              </a:rPr>
              <a:t>и типу портов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959140" y="1693621"/>
            <a:ext cx="43179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bg1"/>
                </a:solidFill>
                <a:cs typeface="Arial" panose="020B0604020202020204" pitchFamily="34" charset="0"/>
              </a:rPr>
              <a:t>Аппаратная поддержка (</a:t>
            </a:r>
            <a:r>
              <a:rPr lang="en-US" b="1" dirty="0">
                <a:solidFill>
                  <a:schemeClr val="bg1"/>
                </a:solidFill>
                <a:cs typeface="Arial" panose="020B0604020202020204" pitchFamily="34" charset="0"/>
              </a:rPr>
              <a:t>IEEE 1588 PTPv2</a:t>
            </a:r>
            <a:r>
              <a:rPr lang="ru-RU" b="1" dirty="0">
                <a:solidFill>
                  <a:schemeClr val="bg1"/>
                </a:solidFill>
                <a:cs typeface="Arial" panose="020B0604020202020204" pitchFamily="34" charset="0"/>
              </a:rPr>
              <a:t>)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5959140" y="2126078"/>
            <a:ext cx="46637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bg1"/>
                </a:solidFill>
                <a:cs typeface="Arial" panose="020B0604020202020204" pitchFamily="34" charset="0"/>
              </a:rPr>
              <a:t>Протоколы резервирования (</a:t>
            </a:r>
            <a:r>
              <a:rPr lang="en-US" b="1" dirty="0">
                <a:solidFill>
                  <a:schemeClr val="bg1"/>
                </a:solidFill>
                <a:cs typeface="Arial" panose="020B0604020202020204" pitchFamily="34" charset="0"/>
              </a:rPr>
              <a:t>STP/</a:t>
            </a:r>
            <a:r>
              <a:rPr lang="ru-RU" b="1" dirty="0">
                <a:solidFill>
                  <a:schemeClr val="bg1"/>
                </a:solidFill>
                <a:cs typeface="Arial" panose="020B0604020202020204" pitchFamily="34" charset="0"/>
              </a:rPr>
              <a:t>RSTP, MRP)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959140" y="2558535"/>
            <a:ext cx="37460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bg1"/>
                </a:solidFill>
                <a:cs typeface="Arial" panose="020B0604020202020204" pitchFamily="34" charset="0"/>
              </a:rPr>
              <a:t>Опционально поддержка </a:t>
            </a:r>
            <a:r>
              <a:rPr lang="ru-RU" b="1" dirty="0" err="1">
                <a:solidFill>
                  <a:schemeClr val="bg1"/>
                </a:solidFill>
                <a:cs typeface="Arial" panose="020B0604020202020204" pitchFamily="34" charset="0"/>
              </a:rPr>
              <a:t>PoE</a:t>
            </a:r>
            <a:r>
              <a:rPr lang="ru-RU" b="1" dirty="0">
                <a:solidFill>
                  <a:schemeClr val="bg1"/>
                </a:solidFill>
                <a:cs typeface="Arial" panose="020B0604020202020204" pitchFamily="34" charset="0"/>
              </a:rPr>
              <a:t>/</a:t>
            </a:r>
            <a:r>
              <a:rPr lang="ru-RU" b="1" dirty="0" err="1">
                <a:solidFill>
                  <a:schemeClr val="bg1"/>
                </a:solidFill>
                <a:cs typeface="Arial" panose="020B0604020202020204" pitchFamily="34" charset="0"/>
              </a:rPr>
              <a:t>PoE</a:t>
            </a:r>
            <a:r>
              <a:rPr lang="ru-RU" b="1" dirty="0">
                <a:solidFill>
                  <a:schemeClr val="bg1"/>
                </a:solidFill>
                <a:cs typeface="Arial" panose="020B0604020202020204" pitchFamily="34" charset="0"/>
              </a:rPr>
              <a:t>+</a:t>
            </a:r>
            <a:endParaRPr lang="en-US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959140" y="2990992"/>
            <a:ext cx="39864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 err="1">
                <a:solidFill>
                  <a:schemeClr val="bg1"/>
                </a:solidFill>
                <a:cs typeface="Arial" panose="020B0604020202020204" pitchFamily="34" charset="0"/>
              </a:rPr>
              <a:t>Приоритезация</a:t>
            </a:r>
            <a:r>
              <a:rPr lang="en-US" b="1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  <a:r>
              <a:rPr lang="ru-RU" b="1" dirty="0">
                <a:solidFill>
                  <a:schemeClr val="bg1"/>
                </a:solidFill>
                <a:cs typeface="Arial" panose="020B0604020202020204" pitchFamily="34" charset="0"/>
              </a:rPr>
              <a:t>сетевого трафика </a:t>
            </a:r>
            <a:r>
              <a:rPr lang="en-US" b="1" dirty="0" err="1">
                <a:solidFill>
                  <a:schemeClr val="bg1"/>
                </a:solidFill>
                <a:cs typeface="Arial" panose="020B0604020202020204" pitchFamily="34" charset="0"/>
              </a:rPr>
              <a:t>QoS</a:t>
            </a:r>
            <a:endParaRPr lang="en-US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959140" y="3423449"/>
            <a:ext cx="55611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bg1"/>
                </a:solidFill>
                <a:cs typeface="Arial" panose="020B0604020202020204" pitchFamily="34" charset="0"/>
              </a:rPr>
              <a:t>Управление </a:t>
            </a:r>
            <a:r>
              <a:rPr lang="en-US" b="1" dirty="0">
                <a:solidFill>
                  <a:schemeClr val="bg1"/>
                </a:solidFill>
                <a:cs typeface="Arial" panose="020B0604020202020204" pitchFamily="34" charset="0"/>
              </a:rPr>
              <a:t>SSH</a:t>
            </a:r>
            <a:r>
              <a:rPr lang="ru-RU" b="1" dirty="0">
                <a:solidFill>
                  <a:schemeClr val="bg1"/>
                </a:solidFill>
                <a:cs typeface="Arial" panose="020B0604020202020204" pitchFamily="34" charset="0"/>
              </a:rPr>
              <a:t>, </a:t>
            </a:r>
            <a:r>
              <a:rPr lang="en-US" b="1" dirty="0">
                <a:solidFill>
                  <a:schemeClr val="bg1"/>
                </a:solidFill>
                <a:cs typeface="Arial" panose="020B0604020202020204" pitchFamily="34" charset="0"/>
              </a:rPr>
              <a:t>HTTP/HTTPs (WEB </a:t>
            </a:r>
            <a:r>
              <a:rPr lang="ru-RU" b="1" dirty="0">
                <a:solidFill>
                  <a:schemeClr val="bg1"/>
                </a:solidFill>
                <a:cs typeface="Arial" panose="020B0604020202020204" pitchFamily="34" charset="0"/>
              </a:rPr>
              <a:t>на русском языке)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5959140" y="3855906"/>
            <a:ext cx="54902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bg1"/>
                </a:solidFill>
                <a:cs typeface="Arial" panose="020B0604020202020204" pitchFamily="34" charset="0"/>
              </a:rPr>
              <a:t>Реализация функций маршрутизатора (</a:t>
            </a:r>
            <a:r>
              <a:rPr lang="ru-RU" b="1" dirty="0" err="1">
                <a:solidFill>
                  <a:schemeClr val="bg1"/>
                </a:solidFill>
                <a:cs typeface="Arial" panose="020B0604020202020204" pitchFamily="34" charset="0"/>
              </a:rPr>
              <a:t>Layer</a:t>
            </a:r>
            <a:r>
              <a:rPr lang="ru-RU" b="1" dirty="0">
                <a:solidFill>
                  <a:schemeClr val="bg1"/>
                </a:solidFill>
                <a:cs typeface="Arial" panose="020B0604020202020204" pitchFamily="34" charset="0"/>
              </a:rPr>
              <a:t> 3), МСЭ</a:t>
            </a:r>
            <a:endParaRPr lang="en-US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5959140" y="428836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bg1"/>
                </a:solidFill>
                <a:cs typeface="Arial" panose="020B0604020202020204" pitchFamily="34" charset="0"/>
              </a:rPr>
              <a:t>Встроенная защищенная операционная система </a:t>
            </a:r>
            <a:endParaRPr lang="en-US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b="1" dirty="0">
                <a:solidFill>
                  <a:schemeClr val="bg1"/>
                </a:solidFill>
                <a:cs typeface="Arial" panose="020B0604020202020204" pitchFamily="34" charset="0"/>
              </a:rPr>
              <a:t>TOPAZ Linux</a:t>
            </a:r>
            <a:endParaRPr lang="ru-RU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959140" y="4997819"/>
            <a:ext cx="34084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bg1"/>
                </a:solidFill>
                <a:cs typeface="Arial" panose="020B0604020202020204" pitchFamily="34" charset="0"/>
              </a:rPr>
              <a:t>Резервируемое электропитание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5959140" y="5430276"/>
            <a:ext cx="35855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bg1"/>
                </a:solidFill>
                <a:cs typeface="Arial" panose="020B0604020202020204" pitchFamily="34" charset="0"/>
              </a:rPr>
              <a:t>Рабочая температура -40 …+70 С °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5959140" y="5862730"/>
            <a:ext cx="60694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bg1"/>
                </a:solidFill>
                <a:cs typeface="Arial" panose="020B0604020202020204" pitchFamily="34" charset="0"/>
              </a:rPr>
              <a:t>Работа в условиях сложной электромагнитной обстановки</a:t>
            </a:r>
            <a:endParaRPr lang="en-US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" name="Равнобедренный треугольник 1">
            <a:extLst>
              <a:ext uri="{FF2B5EF4-FFF2-40B4-BE49-F238E27FC236}">
                <a16:creationId xmlns:a16="http://schemas.microsoft.com/office/drawing/2014/main" id="{C40553FF-24F3-48E6-F446-50DB06C40854}"/>
              </a:ext>
            </a:extLst>
          </p:cNvPr>
          <p:cNvSpPr/>
          <p:nvPr/>
        </p:nvSpPr>
        <p:spPr>
          <a:xfrm rot="5400000">
            <a:off x="5823474" y="1098520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>
            <a:extLst>
              <a:ext uri="{FF2B5EF4-FFF2-40B4-BE49-F238E27FC236}">
                <a16:creationId xmlns:a16="http://schemas.microsoft.com/office/drawing/2014/main" id="{4A239411-D407-B916-E40A-B7CC947CB345}"/>
              </a:ext>
            </a:extLst>
          </p:cNvPr>
          <p:cNvSpPr/>
          <p:nvPr/>
        </p:nvSpPr>
        <p:spPr>
          <a:xfrm rot="5400000">
            <a:off x="5823474" y="1805135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>
            <a:extLst>
              <a:ext uri="{FF2B5EF4-FFF2-40B4-BE49-F238E27FC236}">
                <a16:creationId xmlns:a16="http://schemas.microsoft.com/office/drawing/2014/main" id="{A82F3A52-D7AB-87E2-FD71-BDF0B03F0DEC}"/>
              </a:ext>
            </a:extLst>
          </p:cNvPr>
          <p:cNvSpPr/>
          <p:nvPr/>
        </p:nvSpPr>
        <p:spPr>
          <a:xfrm rot="5400000">
            <a:off x="5823474" y="2225776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>
            <a:extLst>
              <a:ext uri="{FF2B5EF4-FFF2-40B4-BE49-F238E27FC236}">
                <a16:creationId xmlns:a16="http://schemas.microsoft.com/office/drawing/2014/main" id="{85B351EB-F1C3-D08C-11E1-0F386A0C8C5F}"/>
              </a:ext>
            </a:extLst>
          </p:cNvPr>
          <p:cNvSpPr/>
          <p:nvPr/>
        </p:nvSpPr>
        <p:spPr>
          <a:xfrm rot="5400000">
            <a:off x="5823474" y="2677276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>
            <a:extLst>
              <a:ext uri="{FF2B5EF4-FFF2-40B4-BE49-F238E27FC236}">
                <a16:creationId xmlns:a16="http://schemas.microsoft.com/office/drawing/2014/main" id="{D0237317-76FA-E7C9-B68F-490CA4B8D9E3}"/>
              </a:ext>
            </a:extLst>
          </p:cNvPr>
          <p:cNvSpPr/>
          <p:nvPr/>
        </p:nvSpPr>
        <p:spPr>
          <a:xfrm rot="5400000">
            <a:off x="5823474" y="3116076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внобедренный треугольник 10">
            <a:extLst>
              <a:ext uri="{FF2B5EF4-FFF2-40B4-BE49-F238E27FC236}">
                <a16:creationId xmlns:a16="http://schemas.microsoft.com/office/drawing/2014/main" id="{0F06EE75-0E47-DD0C-A96B-A0FC4F006445}"/>
              </a:ext>
            </a:extLst>
          </p:cNvPr>
          <p:cNvSpPr/>
          <p:nvPr/>
        </p:nvSpPr>
        <p:spPr>
          <a:xfrm rot="5400000">
            <a:off x="5823474" y="3522903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внобедренный треугольник 12">
            <a:extLst>
              <a:ext uri="{FF2B5EF4-FFF2-40B4-BE49-F238E27FC236}">
                <a16:creationId xmlns:a16="http://schemas.microsoft.com/office/drawing/2014/main" id="{13C1D99F-34CF-4F28-55BB-0A7CA295FA15}"/>
              </a:ext>
            </a:extLst>
          </p:cNvPr>
          <p:cNvSpPr/>
          <p:nvPr/>
        </p:nvSpPr>
        <p:spPr>
          <a:xfrm rot="5400000">
            <a:off x="5823474" y="3975447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Равнобедренный треугольник 13">
            <a:extLst>
              <a:ext uri="{FF2B5EF4-FFF2-40B4-BE49-F238E27FC236}">
                <a16:creationId xmlns:a16="http://schemas.microsoft.com/office/drawing/2014/main" id="{4B13690E-B0DD-51A7-DE55-75A65833F903}"/>
              </a:ext>
            </a:extLst>
          </p:cNvPr>
          <p:cNvSpPr/>
          <p:nvPr/>
        </p:nvSpPr>
        <p:spPr>
          <a:xfrm rot="5400000">
            <a:off x="5823474" y="4407904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Равнобедренный треугольник 14">
            <a:extLst>
              <a:ext uri="{FF2B5EF4-FFF2-40B4-BE49-F238E27FC236}">
                <a16:creationId xmlns:a16="http://schemas.microsoft.com/office/drawing/2014/main" id="{7730B101-F45B-8C88-471C-63C2E07D4293}"/>
              </a:ext>
            </a:extLst>
          </p:cNvPr>
          <p:cNvSpPr/>
          <p:nvPr/>
        </p:nvSpPr>
        <p:spPr>
          <a:xfrm rot="5400000">
            <a:off x="5823474" y="5117423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Равнобедренный треугольник 16">
            <a:extLst>
              <a:ext uri="{FF2B5EF4-FFF2-40B4-BE49-F238E27FC236}">
                <a16:creationId xmlns:a16="http://schemas.microsoft.com/office/drawing/2014/main" id="{518EE006-E00F-73CC-3045-74C877D4146C}"/>
              </a:ext>
            </a:extLst>
          </p:cNvPr>
          <p:cNvSpPr/>
          <p:nvPr/>
        </p:nvSpPr>
        <p:spPr>
          <a:xfrm rot="5400000">
            <a:off x="5823474" y="5540962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Равнобедренный треугольник 18">
            <a:extLst>
              <a:ext uri="{FF2B5EF4-FFF2-40B4-BE49-F238E27FC236}">
                <a16:creationId xmlns:a16="http://schemas.microsoft.com/office/drawing/2014/main" id="{B61A339C-636F-78BF-E662-8CBADCD83264}"/>
              </a:ext>
            </a:extLst>
          </p:cNvPr>
          <p:cNvSpPr/>
          <p:nvPr/>
        </p:nvSpPr>
        <p:spPr>
          <a:xfrm rot="5400000">
            <a:off x="5823474" y="5958753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F2D5758-C014-EF7C-DFA8-0A3ED4066AA5}"/>
              </a:ext>
            </a:extLst>
          </p:cNvPr>
          <p:cNvSpPr txBox="1"/>
          <p:nvPr/>
        </p:nvSpPr>
        <p:spPr>
          <a:xfrm>
            <a:off x="11658727" y="6365572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11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1726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9FB39C5-1206-4DA4-AB64-4B99616FA4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227"/>
                    </a14:imgEffect>
                    <a14:imgEffect>
                      <a14:saturation sat="17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09082" y="621555"/>
            <a:ext cx="10687177" cy="6165605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  <a:reflection endPos="0" dist="508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9900" y="32371"/>
            <a:ext cx="1462700" cy="589184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934C56E-D025-4ADC-B50C-F59C4394CA9D}"/>
              </a:ext>
            </a:extLst>
          </p:cNvPr>
          <p:cNvSpPr/>
          <p:nvPr/>
        </p:nvSpPr>
        <p:spPr>
          <a:xfrm>
            <a:off x="225101" y="9331"/>
            <a:ext cx="115623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3200" b="1" dirty="0"/>
              <a:t>Технологическая операционная система</a:t>
            </a:r>
            <a:r>
              <a:rPr lang="en-US" altLang="ru-RU" sz="3200" b="1" dirty="0"/>
              <a:t> TOPAZ Linux</a:t>
            </a:r>
            <a:endParaRPr lang="ru-RU" altLang="ru-RU" sz="3200" b="1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1172780-5E04-4462-8245-EEEF9DB89865}"/>
              </a:ext>
            </a:extLst>
          </p:cNvPr>
          <p:cNvSpPr txBox="1"/>
          <p:nvPr/>
        </p:nvSpPr>
        <p:spPr>
          <a:xfrm>
            <a:off x="6211367" y="993230"/>
            <a:ext cx="6004485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en-US" sz="20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>
              <a:defRPr/>
            </a:pPr>
            <a:endParaRPr lang="ru-RU" altLang="ru-RU" sz="20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altLang="ru-RU" sz="2000" b="1" dirty="0">
                <a:solidFill>
                  <a:schemeClr val="bg1"/>
                </a:solidFill>
                <a:cs typeface="Arial" panose="020B0604020202020204" pitchFamily="34" charset="0"/>
              </a:rPr>
              <a:t>Механизмы безопасности, реализованные на различных уровнях (от ядра ОС до промышленных протоколов)</a:t>
            </a:r>
            <a:endParaRPr lang="en-US" altLang="ru-RU" sz="20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>
              <a:defRPr/>
            </a:pPr>
            <a:endParaRPr lang="ru-RU" altLang="ru-RU" sz="20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sz="2000" b="1" dirty="0">
                <a:solidFill>
                  <a:schemeClr val="bg1"/>
                </a:solidFill>
                <a:cs typeface="Arial" panose="020B0604020202020204" pitchFamily="34" charset="0"/>
              </a:rPr>
              <a:t>Идентификация и аутентификация </a:t>
            </a:r>
            <a:endParaRPr lang="en-US" sz="20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>
              <a:defRPr/>
            </a:pPr>
            <a:endParaRPr lang="en-US" sz="20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sz="2000" b="1" dirty="0">
                <a:solidFill>
                  <a:schemeClr val="bg1"/>
                </a:solidFill>
                <a:cs typeface="Arial" panose="020B0604020202020204" pitchFamily="34" charset="0"/>
              </a:rPr>
              <a:t>Аудит событий информационной безопасности с возможностью передачи на верхний уровень</a:t>
            </a:r>
            <a:endParaRPr lang="en-US" sz="20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>
              <a:defRPr/>
            </a:pPr>
            <a:endParaRPr lang="en-US" sz="20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sz="2000" b="1" dirty="0">
                <a:solidFill>
                  <a:schemeClr val="bg1"/>
                </a:solidFill>
                <a:cs typeface="Arial" panose="020B0604020202020204" pitchFamily="34" charset="0"/>
              </a:rPr>
              <a:t>Поддержка криптографических функций </a:t>
            </a:r>
            <a:r>
              <a:rPr lang="en-US" sz="2000" b="1" dirty="0">
                <a:solidFill>
                  <a:schemeClr val="bg1"/>
                </a:solidFill>
                <a:cs typeface="Arial" panose="020B0604020202020204" pitchFamily="34" charset="0"/>
              </a:rPr>
              <a:t> </a:t>
            </a:r>
          </a:p>
          <a:p>
            <a:pPr>
              <a:defRPr/>
            </a:pPr>
            <a:endParaRPr lang="ru-RU" sz="20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sz="2000" b="1" dirty="0">
                <a:solidFill>
                  <a:schemeClr val="bg1"/>
                </a:solidFill>
                <a:cs typeface="Arial" panose="020B0604020202020204" pitchFamily="34" charset="0"/>
              </a:rPr>
              <a:t>Контроль целостности программной среды</a:t>
            </a:r>
            <a:endParaRPr lang="en-US" sz="20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>
              <a:defRPr/>
            </a:pPr>
            <a:endParaRPr lang="ru-RU" sz="20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altLang="ru-RU" sz="2000" b="1" dirty="0">
                <a:solidFill>
                  <a:schemeClr val="bg1"/>
                </a:solidFill>
                <a:cs typeface="Arial" panose="020B0604020202020204" pitchFamily="34" charset="0"/>
              </a:rPr>
              <a:t>Возможность подключения дополнительных </a:t>
            </a:r>
            <a:endParaRPr lang="en-US" altLang="ru-RU" sz="20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altLang="ru-RU" sz="2000" b="1" dirty="0">
                <a:solidFill>
                  <a:schemeClr val="bg1"/>
                </a:solidFill>
                <a:cs typeface="Arial" panose="020B0604020202020204" pitchFamily="34" charset="0"/>
              </a:rPr>
              <a:t>модулей безопасности </a:t>
            </a:r>
            <a:endParaRPr lang="en-US" altLang="ru-RU" sz="200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1" name="Равнобедренный треугольник 20">
            <a:extLst>
              <a:ext uri="{FF2B5EF4-FFF2-40B4-BE49-F238E27FC236}">
                <a16:creationId xmlns:a16="http://schemas.microsoft.com/office/drawing/2014/main" id="{13BB88F0-CFAA-4E78-89BB-886926104EBB}"/>
              </a:ext>
            </a:extLst>
          </p:cNvPr>
          <p:cNvSpPr/>
          <p:nvPr/>
        </p:nvSpPr>
        <p:spPr>
          <a:xfrm rot="5400000">
            <a:off x="6027232" y="1745528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Равнобедренный треугольник 30">
            <a:extLst>
              <a:ext uri="{FF2B5EF4-FFF2-40B4-BE49-F238E27FC236}">
                <a16:creationId xmlns:a16="http://schemas.microsoft.com/office/drawing/2014/main" id="{13BB88F0-CFAA-4E78-89BB-886926104EBB}"/>
              </a:ext>
            </a:extLst>
          </p:cNvPr>
          <p:cNvSpPr/>
          <p:nvPr/>
        </p:nvSpPr>
        <p:spPr>
          <a:xfrm rot="5400000">
            <a:off x="6027232" y="2949406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Равнобедренный треугольник 31">
            <a:extLst>
              <a:ext uri="{FF2B5EF4-FFF2-40B4-BE49-F238E27FC236}">
                <a16:creationId xmlns:a16="http://schemas.microsoft.com/office/drawing/2014/main" id="{13BB88F0-CFAA-4E78-89BB-886926104EBB}"/>
              </a:ext>
            </a:extLst>
          </p:cNvPr>
          <p:cNvSpPr/>
          <p:nvPr/>
        </p:nvSpPr>
        <p:spPr>
          <a:xfrm rot="5400000">
            <a:off x="6039374" y="3554338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Равнобедренный треугольник 32">
            <a:extLst>
              <a:ext uri="{FF2B5EF4-FFF2-40B4-BE49-F238E27FC236}">
                <a16:creationId xmlns:a16="http://schemas.microsoft.com/office/drawing/2014/main" id="{13BB88F0-CFAA-4E78-89BB-886926104EBB}"/>
              </a:ext>
            </a:extLst>
          </p:cNvPr>
          <p:cNvSpPr/>
          <p:nvPr/>
        </p:nvSpPr>
        <p:spPr>
          <a:xfrm rot="5400000">
            <a:off x="6039374" y="4486038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Равнобедренный треугольник 33">
            <a:extLst>
              <a:ext uri="{FF2B5EF4-FFF2-40B4-BE49-F238E27FC236}">
                <a16:creationId xmlns:a16="http://schemas.microsoft.com/office/drawing/2014/main" id="{13BB88F0-CFAA-4E78-89BB-886926104EBB}"/>
              </a:ext>
            </a:extLst>
          </p:cNvPr>
          <p:cNvSpPr/>
          <p:nvPr/>
        </p:nvSpPr>
        <p:spPr>
          <a:xfrm rot="5400000">
            <a:off x="6027232" y="5078270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id="{13BB88F0-CFAA-4E78-89BB-886926104EBB}"/>
              </a:ext>
            </a:extLst>
          </p:cNvPr>
          <p:cNvSpPr/>
          <p:nvPr/>
        </p:nvSpPr>
        <p:spPr>
          <a:xfrm rot="5400000">
            <a:off x="6039374" y="5699628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Равнобедренный треугольник 35">
            <a:extLst>
              <a:ext uri="{FF2B5EF4-FFF2-40B4-BE49-F238E27FC236}">
                <a16:creationId xmlns:a16="http://schemas.microsoft.com/office/drawing/2014/main" id="{13BB88F0-CFAA-4E78-89BB-886926104EBB}"/>
              </a:ext>
            </a:extLst>
          </p:cNvPr>
          <p:cNvSpPr/>
          <p:nvPr/>
        </p:nvSpPr>
        <p:spPr>
          <a:xfrm rot="5400000">
            <a:off x="6039374" y="927070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178" y="1634530"/>
            <a:ext cx="5730875" cy="288599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211367" y="802361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bg1"/>
                </a:solidFill>
                <a:cs typeface="Arial" panose="020B0604020202020204" pitchFamily="34" charset="0"/>
              </a:rPr>
              <a:t>Устанавливается на управляемые устройства </a:t>
            </a:r>
            <a:endParaRPr lang="en-US" sz="2000" b="1" dirty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>
              <a:defRPr/>
            </a:pPr>
            <a:r>
              <a:rPr lang="ru-RU" sz="2000" b="1" dirty="0">
                <a:solidFill>
                  <a:schemeClr val="bg1"/>
                </a:solidFill>
                <a:cs typeface="Arial" panose="020B0604020202020204" pitchFamily="34" charset="0"/>
              </a:rPr>
              <a:t>TOPAZ в составе ПТК TOPAZ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1E9AA6-41B3-B957-216B-DF8A56628094}"/>
              </a:ext>
            </a:extLst>
          </p:cNvPr>
          <p:cNvSpPr txBox="1"/>
          <p:nvPr/>
        </p:nvSpPr>
        <p:spPr>
          <a:xfrm>
            <a:off x="11658727" y="6365572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12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88840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77524EFE-FB0D-4E36-A1D4-D463B3E1FB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68750" y="1303724"/>
            <a:ext cx="10223250" cy="555254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8460" y="320840"/>
            <a:ext cx="1462700" cy="589184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465C6F7-27D8-462E-8C0E-0F7C77C705B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464" y="1159804"/>
            <a:ext cx="6790944" cy="5696463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1AE51162-A9F2-460D-B83D-C5DBD90C6C1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638034" y="2858955"/>
            <a:ext cx="2626042" cy="1334546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4D26F197-8B33-4A08-BBE6-DB4F0096FE37}"/>
              </a:ext>
            </a:extLst>
          </p:cNvPr>
          <p:cNvSpPr/>
          <p:nvPr/>
        </p:nvSpPr>
        <p:spPr>
          <a:xfrm>
            <a:off x="427872" y="31750"/>
            <a:ext cx="8527334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ru-RU" sz="3200" b="1" i="0" dirty="0">
                <a:effectLst/>
              </a:rPr>
              <a:t>Единый реестр российской радиоэлектронной</a:t>
            </a:r>
          </a:p>
          <a:p>
            <a:pPr>
              <a:spcBef>
                <a:spcPct val="0"/>
              </a:spcBef>
            </a:pPr>
            <a:r>
              <a:rPr lang="ru-RU" sz="3200" b="1" i="0" dirty="0">
                <a:effectLst/>
              </a:rPr>
              <a:t>продукции (ПП РФ 878)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93A0C62-41B7-800A-5A2D-9F9C6182ADD0}"/>
              </a:ext>
            </a:extLst>
          </p:cNvPr>
          <p:cNvSpPr txBox="1"/>
          <p:nvPr/>
        </p:nvSpPr>
        <p:spPr>
          <a:xfrm>
            <a:off x="11658727" y="6365572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13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4368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5" name="Рисунок 1"/>
          <p:cNvPicPr/>
          <p:nvPr/>
        </p:nvPicPr>
        <p:blipFill>
          <a:blip r:embed="rId3"/>
          <a:stretch/>
        </p:blipFill>
        <p:spPr>
          <a:xfrm>
            <a:off x="0" y="0"/>
            <a:ext cx="12191760" cy="6857640"/>
          </a:xfrm>
          <a:prstGeom prst="rect">
            <a:avLst/>
          </a:prstGeom>
          <a:ln w="0">
            <a:noFill/>
          </a:ln>
        </p:spPr>
      </p:pic>
      <p:sp>
        <p:nvSpPr>
          <p:cNvPr id="316" name="Прямоугольник 2"/>
          <p:cNvSpPr/>
          <p:nvPr/>
        </p:nvSpPr>
        <p:spPr>
          <a:xfrm>
            <a:off x="673880" y="1824200"/>
            <a:ext cx="5086434" cy="1014209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ru-RU" sz="6000" b="1" dirty="0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rPr>
              <a:t>PLC Technology</a:t>
            </a:r>
            <a:endParaRPr lang="ru-RU" sz="6000" b="0" strike="noStrike" spc="-1" dirty="0">
              <a:latin typeface="Arial"/>
            </a:endParaRPr>
          </a:p>
        </p:txBody>
      </p:sp>
      <p:sp>
        <p:nvSpPr>
          <p:cNvPr id="317" name="Прямоугольник 8"/>
          <p:cNvSpPr/>
          <p:nvPr/>
        </p:nvSpPr>
        <p:spPr>
          <a:xfrm>
            <a:off x="2952840" y="2977560"/>
            <a:ext cx="6095520" cy="1799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>
              <a:lnSpc>
                <a:spcPct val="100000"/>
              </a:lnSpc>
              <a:spcBef>
                <a:spcPts val="14"/>
              </a:spcBef>
              <a:spcAft>
                <a:spcPts val="14"/>
              </a:spcAft>
              <a:tabLst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20" algn="l"/>
                <a:tab pos="4492800" algn="l"/>
              </a:tabLst>
            </a:pPr>
            <a:r>
              <a:rPr lang="ru-RU" sz="1600" b="0" strike="noStrike" spc="-1" dirty="0">
                <a:solidFill>
                  <a:srgbClr val="FFFFFF"/>
                </a:solidFill>
                <a:latin typeface="Calibri"/>
                <a:ea typeface="Microsoft YaHei"/>
              </a:rPr>
              <a:t>ООО «</a:t>
            </a:r>
            <a:r>
              <a:rPr lang="ru-RU" sz="1600" b="0" strike="noStrike" spc="-1" dirty="0" err="1">
                <a:solidFill>
                  <a:srgbClr val="FFFFFF"/>
                </a:solidFill>
                <a:latin typeface="Calibri"/>
                <a:ea typeface="Microsoft YaHei"/>
              </a:rPr>
              <a:t>ПиЭлСи</a:t>
            </a:r>
            <a:r>
              <a:rPr lang="ru-RU" sz="1600" b="0" strike="noStrike" spc="-1" dirty="0">
                <a:solidFill>
                  <a:srgbClr val="FFFFFF"/>
                </a:solidFill>
                <a:latin typeface="Calibri"/>
                <a:ea typeface="Microsoft YaHei"/>
              </a:rPr>
              <a:t> Технолоджи»</a:t>
            </a:r>
            <a:br>
              <a:rPr dirty="0"/>
            </a:br>
            <a:r>
              <a:rPr lang="ru-RU" sz="1600" b="0" strike="noStrike" spc="-1" dirty="0">
                <a:solidFill>
                  <a:srgbClr val="FFFFFF"/>
                </a:solidFill>
                <a:latin typeface="Calibri"/>
                <a:ea typeface="Microsoft YaHei"/>
              </a:rPr>
              <a:t>г. Москва, м. Калужская, </a:t>
            </a:r>
            <a:br>
              <a:rPr dirty="0"/>
            </a:br>
            <a:r>
              <a:rPr lang="ru-RU" sz="1600" b="0" strike="noStrike" spc="-1" dirty="0">
                <a:solidFill>
                  <a:srgbClr val="FFFFFF"/>
                </a:solidFill>
                <a:latin typeface="Calibri"/>
                <a:ea typeface="Microsoft YaHei"/>
              </a:rPr>
              <a:t>ул. Научный проезд, 17</a:t>
            </a:r>
            <a:endParaRPr lang="ru-RU" sz="1600" b="0" strike="noStrike" spc="-1" dirty="0">
              <a:latin typeface="Arial"/>
            </a:endParaRPr>
          </a:p>
          <a:p>
            <a:pPr>
              <a:lnSpc>
                <a:spcPct val="100000"/>
              </a:lnSpc>
              <a:spcBef>
                <a:spcPts val="14"/>
              </a:spcBef>
              <a:spcAft>
                <a:spcPts val="14"/>
              </a:spcAft>
              <a:tabLst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20" algn="l"/>
                <a:tab pos="4492800" algn="l"/>
              </a:tabLst>
            </a:pPr>
            <a:r>
              <a:rPr lang="ru-RU" sz="1600" b="0" strike="noStrike" spc="-1" dirty="0">
                <a:solidFill>
                  <a:srgbClr val="FFFFFF"/>
                </a:solidFill>
                <a:latin typeface="Calibri"/>
                <a:ea typeface="Microsoft YaHei"/>
              </a:rPr>
              <a:t>+7 (495) 139 04 05</a:t>
            </a:r>
            <a:br>
              <a:rPr dirty="0"/>
            </a:br>
            <a:r>
              <a:rPr lang="ru-RU" sz="1600" b="0" strike="noStrike" spc="-1" dirty="0">
                <a:solidFill>
                  <a:srgbClr val="FFFFFF"/>
                </a:solidFill>
                <a:latin typeface="Calibri"/>
                <a:ea typeface="Microsoft YaHei"/>
              </a:rPr>
              <a:t>sales@tpz.ru </a:t>
            </a:r>
            <a:br>
              <a:rPr dirty="0"/>
            </a:br>
            <a:r>
              <a:rPr lang="ru-RU" sz="1600" b="0" strike="noStrike" spc="-1" dirty="0">
                <a:solidFill>
                  <a:srgbClr val="FFFFFF"/>
                </a:solidFill>
                <a:latin typeface="Calibri"/>
                <a:ea typeface="Microsoft YaHei"/>
              </a:rPr>
              <a:t>tpz.ru </a:t>
            </a:r>
            <a:endParaRPr lang="ru-RU" sz="1600" b="0" strike="noStrike" spc="-1" dirty="0">
              <a:latin typeface="Arial"/>
            </a:endParaRPr>
          </a:p>
          <a:p>
            <a:pPr>
              <a:lnSpc>
                <a:spcPct val="100000"/>
              </a:lnSpc>
              <a:tabLst>
                <a:tab pos="449280" algn="l"/>
                <a:tab pos="898560" algn="l"/>
                <a:tab pos="1347840" algn="l"/>
                <a:tab pos="1797120" algn="l"/>
                <a:tab pos="2246400" algn="l"/>
                <a:tab pos="2695680" algn="l"/>
                <a:tab pos="3144960" algn="l"/>
                <a:tab pos="3594240" algn="l"/>
                <a:tab pos="4043520" algn="l"/>
                <a:tab pos="4492800" algn="l"/>
              </a:tabLst>
            </a:pPr>
            <a:endParaRPr lang="ru-RU" sz="1600" b="0" strike="noStrike" spc="-1" dirty="0">
              <a:latin typeface="Arial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5CA7F21-B8B0-4883-985E-1BF4DBFA54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72040" y="2988001"/>
            <a:ext cx="2011680" cy="2011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5675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13C1855A-DA63-45BE-A8E9-EE3A6087F8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Подзаголовок 2"/>
          <p:cNvSpPr txBox="1">
            <a:spLocks/>
          </p:cNvSpPr>
          <p:nvPr/>
        </p:nvSpPr>
        <p:spPr bwMode="auto">
          <a:xfrm>
            <a:off x="6347523" y="1202157"/>
            <a:ext cx="5844477" cy="400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defTabSz="914400" eaLnBrk="1" hangingPunct="1"/>
            <a:r>
              <a:rPr lang="en-US" altLang="ru-RU" sz="3200" b="1" dirty="0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rPr>
              <a:t>PLC Technology </a:t>
            </a:r>
            <a:r>
              <a:rPr lang="ru-RU" altLang="ru-RU" sz="3200" b="1" dirty="0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rPr>
              <a:t>сегодня</a:t>
            </a:r>
            <a:br>
              <a:rPr lang="ru-RU" altLang="ru-RU" dirty="0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rPr>
            </a:br>
            <a:endParaRPr lang="ru-RU" altLang="ru-RU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Times New Roman" panose="02020603050405020304" pitchFamily="18" charset="0"/>
              <a:cs typeface="Open Sans Light" pitchFamily="2" charset="0"/>
            </a:endParaRPr>
          </a:p>
          <a:p>
            <a:pPr algn="ctr" defTabSz="914400" eaLnBrk="1" hangingPunct="1">
              <a:spcBef>
                <a:spcPct val="20000"/>
              </a:spcBef>
            </a:pPr>
            <a:endParaRPr lang="ru-RU" altLang="ru-RU" sz="28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cs typeface="Times New Roman" panose="02020603050405020304" pitchFamily="18" charset="0"/>
            </a:endParaRPr>
          </a:p>
          <a:p>
            <a:pPr algn="ctr" defTabSz="914400" eaLnBrk="1" hangingPunct="1">
              <a:spcBef>
                <a:spcPct val="20000"/>
              </a:spcBef>
            </a:pPr>
            <a:endParaRPr lang="ru-RU" altLang="ru-RU" sz="28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cs typeface="Times New Roman" panose="02020603050405020304" pitchFamily="18" charset="0"/>
            </a:endParaRPr>
          </a:p>
          <a:p>
            <a:pPr algn="ctr" defTabSz="914400" eaLnBrk="1" hangingPunct="1"/>
            <a:endParaRPr lang="ru-RU" alt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760327" y="6365572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661D7789-6A79-4529-8F21-A12A43D9A8BB}"/>
              </a:ext>
            </a:extLst>
          </p:cNvPr>
          <p:cNvSpPr/>
          <p:nvPr/>
        </p:nvSpPr>
        <p:spPr>
          <a:xfrm>
            <a:off x="5661434" y="189351"/>
            <a:ext cx="306282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ru-RU" altLang="ru-RU" sz="4000" b="1" dirty="0">
                <a:solidFill>
                  <a:schemeClr val="bg1"/>
                </a:solidFill>
              </a:rPr>
              <a:t>О Компании </a:t>
            </a:r>
          </a:p>
        </p:txBody>
      </p:sp>
      <p:cxnSp>
        <p:nvCxnSpPr>
          <p:cNvPr id="25" name="Прямая со стрелкой 24">
            <a:extLst>
              <a:ext uri="{FF2B5EF4-FFF2-40B4-BE49-F238E27FC236}">
                <a16:creationId xmlns:a16="http://schemas.microsoft.com/office/drawing/2014/main" id="{0E65B8D3-766F-41ED-BE38-B19106259BD1}"/>
              </a:ext>
            </a:extLst>
          </p:cNvPr>
          <p:cNvCxnSpPr>
            <a:cxnSpLocks/>
          </p:cNvCxnSpPr>
          <p:nvPr/>
        </p:nvCxnSpPr>
        <p:spPr>
          <a:xfrm>
            <a:off x="5346192" y="896919"/>
            <a:ext cx="3718560" cy="0"/>
          </a:xfrm>
          <a:prstGeom prst="straightConnector1">
            <a:avLst/>
          </a:prstGeom>
          <a:ln w="19050">
            <a:solidFill>
              <a:schemeClr val="bg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93CA570E-50A2-4651-BBD5-5D85B8A6603C}"/>
              </a:ext>
            </a:extLst>
          </p:cNvPr>
          <p:cNvSpPr txBox="1"/>
          <p:nvPr/>
        </p:nvSpPr>
        <p:spPr>
          <a:xfrm>
            <a:off x="7983898" y="1944900"/>
            <a:ext cx="773277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1" hangingPunct="1"/>
            <a:r>
              <a:rPr lang="ru-RU" altLang="ru-RU" sz="2000" b="1" dirty="0">
                <a:solidFill>
                  <a:schemeClr val="bg1"/>
                </a:solidFill>
                <a:cs typeface="Times New Roman" panose="02020603050405020304" pitchFamily="18" charset="0"/>
              </a:rPr>
              <a:t>Собственная разработка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F843185-6C5B-4B83-AF71-A136512E0AA7}"/>
              </a:ext>
            </a:extLst>
          </p:cNvPr>
          <p:cNvSpPr txBox="1"/>
          <p:nvPr/>
        </p:nvSpPr>
        <p:spPr>
          <a:xfrm>
            <a:off x="7983898" y="2717477"/>
            <a:ext cx="773277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2000" b="1" dirty="0">
                <a:solidFill>
                  <a:schemeClr val="bg1"/>
                </a:solidFill>
                <a:cs typeface="Times New Roman" panose="02020603050405020304" pitchFamily="18" charset="0"/>
              </a:rPr>
              <a:t>Передовые технологии</a:t>
            </a:r>
            <a:endParaRPr lang="ru-RU" sz="2000" b="1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BCDAA4E-6F3D-4D5D-AED2-7591DF6D0A24}"/>
              </a:ext>
            </a:extLst>
          </p:cNvPr>
          <p:cNvSpPr txBox="1"/>
          <p:nvPr/>
        </p:nvSpPr>
        <p:spPr>
          <a:xfrm>
            <a:off x="7983898" y="3447497"/>
            <a:ext cx="773277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2000" b="1" dirty="0">
                <a:solidFill>
                  <a:schemeClr val="bg1"/>
                </a:solidFill>
                <a:cs typeface="Times New Roman" panose="02020603050405020304" pitchFamily="18" charset="0"/>
              </a:rPr>
              <a:t>Полный цикл производства</a:t>
            </a:r>
            <a:endParaRPr lang="ru-RU" sz="2000" b="1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C9F7B5B-4B52-4619-B319-2AD123A9C950}"/>
              </a:ext>
            </a:extLst>
          </p:cNvPr>
          <p:cNvSpPr txBox="1"/>
          <p:nvPr/>
        </p:nvSpPr>
        <p:spPr>
          <a:xfrm>
            <a:off x="7983898" y="4169592"/>
            <a:ext cx="773277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2000" b="1" dirty="0">
                <a:solidFill>
                  <a:schemeClr val="bg1"/>
                </a:solidFill>
                <a:cs typeface="Times New Roman" panose="02020603050405020304" pitchFamily="18" charset="0"/>
              </a:rPr>
              <a:t>Тщательный контроль качества </a:t>
            </a:r>
            <a:endParaRPr lang="ru-RU" sz="2000" b="1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D181FBE-BCD8-478B-BDBF-88A4AB0FD87A}"/>
              </a:ext>
            </a:extLst>
          </p:cNvPr>
          <p:cNvSpPr txBox="1"/>
          <p:nvPr/>
        </p:nvSpPr>
        <p:spPr>
          <a:xfrm>
            <a:off x="7983898" y="4869693"/>
            <a:ext cx="819912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2000" b="1" dirty="0">
                <a:solidFill>
                  <a:schemeClr val="bg1"/>
                </a:solidFill>
                <a:cs typeface="Times New Roman" panose="02020603050405020304" pitchFamily="18" charset="0"/>
              </a:rPr>
              <a:t>Интеграция</a:t>
            </a:r>
            <a:endParaRPr lang="ru-RU" sz="2000" b="1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FC6173C-7849-4437-86F4-E2D5D303B179}"/>
              </a:ext>
            </a:extLst>
          </p:cNvPr>
          <p:cNvSpPr txBox="1"/>
          <p:nvPr/>
        </p:nvSpPr>
        <p:spPr>
          <a:xfrm>
            <a:off x="7360625" y="5646826"/>
            <a:ext cx="841857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 eaLnBrk="1" hangingPunct="1"/>
            <a:r>
              <a:rPr lang="ru-RU" altLang="ru-RU" sz="2000" b="1" dirty="0">
                <a:solidFill>
                  <a:schemeClr val="bg1"/>
                </a:solidFill>
                <a:cs typeface="Times New Roman" panose="02020603050405020304" pitchFamily="18" charset="0"/>
              </a:rPr>
              <a:t>ИБ</a:t>
            </a:r>
            <a:r>
              <a:rPr lang="en-US" altLang="ru-RU" sz="2000" b="1" dirty="0">
                <a:solidFill>
                  <a:schemeClr val="bg1"/>
                </a:solidFill>
                <a:cs typeface="Times New Roman" panose="02020603050405020304" pitchFamily="18" charset="0"/>
              </a:rPr>
              <a:t>: </a:t>
            </a:r>
            <a:r>
              <a:rPr lang="ru-RU" altLang="ru-RU" sz="2000" b="1" dirty="0">
                <a:solidFill>
                  <a:schemeClr val="bg1"/>
                </a:solidFill>
                <a:cs typeface="Times New Roman" panose="02020603050405020304" pitchFamily="18" charset="0"/>
              </a:rPr>
              <a:t>Лицензии ФСТЭК и ФСБ </a:t>
            </a:r>
          </a:p>
          <a:p>
            <a:pPr defTabSz="914400" eaLnBrk="1" hangingPunct="1"/>
            <a:r>
              <a:rPr lang="ru-RU" altLang="ru-RU" sz="2000" b="1" dirty="0">
                <a:solidFill>
                  <a:schemeClr val="bg1"/>
                </a:solidFill>
                <a:cs typeface="Times New Roman" panose="02020603050405020304" pitchFamily="18" charset="0"/>
              </a:rPr>
              <a:t>Собственная ОС – ТОС </a:t>
            </a:r>
            <a:r>
              <a:rPr lang="en-US" altLang="ru-RU" sz="2000" b="1" dirty="0">
                <a:solidFill>
                  <a:schemeClr val="bg1"/>
                </a:solidFill>
                <a:cs typeface="Times New Roman" panose="02020603050405020304" pitchFamily="18" charset="0"/>
              </a:rPr>
              <a:t>TOPAZ Linux</a:t>
            </a:r>
            <a:endParaRPr lang="ru-RU" sz="2000" b="1" dirty="0"/>
          </a:p>
        </p:txBody>
      </p:sp>
      <p:pic>
        <p:nvPicPr>
          <p:cNvPr id="56" name="Рисунок 55">
            <a:extLst>
              <a:ext uri="{FF2B5EF4-FFF2-40B4-BE49-F238E27FC236}">
                <a16:creationId xmlns:a16="http://schemas.microsoft.com/office/drawing/2014/main" id="{B5F837A8-F826-4AF6-A34D-412483B3CE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493015" y="1881444"/>
            <a:ext cx="479046" cy="522056"/>
          </a:xfrm>
          <a:prstGeom prst="rect">
            <a:avLst/>
          </a:prstGeom>
        </p:spPr>
      </p:pic>
      <p:pic>
        <p:nvPicPr>
          <p:cNvPr id="58" name="Рисунок 57">
            <a:extLst>
              <a:ext uri="{FF2B5EF4-FFF2-40B4-BE49-F238E27FC236}">
                <a16:creationId xmlns:a16="http://schemas.microsoft.com/office/drawing/2014/main" id="{F2E59716-575B-4B27-802F-6AC4E62F18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499997" y="2702132"/>
            <a:ext cx="430800" cy="430800"/>
          </a:xfrm>
          <a:prstGeom prst="rect">
            <a:avLst/>
          </a:prstGeom>
        </p:spPr>
      </p:pic>
      <p:pic>
        <p:nvPicPr>
          <p:cNvPr id="60" name="Рисунок 59">
            <a:extLst>
              <a:ext uri="{FF2B5EF4-FFF2-40B4-BE49-F238E27FC236}">
                <a16:creationId xmlns:a16="http://schemas.microsoft.com/office/drawing/2014/main" id="{11105A13-890E-46E9-843B-0D4EC5F50D0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499997" y="4160996"/>
            <a:ext cx="430800" cy="417302"/>
          </a:xfrm>
          <a:prstGeom prst="rect">
            <a:avLst/>
          </a:prstGeom>
        </p:spPr>
      </p:pic>
      <p:pic>
        <p:nvPicPr>
          <p:cNvPr id="62" name="Рисунок 61">
            <a:extLst>
              <a:ext uri="{FF2B5EF4-FFF2-40B4-BE49-F238E27FC236}">
                <a16:creationId xmlns:a16="http://schemas.microsoft.com/office/drawing/2014/main" id="{A7E70A2E-852B-4F26-A140-B177B1E5B40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499997" y="3431564"/>
            <a:ext cx="430800" cy="430800"/>
          </a:xfrm>
          <a:prstGeom prst="rect">
            <a:avLst/>
          </a:prstGeom>
        </p:spPr>
      </p:pic>
      <p:pic>
        <p:nvPicPr>
          <p:cNvPr id="64" name="Рисунок 63">
            <a:extLst>
              <a:ext uri="{FF2B5EF4-FFF2-40B4-BE49-F238E27FC236}">
                <a16:creationId xmlns:a16="http://schemas.microsoft.com/office/drawing/2014/main" id="{516EDE94-87AE-46EC-A408-27C6EF12BD7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491983" y="4876929"/>
            <a:ext cx="486185" cy="385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0913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/>
          <a:srcRect l="8346" r="24164" b="14689"/>
          <a:stretch/>
        </p:blipFill>
        <p:spPr>
          <a:xfrm>
            <a:off x="-560526" y="679470"/>
            <a:ext cx="6099364" cy="6178530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2E2DE30C-7845-6435-4C56-414439FF61C0}"/>
              </a:ext>
            </a:extLst>
          </p:cNvPr>
          <p:cNvSpPr/>
          <p:nvPr/>
        </p:nvSpPr>
        <p:spPr>
          <a:xfrm>
            <a:off x="5167313" y="714375"/>
            <a:ext cx="1189801" cy="2859087"/>
          </a:xfrm>
          <a:prstGeom prst="rect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987900B-5615-34BD-D863-33ED55B367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6227"/>
                    </a14:imgEffect>
                    <a14:imgEffect>
                      <a14:saturation sat="17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087797" y="679470"/>
            <a:ext cx="10687177" cy="6143101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  <a:reflection endPos="0" dist="50800" dir="5400000" sy="-100000" algn="bl" rotWithShape="0"/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934C56E-D025-4ADC-B50C-F59C4394CA9D}"/>
              </a:ext>
            </a:extLst>
          </p:cNvPr>
          <p:cNvSpPr/>
          <p:nvPr/>
        </p:nvSpPr>
        <p:spPr>
          <a:xfrm>
            <a:off x="0" y="9331"/>
            <a:ext cx="96777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ru-RU" altLang="ru-RU" sz="3600" b="1" dirty="0"/>
              <a:t>Ключевые элементы типовой структуры ВАПС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73B773-6924-47E7-9BC6-644463836C4A}"/>
              </a:ext>
            </a:extLst>
          </p:cNvPr>
          <p:cNvSpPr txBox="1"/>
          <p:nvPr/>
        </p:nvSpPr>
        <p:spPr>
          <a:xfrm>
            <a:off x="6418556" y="916955"/>
            <a:ext cx="496013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Шкафы с преобразователями дискретных сигналов</a:t>
            </a:r>
          </a:p>
        </p:txBody>
      </p:sp>
      <p:sp>
        <p:nvSpPr>
          <p:cNvPr id="10" name="Равнобедренный треугольник 9">
            <a:extLst>
              <a:ext uri="{FF2B5EF4-FFF2-40B4-BE49-F238E27FC236}">
                <a16:creationId xmlns:a16="http://schemas.microsoft.com/office/drawing/2014/main" id="{510E6415-2B95-4ACF-B48D-7A7E336C52CC}"/>
              </a:ext>
            </a:extLst>
          </p:cNvPr>
          <p:cNvSpPr/>
          <p:nvPr/>
        </p:nvSpPr>
        <p:spPr>
          <a:xfrm rot="5400000">
            <a:off x="6232849" y="1018961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B73B773-6924-47E7-9BC6-644463836C4A}"/>
              </a:ext>
            </a:extLst>
          </p:cNvPr>
          <p:cNvSpPr txBox="1"/>
          <p:nvPr/>
        </p:nvSpPr>
        <p:spPr>
          <a:xfrm>
            <a:off x="6464504" y="1491551"/>
            <a:ext cx="49756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TOPAZ MU-SR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B73B773-6924-47E7-9BC6-644463836C4A}"/>
              </a:ext>
            </a:extLst>
          </p:cNvPr>
          <p:cNvSpPr txBox="1"/>
          <p:nvPr/>
        </p:nvSpPr>
        <p:spPr>
          <a:xfrm>
            <a:off x="6461346" y="1887111"/>
            <a:ext cx="46915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Шкафы с преобразователями аналоговых сигналов</a:t>
            </a:r>
          </a:p>
        </p:txBody>
      </p:sp>
      <p:sp>
        <p:nvSpPr>
          <p:cNvPr id="16" name="Равнобедренный треугольник 15">
            <a:extLst>
              <a:ext uri="{FF2B5EF4-FFF2-40B4-BE49-F238E27FC236}">
                <a16:creationId xmlns:a16="http://schemas.microsoft.com/office/drawing/2014/main" id="{510E6415-2B95-4ACF-B48D-7A7E336C52CC}"/>
              </a:ext>
            </a:extLst>
          </p:cNvPr>
          <p:cNvSpPr/>
          <p:nvPr/>
        </p:nvSpPr>
        <p:spPr>
          <a:xfrm rot="5400000">
            <a:off x="6234973" y="2054456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B73B773-6924-47E7-9BC6-644463836C4A}"/>
              </a:ext>
            </a:extLst>
          </p:cNvPr>
          <p:cNvSpPr txBox="1"/>
          <p:nvPr/>
        </p:nvSpPr>
        <p:spPr>
          <a:xfrm>
            <a:off x="6461346" y="2476320"/>
            <a:ext cx="427929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TOPAZ MU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B73B773-6924-47E7-9BC6-644463836C4A}"/>
              </a:ext>
            </a:extLst>
          </p:cNvPr>
          <p:cNvSpPr txBox="1"/>
          <p:nvPr/>
        </p:nvSpPr>
        <p:spPr>
          <a:xfrm>
            <a:off x="6451391" y="2816755"/>
            <a:ext cx="527304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Шкафы сетевых коммуникаций</a:t>
            </a:r>
          </a:p>
        </p:txBody>
      </p:sp>
      <p:sp>
        <p:nvSpPr>
          <p:cNvPr id="19" name="Равнобедренный треугольник 18">
            <a:extLst>
              <a:ext uri="{FF2B5EF4-FFF2-40B4-BE49-F238E27FC236}">
                <a16:creationId xmlns:a16="http://schemas.microsoft.com/office/drawing/2014/main" id="{510E6415-2B95-4ACF-B48D-7A7E336C52CC}"/>
              </a:ext>
            </a:extLst>
          </p:cNvPr>
          <p:cNvSpPr/>
          <p:nvPr/>
        </p:nvSpPr>
        <p:spPr>
          <a:xfrm rot="5400000">
            <a:off x="6232849" y="2925712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B73B773-6924-47E7-9BC6-644463836C4A}"/>
              </a:ext>
            </a:extLst>
          </p:cNvPr>
          <p:cNvSpPr txBox="1"/>
          <p:nvPr/>
        </p:nvSpPr>
        <p:spPr>
          <a:xfrm>
            <a:off x="6461345" y="3171963"/>
            <a:ext cx="527304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TOPAZ SW5xx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B73B773-6924-47E7-9BC6-644463836C4A}"/>
              </a:ext>
            </a:extLst>
          </p:cNvPr>
          <p:cNvSpPr txBox="1"/>
          <p:nvPr/>
        </p:nvSpPr>
        <p:spPr>
          <a:xfrm>
            <a:off x="6385249" y="3513036"/>
            <a:ext cx="527304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Устройство синхронизации времени</a:t>
            </a:r>
          </a:p>
        </p:txBody>
      </p:sp>
      <p:sp>
        <p:nvSpPr>
          <p:cNvPr id="24" name="Равнобедренный треугольник 23">
            <a:extLst>
              <a:ext uri="{FF2B5EF4-FFF2-40B4-BE49-F238E27FC236}">
                <a16:creationId xmlns:a16="http://schemas.microsoft.com/office/drawing/2014/main" id="{510E6415-2B95-4ACF-B48D-7A7E336C52CC}"/>
              </a:ext>
            </a:extLst>
          </p:cNvPr>
          <p:cNvSpPr/>
          <p:nvPr/>
        </p:nvSpPr>
        <p:spPr>
          <a:xfrm rot="5400000">
            <a:off x="6232849" y="3614987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B73B773-6924-47E7-9BC6-644463836C4A}"/>
              </a:ext>
            </a:extLst>
          </p:cNvPr>
          <p:cNvSpPr txBox="1"/>
          <p:nvPr/>
        </p:nvSpPr>
        <p:spPr>
          <a:xfrm>
            <a:off x="6472149" y="3767387"/>
            <a:ext cx="53324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TOPAZ </a:t>
            </a:r>
            <a:r>
              <a:rPr lang="ru-RU" dirty="0">
                <a:solidFill>
                  <a:schemeClr val="bg1"/>
                </a:solidFill>
              </a:rPr>
              <a:t>Метроном </a:t>
            </a:r>
            <a:r>
              <a:rPr lang="en-US" dirty="0">
                <a:solidFill>
                  <a:schemeClr val="bg1"/>
                </a:solidFill>
              </a:rPr>
              <a:t>PTS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B73B773-6924-47E7-9BC6-644463836C4A}"/>
              </a:ext>
            </a:extLst>
          </p:cNvPr>
          <p:cNvSpPr txBox="1"/>
          <p:nvPr/>
        </p:nvSpPr>
        <p:spPr>
          <a:xfrm>
            <a:off x="6472149" y="4082058"/>
            <a:ext cx="52194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Шкафы РЗА</a:t>
            </a:r>
          </a:p>
        </p:txBody>
      </p:sp>
      <p:sp>
        <p:nvSpPr>
          <p:cNvPr id="27" name="Равнобедренный треугольник 26">
            <a:extLst>
              <a:ext uri="{FF2B5EF4-FFF2-40B4-BE49-F238E27FC236}">
                <a16:creationId xmlns:a16="http://schemas.microsoft.com/office/drawing/2014/main" id="{510E6415-2B95-4ACF-B48D-7A7E336C52CC}"/>
              </a:ext>
            </a:extLst>
          </p:cNvPr>
          <p:cNvSpPr/>
          <p:nvPr/>
        </p:nvSpPr>
        <p:spPr>
          <a:xfrm rot="5400000">
            <a:off x="6252759" y="4224249"/>
            <a:ext cx="158496" cy="144817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B73B773-6924-47E7-9BC6-644463836C4A}"/>
              </a:ext>
            </a:extLst>
          </p:cNvPr>
          <p:cNvSpPr txBox="1"/>
          <p:nvPr/>
        </p:nvSpPr>
        <p:spPr>
          <a:xfrm>
            <a:off x="6496918" y="4346360"/>
            <a:ext cx="54941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TOPAZ DRP-220</a:t>
            </a:r>
          </a:p>
          <a:p>
            <a:r>
              <a:rPr lang="en-US" dirty="0">
                <a:solidFill>
                  <a:schemeClr val="bg1"/>
                </a:solidFill>
              </a:rPr>
              <a:t>TOPAZ DRP-35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B73B773-6924-47E7-9BC6-644463836C4A}"/>
              </a:ext>
            </a:extLst>
          </p:cNvPr>
          <p:cNvSpPr txBox="1"/>
          <p:nvPr/>
        </p:nvSpPr>
        <p:spPr>
          <a:xfrm>
            <a:off x="6420042" y="4943179"/>
            <a:ext cx="527304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Шкафы серверного оборудования</a:t>
            </a:r>
          </a:p>
        </p:txBody>
      </p:sp>
      <p:sp>
        <p:nvSpPr>
          <p:cNvPr id="33" name="Равнобедренный треугольник 32">
            <a:extLst>
              <a:ext uri="{FF2B5EF4-FFF2-40B4-BE49-F238E27FC236}">
                <a16:creationId xmlns:a16="http://schemas.microsoft.com/office/drawing/2014/main" id="{510E6415-2B95-4ACF-B48D-7A7E336C52CC}"/>
              </a:ext>
            </a:extLst>
          </p:cNvPr>
          <p:cNvSpPr/>
          <p:nvPr/>
        </p:nvSpPr>
        <p:spPr>
          <a:xfrm rot="5400000">
            <a:off x="6253502" y="5056346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B73B773-6924-47E7-9BC6-644463836C4A}"/>
              </a:ext>
            </a:extLst>
          </p:cNvPr>
          <p:cNvSpPr txBox="1"/>
          <p:nvPr/>
        </p:nvSpPr>
        <p:spPr>
          <a:xfrm>
            <a:off x="6472149" y="5254419"/>
            <a:ext cx="527304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TOPAZ IEC DAS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B73B773-6924-47E7-9BC6-644463836C4A}"/>
              </a:ext>
            </a:extLst>
          </p:cNvPr>
          <p:cNvSpPr txBox="1"/>
          <p:nvPr/>
        </p:nvSpPr>
        <p:spPr>
          <a:xfrm>
            <a:off x="6404416" y="5588115"/>
            <a:ext cx="527304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Пользовательское программное </a:t>
            </a:r>
            <a:endParaRPr lang="en-US" b="1" dirty="0">
              <a:solidFill>
                <a:schemeClr val="bg1"/>
              </a:solidFill>
            </a:endParaRPr>
          </a:p>
          <a:p>
            <a:r>
              <a:rPr lang="ru-RU" b="1" dirty="0">
                <a:solidFill>
                  <a:schemeClr val="bg1"/>
                </a:solidFill>
              </a:rPr>
              <a:t>обеспечение</a:t>
            </a:r>
          </a:p>
        </p:txBody>
      </p:sp>
      <p:sp>
        <p:nvSpPr>
          <p:cNvPr id="38" name="Равнобедренный треугольник 37">
            <a:extLst>
              <a:ext uri="{FF2B5EF4-FFF2-40B4-BE49-F238E27FC236}">
                <a16:creationId xmlns:a16="http://schemas.microsoft.com/office/drawing/2014/main" id="{510E6415-2B95-4ACF-B48D-7A7E336C52CC}"/>
              </a:ext>
            </a:extLst>
          </p:cNvPr>
          <p:cNvSpPr/>
          <p:nvPr/>
        </p:nvSpPr>
        <p:spPr>
          <a:xfrm rot="5400000">
            <a:off x="6237876" y="5701282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AB73B773-6924-47E7-9BC6-644463836C4A}"/>
              </a:ext>
            </a:extLst>
          </p:cNvPr>
          <p:cNvSpPr txBox="1"/>
          <p:nvPr/>
        </p:nvSpPr>
        <p:spPr>
          <a:xfrm>
            <a:off x="6451391" y="6174093"/>
            <a:ext cx="527304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TOPAZ 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SCADA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16C7BB4-4544-66CA-BF92-B088B119CB3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9900" y="51423"/>
            <a:ext cx="1462700" cy="58918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D897DA1-B1DA-343D-9E8B-A1BE2A613029}"/>
              </a:ext>
            </a:extLst>
          </p:cNvPr>
          <p:cNvSpPr txBox="1"/>
          <p:nvPr/>
        </p:nvSpPr>
        <p:spPr>
          <a:xfrm>
            <a:off x="11760327" y="6365572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3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48385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2611" y="4794429"/>
            <a:ext cx="1073859" cy="103256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9FB39C5-1206-4DA4-AB64-4B99616FA4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6227"/>
                    </a14:imgEffect>
                    <a14:imgEffect>
                      <a14:saturation sat="17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87722" y="679470"/>
            <a:ext cx="10687177" cy="6143101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  <a:reflection endPos="0" dist="50800" dir="5400000" sy="-100000" algn="bl" rotWithShape="0"/>
          </a:effec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47927" y="3342391"/>
            <a:ext cx="815445" cy="117914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4120" y="594105"/>
            <a:ext cx="2224348" cy="416146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9900" y="51423"/>
            <a:ext cx="1462700" cy="589184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934C56E-D025-4ADC-B50C-F59C4394CA9D}"/>
              </a:ext>
            </a:extLst>
          </p:cNvPr>
          <p:cNvSpPr/>
          <p:nvPr/>
        </p:nvSpPr>
        <p:spPr>
          <a:xfrm>
            <a:off x="0" y="9330"/>
            <a:ext cx="104999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/>
              <a:t>Шкафы преобразователей ШПАС, ШПДС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73B773-6924-47E7-9BC6-644463836C4A}"/>
              </a:ext>
            </a:extLst>
          </p:cNvPr>
          <p:cNvSpPr txBox="1"/>
          <p:nvPr/>
        </p:nvSpPr>
        <p:spPr>
          <a:xfrm>
            <a:off x="4888532" y="870594"/>
            <a:ext cx="686525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928466" y="800977"/>
            <a:ext cx="667366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Устройство </a:t>
            </a:r>
            <a:r>
              <a:rPr lang="en-US" b="1" dirty="0">
                <a:solidFill>
                  <a:schemeClr val="bg1"/>
                </a:solidFill>
              </a:rPr>
              <a:t>TOPAZ MU-SR</a:t>
            </a:r>
            <a:r>
              <a:rPr lang="ru-RU" b="1" dirty="0">
                <a:solidFill>
                  <a:schemeClr val="bg1"/>
                </a:solidFill>
              </a:rPr>
              <a:t> -  преобразователь дискретных сигналов  для выполнения функций телесигнализации и телеуправления по протоколу МЭК 61850-8-1 (</a:t>
            </a:r>
            <a:r>
              <a:rPr lang="en-US" b="1" dirty="0">
                <a:solidFill>
                  <a:schemeClr val="bg1"/>
                </a:solidFill>
              </a:rPr>
              <a:t>GOOSE,MMS)</a:t>
            </a:r>
            <a:r>
              <a:rPr lang="ru-RU" b="1" dirty="0">
                <a:solidFill>
                  <a:schemeClr val="bg1"/>
                </a:solidFill>
              </a:rPr>
              <a:t>. Корпоративный профиль  ПАО «ФСК ЕЭС»</a:t>
            </a:r>
          </a:p>
          <a:p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35432" y="192735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928466" y="2230722"/>
            <a:ext cx="6350382" cy="1477328"/>
          </a:xfrm>
          <a:prstGeom prst="rect">
            <a:avLst/>
          </a:prstGeom>
        </p:spPr>
        <p:txBody>
          <a:bodyPr wrap="square" anchor="ctr" anchorCtr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Устройство </a:t>
            </a:r>
            <a:r>
              <a:rPr lang="en-US" b="1" dirty="0">
                <a:solidFill>
                  <a:schemeClr val="bg1"/>
                </a:solidFill>
              </a:rPr>
              <a:t>TOPAZ MU </a:t>
            </a:r>
            <a:r>
              <a:rPr lang="ru-RU" b="1" dirty="0">
                <a:solidFill>
                  <a:schemeClr val="bg1"/>
                </a:solidFill>
              </a:rPr>
              <a:t>- преобразователь аналоговых сигналов для измерения токов и напряжений с передачей </a:t>
            </a:r>
            <a:endParaRPr lang="en-US" b="1" dirty="0">
              <a:solidFill>
                <a:schemeClr val="bg1"/>
              </a:solidFill>
            </a:endParaRPr>
          </a:p>
          <a:p>
            <a:r>
              <a:rPr lang="ru-RU" b="1" dirty="0">
                <a:solidFill>
                  <a:schemeClr val="bg1"/>
                </a:solidFill>
              </a:rPr>
              <a:t>на верхний уровень  по протоколу МЭК 61850-9-2 (</a:t>
            </a:r>
            <a:r>
              <a:rPr lang="en-US" b="1" dirty="0">
                <a:solidFill>
                  <a:schemeClr val="bg1"/>
                </a:solidFill>
              </a:rPr>
              <a:t>SV)</a:t>
            </a:r>
            <a:r>
              <a:rPr lang="ru-RU" b="1" dirty="0">
                <a:solidFill>
                  <a:schemeClr val="bg1"/>
                </a:solidFill>
              </a:rPr>
              <a:t>. Корпоративный профиль ПАО «ФСК ЕЭС»</a:t>
            </a:r>
          </a:p>
          <a:p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928466" y="3540629"/>
            <a:ext cx="6315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8 аналоговых каналов измерения (в один ПАС можно подключить ток от релейной и измерительной обмотки ТТ)</a:t>
            </a:r>
            <a:endParaRPr lang="en-US" b="1" dirty="0">
              <a:solidFill>
                <a:schemeClr val="bg1"/>
              </a:solidFill>
            </a:endParaRPr>
          </a:p>
          <a:p>
            <a:r>
              <a:rPr lang="ru-RU" b="1" dirty="0">
                <a:solidFill>
                  <a:schemeClr val="bg1"/>
                </a:solidFill>
              </a:rPr>
              <a:t>Диапазон  измерений 0,01-50 А/0.05-200 А</a:t>
            </a:r>
          </a:p>
          <a:p>
            <a:r>
              <a:rPr lang="en-US" b="1" dirty="0">
                <a:solidFill>
                  <a:schemeClr val="bg1"/>
                </a:solidFill>
              </a:rPr>
              <a:t>128 </a:t>
            </a:r>
            <a:r>
              <a:rPr lang="ru-RU" b="1" dirty="0">
                <a:solidFill>
                  <a:schemeClr val="bg1"/>
                </a:solidFill>
              </a:rPr>
              <a:t>входных дискретных сигналов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5928466" y="4644193"/>
            <a:ext cx="827044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56 выходных дискретных сигналов; </a:t>
            </a:r>
          </a:p>
          <a:p>
            <a:r>
              <a:rPr lang="ru-RU" b="1" dirty="0">
                <a:solidFill>
                  <a:schemeClr val="bg1"/>
                </a:solidFill>
              </a:rPr>
              <a:t>Резервирования питания =220В; </a:t>
            </a:r>
          </a:p>
          <a:p>
            <a:r>
              <a:rPr lang="ru-RU" b="1" dirty="0">
                <a:solidFill>
                  <a:schemeClr val="bg1"/>
                </a:solidFill>
              </a:rPr>
              <a:t>2-</a:t>
            </a:r>
            <a:r>
              <a:rPr lang="en-US" b="1" dirty="0">
                <a:solidFill>
                  <a:schemeClr val="bg1"/>
                </a:solidFill>
              </a:rPr>
              <a:t>LC </a:t>
            </a:r>
            <a:r>
              <a:rPr lang="ru-RU" b="1" dirty="0">
                <a:solidFill>
                  <a:schemeClr val="bg1"/>
                </a:solidFill>
              </a:rPr>
              <a:t>порта (</a:t>
            </a:r>
            <a:r>
              <a:rPr lang="en-US" b="1" dirty="0">
                <a:solidFill>
                  <a:schemeClr val="bg1"/>
                </a:solidFill>
              </a:rPr>
              <a:t>multimode)</a:t>
            </a:r>
            <a:r>
              <a:rPr lang="ru-RU" b="1" dirty="0">
                <a:solidFill>
                  <a:schemeClr val="bg1"/>
                </a:solidFill>
              </a:rPr>
              <a:t>; </a:t>
            </a:r>
            <a:r>
              <a:rPr lang="en-US" b="1" dirty="0">
                <a:solidFill>
                  <a:schemeClr val="bg1"/>
                </a:solidFill>
              </a:rPr>
              <a:t>PRP</a:t>
            </a:r>
            <a:r>
              <a:rPr lang="ru-RU" b="1" dirty="0">
                <a:solidFill>
                  <a:schemeClr val="bg1"/>
                </a:solidFill>
              </a:rPr>
              <a:t>; </a:t>
            </a:r>
          </a:p>
          <a:p>
            <a:r>
              <a:rPr lang="ru-RU" b="1" dirty="0">
                <a:solidFill>
                  <a:schemeClr val="bg1"/>
                </a:solidFill>
              </a:rPr>
              <a:t>-</a:t>
            </a:r>
            <a:r>
              <a:rPr lang="en-US" b="1" dirty="0">
                <a:solidFill>
                  <a:schemeClr val="bg1"/>
                </a:solidFill>
              </a:rPr>
              <a:t>40</a:t>
            </a:r>
            <a:r>
              <a:rPr lang="ru-RU" b="1" dirty="0">
                <a:solidFill>
                  <a:schemeClr val="bg1"/>
                </a:solidFill>
              </a:rPr>
              <a:t>°С до +70°С</a:t>
            </a:r>
          </a:p>
          <a:p>
            <a:r>
              <a:rPr lang="ru-RU" b="1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24025" y="1073911"/>
            <a:ext cx="1220710" cy="2157465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199" y="4973704"/>
            <a:ext cx="1404496" cy="1706581"/>
          </a:xfrm>
          <a:prstGeom prst="rect">
            <a:avLst/>
          </a:prstGeom>
        </p:spPr>
      </p:pic>
      <p:sp>
        <p:nvSpPr>
          <p:cNvPr id="24" name="Прямоугольник 23"/>
          <p:cNvSpPr/>
          <p:nvPr/>
        </p:nvSpPr>
        <p:spPr>
          <a:xfrm>
            <a:off x="2831360" y="5622242"/>
            <a:ext cx="827044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>
              <a:solidFill>
                <a:schemeClr val="bg1"/>
              </a:solidFill>
            </a:endParaRPr>
          </a:p>
          <a:p>
            <a:r>
              <a:rPr lang="ru-RU" b="1" dirty="0">
                <a:solidFill>
                  <a:schemeClr val="bg1"/>
                </a:solidFill>
              </a:rPr>
              <a:t>Для применения в составе типовых шкафов ШПДС, ШПАС в соответствии со стандартами организации ПАО «</a:t>
            </a:r>
            <a:r>
              <a:rPr lang="ru-RU" b="1" dirty="0" err="1">
                <a:solidFill>
                  <a:schemeClr val="bg1"/>
                </a:solidFill>
              </a:rPr>
              <a:t>Россети</a:t>
            </a:r>
            <a:r>
              <a:rPr lang="ru-RU" b="1" dirty="0">
                <a:solidFill>
                  <a:schemeClr val="bg1"/>
                </a:solidFill>
              </a:rPr>
              <a:t>»</a:t>
            </a:r>
          </a:p>
          <a:p>
            <a:r>
              <a:rPr lang="ru-RU" b="1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25" name="Равнобедренный треугольник 24">
            <a:extLst>
              <a:ext uri="{FF2B5EF4-FFF2-40B4-BE49-F238E27FC236}">
                <a16:creationId xmlns:a16="http://schemas.microsoft.com/office/drawing/2014/main" id="{510E6415-2B95-4ACF-B48D-7A7E336C52CC}"/>
              </a:ext>
            </a:extLst>
          </p:cNvPr>
          <p:cNvSpPr/>
          <p:nvPr/>
        </p:nvSpPr>
        <p:spPr>
          <a:xfrm rot="5400000">
            <a:off x="5739088" y="901138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Равнобедренный треугольник 25">
            <a:extLst>
              <a:ext uri="{FF2B5EF4-FFF2-40B4-BE49-F238E27FC236}">
                <a16:creationId xmlns:a16="http://schemas.microsoft.com/office/drawing/2014/main" id="{510E6415-2B95-4ACF-B48D-7A7E336C52CC}"/>
              </a:ext>
            </a:extLst>
          </p:cNvPr>
          <p:cNvSpPr/>
          <p:nvPr/>
        </p:nvSpPr>
        <p:spPr>
          <a:xfrm rot="5400000">
            <a:off x="5739088" y="2345966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Равнобедренный треугольник 26">
            <a:extLst>
              <a:ext uri="{FF2B5EF4-FFF2-40B4-BE49-F238E27FC236}">
                <a16:creationId xmlns:a16="http://schemas.microsoft.com/office/drawing/2014/main" id="{510E6415-2B95-4ACF-B48D-7A7E336C52CC}"/>
              </a:ext>
            </a:extLst>
          </p:cNvPr>
          <p:cNvSpPr/>
          <p:nvPr/>
        </p:nvSpPr>
        <p:spPr>
          <a:xfrm rot="5400000">
            <a:off x="5739088" y="3661063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Равнобедренный треугольник 27">
            <a:extLst>
              <a:ext uri="{FF2B5EF4-FFF2-40B4-BE49-F238E27FC236}">
                <a16:creationId xmlns:a16="http://schemas.microsoft.com/office/drawing/2014/main" id="{510E6415-2B95-4ACF-B48D-7A7E336C52CC}"/>
              </a:ext>
            </a:extLst>
          </p:cNvPr>
          <p:cNvSpPr/>
          <p:nvPr/>
        </p:nvSpPr>
        <p:spPr>
          <a:xfrm rot="5400000">
            <a:off x="5739088" y="4212703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Равнобедренный треугольник 28">
            <a:extLst>
              <a:ext uri="{FF2B5EF4-FFF2-40B4-BE49-F238E27FC236}">
                <a16:creationId xmlns:a16="http://schemas.microsoft.com/office/drawing/2014/main" id="{510E6415-2B95-4ACF-B48D-7A7E336C52CC}"/>
              </a:ext>
            </a:extLst>
          </p:cNvPr>
          <p:cNvSpPr/>
          <p:nvPr/>
        </p:nvSpPr>
        <p:spPr>
          <a:xfrm rot="5400000">
            <a:off x="5739088" y="4492304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Равнобедренный треугольник 29">
            <a:extLst>
              <a:ext uri="{FF2B5EF4-FFF2-40B4-BE49-F238E27FC236}">
                <a16:creationId xmlns:a16="http://schemas.microsoft.com/office/drawing/2014/main" id="{510E6415-2B95-4ACF-B48D-7A7E336C52CC}"/>
              </a:ext>
            </a:extLst>
          </p:cNvPr>
          <p:cNvSpPr/>
          <p:nvPr/>
        </p:nvSpPr>
        <p:spPr>
          <a:xfrm rot="5400000">
            <a:off x="5739088" y="4769255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Равнобедренный треугольник 30">
            <a:extLst>
              <a:ext uri="{FF2B5EF4-FFF2-40B4-BE49-F238E27FC236}">
                <a16:creationId xmlns:a16="http://schemas.microsoft.com/office/drawing/2014/main" id="{510E6415-2B95-4ACF-B48D-7A7E336C52CC}"/>
              </a:ext>
            </a:extLst>
          </p:cNvPr>
          <p:cNvSpPr/>
          <p:nvPr/>
        </p:nvSpPr>
        <p:spPr>
          <a:xfrm rot="5400000">
            <a:off x="5739088" y="5029200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Равнобедренный треугольник 31">
            <a:extLst>
              <a:ext uri="{FF2B5EF4-FFF2-40B4-BE49-F238E27FC236}">
                <a16:creationId xmlns:a16="http://schemas.microsoft.com/office/drawing/2014/main" id="{510E6415-2B95-4ACF-B48D-7A7E336C52CC}"/>
              </a:ext>
            </a:extLst>
          </p:cNvPr>
          <p:cNvSpPr/>
          <p:nvPr/>
        </p:nvSpPr>
        <p:spPr>
          <a:xfrm rot="5400000">
            <a:off x="5733764" y="5300070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Равнобедренный треугольник 32">
            <a:extLst>
              <a:ext uri="{FF2B5EF4-FFF2-40B4-BE49-F238E27FC236}">
                <a16:creationId xmlns:a16="http://schemas.microsoft.com/office/drawing/2014/main" id="{510E6415-2B95-4ACF-B48D-7A7E336C52CC}"/>
              </a:ext>
            </a:extLst>
          </p:cNvPr>
          <p:cNvSpPr/>
          <p:nvPr/>
        </p:nvSpPr>
        <p:spPr>
          <a:xfrm rot="5400000">
            <a:off x="5741860" y="5577021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1C38031-3269-853C-77AA-F3EFFB0E252B}"/>
              </a:ext>
            </a:extLst>
          </p:cNvPr>
          <p:cNvSpPr txBox="1"/>
          <p:nvPr/>
        </p:nvSpPr>
        <p:spPr>
          <a:xfrm>
            <a:off x="11760327" y="6365572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4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5613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9FB39C5-1206-4DA4-AB64-4B99616FA4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227"/>
                    </a14:imgEffect>
                    <a14:imgEffect>
                      <a14:saturation sat="17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47037" y="712856"/>
            <a:ext cx="10687177" cy="6202338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  <a:reflection endPos="0" dist="50800" dir="5400000" sy="-100000" algn="bl" rotWithShape="0"/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934C56E-D025-4ADC-B50C-F59C4394CA9D}"/>
              </a:ext>
            </a:extLst>
          </p:cNvPr>
          <p:cNvSpPr/>
          <p:nvPr/>
        </p:nvSpPr>
        <p:spPr>
          <a:xfrm>
            <a:off x="225101" y="9331"/>
            <a:ext cx="82290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/>
              <a:t>Шкафы релейной защиты и автоматики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238" y="716685"/>
            <a:ext cx="2540708" cy="412089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B73B773-6924-47E7-9BC6-644463836C4A}"/>
              </a:ext>
            </a:extLst>
          </p:cNvPr>
          <p:cNvSpPr txBox="1"/>
          <p:nvPr/>
        </p:nvSpPr>
        <p:spPr>
          <a:xfrm>
            <a:off x="6095999" y="5420737"/>
            <a:ext cx="64047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Сборка шкафов на собственном производстве</a:t>
            </a:r>
          </a:p>
        </p:txBody>
      </p:sp>
      <p:sp>
        <p:nvSpPr>
          <p:cNvPr id="13" name="Равнобедренный треугольник 12">
            <a:extLst>
              <a:ext uri="{FF2B5EF4-FFF2-40B4-BE49-F238E27FC236}">
                <a16:creationId xmlns:a16="http://schemas.microsoft.com/office/drawing/2014/main" id="{510E6415-2B95-4ACF-B48D-7A7E336C52CC}"/>
              </a:ext>
            </a:extLst>
          </p:cNvPr>
          <p:cNvSpPr/>
          <p:nvPr/>
        </p:nvSpPr>
        <p:spPr>
          <a:xfrm rot="5400000">
            <a:off x="5938692" y="5574865"/>
            <a:ext cx="158496" cy="136490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B73B773-6924-47E7-9BC6-644463836C4A}"/>
              </a:ext>
            </a:extLst>
          </p:cNvPr>
          <p:cNvSpPr txBox="1"/>
          <p:nvPr/>
        </p:nvSpPr>
        <p:spPr>
          <a:xfrm>
            <a:off x="6096000" y="1429543"/>
            <a:ext cx="574140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Аттестация ПАО «</a:t>
            </a:r>
            <a:r>
              <a:rPr lang="ru-RU" b="1" dirty="0" err="1">
                <a:solidFill>
                  <a:schemeClr val="bg1"/>
                </a:solidFill>
              </a:rPr>
              <a:t>Россети</a:t>
            </a:r>
            <a:r>
              <a:rPr lang="ru-RU" b="1" dirty="0">
                <a:solidFill>
                  <a:schemeClr val="bg1"/>
                </a:solidFill>
              </a:rPr>
              <a:t>» ШЭТ РЗА </a:t>
            </a:r>
            <a:r>
              <a:rPr lang="en-US" b="1" dirty="0">
                <a:solidFill>
                  <a:schemeClr val="bg1"/>
                </a:solidFill>
              </a:rPr>
              <a:t>I,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en-US" b="1" dirty="0">
                <a:solidFill>
                  <a:schemeClr val="bg1"/>
                </a:solidFill>
              </a:rPr>
              <a:t>II,</a:t>
            </a:r>
            <a:r>
              <a:rPr lang="ru-RU" b="1" dirty="0">
                <a:solidFill>
                  <a:schemeClr val="bg1"/>
                </a:solidFill>
              </a:rPr>
              <a:t> </a:t>
            </a:r>
            <a:r>
              <a:rPr lang="en-US" b="1" dirty="0">
                <a:solidFill>
                  <a:schemeClr val="bg1"/>
                </a:solidFill>
              </a:rPr>
              <a:t>III </a:t>
            </a:r>
            <a:r>
              <a:rPr lang="ru-RU" b="1" dirty="0">
                <a:solidFill>
                  <a:schemeClr val="bg1"/>
                </a:solidFill>
              </a:rPr>
              <a:t>архитектуры для типовых шкафов на базе МП терминала </a:t>
            </a:r>
            <a:r>
              <a:rPr lang="en-US" b="1" dirty="0">
                <a:solidFill>
                  <a:schemeClr val="bg1"/>
                </a:solidFill>
              </a:rPr>
              <a:t>TOPAZ DRP-220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" name="Равнобедренный треугольник 14">
            <a:extLst>
              <a:ext uri="{FF2B5EF4-FFF2-40B4-BE49-F238E27FC236}">
                <a16:creationId xmlns:a16="http://schemas.microsoft.com/office/drawing/2014/main" id="{510E6415-2B95-4ACF-B48D-7A7E336C52CC}"/>
              </a:ext>
            </a:extLst>
          </p:cNvPr>
          <p:cNvSpPr/>
          <p:nvPr/>
        </p:nvSpPr>
        <p:spPr>
          <a:xfrm rot="5400000">
            <a:off x="5943599" y="1578764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85274" y="2451688"/>
            <a:ext cx="2460348" cy="325027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B73B773-6924-47E7-9BC6-644463836C4A}"/>
              </a:ext>
            </a:extLst>
          </p:cNvPr>
          <p:cNvSpPr txBox="1"/>
          <p:nvPr/>
        </p:nvSpPr>
        <p:spPr>
          <a:xfrm>
            <a:off x="6095999" y="3317524"/>
            <a:ext cx="68652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Шкафы РЗА ЛЭП 110-220 </a:t>
            </a:r>
            <a:r>
              <a:rPr lang="ru-RU" b="1" dirty="0" err="1">
                <a:solidFill>
                  <a:schemeClr val="bg1"/>
                </a:solidFill>
              </a:rPr>
              <a:t>кВ</a:t>
            </a:r>
            <a:endParaRPr lang="ru-RU" b="1" dirty="0">
              <a:solidFill>
                <a:schemeClr val="bg1"/>
              </a:solidFill>
            </a:endParaRPr>
          </a:p>
          <a:p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7" name="Равнобедренный треугольник 16">
            <a:extLst>
              <a:ext uri="{FF2B5EF4-FFF2-40B4-BE49-F238E27FC236}">
                <a16:creationId xmlns:a16="http://schemas.microsoft.com/office/drawing/2014/main" id="{510E6415-2B95-4ACF-B48D-7A7E336C52CC}"/>
              </a:ext>
            </a:extLst>
          </p:cNvPr>
          <p:cNvSpPr/>
          <p:nvPr/>
        </p:nvSpPr>
        <p:spPr>
          <a:xfrm rot="5400000">
            <a:off x="5943599" y="3466745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B73B773-6924-47E7-9BC6-644463836C4A}"/>
              </a:ext>
            </a:extLst>
          </p:cNvPr>
          <p:cNvSpPr txBox="1"/>
          <p:nvPr/>
        </p:nvSpPr>
        <p:spPr>
          <a:xfrm>
            <a:off x="6105813" y="3795042"/>
            <a:ext cx="66472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Шкафы РЗА Т/АТ 110-220 </a:t>
            </a:r>
            <a:r>
              <a:rPr lang="ru-RU" b="1" dirty="0" err="1">
                <a:solidFill>
                  <a:schemeClr val="bg1"/>
                </a:solidFill>
              </a:rPr>
              <a:t>кВ</a:t>
            </a:r>
            <a:endParaRPr lang="ru-RU" b="1" dirty="0">
              <a:solidFill>
                <a:schemeClr val="bg1"/>
              </a:solidFill>
            </a:endParaRPr>
          </a:p>
          <a:p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1" name="Равнобедренный треугольник 20">
            <a:extLst>
              <a:ext uri="{FF2B5EF4-FFF2-40B4-BE49-F238E27FC236}">
                <a16:creationId xmlns:a16="http://schemas.microsoft.com/office/drawing/2014/main" id="{510E6415-2B95-4ACF-B48D-7A7E336C52CC}"/>
              </a:ext>
            </a:extLst>
          </p:cNvPr>
          <p:cNvSpPr/>
          <p:nvPr/>
        </p:nvSpPr>
        <p:spPr>
          <a:xfrm rot="5400000">
            <a:off x="5933785" y="3924426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B73B773-6924-47E7-9BC6-644463836C4A}"/>
              </a:ext>
            </a:extLst>
          </p:cNvPr>
          <p:cNvSpPr txBox="1"/>
          <p:nvPr/>
        </p:nvSpPr>
        <p:spPr>
          <a:xfrm>
            <a:off x="6095999" y="4261101"/>
            <a:ext cx="68652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Шкафы РЗА шин/ошиновок 110-220 </a:t>
            </a:r>
            <a:r>
              <a:rPr lang="ru-RU" b="1" dirty="0" err="1">
                <a:solidFill>
                  <a:schemeClr val="bg1"/>
                </a:solidFill>
              </a:rPr>
              <a:t>кВ</a:t>
            </a:r>
            <a:endParaRPr lang="ru-RU" b="1" dirty="0">
              <a:solidFill>
                <a:schemeClr val="bg1"/>
              </a:solidFill>
            </a:endParaRPr>
          </a:p>
          <a:p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3" name="Равнобедренный треугольник 22">
            <a:extLst>
              <a:ext uri="{FF2B5EF4-FFF2-40B4-BE49-F238E27FC236}">
                <a16:creationId xmlns:a16="http://schemas.microsoft.com/office/drawing/2014/main" id="{510E6415-2B95-4ACF-B48D-7A7E336C52CC}"/>
              </a:ext>
            </a:extLst>
          </p:cNvPr>
          <p:cNvSpPr/>
          <p:nvPr/>
        </p:nvSpPr>
        <p:spPr>
          <a:xfrm rot="5400000">
            <a:off x="5943599" y="4410322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B73B773-6924-47E7-9BC6-644463836C4A}"/>
              </a:ext>
            </a:extLst>
          </p:cNvPr>
          <p:cNvSpPr txBox="1"/>
          <p:nvPr/>
        </p:nvSpPr>
        <p:spPr>
          <a:xfrm>
            <a:off x="6095999" y="4826245"/>
            <a:ext cx="68652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Шкафы РЗА БСК 110-220 </a:t>
            </a:r>
            <a:r>
              <a:rPr lang="ru-RU" b="1" dirty="0" err="1">
                <a:solidFill>
                  <a:schemeClr val="bg1"/>
                </a:solidFill>
              </a:rPr>
              <a:t>кВ</a:t>
            </a:r>
            <a:endParaRPr lang="ru-RU" b="1" dirty="0">
              <a:solidFill>
                <a:schemeClr val="bg1"/>
              </a:solidFill>
            </a:endParaRPr>
          </a:p>
          <a:p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5" name="Равнобедренный треугольник 24">
            <a:extLst>
              <a:ext uri="{FF2B5EF4-FFF2-40B4-BE49-F238E27FC236}">
                <a16:creationId xmlns:a16="http://schemas.microsoft.com/office/drawing/2014/main" id="{510E6415-2B95-4ACF-B48D-7A7E336C52CC}"/>
              </a:ext>
            </a:extLst>
          </p:cNvPr>
          <p:cNvSpPr/>
          <p:nvPr/>
        </p:nvSpPr>
        <p:spPr>
          <a:xfrm rot="5400000">
            <a:off x="5943599" y="4975466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B73B773-6924-47E7-9BC6-644463836C4A}"/>
              </a:ext>
            </a:extLst>
          </p:cNvPr>
          <p:cNvSpPr txBox="1"/>
          <p:nvPr/>
        </p:nvSpPr>
        <p:spPr>
          <a:xfrm>
            <a:off x="6095999" y="2362232"/>
            <a:ext cx="544880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Изготовление шкафов по индивидуальным требованиям заказчика</a:t>
            </a:r>
          </a:p>
          <a:p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0" name="Равнобедренный треугольник 29">
            <a:extLst>
              <a:ext uri="{FF2B5EF4-FFF2-40B4-BE49-F238E27FC236}">
                <a16:creationId xmlns:a16="http://schemas.microsoft.com/office/drawing/2014/main" id="{510E6415-2B95-4ACF-B48D-7A7E336C52CC}"/>
              </a:ext>
            </a:extLst>
          </p:cNvPr>
          <p:cNvSpPr/>
          <p:nvPr/>
        </p:nvSpPr>
        <p:spPr>
          <a:xfrm rot="5400000">
            <a:off x="5943599" y="2511453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274599B-B553-D5A3-206C-F73F111F48F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9900" y="51423"/>
            <a:ext cx="1462700" cy="58918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8E41226-1017-F190-D2B1-764E48D0E760}"/>
              </a:ext>
            </a:extLst>
          </p:cNvPr>
          <p:cNvSpPr txBox="1"/>
          <p:nvPr/>
        </p:nvSpPr>
        <p:spPr>
          <a:xfrm>
            <a:off x="11760327" y="6365572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5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7431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9FB39C5-1206-4DA4-AB64-4B99616FA4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227"/>
                    </a14:imgEffect>
                    <a14:imgEffect>
                      <a14:saturation sat="17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33450" y="655662"/>
            <a:ext cx="11258551" cy="6202338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  <a:reflection endPos="0" dist="508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9900" y="32371"/>
            <a:ext cx="1462700" cy="589184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934C56E-D025-4ADC-B50C-F59C4394CA9D}"/>
              </a:ext>
            </a:extLst>
          </p:cNvPr>
          <p:cNvSpPr/>
          <p:nvPr/>
        </p:nvSpPr>
        <p:spPr>
          <a:xfrm>
            <a:off x="225101" y="9331"/>
            <a:ext cx="89857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/>
              <a:t>Многофункциональное устройство </a:t>
            </a:r>
            <a:r>
              <a:rPr lang="en-US" sz="3600" b="1" dirty="0"/>
              <a:t>DRP-220</a:t>
            </a:r>
            <a:endParaRPr lang="ru-RU" sz="36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73B773-6924-47E7-9BC6-644463836C4A}"/>
              </a:ext>
            </a:extLst>
          </p:cNvPr>
          <p:cNvSpPr txBox="1"/>
          <p:nvPr/>
        </p:nvSpPr>
        <p:spPr>
          <a:xfrm>
            <a:off x="5567248" y="756776"/>
            <a:ext cx="58102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Типовая конфигурация ( при заказе в составе ШЭТ)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491" y="4722744"/>
            <a:ext cx="3620576" cy="203531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491" y="655663"/>
            <a:ext cx="3013352" cy="178550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4816" y="2475277"/>
            <a:ext cx="2141925" cy="225557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B73B773-6924-47E7-9BC6-644463836C4A}"/>
              </a:ext>
            </a:extLst>
          </p:cNvPr>
          <p:cNvSpPr txBox="1"/>
          <p:nvPr/>
        </p:nvSpPr>
        <p:spPr>
          <a:xfrm>
            <a:off x="5567245" y="1152660"/>
            <a:ext cx="573485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Создание полностью пользовательской конфигурации для соответствия самым высоким требованиям заказчика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B73B773-6924-47E7-9BC6-644463836C4A}"/>
              </a:ext>
            </a:extLst>
          </p:cNvPr>
          <p:cNvSpPr txBox="1"/>
          <p:nvPr/>
        </p:nvSpPr>
        <p:spPr>
          <a:xfrm>
            <a:off x="5567247" y="5853777"/>
            <a:ext cx="581026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Возможность использования в составе централизованной защиты для защиты нескольких присоединений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B73B773-6924-47E7-9BC6-644463836C4A}"/>
              </a:ext>
            </a:extLst>
          </p:cNvPr>
          <p:cNvSpPr txBox="1"/>
          <p:nvPr/>
        </p:nvSpPr>
        <p:spPr>
          <a:xfrm>
            <a:off x="5567246" y="2044867"/>
            <a:ext cx="603315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Поддержка МЭК 61850 (</a:t>
            </a:r>
            <a:r>
              <a:rPr lang="en-US" b="1" dirty="0">
                <a:solidFill>
                  <a:schemeClr val="bg1"/>
                </a:solidFill>
              </a:rPr>
              <a:t>GOOSE, MMS, SV)</a:t>
            </a:r>
          </a:p>
          <a:p>
            <a:r>
              <a:rPr lang="ru-RU" b="1" dirty="0">
                <a:solidFill>
                  <a:schemeClr val="bg1"/>
                </a:solidFill>
              </a:rPr>
              <a:t>Соответствие корпоративному профилю ПАО «</a:t>
            </a:r>
            <a:r>
              <a:rPr lang="ru-RU" b="1" dirty="0" err="1">
                <a:solidFill>
                  <a:schemeClr val="bg1"/>
                </a:solidFill>
              </a:rPr>
              <a:t>Россети</a:t>
            </a:r>
            <a:r>
              <a:rPr lang="ru-RU" b="1" dirty="0">
                <a:solidFill>
                  <a:schemeClr val="bg1"/>
                </a:solidFill>
              </a:rPr>
              <a:t>»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B73B773-6924-47E7-9BC6-644463836C4A}"/>
              </a:ext>
            </a:extLst>
          </p:cNvPr>
          <p:cNvSpPr txBox="1"/>
          <p:nvPr/>
        </p:nvSpPr>
        <p:spPr>
          <a:xfrm>
            <a:off x="5567246" y="2936839"/>
            <a:ext cx="603315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2 размера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ru-RU" b="1" dirty="0">
                <a:solidFill>
                  <a:schemeClr val="bg1"/>
                </a:solidFill>
              </a:rPr>
              <a:t>корпуса</a:t>
            </a:r>
            <a:r>
              <a:rPr lang="en-US" b="1" dirty="0">
                <a:solidFill>
                  <a:schemeClr val="bg1"/>
                </a:solidFill>
              </a:rPr>
              <a:t> 1/2</a:t>
            </a:r>
            <a:r>
              <a:rPr lang="ru-RU" b="1" dirty="0">
                <a:solidFill>
                  <a:schemeClr val="bg1"/>
                </a:solidFill>
              </a:rPr>
              <a:t>, 1/1 19</a:t>
            </a:r>
            <a:r>
              <a:rPr lang="en-US" b="1" dirty="0">
                <a:solidFill>
                  <a:schemeClr val="bg1"/>
                </a:solidFill>
              </a:rPr>
              <a:t>``</a:t>
            </a:r>
            <a:r>
              <a:rPr lang="ru-RU" b="1" dirty="0">
                <a:solidFill>
                  <a:schemeClr val="bg1"/>
                </a:solidFill>
              </a:rPr>
              <a:t> (6 и 11 модулей)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B73B773-6924-47E7-9BC6-644463836C4A}"/>
              </a:ext>
            </a:extLst>
          </p:cNvPr>
          <p:cNvSpPr txBox="1"/>
          <p:nvPr/>
        </p:nvSpPr>
        <p:spPr>
          <a:xfrm>
            <a:off x="5567246" y="3306171"/>
            <a:ext cx="603315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2 размера лицевой панели (до 48 функциональных клавишей, до 48 светодиодов)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B73B773-6924-47E7-9BC6-644463836C4A}"/>
              </a:ext>
            </a:extLst>
          </p:cNvPr>
          <p:cNvSpPr txBox="1"/>
          <p:nvPr/>
        </p:nvSpPr>
        <p:spPr>
          <a:xfrm>
            <a:off x="5567246" y="4018685"/>
            <a:ext cx="603315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2 типа размера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ru-RU" b="1" dirty="0">
                <a:solidFill>
                  <a:schemeClr val="bg1"/>
                </a:solidFill>
              </a:rPr>
              <a:t>корпуса</a:t>
            </a:r>
            <a:r>
              <a:rPr lang="en-US" b="1" dirty="0">
                <a:solidFill>
                  <a:schemeClr val="bg1"/>
                </a:solidFill>
              </a:rPr>
              <a:t> 1/2</a:t>
            </a:r>
            <a:r>
              <a:rPr lang="ru-RU" b="1" dirty="0">
                <a:solidFill>
                  <a:schemeClr val="bg1"/>
                </a:solidFill>
              </a:rPr>
              <a:t>, 1/1 19</a:t>
            </a:r>
            <a:r>
              <a:rPr lang="en-US" b="1" dirty="0">
                <a:solidFill>
                  <a:schemeClr val="bg1"/>
                </a:solidFill>
              </a:rPr>
              <a:t>``</a:t>
            </a:r>
            <a:r>
              <a:rPr lang="ru-RU" b="1" dirty="0">
                <a:solidFill>
                  <a:schemeClr val="bg1"/>
                </a:solidFill>
              </a:rPr>
              <a:t> (6 и 11 модулей)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B73B773-6924-47E7-9BC6-644463836C4A}"/>
              </a:ext>
            </a:extLst>
          </p:cNvPr>
          <p:cNvSpPr txBox="1"/>
          <p:nvPr/>
        </p:nvSpPr>
        <p:spPr>
          <a:xfrm>
            <a:off x="5567246" y="4429523"/>
            <a:ext cx="603315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Общая платформа и ПО для любого функционального назначения 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B73B773-6924-47E7-9BC6-644463836C4A}"/>
              </a:ext>
            </a:extLst>
          </p:cNvPr>
          <p:cNvSpPr txBox="1"/>
          <p:nvPr/>
        </p:nvSpPr>
        <p:spPr>
          <a:xfrm>
            <a:off x="5567246" y="5075854"/>
            <a:ext cx="603315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Возможность наращивания/расширения аналоговых и дискретных модулей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B73B773-6924-47E7-9BC6-644463836C4A}"/>
              </a:ext>
            </a:extLst>
          </p:cNvPr>
          <p:cNvSpPr txBox="1"/>
          <p:nvPr/>
        </p:nvSpPr>
        <p:spPr>
          <a:xfrm>
            <a:off x="5567245" y="2613674"/>
            <a:ext cx="684700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Библиотека функциональных узлов в соответствии с МЭК 61850</a:t>
            </a:r>
          </a:p>
        </p:txBody>
      </p:sp>
      <p:sp>
        <p:nvSpPr>
          <p:cNvPr id="7" name="Равнобедренный треугольник 6">
            <a:extLst>
              <a:ext uri="{FF2B5EF4-FFF2-40B4-BE49-F238E27FC236}">
                <a16:creationId xmlns:a16="http://schemas.microsoft.com/office/drawing/2014/main" id="{9410C1DE-75F2-ACB1-CE1C-48515729C465}"/>
              </a:ext>
            </a:extLst>
          </p:cNvPr>
          <p:cNvSpPr/>
          <p:nvPr/>
        </p:nvSpPr>
        <p:spPr>
          <a:xfrm rot="5400000">
            <a:off x="5414845" y="851352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>
            <a:extLst>
              <a:ext uri="{FF2B5EF4-FFF2-40B4-BE49-F238E27FC236}">
                <a16:creationId xmlns:a16="http://schemas.microsoft.com/office/drawing/2014/main" id="{4CEB8FE7-04F9-7230-BFF2-C5135B4DAFB9}"/>
              </a:ext>
            </a:extLst>
          </p:cNvPr>
          <p:cNvSpPr/>
          <p:nvPr/>
        </p:nvSpPr>
        <p:spPr>
          <a:xfrm rot="5400000">
            <a:off x="5414845" y="1246136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внобедренный треугольник 10">
            <a:extLst>
              <a:ext uri="{FF2B5EF4-FFF2-40B4-BE49-F238E27FC236}">
                <a16:creationId xmlns:a16="http://schemas.microsoft.com/office/drawing/2014/main" id="{ED2F4BA1-D4E7-C088-6C62-9A4CEF451FF6}"/>
              </a:ext>
            </a:extLst>
          </p:cNvPr>
          <p:cNvSpPr/>
          <p:nvPr/>
        </p:nvSpPr>
        <p:spPr>
          <a:xfrm rot="5400000">
            <a:off x="5414845" y="2160069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Равнобедренный треугольник 21">
            <a:extLst>
              <a:ext uri="{FF2B5EF4-FFF2-40B4-BE49-F238E27FC236}">
                <a16:creationId xmlns:a16="http://schemas.microsoft.com/office/drawing/2014/main" id="{57C8EB35-B73D-CE99-380F-130265447B55}"/>
              </a:ext>
            </a:extLst>
          </p:cNvPr>
          <p:cNvSpPr/>
          <p:nvPr/>
        </p:nvSpPr>
        <p:spPr>
          <a:xfrm rot="5400000">
            <a:off x="5414845" y="2725188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Равнобедренный треугольник 22">
            <a:extLst>
              <a:ext uri="{FF2B5EF4-FFF2-40B4-BE49-F238E27FC236}">
                <a16:creationId xmlns:a16="http://schemas.microsoft.com/office/drawing/2014/main" id="{0B432966-C109-74FA-2E50-5B3EC9A61630}"/>
              </a:ext>
            </a:extLst>
          </p:cNvPr>
          <p:cNvSpPr/>
          <p:nvPr/>
        </p:nvSpPr>
        <p:spPr>
          <a:xfrm rot="5400000">
            <a:off x="5414845" y="3049516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Равнобедренный треугольник 23">
            <a:extLst>
              <a:ext uri="{FF2B5EF4-FFF2-40B4-BE49-F238E27FC236}">
                <a16:creationId xmlns:a16="http://schemas.microsoft.com/office/drawing/2014/main" id="{BF32D8D2-096C-BD01-3A81-130601A5B4EE}"/>
              </a:ext>
            </a:extLst>
          </p:cNvPr>
          <p:cNvSpPr/>
          <p:nvPr/>
        </p:nvSpPr>
        <p:spPr>
          <a:xfrm rot="5400000">
            <a:off x="5414845" y="3410406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Равнобедренный треугольник 24">
            <a:extLst>
              <a:ext uri="{FF2B5EF4-FFF2-40B4-BE49-F238E27FC236}">
                <a16:creationId xmlns:a16="http://schemas.microsoft.com/office/drawing/2014/main" id="{3E2821BA-BA2E-9E01-9DB0-4C72584462E5}"/>
              </a:ext>
            </a:extLst>
          </p:cNvPr>
          <p:cNvSpPr/>
          <p:nvPr/>
        </p:nvSpPr>
        <p:spPr>
          <a:xfrm rot="5400000">
            <a:off x="5414845" y="4115753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Равнобедренный треугольник 25">
            <a:extLst>
              <a:ext uri="{FF2B5EF4-FFF2-40B4-BE49-F238E27FC236}">
                <a16:creationId xmlns:a16="http://schemas.microsoft.com/office/drawing/2014/main" id="{2993A883-5E82-EB6D-625D-0CF1B7356395}"/>
              </a:ext>
            </a:extLst>
          </p:cNvPr>
          <p:cNvSpPr/>
          <p:nvPr/>
        </p:nvSpPr>
        <p:spPr>
          <a:xfrm rot="5400000">
            <a:off x="5414845" y="4537057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Равнобедренный треугольник 26">
            <a:extLst>
              <a:ext uri="{FF2B5EF4-FFF2-40B4-BE49-F238E27FC236}">
                <a16:creationId xmlns:a16="http://schemas.microsoft.com/office/drawing/2014/main" id="{264F0FDD-819F-AC89-65E0-F6E192FDC901}"/>
              </a:ext>
            </a:extLst>
          </p:cNvPr>
          <p:cNvSpPr/>
          <p:nvPr/>
        </p:nvSpPr>
        <p:spPr>
          <a:xfrm rot="5400000">
            <a:off x="5414845" y="5174273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Равнобедренный треугольник 27">
            <a:extLst>
              <a:ext uri="{FF2B5EF4-FFF2-40B4-BE49-F238E27FC236}">
                <a16:creationId xmlns:a16="http://schemas.microsoft.com/office/drawing/2014/main" id="{392D2435-A165-37F1-4A90-AE99568796E3}"/>
              </a:ext>
            </a:extLst>
          </p:cNvPr>
          <p:cNvSpPr/>
          <p:nvPr/>
        </p:nvSpPr>
        <p:spPr>
          <a:xfrm rot="5400000">
            <a:off x="5414845" y="5954433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B0D42F6-300F-2F60-1C5B-8D32D463B139}"/>
              </a:ext>
            </a:extLst>
          </p:cNvPr>
          <p:cNvSpPr txBox="1"/>
          <p:nvPr/>
        </p:nvSpPr>
        <p:spPr>
          <a:xfrm>
            <a:off x="11760327" y="6365572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6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3123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393" y="1055124"/>
            <a:ext cx="3045149" cy="322131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9FB39C5-1206-4DA4-AB64-4B99616FA4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6227"/>
                    </a14:imgEffect>
                    <a14:imgEffect>
                      <a14:saturation sat="17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33449" y="616647"/>
            <a:ext cx="11258551" cy="6202338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  <a:reflection endPos="0" dist="50800" dir="5400000" sy="-100000" algn="bl" rotWithShape="0"/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934C56E-D025-4ADC-B50C-F59C4394CA9D}"/>
              </a:ext>
            </a:extLst>
          </p:cNvPr>
          <p:cNvSpPr/>
          <p:nvPr/>
        </p:nvSpPr>
        <p:spPr>
          <a:xfrm>
            <a:off x="225101" y="9331"/>
            <a:ext cx="87517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/>
              <a:t>Многофункциональное устройство </a:t>
            </a:r>
            <a:r>
              <a:rPr lang="en-US" sz="3600" b="1" dirty="0"/>
              <a:t>DRP-35</a:t>
            </a:r>
            <a:endParaRPr lang="ru-RU" sz="36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73B773-6924-47E7-9BC6-644463836C4A}"/>
              </a:ext>
            </a:extLst>
          </p:cNvPr>
          <p:cNvSpPr txBox="1"/>
          <p:nvPr/>
        </p:nvSpPr>
        <p:spPr>
          <a:xfrm>
            <a:off x="5893132" y="1005340"/>
            <a:ext cx="68652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Единое ПО для конфигурирования </a:t>
            </a:r>
            <a:endParaRPr lang="en-US" b="1" dirty="0">
              <a:solidFill>
                <a:schemeClr val="bg1"/>
              </a:solidFill>
            </a:endParaRPr>
          </a:p>
          <a:p>
            <a:r>
              <a:rPr lang="ru-RU" b="1" dirty="0">
                <a:solidFill>
                  <a:schemeClr val="bg1"/>
                </a:solidFill>
              </a:rPr>
              <a:t>для платформы </a:t>
            </a:r>
            <a:r>
              <a:rPr lang="en-US" b="1" dirty="0">
                <a:solidFill>
                  <a:schemeClr val="bg1"/>
                </a:solidFill>
              </a:rPr>
              <a:t>TOPAZ DRP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0" name="Равнобедренный треугольник 9">
            <a:extLst>
              <a:ext uri="{FF2B5EF4-FFF2-40B4-BE49-F238E27FC236}">
                <a16:creationId xmlns:a16="http://schemas.microsoft.com/office/drawing/2014/main" id="{510E6415-2B95-4ACF-B48D-7A7E336C52CC}"/>
              </a:ext>
            </a:extLst>
          </p:cNvPr>
          <p:cNvSpPr/>
          <p:nvPr/>
        </p:nvSpPr>
        <p:spPr>
          <a:xfrm rot="5400000">
            <a:off x="5703024" y="1116718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B73B773-6924-47E7-9BC6-644463836C4A}"/>
              </a:ext>
            </a:extLst>
          </p:cNvPr>
          <p:cNvSpPr txBox="1"/>
          <p:nvPr/>
        </p:nvSpPr>
        <p:spPr>
          <a:xfrm>
            <a:off x="5893132" y="2495274"/>
            <a:ext cx="686525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24 дискретных входа, 16 выходов</a:t>
            </a:r>
          </a:p>
        </p:txBody>
      </p:sp>
      <p:sp>
        <p:nvSpPr>
          <p:cNvPr id="12" name="Равнобедренный треугольник 11">
            <a:extLst>
              <a:ext uri="{FF2B5EF4-FFF2-40B4-BE49-F238E27FC236}">
                <a16:creationId xmlns:a16="http://schemas.microsoft.com/office/drawing/2014/main" id="{510E6415-2B95-4ACF-B48D-7A7E336C52CC}"/>
              </a:ext>
            </a:extLst>
          </p:cNvPr>
          <p:cNvSpPr/>
          <p:nvPr/>
        </p:nvSpPr>
        <p:spPr>
          <a:xfrm rot="5400000">
            <a:off x="5703024" y="2620378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B73B773-6924-47E7-9BC6-644463836C4A}"/>
              </a:ext>
            </a:extLst>
          </p:cNvPr>
          <p:cNvSpPr txBox="1"/>
          <p:nvPr/>
        </p:nvSpPr>
        <p:spPr>
          <a:xfrm>
            <a:off x="5893132" y="2963242"/>
            <a:ext cx="68652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4 назначаемые функциональные клавиши, </a:t>
            </a:r>
            <a:endParaRPr lang="en-US" b="1" dirty="0">
              <a:solidFill>
                <a:schemeClr val="bg1"/>
              </a:solidFill>
            </a:endParaRPr>
          </a:p>
          <a:p>
            <a:r>
              <a:rPr lang="ru-RU" b="1" dirty="0">
                <a:solidFill>
                  <a:schemeClr val="bg1"/>
                </a:solidFill>
              </a:rPr>
              <a:t>32 светодиода</a:t>
            </a:r>
          </a:p>
        </p:txBody>
      </p:sp>
      <p:sp>
        <p:nvSpPr>
          <p:cNvPr id="14" name="Равнобедренный треугольник 13">
            <a:extLst>
              <a:ext uri="{FF2B5EF4-FFF2-40B4-BE49-F238E27FC236}">
                <a16:creationId xmlns:a16="http://schemas.microsoft.com/office/drawing/2014/main" id="{510E6415-2B95-4ACF-B48D-7A7E336C52CC}"/>
              </a:ext>
            </a:extLst>
          </p:cNvPr>
          <p:cNvSpPr/>
          <p:nvPr/>
        </p:nvSpPr>
        <p:spPr>
          <a:xfrm rot="5400000">
            <a:off x="5703024" y="3092647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B73B773-6924-47E7-9BC6-644463836C4A}"/>
              </a:ext>
            </a:extLst>
          </p:cNvPr>
          <p:cNvSpPr txBox="1"/>
          <p:nvPr/>
        </p:nvSpPr>
        <p:spPr>
          <a:xfrm>
            <a:off x="5893132" y="1750307"/>
            <a:ext cx="68652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Набор защит для всех видов присоединений  </a:t>
            </a:r>
            <a:endParaRPr lang="en-US" b="1" dirty="0">
              <a:solidFill>
                <a:schemeClr val="bg1"/>
              </a:solidFill>
            </a:endParaRPr>
          </a:p>
          <a:p>
            <a:r>
              <a:rPr lang="ru-RU" b="1" dirty="0">
                <a:solidFill>
                  <a:schemeClr val="bg1"/>
                </a:solidFill>
              </a:rPr>
              <a:t>распределительных сетей</a:t>
            </a:r>
          </a:p>
        </p:txBody>
      </p:sp>
      <p:sp>
        <p:nvSpPr>
          <p:cNvPr id="16" name="Равнобедренный треугольник 15">
            <a:extLst>
              <a:ext uri="{FF2B5EF4-FFF2-40B4-BE49-F238E27FC236}">
                <a16:creationId xmlns:a16="http://schemas.microsoft.com/office/drawing/2014/main" id="{510E6415-2B95-4ACF-B48D-7A7E336C52CC}"/>
              </a:ext>
            </a:extLst>
          </p:cNvPr>
          <p:cNvSpPr/>
          <p:nvPr/>
        </p:nvSpPr>
        <p:spPr>
          <a:xfrm rot="5400000">
            <a:off x="5703024" y="1882913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B73B773-6924-47E7-9BC6-644463836C4A}"/>
              </a:ext>
            </a:extLst>
          </p:cNvPr>
          <p:cNvSpPr txBox="1"/>
          <p:nvPr/>
        </p:nvSpPr>
        <p:spPr>
          <a:xfrm>
            <a:off x="5893132" y="3708209"/>
            <a:ext cx="68652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Поддержка МЭК 61850 (</a:t>
            </a:r>
            <a:r>
              <a:rPr lang="en-US" b="1" dirty="0">
                <a:solidFill>
                  <a:schemeClr val="bg1"/>
                </a:solidFill>
              </a:rPr>
              <a:t>GOOSE, MMS)</a:t>
            </a:r>
            <a:r>
              <a:rPr lang="ru-RU" b="1" dirty="0">
                <a:solidFill>
                  <a:schemeClr val="bg1"/>
                </a:solidFill>
              </a:rPr>
              <a:t>, </a:t>
            </a:r>
            <a:r>
              <a:rPr lang="en-US" b="1" dirty="0" err="1">
                <a:solidFill>
                  <a:schemeClr val="bg1"/>
                </a:solidFill>
              </a:rPr>
              <a:t>ModBus</a:t>
            </a:r>
            <a:r>
              <a:rPr lang="en-US" b="1" dirty="0">
                <a:solidFill>
                  <a:schemeClr val="bg1"/>
                </a:solidFill>
              </a:rPr>
              <a:t>, </a:t>
            </a:r>
          </a:p>
          <a:p>
            <a:r>
              <a:rPr lang="ru-RU" b="1" dirty="0">
                <a:solidFill>
                  <a:schemeClr val="bg1"/>
                </a:solidFill>
              </a:rPr>
              <a:t>МЭК 60870-5-104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8" name="Равнобедренный треугольник 17">
            <a:extLst>
              <a:ext uri="{FF2B5EF4-FFF2-40B4-BE49-F238E27FC236}">
                <a16:creationId xmlns:a16="http://schemas.microsoft.com/office/drawing/2014/main" id="{510E6415-2B95-4ACF-B48D-7A7E336C52CC}"/>
              </a:ext>
            </a:extLst>
          </p:cNvPr>
          <p:cNvSpPr/>
          <p:nvPr/>
        </p:nvSpPr>
        <p:spPr>
          <a:xfrm rot="5400000">
            <a:off x="5703024" y="3828566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B73B773-6924-47E7-9BC6-644463836C4A}"/>
              </a:ext>
            </a:extLst>
          </p:cNvPr>
          <p:cNvSpPr txBox="1"/>
          <p:nvPr/>
        </p:nvSpPr>
        <p:spPr>
          <a:xfrm>
            <a:off x="5893132" y="4453176"/>
            <a:ext cx="686525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Стандартные конфигурации защитных функций</a:t>
            </a:r>
          </a:p>
        </p:txBody>
      </p:sp>
      <p:sp>
        <p:nvSpPr>
          <p:cNvPr id="20" name="Равнобедренный треугольник 19">
            <a:extLst>
              <a:ext uri="{FF2B5EF4-FFF2-40B4-BE49-F238E27FC236}">
                <a16:creationId xmlns:a16="http://schemas.microsoft.com/office/drawing/2014/main" id="{510E6415-2B95-4ACF-B48D-7A7E336C52CC}"/>
              </a:ext>
            </a:extLst>
          </p:cNvPr>
          <p:cNvSpPr/>
          <p:nvPr/>
        </p:nvSpPr>
        <p:spPr>
          <a:xfrm rot="5400000">
            <a:off x="5703024" y="4573803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B73B773-6924-47E7-9BC6-644463836C4A}"/>
              </a:ext>
            </a:extLst>
          </p:cNvPr>
          <p:cNvSpPr txBox="1"/>
          <p:nvPr/>
        </p:nvSpPr>
        <p:spPr>
          <a:xfrm>
            <a:off x="5893132" y="6134082"/>
            <a:ext cx="686525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Аттестация ПАО «</a:t>
            </a:r>
            <a:r>
              <a:rPr lang="ru-RU" b="1" dirty="0" err="1">
                <a:solidFill>
                  <a:schemeClr val="bg1"/>
                </a:solidFill>
              </a:rPr>
              <a:t>Россети</a:t>
            </a:r>
            <a:r>
              <a:rPr lang="ru-RU" b="1" dirty="0">
                <a:solidFill>
                  <a:schemeClr val="bg1"/>
                </a:solidFill>
              </a:rPr>
              <a:t>»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2" name="Равнобедренный треугольник 21">
            <a:extLst>
              <a:ext uri="{FF2B5EF4-FFF2-40B4-BE49-F238E27FC236}">
                <a16:creationId xmlns:a16="http://schemas.microsoft.com/office/drawing/2014/main" id="{510E6415-2B95-4ACF-B48D-7A7E336C52CC}"/>
              </a:ext>
            </a:extLst>
          </p:cNvPr>
          <p:cNvSpPr/>
          <p:nvPr/>
        </p:nvSpPr>
        <p:spPr>
          <a:xfrm rot="5400000">
            <a:off x="5703024" y="6245460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B73B773-6924-47E7-9BC6-644463836C4A}"/>
              </a:ext>
            </a:extLst>
          </p:cNvPr>
          <p:cNvSpPr txBox="1"/>
          <p:nvPr/>
        </p:nvSpPr>
        <p:spPr>
          <a:xfrm>
            <a:off x="5893132" y="4921144"/>
            <a:ext cx="68652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Использование гибкой логики для решение </a:t>
            </a:r>
            <a:endParaRPr lang="en-US" b="1" dirty="0">
              <a:solidFill>
                <a:schemeClr val="bg1"/>
              </a:solidFill>
            </a:endParaRPr>
          </a:p>
          <a:p>
            <a:r>
              <a:rPr lang="ru-RU" b="1" dirty="0">
                <a:solidFill>
                  <a:schemeClr val="bg1"/>
                </a:solidFill>
              </a:rPr>
              <a:t>самых тяжелых задач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4" name="Равнобедренный треугольник 23">
            <a:extLst>
              <a:ext uri="{FF2B5EF4-FFF2-40B4-BE49-F238E27FC236}">
                <a16:creationId xmlns:a16="http://schemas.microsoft.com/office/drawing/2014/main" id="{510E6415-2B95-4ACF-B48D-7A7E336C52CC}"/>
              </a:ext>
            </a:extLst>
          </p:cNvPr>
          <p:cNvSpPr/>
          <p:nvPr/>
        </p:nvSpPr>
        <p:spPr>
          <a:xfrm rot="5400000">
            <a:off x="5703024" y="5049538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912242" y="5666111"/>
            <a:ext cx="35825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Синхронизация времени </a:t>
            </a:r>
            <a:r>
              <a:rPr lang="en-US" b="1" dirty="0">
                <a:solidFill>
                  <a:schemeClr val="bg1"/>
                </a:solidFill>
              </a:rPr>
              <a:t>NTP, PTP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5" name="Равнобедренный треугольник 24">
            <a:extLst>
              <a:ext uri="{FF2B5EF4-FFF2-40B4-BE49-F238E27FC236}">
                <a16:creationId xmlns:a16="http://schemas.microsoft.com/office/drawing/2014/main" id="{510E6415-2B95-4ACF-B48D-7A7E336C52CC}"/>
              </a:ext>
            </a:extLst>
          </p:cNvPr>
          <p:cNvSpPr/>
          <p:nvPr/>
        </p:nvSpPr>
        <p:spPr>
          <a:xfrm rot="5400000">
            <a:off x="5703024" y="5776619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BB9E4A0-2A52-1DCD-6C48-7FED4EAA8CF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9900" y="32371"/>
            <a:ext cx="1462700" cy="589184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3D52CEF6-E8E1-F74B-9DF0-26107B8A84CA}"/>
              </a:ext>
            </a:extLst>
          </p:cNvPr>
          <p:cNvSpPr txBox="1"/>
          <p:nvPr/>
        </p:nvSpPr>
        <p:spPr>
          <a:xfrm>
            <a:off x="11760327" y="6365572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7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0732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9FB39C5-1206-4DA4-AB64-4B99616FA4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227"/>
                    </a14:imgEffect>
                    <a14:imgEffect>
                      <a14:saturation sat="17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33449" y="720710"/>
            <a:ext cx="11258551" cy="6202338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  <a:reflection endPos="0" dist="50800" dir="5400000" sy="-100000" algn="bl" rotWithShape="0"/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934C56E-D025-4ADC-B50C-F59C4394CA9D}"/>
              </a:ext>
            </a:extLst>
          </p:cNvPr>
          <p:cNvSpPr/>
          <p:nvPr/>
        </p:nvSpPr>
        <p:spPr>
          <a:xfrm>
            <a:off x="225101" y="34731"/>
            <a:ext cx="94615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/>
              <a:t>Автономный регистратор аварийных событий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B73B773-6924-47E7-9BC6-644463836C4A}"/>
              </a:ext>
            </a:extLst>
          </p:cNvPr>
          <p:cNvSpPr txBox="1"/>
          <p:nvPr/>
        </p:nvSpPr>
        <p:spPr>
          <a:xfrm>
            <a:off x="6096000" y="1321444"/>
            <a:ext cx="68652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Возможность реализации централизованного </a:t>
            </a:r>
            <a:endParaRPr lang="en-US" b="1" dirty="0">
              <a:solidFill>
                <a:schemeClr val="bg1"/>
              </a:solidFill>
            </a:endParaRPr>
          </a:p>
          <a:p>
            <a:r>
              <a:rPr lang="ru-RU" b="1" dirty="0">
                <a:solidFill>
                  <a:schemeClr val="bg1"/>
                </a:solidFill>
              </a:rPr>
              <a:t>и распределенного регистратора</a:t>
            </a:r>
          </a:p>
        </p:txBody>
      </p:sp>
      <p:sp>
        <p:nvSpPr>
          <p:cNvPr id="10" name="Равнобедренный треугольник 9">
            <a:extLst>
              <a:ext uri="{FF2B5EF4-FFF2-40B4-BE49-F238E27FC236}">
                <a16:creationId xmlns:a16="http://schemas.microsoft.com/office/drawing/2014/main" id="{510E6415-2B95-4ACF-B48D-7A7E336C52CC}"/>
              </a:ext>
            </a:extLst>
          </p:cNvPr>
          <p:cNvSpPr/>
          <p:nvPr/>
        </p:nvSpPr>
        <p:spPr>
          <a:xfrm rot="5400000">
            <a:off x="5905892" y="1432822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B73B773-6924-47E7-9BC6-644463836C4A}"/>
              </a:ext>
            </a:extLst>
          </p:cNvPr>
          <p:cNvSpPr txBox="1"/>
          <p:nvPr/>
        </p:nvSpPr>
        <p:spPr>
          <a:xfrm>
            <a:off x="6096000" y="3016587"/>
            <a:ext cx="686525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Соответствие ГОСТ Р 58601-2019</a:t>
            </a:r>
          </a:p>
        </p:txBody>
      </p:sp>
      <p:sp>
        <p:nvSpPr>
          <p:cNvPr id="12" name="Равнобедренный треугольник 11">
            <a:extLst>
              <a:ext uri="{FF2B5EF4-FFF2-40B4-BE49-F238E27FC236}">
                <a16:creationId xmlns:a16="http://schemas.microsoft.com/office/drawing/2014/main" id="{510E6415-2B95-4ACF-B48D-7A7E336C52CC}"/>
              </a:ext>
            </a:extLst>
          </p:cNvPr>
          <p:cNvSpPr/>
          <p:nvPr/>
        </p:nvSpPr>
        <p:spPr>
          <a:xfrm rot="5400000">
            <a:off x="5905892" y="3102565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B73B773-6924-47E7-9BC6-644463836C4A}"/>
              </a:ext>
            </a:extLst>
          </p:cNvPr>
          <p:cNvSpPr txBox="1"/>
          <p:nvPr/>
        </p:nvSpPr>
        <p:spPr>
          <a:xfrm>
            <a:off x="6096000" y="3820505"/>
            <a:ext cx="686525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Типовое решение 128 аналоговыми сигналов, </a:t>
            </a:r>
            <a:endParaRPr lang="en-US" b="1" dirty="0">
              <a:solidFill>
                <a:schemeClr val="bg1"/>
              </a:solidFill>
            </a:endParaRPr>
          </a:p>
          <a:p>
            <a:r>
              <a:rPr lang="ru-RU" b="1" dirty="0">
                <a:solidFill>
                  <a:schemeClr val="bg1"/>
                </a:solidFill>
              </a:rPr>
              <a:t>512 дискретных сигналов </a:t>
            </a:r>
          </a:p>
        </p:txBody>
      </p:sp>
      <p:sp>
        <p:nvSpPr>
          <p:cNvPr id="14" name="Равнобедренный треугольник 13">
            <a:extLst>
              <a:ext uri="{FF2B5EF4-FFF2-40B4-BE49-F238E27FC236}">
                <a16:creationId xmlns:a16="http://schemas.microsoft.com/office/drawing/2014/main" id="{510E6415-2B95-4ACF-B48D-7A7E336C52CC}"/>
              </a:ext>
            </a:extLst>
          </p:cNvPr>
          <p:cNvSpPr/>
          <p:nvPr/>
        </p:nvSpPr>
        <p:spPr>
          <a:xfrm rot="5400000">
            <a:off x="5905892" y="3931883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B73B773-6924-47E7-9BC6-644463836C4A}"/>
              </a:ext>
            </a:extLst>
          </p:cNvPr>
          <p:cNvSpPr txBox="1"/>
          <p:nvPr/>
        </p:nvSpPr>
        <p:spPr>
          <a:xfrm>
            <a:off x="6096000" y="2274327"/>
            <a:ext cx="686525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Подходит для </a:t>
            </a:r>
            <a:r>
              <a:rPr lang="en-US" b="1" dirty="0">
                <a:solidFill>
                  <a:schemeClr val="bg1"/>
                </a:solidFill>
              </a:rPr>
              <a:t>I, II, III</a:t>
            </a:r>
            <a:r>
              <a:rPr lang="ru-RU" b="1" dirty="0">
                <a:solidFill>
                  <a:schemeClr val="bg1"/>
                </a:solidFill>
              </a:rPr>
              <a:t> архитектуры ВАПС</a:t>
            </a:r>
          </a:p>
        </p:txBody>
      </p:sp>
      <p:sp>
        <p:nvSpPr>
          <p:cNvPr id="16" name="Равнобедренный треугольник 15">
            <a:extLst>
              <a:ext uri="{FF2B5EF4-FFF2-40B4-BE49-F238E27FC236}">
                <a16:creationId xmlns:a16="http://schemas.microsoft.com/office/drawing/2014/main" id="{510E6415-2B95-4ACF-B48D-7A7E336C52CC}"/>
              </a:ext>
            </a:extLst>
          </p:cNvPr>
          <p:cNvSpPr/>
          <p:nvPr/>
        </p:nvSpPr>
        <p:spPr>
          <a:xfrm rot="5400000">
            <a:off x="5905892" y="2411105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B73B773-6924-47E7-9BC6-644463836C4A}"/>
              </a:ext>
            </a:extLst>
          </p:cNvPr>
          <p:cNvSpPr txBox="1"/>
          <p:nvPr/>
        </p:nvSpPr>
        <p:spPr>
          <a:xfrm>
            <a:off x="6114579" y="4659339"/>
            <a:ext cx="686525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Возможность подключения удаленных модулей сбора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8" name="Равнобедренный треугольник 17">
            <a:extLst>
              <a:ext uri="{FF2B5EF4-FFF2-40B4-BE49-F238E27FC236}">
                <a16:creationId xmlns:a16="http://schemas.microsoft.com/office/drawing/2014/main" id="{510E6415-2B95-4ACF-B48D-7A7E336C52CC}"/>
              </a:ext>
            </a:extLst>
          </p:cNvPr>
          <p:cNvSpPr/>
          <p:nvPr/>
        </p:nvSpPr>
        <p:spPr>
          <a:xfrm rot="5400000">
            <a:off x="5924471" y="4770717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312538" y="369518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095" y="891722"/>
            <a:ext cx="1226708" cy="3435996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30421" y="1414151"/>
            <a:ext cx="1592809" cy="980008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63341" y="2551629"/>
            <a:ext cx="716911" cy="1270250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32921" y="2991739"/>
            <a:ext cx="415866" cy="815213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9620" y="4349197"/>
            <a:ext cx="3969180" cy="2451364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AB73B773-6924-47E7-9BC6-644463836C4A}"/>
              </a:ext>
            </a:extLst>
          </p:cNvPr>
          <p:cNvSpPr txBox="1"/>
          <p:nvPr/>
        </p:nvSpPr>
        <p:spPr>
          <a:xfrm>
            <a:off x="6114579" y="5465553"/>
            <a:ext cx="686525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Просмотр осциллограмм </a:t>
            </a:r>
            <a:r>
              <a:rPr lang="en-US" b="1" dirty="0">
                <a:solidFill>
                  <a:schemeClr val="bg1"/>
                </a:solidFill>
              </a:rPr>
              <a:t>TOPAZ </a:t>
            </a:r>
            <a:r>
              <a:rPr lang="en-US" b="1" dirty="0" err="1">
                <a:solidFill>
                  <a:schemeClr val="bg1"/>
                </a:solidFill>
              </a:rPr>
              <a:t>OscViewer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3" name="Равнобедренный треугольник 32">
            <a:extLst>
              <a:ext uri="{FF2B5EF4-FFF2-40B4-BE49-F238E27FC236}">
                <a16:creationId xmlns:a16="http://schemas.microsoft.com/office/drawing/2014/main" id="{510E6415-2B95-4ACF-B48D-7A7E336C52CC}"/>
              </a:ext>
            </a:extLst>
          </p:cNvPr>
          <p:cNvSpPr/>
          <p:nvPr/>
        </p:nvSpPr>
        <p:spPr>
          <a:xfrm rot="5400000">
            <a:off x="5924471" y="5576931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2CDE52C5-6217-75D2-C322-8726FC7492F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9900" y="83171"/>
            <a:ext cx="1462700" cy="58918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02B80A3-FF1C-BA65-E176-E4DDAE3A3C7D}"/>
              </a:ext>
            </a:extLst>
          </p:cNvPr>
          <p:cNvSpPr txBox="1"/>
          <p:nvPr/>
        </p:nvSpPr>
        <p:spPr>
          <a:xfrm>
            <a:off x="11760327" y="6365572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8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4238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9FB39C5-1206-4DA4-AB64-4B99616FA4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227"/>
                    </a14:imgEffect>
                    <a14:imgEffect>
                      <a14:saturation sat="17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33450" y="680593"/>
            <a:ext cx="11258551" cy="6202338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  <a:reflection endPos="0" dist="508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9900" y="57771"/>
            <a:ext cx="1462700" cy="589184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934C56E-D025-4ADC-B50C-F59C4394CA9D}"/>
              </a:ext>
            </a:extLst>
          </p:cNvPr>
          <p:cNvSpPr/>
          <p:nvPr/>
        </p:nvSpPr>
        <p:spPr>
          <a:xfrm>
            <a:off x="225101" y="-28769"/>
            <a:ext cx="85038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/>
              <a:t>Соревнования</a:t>
            </a:r>
            <a:r>
              <a:rPr lang="en-US" sz="3600" b="1" dirty="0"/>
              <a:t> </a:t>
            </a:r>
            <a:r>
              <a:rPr lang="ru-RU" sz="3600" b="1" dirty="0"/>
              <a:t>персонала РЗА в 2023 году</a:t>
            </a:r>
          </a:p>
        </p:txBody>
      </p:sp>
      <p:sp>
        <p:nvSpPr>
          <p:cNvPr id="10" name="Равнобедренный треугольник 9">
            <a:extLst>
              <a:ext uri="{FF2B5EF4-FFF2-40B4-BE49-F238E27FC236}">
                <a16:creationId xmlns:a16="http://schemas.microsoft.com/office/drawing/2014/main" id="{510E6415-2B95-4ACF-B48D-7A7E336C52CC}"/>
              </a:ext>
            </a:extLst>
          </p:cNvPr>
          <p:cNvSpPr/>
          <p:nvPr/>
        </p:nvSpPr>
        <p:spPr>
          <a:xfrm rot="5400000">
            <a:off x="5314120" y="1056673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1443" y="3696109"/>
            <a:ext cx="2306531" cy="276778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27975" y="3696109"/>
            <a:ext cx="2266883" cy="2767781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74023" y="674712"/>
            <a:ext cx="2554062" cy="433543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B73B773-6924-47E7-9BC6-644463836C4A}"/>
              </a:ext>
            </a:extLst>
          </p:cNvPr>
          <p:cNvSpPr txBox="1"/>
          <p:nvPr/>
        </p:nvSpPr>
        <p:spPr>
          <a:xfrm>
            <a:off x="5466520" y="806659"/>
            <a:ext cx="686525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Оснащение стендов по компетенции «Обслуживания и ремонт оборудования релейной защиты и автоматики» соревнований группы компании ПАО «</a:t>
            </a:r>
            <a:r>
              <a:rPr lang="ru-RU" b="1" dirty="0" err="1">
                <a:solidFill>
                  <a:schemeClr val="bg1"/>
                </a:solidFill>
              </a:rPr>
              <a:t>Россети</a:t>
            </a:r>
            <a:r>
              <a:rPr lang="ru-RU" b="1" dirty="0">
                <a:solidFill>
                  <a:schemeClr val="bg1"/>
                </a:solidFill>
              </a:rPr>
              <a:t>»</a:t>
            </a:r>
          </a:p>
        </p:txBody>
      </p:sp>
      <p:sp>
        <p:nvSpPr>
          <p:cNvPr id="12" name="Равнобедренный треугольник 11">
            <a:extLst>
              <a:ext uri="{FF2B5EF4-FFF2-40B4-BE49-F238E27FC236}">
                <a16:creationId xmlns:a16="http://schemas.microsoft.com/office/drawing/2014/main" id="{510E6415-2B95-4ACF-B48D-7A7E336C52CC}"/>
              </a:ext>
            </a:extLst>
          </p:cNvPr>
          <p:cNvSpPr/>
          <p:nvPr/>
        </p:nvSpPr>
        <p:spPr>
          <a:xfrm rot="5400000">
            <a:off x="5314120" y="2000565"/>
            <a:ext cx="158496" cy="146304"/>
          </a:xfrm>
          <a:prstGeom prst="triangle">
            <a:avLst/>
          </a:prstGeom>
          <a:solidFill>
            <a:srgbClr val="00FA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B73B773-6924-47E7-9BC6-644463836C4A}"/>
              </a:ext>
            </a:extLst>
          </p:cNvPr>
          <p:cNvSpPr txBox="1"/>
          <p:nvPr/>
        </p:nvSpPr>
        <p:spPr>
          <a:xfrm>
            <a:off x="5466520" y="1896530"/>
            <a:ext cx="6865251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Устройство </a:t>
            </a:r>
            <a:r>
              <a:rPr lang="en-US" b="1" dirty="0">
                <a:solidFill>
                  <a:schemeClr val="bg1"/>
                </a:solidFill>
              </a:rPr>
              <a:t>DRP-220</a:t>
            </a:r>
          </a:p>
          <a:p>
            <a:r>
              <a:rPr lang="ru-RU" b="1" dirty="0">
                <a:solidFill>
                  <a:schemeClr val="bg1"/>
                </a:solidFill>
              </a:rPr>
              <a:t>Устройство </a:t>
            </a:r>
            <a:r>
              <a:rPr lang="en-US" b="1" dirty="0">
                <a:solidFill>
                  <a:schemeClr val="bg1"/>
                </a:solidFill>
              </a:rPr>
              <a:t>DRP-35</a:t>
            </a:r>
            <a:endParaRPr lang="ru-RU" b="1" dirty="0">
              <a:solidFill>
                <a:schemeClr val="bg1"/>
              </a:solidFill>
            </a:endParaRPr>
          </a:p>
          <a:p>
            <a:r>
              <a:rPr lang="ru-RU" b="1" dirty="0">
                <a:solidFill>
                  <a:schemeClr val="bg1"/>
                </a:solidFill>
              </a:rPr>
              <a:t>ПАС </a:t>
            </a:r>
            <a:r>
              <a:rPr lang="en-US" b="1" dirty="0">
                <a:solidFill>
                  <a:schemeClr val="bg1"/>
                </a:solidFill>
              </a:rPr>
              <a:t>TOPAZ MU</a:t>
            </a:r>
          </a:p>
          <a:p>
            <a:r>
              <a:rPr lang="ru-RU" b="1" dirty="0">
                <a:solidFill>
                  <a:schemeClr val="bg1"/>
                </a:solidFill>
              </a:rPr>
              <a:t>ПДС </a:t>
            </a:r>
            <a:r>
              <a:rPr lang="en-US" b="1" dirty="0">
                <a:solidFill>
                  <a:schemeClr val="bg1"/>
                </a:solidFill>
              </a:rPr>
              <a:t>TOPAZ TM MTU</a:t>
            </a:r>
          </a:p>
          <a:p>
            <a:r>
              <a:rPr lang="ru-RU" b="1" dirty="0">
                <a:solidFill>
                  <a:schemeClr val="bg1"/>
                </a:solidFill>
              </a:rPr>
              <a:t>Управляемые коммутаторы </a:t>
            </a:r>
            <a:r>
              <a:rPr lang="en-US" b="1" dirty="0">
                <a:solidFill>
                  <a:schemeClr val="bg1"/>
                </a:solidFill>
              </a:rPr>
              <a:t>TOPAZ SW</a:t>
            </a:r>
          </a:p>
          <a:p>
            <a:endParaRPr lang="en-US" b="1" dirty="0">
              <a:solidFill>
                <a:schemeClr val="bg1"/>
              </a:solidFill>
            </a:endParaRPr>
          </a:p>
          <a:p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55E355-5AEF-9C9C-E0E4-4E136858ED89}"/>
              </a:ext>
            </a:extLst>
          </p:cNvPr>
          <p:cNvSpPr txBox="1"/>
          <p:nvPr/>
        </p:nvSpPr>
        <p:spPr>
          <a:xfrm>
            <a:off x="11760327" y="6365572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9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492712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1188</TotalTime>
  <Words>794</Words>
  <Application>Microsoft Office PowerPoint</Application>
  <PresentationFormat>Широкоэкранный</PresentationFormat>
  <Paragraphs>150</Paragraphs>
  <Slides>14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Medvedb</dc:creator>
  <cp:lastModifiedBy>Михаил Маслюков</cp:lastModifiedBy>
  <cp:revision>63</cp:revision>
  <dcterms:created xsi:type="dcterms:W3CDTF">2024-04-17T22:09:09Z</dcterms:created>
  <dcterms:modified xsi:type="dcterms:W3CDTF">2024-04-23T08:05:54Z</dcterms:modified>
</cp:coreProperties>
</file>