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58" r:id="rId4"/>
    <p:sldId id="266" r:id="rId5"/>
    <p:sldId id="272" r:id="rId6"/>
    <p:sldId id="259" r:id="rId7"/>
    <p:sldId id="263" r:id="rId8"/>
    <p:sldId id="261" r:id="rId9"/>
    <p:sldId id="260" r:id="rId10"/>
    <p:sldId id="267" r:id="rId11"/>
    <p:sldId id="268" r:id="rId12"/>
    <p:sldId id="269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920"/>
    <a:srgbClr val="2252AB"/>
    <a:srgbClr val="4A6895"/>
    <a:srgbClr val="0096FF"/>
    <a:srgbClr val="00FAF9"/>
    <a:srgbClr val="012D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88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96" y="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7F010-1A6F-4451-8EDF-61E71487790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931D6-8941-4963-9439-7247535A9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96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35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53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B2079D8-382D-4455-8511-9973BECBCFD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56057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788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56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21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989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54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45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768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98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3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735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085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3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6C575-9527-4E95-AF4C-29F96C49B796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18522-CC48-4B3F-8C08-FE0C92FF0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6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8.png"/><Relationship Id="rId4" Type="http://schemas.openxmlformats.org/officeDocument/2006/relationships/image" Target="../media/image15.svg"/><Relationship Id="rId9" Type="http://schemas.openxmlformats.org/officeDocument/2006/relationships/image" Target="../media/image4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4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49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sv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12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6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sv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2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15.svg"/><Relationship Id="rId7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0161" y="3047092"/>
            <a:ext cx="7669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Опыт ООО ПиЭлСи Технолоджи при выполнении проектов </a:t>
            </a:r>
            <a:r>
              <a:rPr lang="ru-RU" sz="3600" dirty="0" err="1">
                <a:solidFill>
                  <a:schemeClr val="bg1"/>
                </a:solidFill>
              </a:rPr>
              <a:t>ретрофита</a:t>
            </a:r>
            <a:r>
              <a:rPr lang="ru-RU" sz="3600" dirty="0">
                <a:solidFill>
                  <a:schemeClr val="bg1"/>
                </a:solidFill>
              </a:rPr>
              <a:t> систем РЗА, АСУ ТП, связи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8365EE7-9A70-49DE-BDE7-6C19B0F22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6"/>
          <a:stretch/>
        </p:blipFill>
        <p:spPr>
          <a:xfrm>
            <a:off x="-30997" y="1303724"/>
            <a:ext cx="6035482" cy="555427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8E0E6F9-9F0E-4B51-BCC1-6FE268AD1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4" name="Прямая со стрелкой 3"/>
          <p:cNvCxnSpPr>
            <a:cxnSpLocks/>
          </p:cNvCxnSpPr>
          <p:nvPr/>
        </p:nvCxnSpPr>
        <p:spPr>
          <a:xfrm>
            <a:off x="0" y="896919"/>
            <a:ext cx="6096000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8EB34DF-5EF9-4F18-849E-5DAF6605E7B1}"/>
              </a:ext>
            </a:extLst>
          </p:cNvPr>
          <p:cNvSpPr/>
          <p:nvPr/>
        </p:nvSpPr>
        <p:spPr>
          <a:xfrm>
            <a:off x="6096000" y="1735846"/>
            <a:ext cx="563251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ПТК </a:t>
            </a:r>
            <a:r>
              <a:rPr lang="en-US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TOPAZ 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и промышленное сетевое оборудование </a:t>
            </a:r>
            <a:r>
              <a:rPr lang="en-US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TOPAZ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в частности,</a:t>
            </a:r>
            <a:r>
              <a:rPr lang="en-US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успешно прошли  аттестационные испытания ПАО «</a:t>
            </a:r>
            <a:r>
              <a:rPr lang="ru-RU" altLang="ru-RU" b="1" dirty="0" err="1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Россети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» на соответствие отраслевым стандартам.</a:t>
            </a:r>
            <a:endParaRPr lang="en-US" altLang="ru-RU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Отраслевые стандарты ПАО «</a:t>
            </a:r>
            <a:r>
              <a:rPr lang="ru-RU" altLang="ru-RU" b="1" dirty="0" err="1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Россети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»  регламентируют </a:t>
            </a:r>
            <a:r>
              <a:rPr lang="en-US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Высокие 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требования к надежности оборудования , работа в сложных климатических условиях и в условиях сложной электромагнитной обстановки (применение на энергообъектах разных классов напряжения на всей территории РФ относящихся к ПАО «</a:t>
            </a:r>
            <a:r>
              <a:rPr lang="ru-RU" altLang="ru-RU" b="1" dirty="0" err="1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Россети</a:t>
            </a: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»)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Функционал устройств для работы в промышленных сетях, с применением самых актуальных технологий и протоколов</a:t>
            </a:r>
            <a:endParaRPr lang="en-US" altLang="ru-RU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Механизмы обеспечения мер по информационной безопасности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CB5989-F0A4-48F5-8269-9D0C3B718510}"/>
              </a:ext>
            </a:extLst>
          </p:cNvPr>
          <p:cNvSpPr txBox="1"/>
          <p:nvPr/>
        </p:nvSpPr>
        <p:spPr>
          <a:xfrm>
            <a:off x="11796903" y="636557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B40C9502-74ED-4943-AC83-EDC30752AFA9}"/>
              </a:ext>
            </a:extLst>
          </p:cNvPr>
          <p:cNvSpPr/>
          <p:nvPr/>
        </p:nvSpPr>
        <p:spPr>
          <a:xfrm rot="5400000">
            <a:off x="6174074" y="348184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A7C721B8-C8D8-409B-9F97-100EA9630BB2}"/>
              </a:ext>
            </a:extLst>
          </p:cNvPr>
          <p:cNvSpPr/>
          <p:nvPr/>
        </p:nvSpPr>
        <p:spPr>
          <a:xfrm rot="5400000">
            <a:off x="6174074" y="513996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5454298A-FD7D-4BB2-9903-BCE552CB28A8}"/>
              </a:ext>
            </a:extLst>
          </p:cNvPr>
          <p:cNvSpPr/>
          <p:nvPr/>
        </p:nvSpPr>
        <p:spPr>
          <a:xfrm rot="5400000">
            <a:off x="6174074" y="595099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B67FE93-54C0-40DF-AEC4-A32314EDEF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628508" y="5452069"/>
            <a:ext cx="2251754" cy="1144334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5F8D05-5D91-4CDE-8C31-A83B1D0184C8}"/>
              </a:ext>
            </a:extLst>
          </p:cNvPr>
          <p:cNvSpPr/>
          <p:nvPr/>
        </p:nvSpPr>
        <p:spPr>
          <a:xfrm>
            <a:off x="427872" y="199300"/>
            <a:ext cx="5498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Аттестация ПАО «</a:t>
            </a:r>
            <a:r>
              <a:rPr lang="ru-RU" altLang="ru-RU" sz="3600" b="1" dirty="0" err="1"/>
              <a:t>Россети</a:t>
            </a:r>
            <a:r>
              <a:rPr lang="ru-RU" altLang="ru-RU" sz="3600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66841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7524EFE-FB0D-4E36-A1D4-D463B3E1F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4" name="Прямая со стрелкой 3"/>
          <p:cNvCxnSpPr>
            <a:cxnSpLocks/>
          </p:cNvCxnSpPr>
          <p:nvPr/>
        </p:nvCxnSpPr>
        <p:spPr>
          <a:xfrm>
            <a:off x="0" y="1067762"/>
            <a:ext cx="8955206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65C6F7-27D8-462E-8C0E-0F7C77C705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" y="1159804"/>
            <a:ext cx="6790944" cy="56964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4CF3C20-73F8-409D-9362-C41160C068A2}"/>
              </a:ext>
            </a:extLst>
          </p:cNvPr>
          <p:cNvSpPr txBox="1"/>
          <p:nvPr/>
        </p:nvSpPr>
        <p:spPr>
          <a:xfrm>
            <a:off x="11671967" y="636557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AE51162-A9F2-460D-B83D-C5DBD90C6C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638034" y="2858955"/>
            <a:ext cx="2626042" cy="133454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26F197-8B33-4A08-BBE6-DB4F0096FE37}"/>
              </a:ext>
            </a:extLst>
          </p:cNvPr>
          <p:cNvSpPr/>
          <p:nvPr/>
        </p:nvSpPr>
        <p:spPr>
          <a:xfrm>
            <a:off x="427872" y="0"/>
            <a:ext cx="85273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b="1" i="0" dirty="0">
                <a:effectLst/>
              </a:rPr>
              <a:t>Единый реестр российской радиоэлектронной</a:t>
            </a:r>
          </a:p>
          <a:p>
            <a:pPr>
              <a:spcBef>
                <a:spcPct val="0"/>
              </a:spcBef>
            </a:pPr>
            <a:r>
              <a:rPr lang="ru-RU" sz="3200" b="1" i="0" dirty="0">
                <a:effectLst/>
              </a:rPr>
              <a:t>продукции (ПП РФ 878)</a:t>
            </a:r>
          </a:p>
        </p:txBody>
      </p:sp>
    </p:spTree>
    <p:extLst>
      <p:ext uri="{BB962C8B-B14F-4D97-AF65-F5344CB8AC3E}">
        <p14:creationId xmlns:p14="http://schemas.microsoft.com/office/powerpoint/2010/main" val="47918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44C7BC-064D-42C1-8310-54B568277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A05C37-C7E8-4FB0-A17A-4600ACE3CC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93" y="1154041"/>
            <a:ext cx="6797815" cy="5702225"/>
          </a:xfrm>
          <a:prstGeom prst="rect">
            <a:avLst/>
          </a:prstGeom>
        </p:spPr>
      </p:pic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3F42ED8-B977-4800-A6E2-9D4D38C67C3B}"/>
              </a:ext>
            </a:extLst>
          </p:cNvPr>
          <p:cNvCxnSpPr>
            <a:cxnSpLocks/>
          </p:cNvCxnSpPr>
          <p:nvPr/>
        </p:nvCxnSpPr>
        <p:spPr>
          <a:xfrm>
            <a:off x="0" y="1067762"/>
            <a:ext cx="6882384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1F670F-F63D-4600-A6DF-36BCA3F3A0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638033" y="2860280"/>
            <a:ext cx="2626042" cy="131302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2692C35-5E69-4B61-9698-7DC0260F5128}"/>
              </a:ext>
            </a:extLst>
          </p:cNvPr>
          <p:cNvSpPr txBox="1"/>
          <p:nvPr/>
        </p:nvSpPr>
        <p:spPr>
          <a:xfrm>
            <a:off x="11671967" y="636557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41716AF-CD87-46C8-A0FA-2CADD93B313A}"/>
              </a:ext>
            </a:extLst>
          </p:cNvPr>
          <p:cNvSpPr/>
          <p:nvPr/>
        </p:nvSpPr>
        <p:spPr>
          <a:xfrm>
            <a:off x="427872" y="0"/>
            <a:ext cx="636129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dirty="0"/>
              <a:t>Реестр Российского программного</a:t>
            </a:r>
          </a:p>
          <a:p>
            <a:pPr>
              <a:spcBef>
                <a:spcPct val="0"/>
              </a:spcBef>
            </a:pPr>
            <a:r>
              <a:rPr lang="ru-RU" altLang="ru-RU" sz="3200" b="1" dirty="0"/>
              <a:t>обеспечения </a:t>
            </a:r>
            <a:r>
              <a:rPr lang="ru-RU" altLang="ru-RU" sz="3200" b="1" dirty="0" err="1"/>
              <a:t>Минцифры</a:t>
            </a:r>
            <a:r>
              <a:rPr lang="ru-RU" altLang="ru-RU" sz="3200" b="1" dirty="0"/>
              <a:t> РФ </a:t>
            </a:r>
          </a:p>
        </p:txBody>
      </p:sp>
    </p:spTree>
    <p:extLst>
      <p:ext uri="{BB962C8B-B14F-4D97-AF65-F5344CB8AC3E}">
        <p14:creationId xmlns:p14="http://schemas.microsoft.com/office/powerpoint/2010/main" val="88216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Рисунок 1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16" name="Прямоугольник 2"/>
          <p:cNvSpPr/>
          <p:nvPr/>
        </p:nvSpPr>
        <p:spPr>
          <a:xfrm>
            <a:off x="673880" y="1824200"/>
            <a:ext cx="5086434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ru-RU" sz="60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PLC Technology</a:t>
            </a:r>
            <a:endParaRPr lang="ru-RU" sz="6000" b="0" strike="noStrike" spc="-1" dirty="0">
              <a:latin typeface="Arial"/>
            </a:endParaRPr>
          </a:p>
        </p:txBody>
      </p:sp>
      <p:sp>
        <p:nvSpPr>
          <p:cNvPr id="317" name="Прямоугольник 8"/>
          <p:cNvSpPr/>
          <p:nvPr/>
        </p:nvSpPr>
        <p:spPr>
          <a:xfrm>
            <a:off x="2952840" y="2977560"/>
            <a:ext cx="6095520" cy="179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4"/>
              </a:spcBef>
              <a:spcAft>
                <a:spcPts val="14"/>
              </a:spcAft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ООО «</a:t>
            </a:r>
            <a:r>
              <a:rPr lang="ru-RU" sz="1600" b="0" strike="noStrike" spc="-1" dirty="0" err="1">
                <a:solidFill>
                  <a:srgbClr val="FFFFFF"/>
                </a:solidFill>
                <a:latin typeface="Calibri"/>
                <a:ea typeface="Microsoft YaHei"/>
              </a:rPr>
              <a:t>ПиЭлСи</a:t>
            </a: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 Технолоджи»</a:t>
            </a:r>
            <a:r>
              <a:rPr dirty="0"/>
              <a:t/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г. Москва, м. Калужская, </a:t>
            </a:r>
            <a:r>
              <a:rPr dirty="0"/>
              <a:t/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ул. Научный проезд, 17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4"/>
              </a:spcBef>
              <a:spcAft>
                <a:spcPts val="14"/>
              </a:spcAft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+7 (495) 139 04 05</a:t>
            </a:r>
            <a:r>
              <a:rPr dirty="0"/>
              <a:t/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sales@tpz.ru </a:t>
            </a:r>
            <a:r>
              <a:rPr dirty="0"/>
              <a:t/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tpz.ru 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endParaRPr lang="ru-RU" sz="1600" b="0" strike="noStrike" spc="-1" dirty="0"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CA7F21-B8B0-4883-985E-1BF4DBFA5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72040" y="2988001"/>
            <a:ext cx="201168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3C1855A-DA63-45BE-A8E9-EE3A6087F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6347523" y="1202157"/>
            <a:ext cx="5844477" cy="40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914400" eaLnBrk="1" hangingPunct="1"/>
            <a:r>
              <a:rPr lang="en-US" altLang="ru-RU" sz="32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PLC Technology </a:t>
            </a:r>
            <a:r>
              <a:rPr lang="ru-RU" altLang="ru-RU" sz="32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сегодня</a:t>
            </a:r>
            <a:r>
              <a:rPr lang="ru-RU" altLang="ru-RU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altLang="ru-RU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</a:br>
            <a:endParaRPr lang="ru-RU" altLang="ru-RU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Times New Roman" panose="02020603050405020304" pitchFamily="18" charset="0"/>
              <a:cs typeface="Open Sans Light" pitchFamily="2" charset="0"/>
            </a:endParaRPr>
          </a:p>
          <a:p>
            <a:pPr algn="ctr" defTabSz="914400" eaLnBrk="1" hangingPunct="1">
              <a:spcBef>
                <a:spcPct val="20000"/>
              </a:spcBef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ctr" defTabSz="914400" eaLnBrk="1" hangingPunct="1">
              <a:spcBef>
                <a:spcPct val="20000"/>
              </a:spcBef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ctr" defTabSz="914400" eaLnBrk="1" hangingPunct="1"/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61D7789-6A79-4529-8F21-A12A43D9A8BB}"/>
              </a:ext>
            </a:extLst>
          </p:cNvPr>
          <p:cNvSpPr/>
          <p:nvPr/>
        </p:nvSpPr>
        <p:spPr>
          <a:xfrm>
            <a:off x="5661434" y="189351"/>
            <a:ext cx="3062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bg1"/>
                </a:solidFill>
              </a:rPr>
              <a:t>О Компании 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E65B8D3-766F-41ED-BE38-B19106259BD1}"/>
              </a:ext>
            </a:extLst>
          </p:cNvPr>
          <p:cNvCxnSpPr>
            <a:cxnSpLocks/>
          </p:cNvCxnSpPr>
          <p:nvPr/>
        </p:nvCxnSpPr>
        <p:spPr>
          <a:xfrm>
            <a:off x="5346192" y="896919"/>
            <a:ext cx="3718560" cy="0"/>
          </a:xfrm>
          <a:prstGeom prst="straightConnector1">
            <a:avLst/>
          </a:prstGeom>
          <a:ln w="19050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3CA570E-50A2-4651-BBD5-5D85B8A6603C}"/>
              </a:ext>
            </a:extLst>
          </p:cNvPr>
          <p:cNvSpPr txBox="1"/>
          <p:nvPr/>
        </p:nvSpPr>
        <p:spPr>
          <a:xfrm>
            <a:off x="7983898" y="1944900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Собственная разработка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843185-6C5B-4B83-AF71-A136512E0AA7}"/>
              </a:ext>
            </a:extLst>
          </p:cNvPr>
          <p:cNvSpPr txBox="1"/>
          <p:nvPr/>
        </p:nvSpPr>
        <p:spPr>
          <a:xfrm>
            <a:off x="7983898" y="2717477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Передовые технологии</a:t>
            </a:r>
            <a:endParaRPr lang="ru-RU" sz="20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DAA4E-6F3D-4D5D-AED2-7591DF6D0A24}"/>
              </a:ext>
            </a:extLst>
          </p:cNvPr>
          <p:cNvSpPr txBox="1"/>
          <p:nvPr/>
        </p:nvSpPr>
        <p:spPr>
          <a:xfrm>
            <a:off x="7983898" y="3447497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Полный цикл производства</a:t>
            </a:r>
            <a:endParaRPr lang="ru-RU" sz="20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9F7B5B-4B52-4619-B319-2AD123A9C950}"/>
              </a:ext>
            </a:extLst>
          </p:cNvPr>
          <p:cNvSpPr txBox="1"/>
          <p:nvPr/>
        </p:nvSpPr>
        <p:spPr>
          <a:xfrm>
            <a:off x="7983898" y="4169592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Тщательный контроль качества </a:t>
            </a:r>
            <a:endParaRPr lang="ru-RU" sz="20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181FBE-BCD8-478B-BDBF-88A4AB0FD87A}"/>
              </a:ext>
            </a:extLst>
          </p:cNvPr>
          <p:cNvSpPr txBox="1"/>
          <p:nvPr/>
        </p:nvSpPr>
        <p:spPr>
          <a:xfrm>
            <a:off x="7983898" y="4869693"/>
            <a:ext cx="81991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Интеграция</a:t>
            </a:r>
            <a:endParaRPr lang="ru-RU" sz="20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FC6173C-7849-4437-86F4-E2D5D303B179}"/>
              </a:ext>
            </a:extLst>
          </p:cNvPr>
          <p:cNvSpPr txBox="1"/>
          <p:nvPr/>
        </p:nvSpPr>
        <p:spPr>
          <a:xfrm>
            <a:off x="7360625" y="5646826"/>
            <a:ext cx="84185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ИБ</a:t>
            </a:r>
            <a:r>
              <a:rPr lang="en-US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: </a:t>
            </a:r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Лицензии ФСТЭК и ФСБ </a:t>
            </a:r>
          </a:p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Собственная ОС – ТОС </a:t>
            </a:r>
            <a:r>
              <a:rPr lang="en-US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TOPAZ Linux</a:t>
            </a:r>
            <a:endParaRPr lang="ru-RU" sz="2000" b="1" dirty="0"/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B5F837A8-F826-4AF6-A34D-412483B3C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493015" y="1881444"/>
            <a:ext cx="479046" cy="52205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F2E59716-575B-4B27-802F-6AC4E62F1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499997" y="2702132"/>
            <a:ext cx="430800" cy="4308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11105A13-890E-46E9-843B-0D4EC5F50D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499997" y="4160996"/>
            <a:ext cx="430800" cy="417302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7E70A2E-852B-4F26-A140-B177B1E5B4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499997" y="3431564"/>
            <a:ext cx="430800" cy="4308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516EDE94-87AE-46EC-A408-27C6EF12BD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491983" y="4876929"/>
            <a:ext cx="486185" cy="38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5" name="Прямая со стрелкой 4"/>
          <p:cNvCxnSpPr>
            <a:cxnSpLocks/>
          </p:cNvCxnSpPr>
          <p:nvPr/>
        </p:nvCxnSpPr>
        <p:spPr>
          <a:xfrm>
            <a:off x="0" y="896919"/>
            <a:ext cx="8739956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C654E5-ABB8-4C65-B79E-5C78D8C0E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70" y="1020030"/>
            <a:ext cx="9928860" cy="57293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EBD070-BCE1-40CA-AF5A-8B33F53FDA66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12D52"/>
                </a:solidFill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CEEAFD4-7E5E-4945-9DA5-380EDEB171F4}"/>
              </a:ext>
            </a:extLst>
          </p:cNvPr>
          <p:cNvSpPr/>
          <p:nvPr/>
        </p:nvSpPr>
        <p:spPr>
          <a:xfrm>
            <a:off x="427872" y="201527"/>
            <a:ext cx="5733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200" b="1" dirty="0"/>
              <a:t>Структурная схема подстанции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695700" y="4044696"/>
            <a:ext cx="0" cy="1624584"/>
          </a:xfrm>
          <a:prstGeom prst="straightConnector1">
            <a:avLst/>
          </a:prstGeom>
          <a:ln w="12700">
            <a:solidFill>
              <a:srgbClr val="2252A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0282479" y="4044696"/>
            <a:ext cx="0" cy="1624584"/>
          </a:xfrm>
          <a:prstGeom prst="straightConnector1">
            <a:avLst/>
          </a:prstGeom>
          <a:ln w="12700">
            <a:solidFill>
              <a:srgbClr val="2252A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618208" y="4215174"/>
            <a:ext cx="0" cy="1624584"/>
          </a:xfrm>
          <a:prstGeom prst="straightConnector1">
            <a:avLst/>
          </a:prstGeom>
          <a:ln w="12700">
            <a:solidFill>
              <a:srgbClr val="EB19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0359971" y="4215174"/>
            <a:ext cx="0" cy="1624584"/>
          </a:xfrm>
          <a:prstGeom prst="straightConnector1">
            <a:avLst/>
          </a:prstGeom>
          <a:ln w="12700">
            <a:solidFill>
              <a:srgbClr val="EB19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096" y="4481754"/>
            <a:ext cx="776118" cy="51741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287841" y="4998551"/>
            <a:ext cx="980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TOPAZ DRP</a:t>
            </a:r>
            <a:endParaRPr lang="ru-RU" sz="11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72" y="4481139"/>
            <a:ext cx="776118" cy="51741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46372" y="4997936"/>
            <a:ext cx="980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TOPAZ DRP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4325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6C815D-94F7-4D3F-9058-A1728A4DA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44624" y="1290620"/>
            <a:ext cx="10247376" cy="55656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pic>
        <p:nvPicPr>
          <p:cNvPr id="11" name="Рисунок 15" descr="асу-для-иб.gif">
            <a:extLst>
              <a:ext uri="{FF2B5EF4-FFF2-40B4-BE49-F238E27FC236}">
                <a16:creationId xmlns:a16="http://schemas.microsoft.com/office/drawing/2014/main" id="{3791E7DF-D9B0-4FBE-A07F-1C9459ACF4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0" y="1675987"/>
            <a:ext cx="5662244" cy="39702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6" name="Прямоугольник 8">
            <a:extLst>
              <a:ext uri="{FF2B5EF4-FFF2-40B4-BE49-F238E27FC236}">
                <a16:creationId xmlns:a16="http://schemas.microsoft.com/office/drawing/2014/main" id="{1A00FA95-3F0E-4700-AAF6-1BD214FBF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" y="475072"/>
            <a:ext cx="7971625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Технологическая операционная система </a:t>
            </a:r>
            <a:r>
              <a:rPr lang="en-US" altLang="ru-RU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TOPAZ Linux</a:t>
            </a:r>
            <a:endParaRPr lang="ru-RU" altLang="ru-RU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172780-5E04-4462-8245-EEEF9DB89865}"/>
              </a:ext>
            </a:extLst>
          </p:cNvPr>
          <p:cNvSpPr txBox="1"/>
          <p:nvPr/>
        </p:nvSpPr>
        <p:spPr>
          <a:xfrm>
            <a:off x="6096000" y="1301130"/>
            <a:ext cx="600448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Сертифицирована ФСТЭК России</a:t>
            </a:r>
            <a:endParaRPr lang="en-U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Механизмы безопасности, реализованные на различных уровнях </a:t>
            </a:r>
          </a:p>
          <a:p>
            <a:pPr>
              <a:defRPr/>
            </a:pPr>
            <a:r>
              <a:rPr lang="ru-RU" alt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     (от ядра ОС до промышленных протоколов)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Идентификация и аутентификация </a:t>
            </a:r>
            <a:endParaRPr lang="en-U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Аудит событий информационной безопасности с возможностью передачи на верхний уровень</a:t>
            </a:r>
            <a:endParaRPr lang="en-US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Поддержка криптографических функций </a:t>
            </a:r>
            <a:r>
              <a:rPr lang="en-US" sz="2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ru-RU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Контроль целостности программной среды</a:t>
            </a:r>
            <a:r>
              <a:rPr lang="en-US" sz="2200" b="1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Возможность подключения дополнительных модулей безопасности </a:t>
            </a:r>
            <a:endParaRPr lang="en-US" altLang="ru-RU" sz="2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ru-RU" altLang="ru-RU" sz="2200" b="1" dirty="0">
                <a:solidFill>
                  <a:schemeClr val="bg1"/>
                </a:solidFill>
                <a:cs typeface="Arial" panose="020B0604020202020204" pitchFamily="34" charset="0"/>
              </a:rPr>
              <a:t>для аутентификации и контроля действий наладчиков)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9D67400F-89C0-4077-A7FE-34B31C63064C}"/>
              </a:ext>
            </a:extLst>
          </p:cNvPr>
          <p:cNvCxnSpPr>
            <a:cxnSpLocks/>
          </p:cNvCxnSpPr>
          <p:nvPr/>
        </p:nvCxnSpPr>
        <p:spPr>
          <a:xfrm>
            <a:off x="0" y="1043812"/>
            <a:ext cx="7832656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3230E1E-1715-415C-9D34-8C3DAC26078A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id="{39E143C6-2751-4D60-BC7C-812272542E7F}"/>
              </a:ext>
            </a:extLst>
          </p:cNvPr>
          <p:cNvSpPr/>
          <p:nvPr/>
        </p:nvSpPr>
        <p:spPr>
          <a:xfrm rot="5400000">
            <a:off x="6174074" y="144578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>
            <a:extLst>
              <a:ext uri="{FF2B5EF4-FFF2-40B4-BE49-F238E27FC236}">
                <a16:creationId xmlns:a16="http://schemas.microsoft.com/office/drawing/2014/main" id="{C34C076F-5335-456E-AE0B-7C1861EAA571}"/>
              </a:ext>
            </a:extLst>
          </p:cNvPr>
          <p:cNvSpPr/>
          <p:nvPr/>
        </p:nvSpPr>
        <p:spPr>
          <a:xfrm rot="5400000">
            <a:off x="6174074" y="177184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6DEE21D6-E1D8-4C13-8601-09714D458CA5}"/>
              </a:ext>
            </a:extLst>
          </p:cNvPr>
          <p:cNvSpPr/>
          <p:nvPr/>
        </p:nvSpPr>
        <p:spPr>
          <a:xfrm rot="5400000">
            <a:off x="6174074" y="277768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120F757F-2EDA-42A4-88DA-9B70006D6C25}"/>
              </a:ext>
            </a:extLst>
          </p:cNvPr>
          <p:cNvSpPr/>
          <p:nvPr/>
        </p:nvSpPr>
        <p:spPr>
          <a:xfrm rot="5400000">
            <a:off x="6174074" y="311077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174074" y="411407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D64E9FE2-F799-477B-B82D-3F96AD9E5D9D}"/>
              </a:ext>
            </a:extLst>
          </p:cNvPr>
          <p:cNvSpPr/>
          <p:nvPr/>
        </p:nvSpPr>
        <p:spPr>
          <a:xfrm rot="5400000">
            <a:off x="6174074" y="445282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6C5B1C45-6F85-4500-A20B-F2E088A098CB}"/>
              </a:ext>
            </a:extLst>
          </p:cNvPr>
          <p:cNvSpPr/>
          <p:nvPr/>
        </p:nvSpPr>
        <p:spPr>
          <a:xfrm rot="5400000">
            <a:off x="6174074" y="479128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4DAA79F-B736-4D90-B4E5-E2C7B94343FD}"/>
              </a:ext>
            </a:extLst>
          </p:cNvPr>
          <p:cNvSpPr/>
          <p:nvPr/>
        </p:nvSpPr>
        <p:spPr>
          <a:xfrm>
            <a:off x="427872" y="0"/>
            <a:ext cx="740478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200" b="1" dirty="0">
                <a:latin typeface="+mn-lt"/>
              </a:rPr>
              <a:t>Технологическая операционная система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ru-RU" sz="3200" b="1" dirty="0">
                <a:latin typeface="+mn-lt"/>
              </a:rPr>
              <a:t>TOPAZ Linux</a:t>
            </a:r>
            <a:endParaRPr lang="ru-RU" altLang="ru-RU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260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0" y="896919"/>
            <a:ext cx="4700837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370319" y="1483856"/>
            <a:ext cx="527304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Полный комплекс РЗА для ВАПС I,II,III архитектуры (52 типовых шкафа)</a:t>
            </a:r>
          </a:p>
          <a:p>
            <a:r>
              <a:rPr lang="ru-RU" b="1" dirty="0">
                <a:solidFill>
                  <a:schemeClr val="bg1"/>
                </a:solidFill>
              </a:rPr>
              <a:t>Набор защит для всех видов </a:t>
            </a:r>
          </a:p>
          <a:p>
            <a:r>
              <a:rPr lang="ru-RU" b="1" dirty="0">
                <a:solidFill>
                  <a:schemeClr val="bg1"/>
                </a:solidFill>
              </a:rPr>
              <a:t>присоединений</a:t>
            </a:r>
          </a:p>
          <a:p>
            <a:r>
              <a:rPr lang="ru-RU" b="1" dirty="0">
                <a:solidFill>
                  <a:schemeClr val="bg1"/>
                </a:solidFill>
              </a:rPr>
              <a:t>МЭК 61850 (8-1, 9-2)</a:t>
            </a:r>
          </a:p>
          <a:p>
            <a:r>
              <a:rPr lang="ru-RU" b="1" dirty="0">
                <a:solidFill>
                  <a:schemeClr val="bg1"/>
                </a:solidFill>
              </a:rPr>
              <a:t>Сертификат соответствия </a:t>
            </a:r>
          </a:p>
          <a:p>
            <a:r>
              <a:rPr lang="ru-RU" b="1" dirty="0">
                <a:solidFill>
                  <a:schemeClr val="bg1"/>
                </a:solidFill>
              </a:rPr>
              <a:t>стандарту АО «СО ЕЭС»</a:t>
            </a:r>
          </a:p>
          <a:p>
            <a:r>
              <a:rPr lang="ru-RU" b="1" dirty="0">
                <a:solidFill>
                  <a:schemeClr val="bg1"/>
                </a:solidFill>
              </a:rPr>
              <a:t>Широкая линейка преобразователей</a:t>
            </a:r>
          </a:p>
          <a:p>
            <a:r>
              <a:rPr lang="ru-RU" b="1" dirty="0">
                <a:solidFill>
                  <a:schemeClr val="bg1"/>
                </a:solidFill>
              </a:rPr>
              <a:t>Масштабируемое решение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3580D0-A7E0-401C-B634-1A6385114342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171534" y="160506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BA417895-2ADE-431C-970F-A6EDBAE28F75}"/>
              </a:ext>
            </a:extLst>
          </p:cNvPr>
          <p:cNvSpPr/>
          <p:nvPr/>
        </p:nvSpPr>
        <p:spPr>
          <a:xfrm rot="5400000">
            <a:off x="6171534" y="216005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D4484045-1E4E-456C-A9BB-7FC07D81FD98}"/>
              </a:ext>
            </a:extLst>
          </p:cNvPr>
          <p:cNvSpPr/>
          <p:nvPr/>
        </p:nvSpPr>
        <p:spPr>
          <a:xfrm rot="5400000">
            <a:off x="6171534" y="271802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5D73E470-280C-4B03-B6FF-DB307A5DC4BC}"/>
              </a:ext>
            </a:extLst>
          </p:cNvPr>
          <p:cNvSpPr/>
          <p:nvPr/>
        </p:nvSpPr>
        <p:spPr>
          <a:xfrm rot="5400000">
            <a:off x="6171534" y="298373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8B46BE8C-9E6F-4249-81FC-D298FCBE8008}"/>
              </a:ext>
            </a:extLst>
          </p:cNvPr>
          <p:cNvSpPr/>
          <p:nvPr/>
        </p:nvSpPr>
        <p:spPr>
          <a:xfrm rot="5400000">
            <a:off x="6171534" y="351660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3D18C5CF-33D3-41A7-8038-A9775D07C100}"/>
              </a:ext>
            </a:extLst>
          </p:cNvPr>
          <p:cNvSpPr/>
          <p:nvPr/>
        </p:nvSpPr>
        <p:spPr>
          <a:xfrm rot="5400000">
            <a:off x="6171534" y="379488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427872" y="201527"/>
            <a:ext cx="929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 smtClean="0"/>
              <a:t>РЗА</a:t>
            </a:r>
            <a:endParaRPr lang="ru-RU" alt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79" y="1057079"/>
            <a:ext cx="2540708" cy="4120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442" y="2086284"/>
            <a:ext cx="2291844" cy="1527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19" y="3475114"/>
            <a:ext cx="1536578" cy="17601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630" y="5425988"/>
            <a:ext cx="4742698" cy="92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6D3F73-A346-41EE-948F-DE99A53AF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7872" y="201527"/>
            <a:ext cx="7896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Управляемые коммутаторы </a:t>
            </a:r>
            <a:r>
              <a:rPr lang="en-US" altLang="ru-RU" sz="3600" b="1" dirty="0"/>
              <a:t>TOPAZ SW</a:t>
            </a:r>
            <a:endParaRPr lang="ru-RU" altLang="ru-RU" sz="3600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0" y="896919"/>
            <a:ext cx="8324457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F684AFC-E12C-42CC-8272-79E392BA4640}"/>
              </a:ext>
            </a:extLst>
          </p:cNvPr>
          <p:cNvSpPr txBox="1"/>
          <p:nvPr/>
        </p:nvSpPr>
        <p:spPr>
          <a:xfrm>
            <a:off x="6093121" y="1420369"/>
            <a:ext cx="609887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Проектно-компонуемый дизайн по количеству и типу портов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Аппаратная поддержка (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IEEE 1588 PTPv2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Протоколы резервирования (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STP/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RSTP, MRP)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Опционально поддержка </a:t>
            </a:r>
            <a:r>
              <a:rPr lang="ru-RU" sz="2000" b="1" dirty="0" err="1">
                <a:solidFill>
                  <a:schemeClr val="bg1"/>
                </a:solidFill>
                <a:cs typeface="Arial" panose="020B0604020202020204" pitchFamily="34" charset="0"/>
              </a:rPr>
              <a:t>PoE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ru-RU" sz="2000" b="1" dirty="0" err="1">
                <a:solidFill>
                  <a:schemeClr val="bg1"/>
                </a:solidFill>
                <a:cs typeface="Arial" panose="020B0604020202020204" pitchFamily="34" charset="0"/>
              </a:rPr>
              <a:t>PoE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+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Приоритезация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сетевого трафика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QoS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Управление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SSH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HTTP/HTTPs (WEB 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на русском языке)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Реализация функций маршрутизатора (Layer 3), МСЭ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Встроенная защищенная операционная система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TOPAZ Linux</a:t>
            </a: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Резервируемое электропитание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Рабочая температура -40 …+70 С °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Работа в условиях сложной электромагнитной обстановки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26E6F2-9270-4CA2-B9D8-8AA0A06FD135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E596361-2DC8-4210-AE7B-598351BCD74D}"/>
              </a:ext>
            </a:extLst>
          </p:cNvPr>
          <p:cNvSpPr/>
          <p:nvPr/>
        </p:nvSpPr>
        <p:spPr>
          <a:xfrm rot="5400000">
            <a:off x="6171534" y="154311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2E050EB2-3F05-4D46-B550-ECCADD6D98A2}"/>
              </a:ext>
            </a:extLst>
          </p:cNvPr>
          <p:cNvSpPr/>
          <p:nvPr/>
        </p:nvSpPr>
        <p:spPr>
          <a:xfrm rot="5400000">
            <a:off x="6171534" y="215747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B095B202-97F7-41FB-9055-0434C8495AFD}"/>
              </a:ext>
            </a:extLst>
          </p:cNvPr>
          <p:cNvSpPr/>
          <p:nvPr/>
        </p:nvSpPr>
        <p:spPr>
          <a:xfrm rot="5400000">
            <a:off x="6171534" y="246247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1E52A884-8E0E-43A4-B845-E30CA90CC9F9}"/>
              </a:ext>
            </a:extLst>
          </p:cNvPr>
          <p:cNvSpPr/>
          <p:nvPr/>
        </p:nvSpPr>
        <p:spPr>
          <a:xfrm rot="5400000">
            <a:off x="6171534" y="276747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CC6E1A40-3E7C-458C-A3F5-3036396D919D}"/>
              </a:ext>
            </a:extLst>
          </p:cNvPr>
          <p:cNvSpPr/>
          <p:nvPr/>
        </p:nvSpPr>
        <p:spPr>
          <a:xfrm rot="5400000">
            <a:off x="6171534" y="306069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id="{D7F935B7-8455-4001-B732-C376F500290A}"/>
              </a:ext>
            </a:extLst>
          </p:cNvPr>
          <p:cNvSpPr/>
          <p:nvPr/>
        </p:nvSpPr>
        <p:spPr>
          <a:xfrm rot="5400000">
            <a:off x="6171534" y="337650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97E38261-E8F3-42D2-97B6-31B7C04690BD}"/>
              </a:ext>
            </a:extLst>
          </p:cNvPr>
          <p:cNvSpPr/>
          <p:nvPr/>
        </p:nvSpPr>
        <p:spPr>
          <a:xfrm rot="5400000">
            <a:off x="6171534" y="398313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EC21EF94-56DA-4F69-AAC5-6D77B83E8857}"/>
              </a:ext>
            </a:extLst>
          </p:cNvPr>
          <p:cNvSpPr/>
          <p:nvPr/>
        </p:nvSpPr>
        <p:spPr>
          <a:xfrm rot="5400000">
            <a:off x="6171534" y="459749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176377D4-6ADD-4406-AA9A-9F04FFDA6C08}"/>
              </a:ext>
            </a:extLst>
          </p:cNvPr>
          <p:cNvSpPr/>
          <p:nvPr/>
        </p:nvSpPr>
        <p:spPr>
          <a:xfrm rot="5400000">
            <a:off x="6171534" y="520169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40EB6E5E-5482-4886-B616-30406110DEE1}"/>
              </a:ext>
            </a:extLst>
          </p:cNvPr>
          <p:cNvSpPr/>
          <p:nvPr/>
        </p:nvSpPr>
        <p:spPr>
          <a:xfrm rot="5400000">
            <a:off x="6171534" y="550615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авнобедренный треугольник 33">
            <a:extLst>
              <a:ext uri="{FF2B5EF4-FFF2-40B4-BE49-F238E27FC236}">
                <a16:creationId xmlns:a16="http://schemas.microsoft.com/office/drawing/2014/main" id="{B89CA691-832B-4B1B-B108-BBB389464F75}"/>
              </a:ext>
            </a:extLst>
          </p:cNvPr>
          <p:cNvSpPr/>
          <p:nvPr/>
        </p:nvSpPr>
        <p:spPr>
          <a:xfrm rot="5400000">
            <a:off x="6171534" y="580589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5" y="1841850"/>
            <a:ext cx="5430685" cy="337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9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72D564E-48C4-4C31-A367-352C6B95E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7872" y="199300"/>
            <a:ext cx="58230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Маршрутизаторы </a:t>
            </a:r>
            <a:r>
              <a:rPr lang="en-US" altLang="ru-RU" sz="3600" b="1" dirty="0"/>
              <a:t>TOPAZ FW</a:t>
            </a:r>
            <a:endParaRPr lang="ru-RU" altLang="ru-RU" sz="3600" b="1" dirty="0"/>
          </a:p>
        </p:txBody>
      </p:sp>
      <p:cxnSp>
        <p:nvCxnSpPr>
          <p:cNvPr id="4" name="Прямая со стрелкой 3"/>
          <p:cNvCxnSpPr>
            <a:cxnSpLocks/>
          </p:cNvCxnSpPr>
          <p:nvPr/>
        </p:nvCxnSpPr>
        <p:spPr>
          <a:xfrm>
            <a:off x="0" y="896919"/>
            <a:ext cx="6437376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83" y="1631931"/>
            <a:ext cx="3723346" cy="158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Маршрутизаторы TOPAZ FW">
            <a:extLst>
              <a:ext uri="{FF2B5EF4-FFF2-40B4-BE49-F238E27FC236}">
                <a16:creationId xmlns:a16="http://schemas.microsoft.com/office/drawing/2014/main" id="{474BFA48-966F-4C27-A003-3E2AC828A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34" y="3961306"/>
            <a:ext cx="1354719" cy="134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Сервер доступа к данным TOPAZ IEC DAS MX681">
            <a:extLst>
              <a:ext uri="{FF2B5EF4-FFF2-40B4-BE49-F238E27FC236}">
                <a16:creationId xmlns:a16="http://schemas.microsoft.com/office/drawing/2014/main" id="{C851CD19-CC66-45C8-8EEF-0395CA6E6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724" y="3120389"/>
            <a:ext cx="1105342" cy="134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678F04B-5539-4C87-A0B6-66056E8A4DE9}"/>
              </a:ext>
            </a:extLst>
          </p:cNvPr>
          <p:cNvSpPr txBox="1"/>
          <p:nvPr/>
        </p:nvSpPr>
        <p:spPr>
          <a:xfrm>
            <a:off x="6096000" y="1398414"/>
            <a:ext cx="6007364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Проектно-компонуемый дизайн по количеству и типу портов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интерфейсов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Статическая и динамическая маршрутизация (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PBR,RIPv1/v2, OSPF, EIGRP, IS-IS,BGPv4)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IP/MPLS (LDP)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Резервирование шлюза по протоколу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VRRP </a:t>
            </a: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VPN 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IPsec, OpenVPN, L3VPN/L2VPN) </a:t>
            </a: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, туннели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IP-IP, GRE</a:t>
            </a: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Возможность реализации шифрования по алгоритму ГОСТ 28147-89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Встроенный межсетевой экран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Резервируемое электропитание, исполнение =24В или ~/= 220В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Пассивное охлаждение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Рабочая температура -40 …+70 С °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Работа в условиях сложной электромагнитной обстановки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E7936E-8C8D-46C3-A147-E0FA2BA27F50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1B71D23C-325F-4D10-BCD4-3BB6CE060DE3}"/>
              </a:ext>
            </a:extLst>
          </p:cNvPr>
          <p:cNvSpPr/>
          <p:nvPr/>
        </p:nvSpPr>
        <p:spPr>
          <a:xfrm rot="5400000">
            <a:off x="6171534" y="152552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54962296-CF41-45E0-BD41-928DC62D7606}"/>
              </a:ext>
            </a:extLst>
          </p:cNvPr>
          <p:cNvSpPr/>
          <p:nvPr/>
        </p:nvSpPr>
        <p:spPr>
          <a:xfrm rot="5400000">
            <a:off x="6171534" y="212369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2433076C-AE4B-4758-A13D-D8E26A41C031}"/>
              </a:ext>
            </a:extLst>
          </p:cNvPr>
          <p:cNvSpPr/>
          <p:nvPr/>
        </p:nvSpPr>
        <p:spPr>
          <a:xfrm rot="5400000">
            <a:off x="6171534" y="273710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8BE7399C-D1AE-482A-9A2C-5713E5286B57}"/>
              </a:ext>
            </a:extLst>
          </p:cNvPr>
          <p:cNvSpPr/>
          <p:nvPr/>
        </p:nvSpPr>
        <p:spPr>
          <a:xfrm rot="5400000">
            <a:off x="6171534" y="304571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20761776-F310-4986-8E87-4C656505BBB6}"/>
              </a:ext>
            </a:extLst>
          </p:cNvPr>
          <p:cNvSpPr/>
          <p:nvPr/>
        </p:nvSpPr>
        <p:spPr>
          <a:xfrm rot="5400000">
            <a:off x="6171534" y="335051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id="{2A1856A5-F918-47B7-B024-91B7182C127F}"/>
              </a:ext>
            </a:extLst>
          </p:cNvPr>
          <p:cNvSpPr/>
          <p:nvPr/>
        </p:nvSpPr>
        <p:spPr>
          <a:xfrm rot="5400000">
            <a:off x="6171534" y="395249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735749D4-FAF1-4720-A13F-B1AD0EC08FF5}"/>
              </a:ext>
            </a:extLst>
          </p:cNvPr>
          <p:cNvSpPr/>
          <p:nvPr/>
        </p:nvSpPr>
        <p:spPr>
          <a:xfrm rot="5400000">
            <a:off x="6171534" y="456819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5C0F173B-1E11-4209-81F8-BD95504C8773}"/>
              </a:ext>
            </a:extLst>
          </p:cNvPr>
          <p:cNvSpPr/>
          <p:nvPr/>
        </p:nvSpPr>
        <p:spPr>
          <a:xfrm rot="5400000">
            <a:off x="6171534" y="487442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917B6395-C328-46EC-947F-7F0DF4F08EDE}"/>
              </a:ext>
            </a:extLst>
          </p:cNvPr>
          <p:cNvSpPr/>
          <p:nvPr/>
        </p:nvSpPr>
        <p:spPr>
          <a:xfrm rot="5400000">
            <a:off x="6171534" y="548407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EDAB4146-5011-45E4-888E-58B06409971D}"/>
              </a:ext>
            </a:extLst>
          </p:cNvPr>
          <p:cNvSpPr/>
          <p:nvPr/>
        </p:nvSpPr>
        <p:spPr>
          <a:xfrm rot="5400000">
            <a:off x="6171534" y="578887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авнобедренный треугольник 33">
            <a:extLst>
              <a:ext uri="{FF2B5EF4-FFF2-40B4-BE49-F238E27FC236}">
                <a16:creationId xmlns:a16="http://schemas.microsoft.com/office/drawing/2014/main" id="{E9D4DB17-B553-4A7B-97BE-AF33A8587D9D}"/>
              </a:ext>
            </a:extLst>
          </p:cNvPr>
          <p:cNvSpPr/>
          <p:nvPr/>
        </p:nvSpPr>
        <p:spPr>
          <a:xfrm rot="5400000">
            <a:off x="6171534" y="608522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71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-987786" y="896919"/>
            <a:ext cx="5688623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3121" y="1483856"/>
            <a:ext cx="600736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Проектно-компонуемый дизайн по количеству и типу портов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интерфейсов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    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 (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Fast Ethernet/ Gigabit Ethernet, RS-485/RS-232)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2 SIM-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карты и опционально поддержка двух и более активных модулей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3G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LTE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Статическая и динамическая маршрутизация (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RIPv1/v2, OSPF, BGPv4)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Резервирование шлюза по протоколу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VRRP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VPN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IPsec, OpenVPN)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, туннели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IP-IP, GRE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Возможность реализации шифрования по алгоритму ГОСТ 28147-89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Встроенный межсетевой экран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Резервируемое электропитание, 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    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исполнение =24В или ~/= 220В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Пассивное охлаждение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Рабочая температура -40 …+70 С °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Работа в условиях сложной электромагнитной обстановки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34E3667-82EF-4251-97A9-AD8F748337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64" y="1483856"/>
            <a:ext cx="1568352" cy="191573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1EF71C0-0222-4B21-982E-DB90E15B47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444" y="3793292"/>
            <a:ext cx="1216494" cy="191573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23E0242-FACE-4672-B5A5-43C1A88887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8279" y="2284806"/>
            <a:ext cx="1197337" cy="19157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23580D0-A7E0-401C-B634-1A6385114342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171534" y="160506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BA417895-2ADE-431C-970F-A6EDBAE28F75}"/>
              </a:ext>
            </a:extLst>
          </p:cNvPr>
          <p:cNvSpPr/>
          <p:nvPr/>
        </p:nvSpPr>
        <p:spPr>
          <a:xfrm rot="5400000">
            <a:off x="6171534" y="241278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D4484045-1E4E-456C-A9BB-7FC07D81FD98}"/>
              </a:ext>
            </a:extLst>
          </p:cNvPr>
          <p:cNvSpPr/>
          <p:nvPr/>
        </p:nvSpPr>
        <p:spPr>
          <a:xfrm rot="5400000">
            <a:off x="6171534" y="296512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5D73E470-280C-4B03-B6FF-DB307A5DC4BC}"/>
              </a:ext>
            </a:extLst>
          </p:cNvPr>
          <p:cNvSpPr/>
          <p:nvPr/>
        </p:nvSpPr>
        <p:spPr>
          <a:xfrm rot="5400000">
            <a:off x="6171534" y="350807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8B46BE8C-9E6F-4249-81FC-D298FCBE8008}"/>
              </a:ext>
            </a:extLst>
          </p:cNvPr>
          <p:cNvSpPr/>
          <p:nvPr/>
        </p:nvSpPr>
        <p:spPr>
          <a:xfrm rot="5400000">
            <a:off x="6171534" y="378437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3D18C5CF-33D3-41A7-8038-A9775D07C100}"/>
              </a:ext>
            </a:extLst>
          </p:cNvPr>
          <p:cNvSpPr/>
          <p:nvPr/>
        </p:nvSpPr>
        <p:spPr>
          <a:xfrm rot="5400000">
            <a:off x="6171534" y="406027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id="{8869CB4D-E41F-43F8-B421-25720DD607BF}"/>
              </a:ext>
            </a:extLst>
          </p:cNvPr>
          <p:cNvSpPr/>
          <p:nvPr/>
        </p:nvSpPr>
        <p:spPr>
          <a:xfrm rot="5400000">
            <a:off x="6171534" y="460357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1DCE60B0-A881-4925-B1E5-CBC110481BD5}"/>
              </a:ext>
            </a:extLst>
          </p:cNvPr>
          <p:cNvSpPr/>
          <p:nvPr/>
        </p:nvSpPr>
        <p:spPr>
          <a:xfrm rot="5400000">
            <a:off x="6171534" y="488412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705C1152-011D-4867-8416-36DE96DBBB69}"/>
              </a:ext>
            </a:extLst>
          </p:cNvPr>
          <p:cNvSpPr/>
          <p:nvPr/>
        </p:nvSpPr>
        <p:spPr>
          <a:xfrm rot="5400000">
            <a:off x="6171534" y="543631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BE90AC0E-A9DB-4474-88BE-8F742C0C9E3A}"/>
              </a:ext>
            </a:extLst>
          </p:cNvPr>
          <p:cNvSpPr/>
          <p:nvPr/>
        </p:nvSpPr>
        <p:spPr>
          <a:xfrm rot="5400000">
            <a:off x="6171534" y="571305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4074931B-EC25-461A-8515-3E677FA64543}"/>
              </a:ext>
            </a:extLst>
          </p:cNvPr>
          <p:cNvSpPr/>
          <p:nvPr/>
        </p:nvSpPr>
        <p:spPr>
          <a:xfrm rot="5400000">
            <a:off x="6171534" y="597804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427872" y="201527"/>
            <a:ext cx="4272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Решения для </a:t>
            </a:r>
            <a:r>
              <a:rPr lang="en-US" altLang="ru-RU" sz="3600" b="1" dirty="0"/>
              <a:t>3G/LTE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8198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FD3EA5B-D8B9-4F15-BD71-84230AC30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cxnSp>
        <p:nvCxnSpPr>
          <p:cNvPr id="4" name="Прямая со стрелкой 3"/>
          <p:cNvCxnSpPr>
            <a:cxnSpLocks/>
          </p:cNvCxnSpPr>
          <p:nvPr/>
        </p:nvCxnSpPr>
        <p:spPr>
          <a:xfrm>
            <a:off x="0" y="896919"/>
            <a:ext cx="5368712" cy="0"/>
          </a:xfrm>
          <a:prstGeom prst="straightConnector1">
            <a:avLst/>
          </a:prstGeom>
          <a:ln>
            <a:solidFill>
              <a:srgbClr val="0096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580" y="896919"/>
            <a:ext cx="254000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72" y="1646238"/>
            <a:ext cx="3100387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1" y="3897799"/>
            <a:ext cx="32289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: вправо 20"/>
          <p:cNvSpPr/>
          <p:nvPr/>
        </p:nvSpPr>
        <p:spPr>
          <a:xfrm>
            <a:off x="3871660" y="2138362"/>
            <a:ext cx="619125" cy="331787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009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219075" y="2843213"/>
            <a:ext cx="47196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ru-RU" sz="1400" b="1">
                <a:solidFill>
                  <a:schemeClr val="bg1"/>
                </a:solidFill>
                <a:latin typeface="Arial" panose="020B0604020202020204" pitchFamily="34" charset="0"/>
              </a:rPr>
              <a:t>PBR, OSPF,EIGRP,IS-IS, BGPv4</a:t>
            </a:r>
            <a:r>
              <a:rPr lang="ru-RU" altLang="ru-RU" sz="1400" b="1">
                <a:solidFill>
                  <a:schemeClr val="bg1"/>
                </a:solidFill>
                <a:latin typeface="Arial" panose="020B06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ru-RU" sz="1400" b="1">
                <a:solidFill>
                  <a:schemeClr val="bg1"/>
                </a:solidFill>
                <a:latin typeface="Arial" panose="020B0604020202020204" pitchFamily="34" charset="0"/>
              </a:rPr>
              <a:t>IP/MPLS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ru-RU" sz="1400" b="1">
                <a:solidFill>
                  <a:schemeClr val="bg1"/>
                </a:solidFill>
                <a:latin typeface="Arial" panose="020B0604020202020204" pitchFamily="34" charset="0"/>
              </a:rPr>
              <a:t>VRF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400" b="1">
                <a:solidFill>
                  <a:schemeClr val="bg1"/>
                </a:solidFill>
                <a:latin typeface="Arial" panose="020B0604020202020204" pitchFamily="34" charset="0"/>
              </a:rPr>
              <a:t>МСЭ</a:t>
            </a:r>
            <a:endParaRPr lang="en-US" altLang="ru-RU" sz="14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/>
        </p:nvSpPr>
        <p:spPr bwMode="auto">
          <a:xfrm>
            <a:off x="507388" y="1201738"/>
            <a:ext cx="3001463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dirty="0">
                <a:solidFill>
                  <a:srgbClr val="012D52"/>
                </a:solidFill>
                <a:latin typeface="+mn-lt"/>
              </a:rPr>
              <a:t>Маршрутизаторы </a:t>
            </a:r>
            <a:r>
              <a:rPr lang="en-US" altLang="ru-RU" b="1" dirty="0">
                <a:solidFill>
                  <a:srgbClr val="012D52"/>
                </a:solidFill>
                <a:latin typeface="+mn-lt"/>
              </a:rPr>
              <a:t>TOPAZ FW</a:t>
            </a:r>
            <a:endParaRPr lang="ru-RU" altLang="ru-RU" b="1" dirty="0">
              <a:solidFill>
                <a:srgbClr val="012D52"/>
              </a:solidFill>
              <a:latin typeface="+mn-lt"/>
            </a:endParaRPr>
          </a:p>
        </p:txBody>
      </p:sp>
      <p:sp>
        <p:nvSpPr>
          <p:cNvPr id="14" name="Прямоугольник 14"/>
          <p:cNvSpPr>
            <a:spLocks noChangeArrowheads="1"/>
          </p:cNvSpPr>
          <p:nvPr/>
        </p:nvSpPr>
        <p:spPr bwMode="auto">
          <a:xfrm>
            <a:off x="4226311" y="5482680"/>
            <a:ext cx="2960874" cy="10976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+mn-lt"/>
              </a:rPr>
              <a:t>Узел доступа СПД </a:t>
            </a:r>
            <a:r>
              <a:rPr lang="en-US" altLang="ru-RU" sz="2000" b="1" dirty="0">
                <a:solidFill>
                  <a:schemeClr val="bg1"/>
                </a:solidFill>
                <a:latin typeface="+mn-lt"/>
              </a:rPr>
              <a:t>TOPAZ </a:t>
            </a:r>
          </a:p>
          <a:p>
            <a:pPr marL="285750" indent="-285750">
              <a:lnSpc>
                <a:spcPct val="50000"/>
              </a:lnSpc>
              <a:spcBef>
                <a:spcPts val="1000"/>
              </a:spcBef>
            </a:pP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Активное сетевое оборудование</a:t>
            </a:r>
          </a:p>
          <a:p>
            <a:pPr marL="285750" indent="-285750">
              <a:lnSpc>
                <a:spcPct val="50000"/>
              </a:lnSpc>
              <a:spcBef>
                <a:spcPts val="1000"/>
              </a:spcBef>
            </a:pP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ИБП </a:t>
            </a:r>
          </a:p>
          <a:p>
            <a:pPr marL="285750" indent="-285750">
              <a:lnSpc>
                <a:spcPct val="50000"/>
              </a:lnSpc>
              <a:spcBef>
                <a:spcPts val="1000"/>
              </a:spcBef>
            </a:pPr>
            <a:r>
              <a:rPr lang="ru-RU" altLang="ru-RU" sz="1400" dirty="0">
                <a:solidFill>
                  <a:schemeClr val="bg1"/>
                </a:solidFill>
                <a:latin typeface="+mn-lt"/>
              </a:rPr>
              <a:t>Контроль состояния шкафа </a:t>
            </a:r>
            <a:endParaRPr lang="en-US" altLang="ru-RU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5" name="Рисунок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299" y="1646238"/>
            <a:ext cx="420052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4"/>
          <p:cNvSpPr>
            <a:spLocks noChangeArrowheads="1"/>
          </p:cNvSpPr>
          <p:nvPr/>
        </p:nvSpPr>
        <p:spPr bwMode="auto">
          <a:xfrm>
            <a:off x="357913" y="3433515"/>
            <a:ext cx="3300412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dirty="0">
                <a:solidFill>
                  <a:srgbClr val="012D52"/>
                </a:solidFill>
                <a:latin typeface="+mn-lt"/>
              </a:rPr>
              <a:t>Коммутаторы </a:t>
            </a:r>
            <a:r>
              <a:rPr lang="en-US" altLang="ru-RU" b="1" dirty="0">
                <a:solidFill>
                  <a:srgbClr val="012D52"/>
                </a:solidFill>
                <a:latin typeface="+mn-lt"/>
              </a:rPr>
              <a:t>TOPAZ SW</a:t>
            </a:r>
            <a:endParaRPr lang="ru-RU" altLang="ru-RU" b="1" dirty="0">
              <a:solidFill>
                <a:srgbClr val="012D52"/>
              </a:solidFill>
              <a:latin typeface="+mn-lt"/>
            </a:endParaRPr>
          </a:p>
        </p:txBody>
      </p:sp>
      <p:sp>
        <p:nvSpPr>
          <p:cNvPr id="17" name="Стрелка: вправо 20"/>
          <p:cNvSpPr/>
          <p:nvPr/>
        </p:nvSpPr>
        <p:spPr>
          <a:xfrm>
            <a:off x="3871661" y="4004470"/>
            <a:ext cx="619125" cy="331787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009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D80289-F179-4735-AA7E-B5DDC39836E9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1D2B7BA-AA09-43F6-8E3A-2C8C09AFC10C}"/>
              </a:ext>
            </a:extLst>
          </p:cNvPr>
          <p:cNvSpPr/>
          <p:nvPr/>
        </p:nvSpPr>
        <p:spPr>
          <a:xfrm>
            <a:off x="427872" y="199300"/>
            <a:ext cx="49408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Узел транспортной сети</a:t>
            </a:r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ADE39C28-A266-4BDD-ACD5-A35DA37A6353}"/>
              </a:ext>
            </a:extLst>
          </p:cNvPr>
          <p:cNvSpPr/>
          <p:nvPr/>
        </p:nvSpPr>
        <p:spPr>
          <a:xfrm rot="5400000">
            <a:off x="4323145" y="587911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CBF68687-5371-4CB7-8E61-738708B06F9E}"/>
              </a:ext>
            </a:extLst>
          </p:cNvPr>
          <p:cNvSpPr/>
          <p:nvPr/>
        </p:nvSpPr>
        <p:spPr>
          <a:xfrm rot="5400000">
            <a:off x="4323145" y="611787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B6F98172-421E-4123-9201-AECE648F4B85}"/>
              </a:ext>
            </a:extLst>
          </p:cNvPr>
          <p:cNvSpPr/>
          <p:nvPr/>
        </p:nvSpPr>
        <p:spPr>
          <a:xfrm rot="5400000">
            <a:off x="4323145" y="635409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74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</TotalTime>
  <Words>562</Words>
  <Application>Microsoft Office PowerPoint</Application>
  <PresentationFormat>Широкоэкранный</PresentationFormat>
  <Paragraphs>109</Paragraphs>
  <Slides>13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Microsoft YaHei</vt:lpstr>
      <vt:lpstr>Arial</vt:lpstr>
      <vt:lpstr>Calibri</vt:lpstr>
      <vt:lpstr>Calibri Light</vt:lpstr>
      <vt:lpstr>Open Sans Light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Маслюков Михаил</dc:creator>
  <cp:lastModifiedBy>Крутских Иван</cp:lastModifiedBy>
  <cp:revision>50</cp:revision>
  <dcterms:created xsi:type="dcterms:W3CDTF">2023-12-05T07:14:31Z</dcterms:created>
  <dcterms:modified xsi:type="dcterms:W3CDTF">2024-04-15T08:35:40Z</dcterms:modified>
</cp:coreProperties>
</file>