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1008" r:id="rId3"/>
    <p:sldId id="3205" r:id="rId4"/>
    <p:sldId id="3199" r:id="rId5"/>
    <p:sldId id="3200" r:id="rId6"/>
    <p:sldId id="3201" r:id="rId7"/>
    <p:sldId id="3202" r:id="rId8"/>
    <p:sldId id="3203" r:id="rId9"/>
    <p:sldId id="3204" r:id="rId10"/>
    <p:sldId id="3206" r:id="rId11"/>
    <p:sldId id="3207" r:id="rId12"/>
    <p:sldId id="3208" r:id="rId13"/>
    <p:sldId id="3209" r:id="rId14"/>
    <p:sldId id="3210" r:id="rId15"/>
    <p:sldId id="3211" r:id="rId16"/>
    <p:sldId id="3212" r:id="rId17"/>
    <p:sldId id="3195" r:id="rId18"/>
  </p:sldIdLst>
  <p:sldSz cx="5854700" cy="3295650"/>
  <p:notesSz cx="10020300" cy="68881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94D4E"/>
    <a:srgbClr val="362F81"/>
    <a:srgbClr val="E74623"/>
    <a:srgbClr val="E8440D"/>
    <a:srgbClr val="363789"/>
    <a:srgbClr val="383081"/>
    <a:srgbClr val="3A4599"/>
    <a:srgbClr val="928A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933" autoAdjust="0"/>
    <p:restoredTop sz="94712" autoAdjust="0"/>
  </p:normalViewPr>
  <p:slideViewPr>
    <p:cSldViewPr>
      <p:cViewPr varScale="1">
        <p:scale>
          <a:sx n="220" d="100"/>
          <a:sy n="220" d="100"/>
        </p:scale>
        <p:origin x="750" y="168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232" d="100"/>
          <a:sy n="232" d="100"/>
        </p:scale>
        <p:origin x="1446" y="18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2AFFBF24-CD08-3FAF-81D7-F2214E34B56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0"/>
            <a:ext cx="4341768" cy="345072"/>
          </a:xfrm>
          <a:prstGeom prst="rect">
            <a:avLst/>
          </a:prstGeom>
        </p:spPr>
        <p:txBody>
          <a:bodyPr vert="horz" lIns="168963" tIns="84481" rIns="168963" bIns="84481" rtlCol="0"/>
          <a:lstStyle>
            <a:lvl1pPr algn="l">
              <a:defRPr sz="2200"/>
            </a:lvl1pPr>
          </a:lstStyle>
          <a:p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C1428048-ABBA-B110-AD78-62C02B37FB5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675817" y="0"/>
            <a:ext cx="4341768" cy="345072"/>
          </a:xfrm>
          <a:prstGeom prst="rect">
            <a:avLst/>
          </a:prstGeom>
        </p:spPr>
        <p:txBody>
          <a:bodyPr vert="horz" lIns="168963" tIns="84481" rIns="168963" bIns="84481" rtlCol="0"/>
          <a:lstStyle>
            <a:lvl1pPr algn="r">
              <a:defRPr sz="2200"/>
            </a:lvl1pPr>
          </a:lstStyle>
          <a:p>
            <a:fld id="{571958DC-6629-4D5D-95DB-D201034C8CF4}" type="datetimeFigureOut">
              <a:rPr lang="ru-RU" smtClean="0"/>
              <a:pPr/>
              <a:t>22.04.2024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A2C2C16C-E3BF-701D-5B50-0F3C6A9673C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" y="6543091"/>
            <a:ext cx="4341768" cy="345072"/>
          </a:xfrm>
          <a:prstGeom prst="rect">
            <a:avLst/>
          </a:prstGeom>
        </p:spPr>
        <p:txBody>
          <a:bodyPr vert="horz" lIns="168963" tIns="84481" rIns="168963" bIns="84481" rtlCol="0" anchor="b"/>
          <a:lstStyle>
            <a:lvl1pPr algn="l">
              <a:defRPr sz="2200"/>
            </a:lvl1pPr>
          </a:lstStyle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C734AB98-CF2D-45B7-2385-27BEA6C5294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675817" y="6543091"/>
            <a:ext cx="4341768" cy="345072"/>
          </a:xfrm>
          <a:prstGeom prst="rect">
            <a:avLst/>
          </a:prstGeom>
        </p:spPr>
        <p:txBody>
          <a:bodyPr vert="horz" lIns="168963" tIns="84481" rIns="168963" bIns="84481" rtlCol="0" anchor="b"/>
          <a:lstStyle>
            <a:lvl1pPr algn="r">
              <a:defRPr sz="2200"/>
            </a:lvl1pPr>
          </a:lstStyle>
          <a:p>
            <a:fld id="{C1D612AC-F182-44FC-9440-B2CBFE49D3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15855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414874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 lIns="168963" tIns="84481" rIns="168963" bIns="84481">
            <a:normAutofit fontScale="25000" lnSpcReduction="20000"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439102" y="1021651"/>
            <a:ext cx="4976495" cy="69208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878205" y="1845564"/>
            <a:ext cx="4098289" cy="8239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CEE21F-D870-487D-9E65-3B8CE3D72F4F}" type="datetime1">
              <a:rPr lang="en-US" smtClean="0"/>
              <a:pPr/>
              <a:t>4/22/2024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3"/>
            <a:ext cx="5852152" cy="329183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53BFC1-90BF-47F2-8D71-A9F5954F0ACE}" type="datetime1">
              <a:rPr lang="en-US" smtClean="0"/>
              <a:pPr/>
              <a:t>4/22/2024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292735" y="757999"/>
            <a:ext cx="2546794" cy="217512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015170" y="757999"/>
            <a:ext cx="2546794" cy="217512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3C74A5-7F18-462C-AEA9-AF43FF920F70}" type="datetime1">
              <a:rPr lang="en-US" smtClean="0"/>
              <a:pPr/>
              <a:t>4/22/2024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5473B9-D066-4103-BB97-2684CD49CE09}" type="datetime1">
              <a:rPr lang="en-US" smtClean="0"/>
              <a:pPr/>
              <a:t>4/22/2024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BBBB4-2111-47E5-B39E-FEBAD6E3D8E5}" type="datetime1">
              <a:rPr lang="en-US" smtClean="0"/>
              <a:pPr/>
              <a:t>4/22/2024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92735" y="3064954"/>
            <a:ext cx="1346581" cy="276999"/>
          </a:xfrm>
        </p:spPr>
        <p:txBody>
          <a:bodyPr/>
          <a:lstStyle/>
          <a:p>
            <a:fld id="{7419DCB0-7634-4AFE-A423-9A3F657D120D}" type="datetime1">
              <a:rPr lang="ru-RU" smtClean="0"/>
              <a:pPr/>
              <a:t>22.04.2024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990598" y="3064954"/>
            <a:ext cx="1873503" cy="276999"/>
          </a:xfrm>
        </p:spPr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15384" y="3064954"/>
            <a:ext cx="1346581" cy="276999"/>
          </a:xfrm>
        </p:spPr>
        <p:txBody>
          <a:bodyPr/>
          <a:lstStyle/>
          <a:p>
            <a:fld id="{B3A11175-85E4-4762-B494-C345E595A1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8202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8CC38E4D-564D-44F5-868D-15136F2FB8C2}"/>
              </a:ext>
            </a:extLst>
          </p:cNvPr>
          <p:cNvSpPr/>
          <p:nvPr userDrawn="1"/>
        </p:nvSpPr>
        <p:spPr>
          <a:xfrm>
            <a:off x="0" y="0"/>
            <a:ext cx="5854700" cy="32956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153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429" y="8773"/>
            <a:ext cx="4643806" cy="25905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153">
                <a:solidFill>
                  <a:srgbClr val="E64710"/>
                </a:solidFill>
              </a:defRPr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11" y="868147"/>
            <a:ext cx="5049679" cy="1384995"/>
          </a:xfrm>
        </p:spPr>
        <p:txBody>
          <a:bodyPr/>
          <a:lstStyle>
            <a:lvl1pPr>
              <a:defRPr>
                <a:solidFill>
                  <a:schemeClr val="bg2">
                    <a:lumMod val="10000"/>
                  </a:schemeClr>
                </a:solidFill>
                <a:latin typeface="+mn-lt"/>
              </a:defRPr>
            </a:lvl1pPr>
            <a:lvl2pPr>
              <a:defRPr>
                <a:solidFill>
                  <a:schemeClr val="bg2">
                    <a:lumMod val="10000"/>
                  </a:schemeClr>
                </a:solidFill>
                <a:latin typeface="+mn-lt"/>
              </a:defRPr>
            </a:lvl2pPr>
            <a:lvl3pPr>
              <a:defRPr>
                <a:solidFill>
                  <a:schemeClr val="bg2">
                    <a:lumMod val="10000"/>
                  </a:schemeClr>
                </a:solidFill>
                <a:latin typeface="+mn-lt"/>
              </a:defRPr>
            </a:lvl3pPr>
            <a:lvl4pPr>
              <a:defRPr>
                <a:solidFill>
                  <a:schemeClr val="bg2">
                    <a:lumMod val="10000"/>
                  </a:schemeClr>
                </a:solidFill>
                <a:latin typeface="+mn-lt"/>
              </a:defRPr>
            </a:lvl4pPr>
            <a:lvl5pPr>
              <a:defRPr>
                <a:solidFill>
                  <a:schemeClr val="bg2">
                    <a:lumMod val="10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92735" y="3064954"/>
            <a:ext cx="1346581" cy="276999"/>
          </a:xfrm>
        </p:spPr>
        <p:txBody>
          <a:bodyPr/>
          <a:lstStyle>
            <a:lvl1pPr>
              <a:defRPr>
                <a:solidFill>
                  <a:schemeClr val="bg2">
                    <a:lumMod val="10000"/>
                  </a:schemeClr>
                </a:solidFill>
                <a:latin typeface="+mn-lt"/>
              </a:defRPr>
            </a:lvl1pPr>
          </a:lstStyle>
          <a:p>
            <a:fld id="{4E03EC0A-D91B-4051-B651-CA7B6014E799}" type="datetime1">
              <a:rPr lang="ru-RU" smtClean="0"/>
              <a:pPr/>
              <a:t>22.04.2024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90598" y="3064954"/>
            <a:ext cx="1873503" cy="276999"/>
          </a:xfrm>
        </p:spPr>
        <p:txBody>
          <a:bodyPr/>
          <a:lstStyle>
            <a:lvl1pPr>
              <a:defRPr>
                <a:solidFill>
                  <a:schemeClr val="bg2">
                    <a:lumMod val="10000"/>
                  </a:schemeClr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15384" y="3064954"/>
            <a:ext cx="1346581" cy="276999"/>
          </a:xfrm>
        </p:spPr>
        <p:txBody>
          <a:bodyPr/>
          <a:lstStyle>
            <a:lvl1pPr>
              <a:defRPr>
                <a:solidFill>
                  <a:schemeClr val="bg2">
                    <a:lumMod val="10000"/>
                  </a:schemeClr>
                </a:solidFill>
                <a:latin typeface="+mn-lt"/>
              </a:defRPr>
            </a:lvl1pPr>
          </a:lstStyle>
          <a:p>
            <a:fld id="{B3A11175-85E4-4762-B494-C345E595A10B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C7FE7266-5458-4017-9D64-E4A98BF549FF}"/>
              </a:ext>
            </a:extLst>
          </p:cNvPr>
          <p:cNvCxnSpPr>
            <a:cxnSpLocks/>
          </p:cNvCxnSpPr>
          <p:nvPr userDrawn="1"/>
        </p:nvCxnSpPr>
        <p:spPr>
          <a:xfrm>
            <a:off x="75429" y="267828"/>
            <a:ext cx="5713088" cy="0"/>
          </a:xfrm>
          <a:prstGeom prst="line">
            <a:avLst/>
          </a:prstGeom>
          <a:ln w="12700">
            <a:solidFill>
              <a:srgbClr val="E6471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F4EF6865-D949-4B06-A1B6-CE02B754B91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5418" y="51632"/>
            <a:ext cx="993854" cy="170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1206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252517" y="902713"/>
            <a:ext cx="1349664" cy="3683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76382" y="777483"/>
            <a:ext cx="4301934" cy="12414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990598" y="3064954"/>
            <a:ext cx="1873503" cy="1647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292735" y="3064954"/>
            <a:ext cx="1346581" cy="1647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F49D2F-A6CA-4867-BE87-63DCFF08530C}" type="datetime1">
              <a:rPr lang="en-US" smtClean="0"/>
              <a:pPr/>
              <a:t>4/22/2024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4215384" y="3064954"/>
            <a:ext cx="1346581" cy="1647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7" r:id="rId6"/>
    <p:sldLayoutId id="2147483668" r:id="rId7"/>
  </p:sldLayoutIdLst>
  <p:hf hdr="0" ftr="0" dt="0"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3814"/>
            <a:ext cx="5852152" cy="329183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3" name="object 3"/>
          <p:cNvSpPr/>
          <p:nvPr/>
        </p:nvSpPr>
        <p:spPr>
          <a:xfrm>
            <a:off x="376207" y="209252"/>
            <a:ext cx="158115" cy="210820"/>
          </a:xfrm>
          <a:custGeom>
            <a:avLst/>
            <a:gdLst/>
            <a:ahLst/>
            <a:cxnLst/>
            <a:rect l="l" t="t" r="r" b="b"/>
            <a:pathLst>
              <a:path w="158115" h="210820">
                <a:moveTo>
                  <a:pt x="49143" y="134230"/>
                </a:moveTo>
                <a:lnTo>
                  <a:pt x="0" y="167833"/>
                </a:lnTo>
                <a:lnTo>
                  <a:pt x="0" y="210729"/>
                </a:lnTo>
                <a:lnTo>
                  <a:pt x="158047" y="210729"/>
                </a:lnTo>
                <a:lnTo>
                  <a:pt x="158047" y="202953"/>
                </a:lnTo>
                <a:lnTo>
                  <a:pt x="149663" y="202953"/>
                </a:lnTo>
                <a:lnTo>
                  <a:pt x="49143" y="134230"/>
                </a:lnTo>
                <a:close/>
              </a:path>
              <a:path w="158115" h="210820">
                <a:moveTo>
                  <a:pt x="158047" y="0"/>
                </a:moveTo>
                <a:lnTo>
                  <a:pt x="0" y="0"/>
                </a:lnTo>
                <a:lnTo>
                  <a:pt x="0" y="12061"/>
                </a:lnTo>
                <a:lnTo>
                  <a:pt x="123304" y="12061"/>
                </a:lnTo>
                <a:lnTo>
                  <a:pt x="123501" y="13442"/>
                </a:lnTo>
                <a:lnTo>
                  <a:pt x="63637" y="31381"/>
                </a:lnTo>
                <a:lnTo>
                  <a:pt x="65509" y="44597"/>
                </a:lnTo>
                <a:lnTo>
                  <a:pt x="136893" y="44597"/>
                </a:lnTo>
                <a:lnTo>
                  <a:pt x="137081" y="45933"/>
                </a:lnTo>
                <a:lnTo>
                  <a:pt x="68601" y="66452"/>
                </a:lnTo>
                <a:lnTo>
                  <a:pt x="72608" y="94745"/>
                </a:lnTo>
                <a:lnTo>
                  <a:pt x="150732" y="202223"/>
                </a:lnTo>
                <a:lnTo>
                  <a:pt x="149663" y="202953"/>
                </a:lnTo>
                <a:lnTo>
                  <a:pt x="158047" y="202953"/>
                </a:lnTo>
                <a:lnTo>
                  <a:pt x="158047" y="0"/>
                </a:lnTo>
                <a:close/>
              </a:path>
              <a:path w="158115" h="210820">
                <a:moveTo>
                  <a:pt x="0" y="57557"/>
                </a:moveTo>
                <a:lnTo>
                  <a:pt x="0" y="130079"/>
                </a:lnTo>
                <a:lnTo>
                  <a:pt x="25683" y="94745"/>
                </a:lnTo>
                <a:lnTo>
                  <a:pt x="29688" y="66452"/>
                </a:lnTo>
                <a:lnTo>
                  <a:pt x="0" y="57557"/>
                </a:lnTo>
                <a:close/>
              </a:path>
              <a:path w="158115" h="210820">
                <a:moveTo>
                  <a:pt x="0" y="20999"/>
                </a:moveTo>
                <a:lnTo>
                  <a:pt x="0" y="44597"/>
                </a:lnTo>
                <a:lnTo>
                  <a:pt x="32781" y="44597"/>
                </a:lnTo>
                <a:lnTo>
                  <a:pt x="34653" y="31381"/>
                </a:lnTo>
                <a:lnTo>
                  <a:pt x="0" y="20999"/>
                </a:lnTo>
                <a:close/>
              </a:path>
            </a:pathLst>
          </a:custGeom>
          <a:solidFill>
            <a:srgbClr val="E7462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04497" y="209252"/>
            <a:ext cx="1007992" cy="21072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 txBox="1"/>
          <p:nvPr/>
        </p:nvSpPr>
        <p:spPr>
          <a:xfrm>
            <a:off x="407070" y="1143769"/>
            <a:ext cx="5040560" cy="100668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ts val="2550"/>
              </a:lnSpc>
            </a:pPr>
            <a:r>
              <a:rPr lang="ru-RU" sz="28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Опыт серийного применения</a:t>
            </a:r>
            <a:br>
              <a:rPr lang="ru-RU" sz="28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</a:br>
            <a:r>
              <a:rPr lang="ru-RU" sz="2800" b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санкционно</a:t>
            </a:r>
            <a:r>
              <a:rPr lang="ru-RU" sz="28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-устойчивых</a:t>
            </a:r>
            <a:br>
              <a:rPr lang="ru-RU" sz="28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</a:br>
            <a:r>
              <a:rPr lang="ru-RU" sz="28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комплектующих</a:t>
            </a:r>
          </a:p>
        </p:txBody>
      </p:sp>
      <p:sp>
        <p:nvSpPr>
          <p:cNvPr id="8" name="Подзаголовок 8"/>
          <p:cNvSpPr txBox="1"/>
          <p:nvPr/>
        </p:nvSpPr>
        <p:spPr>
          <a:xfrm>
            <a:off x="263054" y="2655937"/>
            <a:ext cx="5112568" cy="504056"/>
          </a:xfrm>
          <a:prstGeom prst="rect">
            <a:avLst/>
          </a:prstGeom>
        </p:spPr>
        <p:txBody>
          <a:bodyPr>
            <a:normAutofit/>
          </a:bodyPr>
          <a:lstStyle>
            <a:lvl1pPr marL="109779" indent="-109779" algn="l" defTabSz="439118" rtl="0" eaLnBrk="1" latinLnBrk="0" hangingPunct="1">
              <a:lnSpc>
                <a:spcPct val="90000"/>
              </a:lnSpc>
              <a:spcBef>
                <a:spcPts val="480"/>
              </a:spcBef>
              <a:buFont typeface="Arial" panose="020B0604020202020204" pitchFamily="34" charset="0"/>
              <a:buChar char="•"/>
              <a:defRPr sz="13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9338" indent="-109779" algn="l" defTabSz="439118" rtl="0" eaLnBrk="1" latinLnBrk="0" hangingPunct="1">
              <a:lnSpc>
                <a:spcPct val="90000"/>
              </a:lnSpc>
              <a:spcBef>
                <a:spcPts val="240"/>
              </a:spcBef>
              <a:buFont typeface="Arial" panose="020B0604020202020204" pitchFamily="34" charset="0"/>
              <a:buChar char="•"/>
              <a:defRPr sz="115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48897" indent="-109779" algn="l" defTabSz="439118" rtl="0" eaLnBrk="1" latinLnBrk="0" hangingPunct="1">
              <a:lnSpc>
                <a:spcPct val="90000"/>
              </a:lnSpc>
              <a:spcBef>
                <a:spcPts val="240"/>
              </a:spcBef>
              <a:buFont typeface="Arial" panose="020B0604020202020204" pitchFamily="34" charset="0"/>
              <a:buChar char="•"/>
              <a:defRPr sz="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68456" indent="-109779" algn="l" defTabSz="439118" rtl="0" eaLnBrk="1" latinLnBrk="0" hangingPunct="1">
              <a:lnSpc>
                <a:spcPct val="90000"/>
              </a:lnSpc>
              <a:spcBef>
                <a:spcPts val="240"/>
              </a:spcBef>
              <a:buFont typeface="Arial" panose="020B0604020202020204" pitchFamily="34" charset="0"/>
              <a:buChar char="•"/>
              <a:defRPr sz="8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88015" indent="-109779" algn="l" defTabSz="439118" rtl="0" eaLnBrk="1" latinLnBrk="0" hangingPunct="1">
              <a:lnSpc>
                <a:spcPct val="90000"/>
              </a:lnSpc>
              <a:spcBef>
                <a:spcPts val="240"/>
              </a:spcBef>
              <a:buFont typeface="Arial" panose="020B0604020202020204" pitchFamily="34" charset="0"/>
              <a:buChar char="•"/>
              <a:defRPr sz="8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07574" indent="-109779" algn="l" defTabSz="439118" rtl="0" eaLnBrk="1" latinLnBrk="0" hangingPunct="1">
              <a:lnSpc>
                <a:spcPct val="90000"/>
              </a:lnSpc>
              <a:spcBef>
                <a:spcPts val="240"/>
              </a:spcBef>
              <a:buFont typeface="Arial" panose="020B0604020202020204" pitchFamily="34" charset="0"/>
              <a:buChar char="•"/>
              <a:defRPr sz="8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27133" indent="-109779" algn="l" defTabSz="439118" rtl="0" eaLnBrk="1" latinLnBrk="0" hangingPunct="1">
              <a:lnSpc>
                <a:spcPct val="90000"/>
              </a:lnSpc>
              <a:spcBef>
                <a:spcPts val="240"/>
              </a:spcBef>
              <a:buFont typeface="Arial" panose="020B0604020202020204" pitchFamily="34" charset="0"/>
              <a:buChar char="•"/>
              <a:defRPr sz="8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46692" indent="-109779" algn="l" defTabSz="439118" rtl="0" eaLnBrk="1" latinLnBrk="0" hangingPunct="1">
              <a:lnSpc>
                <a:spcPct val="90000"/>
              </a:lnSpc>
              <a:spcBef>
                <a:spcPts val="240"/>
              </a:spcBef>
              <a:buFont typeface="Arial" panose="020B0604020202020204" pitchFamily="34" charset="0"/>
              <a:buChar char="•"/>
              <a:defRPr sz="8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66250" indent="-109779" algn="l" defTabSz="439118" rtl="0" eaLnBrk="1" latinLnBrk="0" hangingPunct="1">
              <a:lnSpc>
                <a:spcPct val="90000"/>
              </a:lnSpc>
              <a:spcBef>
                <a:spcPts val="240"/>
              </a:spcBef>
              <a:buFont typeface="Arial" panose="020B0604020202020204" pitchFamily="34" charset="0"/>
              <a:buChar char="•"/>
              <a:defRPr sz="86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1" dirty="0">
                <a:solidFill>
                  <a:srgbClr val="494D4E"/>
                </a:solidFill>
              </a:rPr>
              <a:t>Технический </a:t>
            </a:r>
            <a:r>
              <a:rPr lang="ru-RU" b="1" dirty="0" smtClean="0">
                <a:solidFill>
                  <a:srgbClr val="494D4E"/>
                </a:solidFill>
              </a:rPr>
              <a:t>директор </a:t>
            </a:r>
            <a:r>
              <a:rPr lang="ru-RU" sz="1200" b="1" dirty="0" smtClean="0">
                <a:solidFill>
                  <a:srgbClr val="494D4E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ООО </a:t>
            </a:r>
            <a:r>
              <a:rPr lang="ru-RU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«НПП Бреслер»</a:t>
            </a:r>
          </a:p>
          <a:p>
            <a:pPr marL="0" indent="0">
              <a:buNone/>
            </a:pPr>
            <a:r>
              <a:rPr lang="ru-RU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Николаев Евгений Александрович</a:t>
            </a:r>
            <a:endParaRPr lang="ru-RU" sz="1200" dirty="0">
              <a:solidFill>
                <a:schemeClr val="tx1">
                  <a:lumMod val="75000"/>
                  <a:lumOff val="25000"/>
                </a:schemeClr>
              </a:solidFill>
              <a:latin typeface="Roboto" panose="02000000000000000000" pitchFamily="2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Номер слайда 1">
            <a:extLst>
              <a:ext uri="{FF2B5EF4-FFF2-40B4-BE49-F238E27FC236}">
                <a16:creationId xmlns:a16="http://schemas.microsoft.com/office/drawing/2014/main" id="{3D9F89F1-BDB5-4711-854D-2C2EDC36B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215384" y="3064954"/>
            <a:ext cx="1346581" cy="123111"/>
          </a:xfrm>
        </p:spPr>
        <p:txBody>
          <a:bodyPr wrap="square" lIns="0" tIns="0" rIns="0" bIns="0">
            <a:spAutoFit/>
          </a:bodyPr>
          <a:lstStyle/>
          <a:p>
            <a:r>
              <a:rPr lang="ru-RU" sz="799" dirty="0">
                <a:solidFill>
                  <a:schemeClr val="tx1">
                    <a:tint val="75000"/>
                  </a:schemeClr>
                </a:solidFill>
              </a:rPr>
              <a:t>10</a:t>
            </a:r>
          </a:p>
        </p:txBody>
      </p:sp>
      <p:sp>
        <p:nvSpPr>
          <p:cNvPr id="25" name="Заголовок 4">
            <a:extLst>
              <a:ext uri="{FF2B5EF4-FFF2-40B4-BE49-F238E27FC236}">
                <a16:creationId xmlns:a16="http://schemas.microsoft.com/office/drawing/2014/main" id="{F2172AD2-2CA3-4036-A8B9-C13D98A8F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429" y="61356"/>
            <a:ext cx="4643806" cy="153888"/>
          </a:xfrm>
        </p:spPr>
        <p:txBody>
          <a:bodyPr vert="horz" wrap="square" lIns="0" tIns="0" rIns="0" bIns="0" rtlCol="0" anchor="ctr">
            <a:spAutoFit/>
          </a:bodyPr>
          <a:lstStyle/>
          <a:p>
            <a:pPr marL="12700" algn="l" rtl="0"/>
            <a:r>
              <a:rPr lang="ru-RU" sz="1000" b="1" kern="1200" dirty="0" smtClean="0">
                <a:solidFill>
                  <a:srgbClr val="494D4E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ПРИМЕНЕНИЕ ПРОДУКЦИИ </a:t>
            </a:r>
            <a:r>
              <a:rPr lang="en-US" sz="1000" b="1" kern="1200" dirty="0" smtClean="0">
                <a:solidFill>
                  <a:srgbClr val="494D4E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“FABLESS” </a:t>
            </a:r>
            <a:r>
              <a:rPr lang="ru-RU" sz="1000" b="1" kern="1200" dirty="0" smtClean="0">
                <a:solidFill>
                  <a:srgbClr val="494D4E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ПОСТАВЩИКОВ</a:t>
            </a:r>
            <a:endParaRPr lang="ru-RU" sz="1000" b="1" kern="1200" dirty="0">
              <a:solidFill>
                <a:srgbClr val="494D4E"/>
              </a:solidFill>
              <a:latin typeface="Roboto" panose="02000000000000000000" pitchFamily="2" charset="0"/>
              <a:ea typeface="Roboto" panose="02000000000000000000" pitchFamily="2" charset="0"/>
              <a:cs typeface="Arial"/>
            </a:endParaRPr>
          </a:p>
        </p:txBody>
      </p:sp>
      <p:sp>
        <p:nvSpPr>
          <p:cNvPr id="7" name="object 33">
            <a:extLst>
              <a:ext uri="{FF2B5EF4-FFF2-40B4-BE49-F238E27FC236}">
                <a16:creationId xmlns:a16="http://schemas.microsoft.com/office/drawing/2014/main" id="{845A50DD-4836-4498-A8FD-5453A4D47035}"/>
              </a:ext>
            </a:extLst>
          </p:cNvPr>
          <p:cNvSpPr txBox="1"/>
          <p:nvPr/>
        </p:nvSpPr>
        <p:spPr>
          <a:xfrm>
            <a:off x="263054" y="495697"/>
            <a:ext cx="2376264" cy="80278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sz="800" b="1" dirty="0">
                <a:solidFill>
                  <a:srgbClr val="E74623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Особенность:</a:t>
            </a:r>
          </a:p>
          <a:p>
            <a:pPr marL="12700" marR="5080">
              <a:lnSpc>
                <a:spcPts val="670"/>
              </a:lnSpc>
              <a:spcBef>
                <a:spcPts val="370"/>
              </a:spcBef>
            </a:pPr>
            <a:r>
              <a:rPr lang="ru-RU" sz="600" dirty="0"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Большое количество «</a:t>
            </a:r>
            <a:r>
              <a:rPr lang="ru-RU" sz="600" dirty="0" err="1"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fabless</a:t>
            </a:r>
            <a:r>
              <a:rPr lang="ru-RU" sz="600" dirty="0"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» компаний, то есть не имеющих своих собственных производственных мощностей и выпускающих продукцию за счет контрактных производителей. У таких поставщиков при переходе на другие производственные площадки может наблюдаться изменение некоторых технических параметров из-за вариации технологий производства.</a:t>
            </a:r>
          </a:p>
        </p:txBody>
      </p:sp>
      <p:sp>
        <p:nvSpPr>
          <p:cNvPr id="8" name="object 33">
            <a:extLst>
              <a:ext uri="{FF2B5EF4-FFF2-40B4-BE49-F238E27FC236}">
                <a16:creationId xmlns:a16="http://schemas.microsoft.com/office/drawing/2014/main" id="{6FAAEB56-3BC5-4E75-8C05-00BC08FDB489}"/>
              </a:ext>
            </a:extLst>
          </p:cNvPr>
          <p:cNvSpPr txBox="1"/>
          <p:nvPr/>
        </p:nvSpPr>
        <p:spPr>
          <a:xfrm>
            <a:off x="3287390" y="2367905"/>
            <a:ext cx="2376264" cy="5334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sz="800" b="1" dirty="0">
                <a:solidFill>
                  <a:srgbClr val="E74623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Действия:</a:t>
            </a:r>
          </a:p>
          <a:p>
            <a:pPr marL="12700" marR="5080">
              <a:lnSpc>
                <a:spcPts val="670"/>
              </a:lnSpc>
              <a:spcBef>
                <a:spcPts val="370"/>
              </a:spcBef>
            </a:pPr>
            <a:r>
              <a:rPr lang="ru-RU" sz="600" dirty="0"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Независимо от информации, представленной в технических описаниях, необходимо проводить входной контроль комплектующих по партиям и квалификационные испытания на образцах конечной продукции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D3E6BF8-D4B7-43D6-B8B1-35781516316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38005"/>
            <a:ext cx="5854700" cy="1301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9823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Номер слайда 1">
            <a:extLst>
              <a:ext uri="{FF2B5EF4-FFF2-40B4-BE49-F238E27FC236}">
                <a16:creationId xmlns:a16="http://schemas.microsoft.com/office/drawing/2014/main" id="{3D9F89F1-BDB5-4711-854D-2C2EDC36B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215384" y="3064954"/>
            <a:ext cx="1346581" cy="123111"/>
          </a:xfrm>
        </p:spPr>
        <p:txBody>
          <a:bodyPr wrap="square" lIns="0" tIns="0" rIns="0" bIns="0">
            <a:spAutoFit/>
          </a:bodyPr>
          <a:lstStyle/>
          <a:p>
            <a:r>
              <a:rPr lang="en-US" sz="799" dirty="0">
                <a:solidFill>
                  <a:schemeClr val="tx1">
                    <a:tint val="75000"/>
                  </a:schemeClr>
                </a:solidFill>
              </a:rPr>
              <a:t>11</a:t>
            </a:r>
            <a:endParaRPr lang="ru-RU" sz="799" dirty="0">
              <a:solidFill>
                <a:schemeClr val="tx1">
                  <a:tint val="75000"/>
                </a:schemeClr>
              </a:solidFill>
            </a:endParaRPr>
          </a:p>
        </p:txBody>
      </p:sp>
      <p:sp>
        <p:nvSpPr>
          <p:cNvPr id="25" name="Заголовок 4">
            <a:extLst>
              <a:ext uri="{FF2B5EF4-FFF2-40B4-BE49-F238E27FC236}">
                <a16:creationId xmlns:a16="http://schemas.microsoft.com/office/drawing/2014/main" id="{F2172AD2-2CA3-4036-A8B9-C13D98A8F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429" y="61356"/>
            <a:ext cx="4643806" cy="153888"/>
          </a:xfrm>
        </p:spPr>
        <p:txBody>
          <a:bodyPr vert="horz" wrap="square" lIns="0" tIns="0" rIns="0" bIns="0" rtlCol="0" anchor="ctr">
            <a:spAutoFit/>
          </a:bodyPr>
          <a:lstStyle/>
          <a:p>
            <a:pPr marL="12700" algn="l" rtl="0"/>
            <a:r>
              <a:rPr lang="ru-RU" sz="1000" b="1" kern="1200" dirty="0" smtClean="0">
                <a:solidFill>
                  <a:srgbClr val="494D4E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ПРИМЕНЕНИЕ БРЕНДИРОВАННОЙ ПРОДУКЦИИ</a:t>
            </a:r>
            <a:endParaRPr lang="ru-RU" sz="1000" b="1" kern="1200" dirty="0">
              <a:solidFill>
                <a:srgbClr val="494D4E"/>
              </a:solidFill>
              <a:latin typeface="Roboto" panose="02000000000000000000" pitchFamily="2" charset="0"/>
              <a:ea typeface="Roboto" panose="02000000000000000000" pitchFamily="2" charset="0"/>
              <a:cs typeface="Arial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F93F4B5-9C4F-4159-995E-9391837C81C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71761"/>
            <a:ext cx="5854700" cy="1689436"/>
          </a:xfrm>
          <a:prstGeom prst="rect">
            <a:avLst/>
          </a:prstGeom>
        </p:spPr>
      </p:pic>
      <p:sp>
        <p:nvSpPr>
          <p:cNvPr id="9" name="object 33">
            <a:extLst>
              <a:ext uri="{FF2B5EF4-FFF2-40B4-BE49-F238E27FC236}">
                <a16:creationId xmlns:a16="http://schemas.microsoft.com/office/drawing/2014/main" id="{AF5A4DAC-E06B-427E-8BA9-E35911B87484}"/>
              </a:ext>
            </a:extLst>
          </p:cNvPr>
          <p:cNvSpPr txBox="1"/>
          <p:nvPr/>
        </p:nvSpPr>
        <p:spPr>
          <a:xfrm>
            <a:off x="263054" y="495697"/>
            <a:ext cx="2376264" cy="80278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sz="800" b="1" dirty="0">
                <a:solidFill>
                  <a:srgbClr val="E74623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Особенность:</a:t>
            </a:r>
          </a:p>
          <a:p>
            <a:pPr marL="12700" marR="5080">
              <a:lnSpc>
                <a:spcPts val="670"/>
              </a:lnSpc>
              <a:spcBef>
                <a:spcPts val="370"/>
              </a:spcBef>
            </a:pPr>
            <a:r>
              <a:rPr lang="ru-RU" sz="600" dirty="0"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Значительное количество контрактных производств позволяет выпускать собственную продукцию «</a:t>
            </a:r>
            <a:r>
              <a:rPr lang="ru-RU" sz="600" dirty="0" err="1"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no</a:t>
            </a:r>
            <a:r>
              <a:rPr lang="ru-RU" sz="600" dirty="0"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 </a:t>
            </a:r>
            <a:r>
              <a:rPr lang="ru-RU" sz="600" dirty="0" err="1"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name</a:t>
            </a:r>
            <a:r>
              <a:rPr lang="ru-RU" sz="600" dirty="0"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», которая может поставляться на глобальный рынок под известными брендами, создавая иллюзию разнообразия комплектующих по значительно отличающимся ценам, что может привести к выбору основываясь исключительно на доверии к определенному бренду.</a:t>
            </a:r>
          </a:p>
        </p:txBody>
      </p:sp>
      <p:sp>
        <p:nvSpPr>
          <p:cNvPr id="10" name="object 33">
            <a:extLst>
              <a:ext uri="{FF2B5EF4-FFF2-40B4-BE49-F238E27FC236}">
                <a16:creationId xmlns:a16="http://schemas.microsoft.com/office/drawing/2014/main" id="{7048B153-A88B-4855-A56F-D8B5071B4D39}"/>
              </a:ext>
            </a:extLst>
          </p:cNvPr>
          <p:cNvSpPr txBox="1"/>
          <p:nvPr/>
        </p:nvSpPr>
        <p:spPr>
          <a:xfrm>
            <a:off x="3287390" y="2644274"/>
            <a:ext cx="2376264" cy="44371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sz="800" b="1" dirty="0">
                <a:solidFill>
                  <a:srgbClr val="E74623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Действия:</a:t>
            </a:r>
          </a:p>
          <a:p>
            <a:pPr marL="12700" marR="5080">
              <a:lnSpc>
                <a:spcPts val="670"/>
              </a:lnSpc>
              <a:spcBef>
                <a:spcPts val="370"/>
              </a:spcBef>
            </a:pPr>
            <a:r>
              <a:rPr lang="ru-RU" sz="600" dirty="0"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Выбор производителя и поставщика комплектующих </a:t>
            </a:r>
            <a:r>
              <a:rPr lang="en-US" sz="600" dirty="0"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c</a:t>
            </a:r>
            <a:r>
              <a:rPr lang="ru-RU" sz="600" dirty="0"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 особым вниманием со стороны служб закупок, разработки и тестирования</a:t>
            </a:r>
          </a:p>
        </p:txBody>
      </p:sp>
    </p:spTree>
    <p:extLst>
      <p:ext uri="{BB962C8B-B14F-4D97-AF65-F5344CB8AC3E}">
        <p14:creationId xmlns:p14="http://schemas.microsoft.com/office/powerpoint/2010/main" val="32805355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Номер слайда 1">
            <a:extLst>
              <a:ext uri="{FF2B5EF4-FFF2-40B4-BE49-F238E27FC236}">
                <a16:creationId xmlns:a16="http://schemas.microsoft.com/office/drawing/2014/main" id="{3D9F89F1-BDB5-4711-854D-2C2EDC36B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215384" y="3064954"/>
            <a:ext cx="1346581" cy="123111"/>
          </a:xfrm>
        </p:spPr>
        <p:txBody>
          <a:bodyPr wrap="square" lIns="0" tIns="0" rIns="0" bIns="0">
            <a:spAutoFit/>
          </a:bodyPr>
          <a:lstStyle/>
          <a:p>
            <a:r>
              <a:rPr lang="en-US" sz="799" dirty="0">
                <a:solidFill>
                  <a:schemeClr val="tx1">
                    <a:tint val="75000"/>
                  </a:schemeClr>
                </a:solidFill>
              </a:rPr>
              <a:t>1</a:t>
            </a:r>
            <a:r>
              <a:rPr lang="ru-RU" sz="799" dirty="0">
                <a:solidFill>
                  <a:schemeClr val="tx1">
                    <a:tint val="75000"/>
                  </a:schemeClr>
                </a:solidFill>
              </a:rPr>
              <a:t>2</a:t>
            </a:r>
          </a:p>
        </p:txBody>
      </p:sp>
      <p:sp>
        <p:nvSpPr>
          <p:cNvPr id="25" name="Заголовок 4">
            <a:extLst>
              <a:ext uri="{FF2B5EF4-FFF2-40B4-BE49-F238E27FC236}">
                <a16:creationId xmlns:a16="http://schemas.microsoft.com/office/drawing/2014/main" id="{F2172AD2-2CA3-4036-A8B9-C13D98A8F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429" y="61356"/>
            <a:ext cx="4643806" cy="153888"/>
          </a:xfrm>
        </p:spPr>
        <p:txBody>
          <a:bodyPr vert="horz" wrap="square" lIns="0" tIns="0" rIns="0" bIns="0" rtlCol="0" anchor="ctr">
            <a:spAutoFit/>
          </a:bodyPr>
          <a:lstStyle/>
          <a:p>
            <a:pPr marL="12700" algn="l" rtl="0"/>
            <a:r>
              <a:rPr lang="ru-RU" sz="1000" b="1" kern="1200" dirty="0" smtClean="0">
                <a:solidFill>
                  <a:srgbClr val="494D4E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НЕПОЛНОТА ТЕХНИЧЕСКОЙ ДОКУМЕНТАЦИИ</a:t>
            </a:r>
            <a:endParaRPr lang="ru-RU" sz="1000" b="1" kern="1200" dirty="0">
              <a:solidFill>
                <a:srgbClr val="494D4E"/>
              </a:solidFill>
              <a:latin typeface="Roboto" panose="02000000000000000000" pitchFamily="2" charset="0"/>
              <a:ea typeface="Roboto" panose="02000000000000000000" pitchFamily="2" charset="0"/>
              <a:cs typeface="Arial"/>
            </a:endParaRPr>
          </a:p>
        </p:txBody>
      </p:sp>
      <p:sp>
        <p:nvSpPr>
          <p:cNvPr id="9" name="object 33">
            <a:extLst>
              <a:ext uri="{FF2B5EF4-FFF2-40B4-BE49-F238E27FC236}">
                <a16:creationId xmlns:a16="http://schemas.microsoft.com/office/drawing/2014/main" id="{AF5A4DAC-E06B-427E-8BA9-E35911B87484}"/>
              </a:ext>
            </a:extLst>
          </p:cNvPr>
          <p:cNvSpPr txBox="1"/>
          <p:nvPr/>
        </p:nvSpPr>
        <p:spPr>
          <a:xfrm>
            <a:off x="263054" y="495697"/>
            <a:ext cx="2376264" cy="80278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sz="800" b="1" dirty="0">
                <a:solidFill>
                  <a:srgbClr val="E74623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Особенность:</a:t>
            </a:r>
          </a:p>
          <a:p>
            <a:pPr marL="12700" marR="5080">
              <a:lnSpc>
                <a:spcPts val="670"/>
              </a:lnSpc>
              <a:spcBef>
                <a:spcPts val="370"/>
              </a:spcBef>
            </a:pPr>
            <a:r>
              <a:rPr lang="ru-RU" sz="600" dirty="0"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Не документируются полностью технические характеристики продукции, а предоставляется информация, интересующая определенный круг потребителей. Как результат - идентичные комплектующие, фактически произведенные на одном производстве или по одной технологии, могут иметь незначительные различия в регламентируемых документацией параметрах при изменении бренда компании-поставщика.</a:t>
            </a:r>
          </a:p>
        </p:txBody>
      </p:sp>
      <p:sp>
        <p:nvSpPr>
          <p:cNvPr id="10" name="object 33">
            <a:extLst>
              <a:ext uri="{FF2B5EF4-FFF2-40B4-BE49-F238E27FC236}">
                <a16:creationId xmlns:a16="http://schemas.microsoft.com/office/drawing/2014/main" id="{7048B153-A88B-4855-A56F-D8B5071B4D39}"/>
              </a:ext>
            </a:extLst>
          </p:cNvPr>
          <p:cNvSpPr txBox="1"/>
          <p:nvPr/>
        </p:nvSpPr>
        <p:spPr>
          <a:xfrm>
            <a:off x="3287390" y="2356242"/>
            <a:ext cx="2376264" cy="44371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sz="800" b="1" dirty="0">
                <a:solidFill>
                  <a:srgbClr val="E74623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Действия:</a:t>
            </a:r>
          </a:p>
          <a:p>
            <a:pPr marL="12700" marR="5080">
              <a:lnSpc>
                <a:spcPts val="670"/>
              </a:lnSpc>
              <a:spcBef>
                <a:spcPts val="370"/>
              </a:spcBef>
            </a:pPr>
            <a:r>
              <a:rPr lang="ru-RU" sz="600" dirty="0"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При существенном отличии в стоимости - производить дополнительное тестирование для получения подтверждения применяемости в соответствии с требуемыми стандартами.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698F11D-B356-4D1E-B61B-F9EDED4452E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60934"/>
            <a:ext cx="5854700" cy="934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623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Номер слайда 1">
            <a:extLst>
              <a:ext uri="{FF2B5EF4-FFF2-40B4-BE49-F238E27FC236}">
                <a16:creationId xmlns:a16="http://schemas.microsoft.com/office/drawing/2014/main" id="{3D9F89F1-BDB5-4711-854D-2C2EDC36B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215384" y="3064954"/>
            <a:ext cx="1346581" cy="123111"/>
          </a:xfrm>
        </p:spPr>
        <p:txBody>
          <a:bodyPr wrap="square" lIns="0" tIns="0" rIns="0" bIns="0">
            <a:spAutoFit/>
          </a:bodyPr>
          <a:lstStyle/>
          <a:p>
            <a:r>
              <a:rPr lang="en-US" sz="799" dirty="0">
                <a:solidFill>
                  <a:schemeClr val="tx1">
                    <a:tint val="75000"/>
                  </a:schemeClr>
                </a:solidFill>
              </a:rPr>
              <a:t>1</a:t>
            </a:r>
            <a:r>
              <a:rPr lang="ru-RU" sz="799" dirty="0">
                <a:solidFill>
                  <a:schemeClr val="tx1">
                    <a:tint val="75000"/>
                  </a:schemeClr>
                </a:solidFill>
              </a:rPr>
              <a:t>3</a:t>
            </a:r>
          </a:p>
        </p:txBody>
      </p:sp>
      <p:sp>
        <p:nvSpPr>
          <p:cNvPr id="25" name="Заголовок 4">
            <a:extLst>
              <a:ext uri="{FF2B5EF4-FFF2-40B4-BE49-F238E27FC236}">
                <a16:creationId xmlns:a16="http://schemas.microsoft.com/office/drawing/2014/main" id="{F2172AD2-2CA3-4036-A8B9-C13D98A8F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429" y="61356"/>
            <a:ext cx="4643806" cy="153888"/>
          </a:xfrm>
        </p:spPr>
        <p:txBody>
          <a:bodyPr vert="horz" wrap="square" lIns="0" tIns="0" rIns="0" bIns="0" rtlCol="0" anchor="ctr">
            <a:spAutoFit/>
          </a:bodyPr>
          <a:lstStyle/>
          <a:p>
            <a:pPr marL="12700" algn="l" rtl="0"/>
            <a:r>
              <a:rPr lang="ru-RU" sz="1000" b="1" kern="1200" dirty="0" smtClean="0">
                <a:solidFill>
                  <a:srgbClr val="494D4E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ПОЗИЦИОНИРОВАНИЕ АНАЛОГАМИ (ПРИ РАЗЛИЧИЯХ)</a:t>
            </a:r>
            <a:endParaRPr lang="ru-RU" sz="1000" b="1" kern="1200" dirty="0">
              <a:solidFill>
                <a:srgbClr val="494D4E"/>
              </a:solidFill>
              <a:latin typeface="Roboto" panose="02000000000000000000" pitchFamily="2" charset="0"/>
              <a:ea typeface="Roboto" panose="02000000000000000000" pitchFamily="2" charset="0"/>
              <a:cs typeface="Arial"/>
            </a:endParaRPr>
          </a:p>
        </p:txBody>
      </p:sp>
      <p:sp>
        <p:nvSpPr>
          <p:cNvPr id="9" name="object 33">
            <a:extLst>
              <a:ext uri="{FF2B5EF4-FFF2-40B4-BE49-F238E27FC236}">
                <a16:creationId xmlns:a16="http://schemas.microsoft.com/office/drawing/2014/main" id="{AF5A4DAC-E06B-427E-8BA9-E35911B87484}"/>
              </a:ext>
            </a:extLst>
          </p:cNvPr>
          <p:cNvSpPr txBox="1"/>
          <p:nvPr/>
        </p:nvSpPr>
        <p:spPr>
          <a:xfrm>
            <a:off x="263054" y="376505"/>
            <a:ext cx="2376264" cy="62324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sz="800" b="1" dirty="0">
                <a:solidFill>
                  <a:srgbClr val="E74623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Особенность:</a:t>
            </a:r>
          </a:p>
          <a:p>
            <a:pPr marL="12700" marR="5080">
              <a:lnSpc>
                <a:spcPts val="670"/>
              </a:lnSpc>
              <a:spcBef>
                <a:spcPts val="370"/>
              </a:spcBef>
            </a:pPr>
            <a:r>
              <a:rPr lang="ru-RU" sz="600" dirty="0"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Продукты имеющие значительные различия в важных характеристиках, но представляемые как аналоги, применение которых может привести к ухудшению качества конечной продукции и появлению недокументированных особенностей функционирования.</a:t>
            </a:r>
          </a:p>
        </p:txBody>
      </p:sp>
      <p:sp>
        <p:nvSpPr>
          <p:cNvPr id="10" name="object 33">
            <a:extLst>
              <a:ext uri="{FF2B5EF4-FFF2-40B4-BE49-F238E27FC236}">
                <a16:creationId xmlns:a16="http://schemas.microsoft.com/office/drawing/2014/main" id="{7048B153-A88B-4855-A56F-D8B5071B4D39}"/>
              </a:ext>
            </a:extLst>
          </p:cNvPr>
          <p:cNvSpPr txBox="1"/>
          <p:nvPr/>
        </p:nvSpPr>
        <p:spPr>
          <a:xfrm>
            <a:off x="3287390" y="2751802"/>
            <a:ext cx="2376264" cy="26417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sz="800" b="1" dirty="0">
                <a:solidFill>
                  <a:srgbClr val="E74623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Действия:</a:t>
            </a:r>
          </a:p>
          <a:p>
            <a:pPr marL="12700" marR="5080">
              <a:lnSpc>
                <a:spcPts val="670"/>
              </a:lnSpc>
              <a:spcBef>
                <a:spcPts val="370"/>
              </a:spcBef>
            </a:pPr>
            <a:r>
              <a:rPr lang="ru-RU" sz="600" dirty="0"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Скрупулезное изучение характеристик и тестирование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B7D3AE1-D20D-4E36-8D75-9CAA78EA214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25213"/>
            <a:ext cx="5854700" cy="1946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9609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Номер слайда 1">
            <a:extLst>
              <a:ext uri="{FF2B5EF4-FFF2-40B4-BE49-F238E27FC236}">
                <a16:creationId xmlns:a16="http://schemas.microsoft.com/office/drawing/2014/main" id="{3D9F89F1-BDB5-4711-854D-2C2EDC36B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215384" y="3064954"/>
            <a:ext cx="1346581" cy="123111"/>
          </a:xfrm>
        </p:spPr>
        <p:txBody>
          <a:bodyPr wrap="square" lIns="0" tIns="0" rIns="0" bIns="0">
            <a:spAutoFit/>
          </a:bodyPr>
          <a:lstStyle/>
          <a:p>
            <a:r>
              <a:rPr lang="en-US" sz="799" dirty="0">
                <a:solidFill>
                  <a:schemeClr val="tx1">
                    <a:tint val="75000"/>
                  </a:schemeClr>
                </a:solidFill>
              </a:rPr>
              <a:t>1</a:t>
            </a:r>
            <a:r>
              <a:rPr lang="ru-RU" sz="799" dirty="0">
                <a:solidFill>
                  <a:schemeClr val="tx1">
                    <a:tint val="75000"/>
                  </a:schemeClr>
                </a:solidFill>
              </a:rPr>
              <a:t>4</a:t>
            </a:r>
          </a:p>
        </p:txBody>
      </p:sp>
      <p:sp>
        <p:nvSpPr>
          <p:cNvPr id="25" name="Заголовок 4">
            <a:extLst>
              <a:ext uri="{FF2B5EF4-FFF2-40B4-BE49-F238E27FC236}">
                <a16:creationId xmlns:a16="http://schemas.microsoft.com/office/drawing/2014/main" id="{F2172AD2-2CA3-4036-A8B9-C13D98A8F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429" y="61356"/>
            <a:ext cx="4643806" cy="153888"/>
          </a:xfrm>
        </p:spPr>
        <p:txBody>
          <a:bodyPr vert="horz" wrap="square" lIns="0" tIns="0" rIns="0" bIns="0" rtlCol="0" anchor="ctr">
            <a:spAutoFit/>
          </a:bodyPr>
          <a:lstStyle/>
          <a:p>
            <a:pPr marL="12700" algn="l" rtl="0"/>
            <a:r>
              <a:rPr lang="ru-RU" sz="1000" b="1" kern="1200" dirty="0" smtClean="0">
                <a:solidFill>
                  <a:srgbClr val="494D4E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ПРОИЗВОДСТВО И ПОСТАВКА БЕЗ СОПРОВОЖДЕНИЯ</a:t>
            </a:r>
            <a:endParaRPr lang="ru-RU" sz="1000" b="1" kern="1200" dirty="0">
              <a:solidFill>
                <a:srgbClr val="494D4E"/>
              </a:solidFill>
              <a:latin typeface="Roboto" panose="02000000000000000000" pitchFamily="2" charset="0"/>
              <a:ea typeface="Roboto" panose="02000000000000000000" pitchFamily="2" charset="0"/>
              <a:cs typeface="Arial"/>
            </a:endParaRPr>
          </a:p>
        </p:txBody>
      </p:sp>
      <p:sp>
        <p:nvSpPr>
          <p:cNvPr id="9" name="object 33">
            <a:extLst>
              <a:ext uri="{FF2B5EF4-FFF2-40B4-BE49-F238E27FC236}">
                <a16:creationId xmlns:a16="http://schemas.microsoft.com/office/drawing/2014/main" id="{AF5A4DAC-E06B-427E-8BA9-E35911B87484}"/>
              </a:ext>
            </a:extLst>
          </p:cNvPr>
          <p:cNvSpPr txBox="1"/>
          <p:nvPr/>
        </p:nvSpPr>
        <p:spPr>
          <a:xfrm>
            <a:off x="263054" y="376505"/>
            <a:ext cx="2376264" cy="80278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sz="800" b="1" dirty="0">
                <a:solidFill>
                  <a:srgbClr val="E74623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Особенность:</a:t>
            </a:r>
          </a:p>
          <a:p>
            <a:pPr marL="12700" marR="5080">
              <a:lnSpc>
                <a:spcPts val="670"/>
              </a:lnSpc>
              <a:spcBef>
                <a:spcPts val="370"/>
              </a:spcBef>
            </a:pPr>
            <a:r>
              <a:rPr lang="ru-RU" sz="600" dirty="0"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Производители ориентированные на поставки крупным компаниям, имеющим внутренние подразделения по разработке собственных средств автоматизированного проектирования (САПР) и не использующим сторонние программные инструменты, не предоставляют достаточного объема технической поддержки или вообще ее не оказывают, а их продукция поставляется на условиях «как есть».</a:t>
            </a:r>
          </a:p>
        </p:txBody>
      </p:sp>
      <p:sp>
        <p:nvSpPr>
          <p:cNvPr id="10" name="object 33">
            <a:extLst>
              <a:ext uri="{FF2B5EF4-FFF2-40B4-BE49-F238E27FC236}">
                <a16:creationId xmlns:a16="http://schemas.microsoft.com/office/drawing/2014/main" id="{7048B153-A88B-4855-A56F-D8B5071B4D39}"/>
              </a:ext>
            </a:extLst>
          </p:cNvPr>
          <p:cNvSpPr txBox="1"/>
          <p:nvPr/>
        </p:nvSpPr>
        <p:spPr>
          <a:xfrm>
            <a:off x="3287390" y="2583929"/>
            <a:ext cx="2376264" cy="44371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sz="800" b="1" dirty="0">
                <a:solidFill>
                  <a:srgbClr val="E74623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Действия:</a:t>
            </a:r>
          </a:p>
          <a:p>
            <a:pPr marL="12700" marR="5080">
              <a:lnSpc>
                <a:spcPts val="670"/>
              </a:lnSpc>
              <a:spcBef>
                <a:spcPts val="370"/>
              </a:spcBef>
            </a:pPr>
            <a:r>
              <a:rPr lang="ru-RU" sz="600" dirty="0"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Если не предполагается развитие собственных подразделений</a:t>
            </a:r>
            <a:br>
              <a:rPr lang="ru-RU" sz="600" dirty="0"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</a:br>
            <a:r>
              <a:rPr lang="ru-RU" sz="600" dirty="0"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по разработке инструментария и полноценного тестирования, то избегать разработок на подобны компонентах.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4755914-8711-4452-B67D-9E590F1E507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2599"/>
            <a:ext cx="5854700" cy="1513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83884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Номер слайда 1">
            <a:extLst>
              <a:ext uri="{FF2B5EF4-FFF2-40B4-BE49-F238E27FC236}">
                <a16:creationId xmlns:a16="http://schemas.microsoft.com/office/drawing/2014/main" id="{3D9F89F1-BDB5-4711-854D-2C2EDC36B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215384" y="3064954"/>
            <a:ext cx="1346581" cy="123111"/>
          </a:xfrm>
        </p:spPr>
        <p:txBody>
          <a:bodyPr wrap="square" lIns="0" tIns="0" rIns="0" bIns="0">
            <a:spAutoFit/>
          </a:bodyPr>
          <a:lstStyle/>
          <a:p>
            <a:r>
              <a:rPr lang="en-US" sz="799" dirty="0">
                <a:solidFill>
                  <a:schemeClr val="tx1">
                    <a:tint val="75000"/>
                  </a:schemeClr>
                </a:solidFill>
              </a:rPr>
              <a:t>1</a:t>
            </a:r>
            <a:r>
              <a:rPr lang="ru-RU" sz="799" dirty="0">
                <a:solidFill>
                  <a:schemeClr val="tx1">
                    <a:tint val="75000"/>
                  </a:schemeClr>
                </a:solidFill>
              </a:rPr>
              <a:t>5</a:t>
            </a:r>
          </a:p>
        </p:txBody>
      </p:sp>
      <p:sp>
        <p:nvSpPr>
          <p:cNvPr id="25" name="Заголовок 4">
            <a:extLst>
              <a:ext uri="{FF2B5EF4-FFF2-40B4-BE49-F238E27FC236}">
                <a16:creationId xmlns:a16="http://schemas.microsoft.com/office/drawing/2014/main" id="{F2172AD2-2CA3-4036-A8B9-C13D98A8F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429" y="61356"/>
            <a:ext cx="4643806" cy="153888"/>
          </a:xfrm>
        </p:spPr>
        <p:txBody>
          <a:bodyPr vert="horz" wrap="square" lIns="0" tIns="0" rIns="0" bIns="0" rtlCol="0" anchor="ctr">
            <a:spAutoFit/>
          </a:bodyPr>
          <a:lstStyle/>
          <a:p>
            <a:pPr marL="12700" algn="l" rtl="0"/>
            <a:r>
              <a:rPr lang="ru-RU" sz="1000" b="1" kern="1200" dirty="0" smtClean="0">
                <a:solidFill>
                  <a:srgbClr val="494D4E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ПРОИЗВОДСТВО И ПОСТАВКА БЕЗ СОПРОВОЖДЕНИЯ</a:t>
            </a:r>
            <a:endParaRPr lang="ru-RU" sz="1000" b="1" kern="1200" dirty="0">
              <a:solidFill>
                <a:srgbClr val="494D4E"/>
              </a:solidFill>
              <a:latin typeface="Roboto" panose="02000000000000000000" pitchFamily="2" charset="0"/>
              <a:ea typeface="Roboto" panose="02000000000000000000" pitchFamily="2" charset="0"/>
              <a:cs typeface="Arial"/>
            </a:endParaRPr>
          </a:p>
        </p:txBody>
      </p:sp>
      <p:sp>
        <p:nvSpPr>
          <p:cNvPr id="9" name="object 33">
            <a:extLst>
              <a:ext uri="{FF2B5EF4-FFF2-40B4-BE49-F238E27FC236}">
                <a16:creationId xmlns:a16="http://schemas.microsoft.com/office/drawing/2014/main" id="{AF5A4DAC-E06B-427E-8BA9-E35911B87484}"/>
              </a:ext>
            </a:extLst>
          </p:cNvPr>
          <p:cNvSpPr txBox="1"/>
          <p:nvPr/>
        </p:nvSpPr>
        <p:spPr>
          <a:xfrm>
            <a:off x="263053" y="376505"/>
            <a:ext cx="4456181" cy="89255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sz="800" b="1" dirty="0">
                <a:solidFill>
                  <a:srgbClr val="E74623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Особенность:</a:t>
            </a:r>
          </a:p>
          <a:p>
            <a:pPr marL="12700" marR="5080">
              <a:lnSpc>
                <a:spcPts val="670"/>
              </a:lnSpc>
              <a:spcBef>
                <a:spcPts val="370"/>
              </a:spcBef>
            </a:pPr>
            <a:r>
              <a:rPr lang="ru-RU" sz="600" dirty="0"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Некоторые комплектующие предназначенные для использования в промышленных целях, согласно своему техническому описанию не соответствуют стандартным параметрам (на территории РФ), таким как, например, диапазон рабочих температур и напряжений. Однако практические испытания, как правило, показывают, что изделия фактически удовлетворяют требованиям.</a:t>
            </a:r>
            <a:br>
              <a:rPr lang="ru-RU" sz="600" dirty="0"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</a:br>
            <a:r>
              <a:rPr lang="ru-RU" sz="600" dirty="0"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Такое явление часто объясняется тем, что заявленные характеристики достаточны для использования на традиционном азиатском рынке. При этом, расширение параметров эксплуатации вполне допустимо в пределах заложенного запаса, но приводит к некоторому отклонению прочих регламентируемых параметров на которых сфокусировано маркетинговое позиционирование в определенном классе продукции.</a:t>
            </a:r>
          </a:p>
        </p:txBody>
      </p:sp>
      <p:sp>
        <p:nvSpPr>
          <p:cNvPr id="10" name="object 33">
            <a:extLst>
              <a:ext uri="{FF2B5EF4-FFF2-40B4-BE49-F238E27FC236}">
                <a16:creationId xmlns:a16="http://schemas.microsoft.com/office/drawing/2014/main" id="{7048B153-A88B-4855-A56F-D8B5071B4D39}"/>
              </a:ext>
            </a:extLst>
          </p:cNvPr>
          <p:cNvSpPr txBox="1"/>
          <p:nvPr/>
        </p:nvSpPr>
        <p:spPr>
          <a:xfrm>
            <a:off x="3287390" y="2583929"/>
            <a:ext cx="2376264" cy="5334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sz="800" b="1" dirty="0">
                <a:solidFill>
                  <a:srgbClr val="E74623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Действия:</a:t>
            </a:r>
          </a:p>
          <a:p>
            <a:pPr marL="12700" marR="5080">
              <a:lnSpc>
                <a:spcPts val="670"/>
              </a:lnSpc>
              <a:spcBef>
                <a:spcPts val="370"/>
              </a:spcBef>
            </a:pPr>
            <a:r>
              <a:rPr lang="ru-RU" sz="600" dirty="0"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По отдельному запросу некоторые производители предоставляют протоколы испытаний, подтверждающие работоспособность в расширенных диапазонах условий эксплуатации.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B78236D-898D-438E-9C13-FCED8BC9636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72662"/>
            <a:ext cx="5854700" cy="995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39254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Номер слайда 1">
            <a:extLst>
              <a:ext uri="{FF2B5EF4-FFF2-40B4-BE49-F238E27FC236}">
                <a16:creationId xmlns:a16="http://schemas.microsoft.com/office/drawing/2014/main" id="{3D9F89F1-BDB5-4711-854D-2C2EDC36B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215384" y="3064954"/>
            <a:ext cx="1346581" cy="123111"/>
          </a:xfrm>
        </p:spPr>
        <p:txBody>
          <a:bodyPr wrap="square" lIns="0" tIns="0" rIns="0" bIns="0">
            <a:spAutoFit/>
          </a:bodyPr>
          <a:lstStyle/>
          <a:p>
            <a:r>
              <a:rPr lang="en-US" sz="799" dirty="0">
                <a:solidFill>
                  <a:schemeClr val="tx1">
                    <a:tint val="75000"/>
                  </a:schemeClr>
                </a:solidFill>
              </a:rPr>
              <a:t>1</a:t>
            </a:r>
            <a:r>
              <a:rPr lang="ru-RU" sz="799" dirty="0">
                <a:solidFill>
                  <a:schemeClr val="tx1">
                    <a:tint val="75000"/>
                  </a:schemeClr>
                </a:solidFill>
              </a:rPr>
              <a:t>5</a:t>
            </a:r>
          </a:p>
        </p:txBody>
      </p:sp>
      <p:sp>
        <p:nvSpPr>
          <p:cNvPr id="25" name="Заголовок 4">
            <a:extLst>
              <a:ext uri="{FF2B5EF4-FFF2-40B4-BE49-F238E27FC236}">
                <a16:creationId xmlns:a16="http://schemas.microsoft.com/office/drawing/2014/main" id="{F2172AD2-2CA3-4036-A8B9-C13D98A8F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429" y="61356"/>
            <a:ext cx="4643806" cy="153888"/>
          </a:xfrm>
        </p:spPr>
        <p:txBody>
          <a:bodyPr vert="horz" wrap="square" lIns="0" tIns="0" rIns="0" bIns="0" rtlCol="0" anchor="ctr">
            <a:spAutoFit/>
          </a:bodyPr>
          <a:lstStyle/>
          <a:p>
            <a:pPr marL="12700" algn="l" rtl="0"/>
            <a:r>
              <a:rPr lang="ru-RU" sz="1000" b="1" kern="1200" dirty="0" smtClean="0">
                <a:solidFill>
                  <a:srgbClr val="494D4E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ВЫВОДЫ</a:t>
            </a:r>
            <a:endParaRPr lang="ru-RU" sz="1000" b="1" kern="1200" dirty="0">
              <a:solidFill>
                <a:srgbClr val="494D4E"/>
              </a:solidFill>
              <a:latin typeface="Roboto" panose="02000000000000000000" pitchFamily="2" charset="0"/>
              <a:ea typeface="Roboto" panose="02000000000000000000" pitchFamily="2" charset="0"/>
              <a:cs typeface="Arial"/>
            </a:endParaRPr>
          </a:p>
        </p:txBody>
      </p:sp>
      <p:sp>
        <p:nvSpPr>
          <p:cNvPr id="9" name="object 33">
            <a:extLst>
              <a:ext uri="{FF2B5EF4-FFF2-40B4-BE49-F238E27FC236}">
                <a16:creationId xmlns:a16="http://schemas.microsoft.com/office/drawing/2014/main" id="{AF5A4DAC-E06B-427E-8BA9-E35911B87484}"/>
              </a:ext>
            </a:extLst>
          </p:cNvPr>
          <p:cNvSpPr txBox="1"/>
          <p:nvPr/>
        </p:nvSpPr>
        <p:spPr>
          <a:xfrm>
            <a:off x="263053" y="685393"/>
            <a:ext cx="5184577" cy="1713290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sz="1000" b="1" dirty="0">
                <a:solidFill>
                  <a:srgbClr val="E74623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Организационные мероприятия:</a:t>
            </a:r>
          </a:p>
          <a:p>
            <a:pPr marL="12700">
              <a:lnSpc>
                <a:spcPct val="100000"/>
              </a:lnSpc>
            </a:pPr>
            <a:endParaRPr lang="ru-RU" sz="800" b="1" dirty="0">
              <a:solidFill>
                <a:srgbClr val="E74623"/>
              </a:solidFill>
              <a:latin typeface="Roboto" panose="02000000000000000000" pitchFamily="2" charset="0"/>
              <a:ea typeface="Roboto" panose="02000000000000000000" pitchFamily="2" charset="0"/>
              <a:cs typeface="Arial"/>
            </a:endParaRPr>
          </a:p>
          <a:p>
            <a:pPr marL="184150" marR="5080" indent="-171450">
              <a:spcBef>
                <a:spcPts val="370"/>
              </a:spcBef>
              <a:buFont typeface="Arial" panose="020B0604020202020204" pitchFamily="34" charset="0"/>
              <a:buChar char="•"/>
            </a:pPr>
            <a:r>
              <a:rPr lang="ru-RU" sz="1000" dirty="0">
                <a:solidFill>
                  <a:srgbClr val="494D4E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Наращивание штата и компетенций службы закупок</a:t>
            </a:r>
          </a:p>
          <a:p>
            <a:pPr marL="184150" marR="5080" indent="-171450">
              <a:spcBef>
                <a:spcPts val="370"/>
              </a:spcBef>
              <a:buFont typeface="Arial" panose="020B0604020202020204" pitchFamily="34" charset="0"/>
              <a:buChar char="•"/>
            </a:pPr>
            <a:r>
              <a:rPr lang="ru-RU" sz="1000" dirty="0">
                <a:solidFill>
                  <a:srgbClr val="494D4E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Расширение функционала по логистическому сопровождению</a:t>
            </a:r>
          </a:p>
          <a:p>
            <a:pPr marL="184150" marR="5080" indent="-171450">
              <a:spcBef>
                <a:spcPts val="370"/>
              </a:spcBef>
              <a:buFont typeface="Arial" panose="020B0604020202020204" pitchFamily="34" charset="0"/>
              <a:buChar char="•"/>
            </a:pPr>
            <a:r>
              <a:rPr lang="ru-RU" sz="1000" dirty="0">
                <a:solidFill>
                  <a:srgbClr val="494D4E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Внедрение работы с таможенным брокером</a:t>
            </a:r>
          </a:p>
          <a:p>
            <a:pPr marL="184150" marR="5080" indent="-171450">
              <a:spcBef>
                <a:spcPts val="370"/>
              </a:spcBef>
              <a:buFont typeface="Arial" panose="020B0604020202020204" pitchFamily="34" charset="0"/>
              <a:buChar char="•"/>
            </a:pPr>
            <a:r>
              <a:rPr lang="ru-RU" sz="1000" dirty="0">
                <a:solidFill>
                  <a:srgbClr val="494D4E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Наращивание штата и компетенций разработчиков</a:t>
            </a:r>
          </a:p>
          <a:p>
            <a:pPr marL="184150" marR="5080" indent="-171450">
              <a:spcBef>
                <a:spcPts val="370"/>
              </a:spcBef>
              <a:buFont typeface="Arial" panose="020B0604020202020204" pitchFamily="34" charset="0"/>
              <a:buChar char="•"/>
            </a:pPr>
            <a:r>
              <a:rPr lang="ru-RU" sz="1000" dirty="0">
                <a:solidFill>
                  <a:srgbClr val="494D4E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Увеличение разнообразия испытуемых образцов «аналогов»</a:t>
            </a:r>
          </a:p>
          <a:p>
            <a:pPr marL="184150" marR="5080" indent="-171450">
              <a:spcBef>
                <a:spcPts val="370"/>
              </a:spcBef>
              <a:buFont typeface="Arial" panose="020B0604020202020204" pitchFamily="34" charset="0"/>
              <a:buChar char="•"/>
            </a:pPr>
            <a:r>
              <a:rPr lang="ru-RU" sz="1000" dirty="0">
                <a:solidFill>
                  <a:srgbClr val="494D4E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Расширение функционала по тестированию комплектующих</a:t>
            </a:r>
          </a:p>
          <a:p>
            <a:pPr marL="184150" marR="5080" indent="-171450">
              <a:spcBef>
                <a:spcPts val="370"/>
              </a:spcBef>
              <a:buFont typeface="Arial" panose="020B0604020202020204" pitchFamily="34" charset="0"/>
              <a:buChar char="•"/>
            </a:pPr>
            <a:r>
              <a:rPr lang="ru-RU" sz="1000" dirty="0">
                <a:solidFill>
                  <a:srgbClr val="494D4E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Проектирование с учетом максимального разнообразия допустимой замены</a:t>
            </a:r>
          </a:p>
        </p:txBody>
      </p:sp>
    </p:spTree>
    <p:extLst>
      <p:ext uri="{BB962C8B-B14F-4D97-AF65-F5344CB8AC3E}">
        <p14:creationId xmlns:p14="http://schemas.microsoft.com/office/powerpoint/2010/main" val="19412582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4"/>
          <p:cNvSpPr txBox="1"/>
          <p:nvPr/>
        </p:nvSpPr>
        <p:spPr>
          <a:xfrm>
            <a:off x="263054" y="927745"/>
            <a:ext cx="5112569" cy="426735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</a:lstStyle>
          <a:p>
            <a:pPr marL="12700" algn="ctr" rtl="0"/>
            <a:r>
              <a:rPr lang="ru-RU" sz="2800" b="1" kern="1200" dirty="0">
                <a:solidFill>
                  <a:srgbClr val="E74623"/>
                </a:solidFill>
                <a:latin typeface="Roboto Black" pitchFamily="2" charset="0"/>
                <a:ea typeface="Roboto Black" pitchFamily="2" charset="0"/>
                <a:cs typeface="Roboto Black" pitchFamily="2" charset="0"/>
              </a:rPr>
              <a:t> </a:t>
            </a:r>
            <a:r>
              <a:rPr lang="ru-RU" sz="2000" b="1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Roboto Black" pitchFamily="2" charset="0"/>
                <a:cs typeface="Arial" panose="020B0604020202020204" pitchFamily="34" charset="0"/>
              </a:rPr>
              <a:t>СПАСИБО ЗА ВНИМАНИЕ!</a:t>
            </a:r>
          </a:p>
        </p:txBody>
      </p:sp>
      <p:sp>
        <p:nvSpPr>
          <p:cNvPr id="8" name="Прямоугольник 4"/>
          <p:cNvSpPr/>
          <p:nvPr/>
        </p:nvSpPr>
        <p:spPr>
          <a:xfrm>
            <a:off x="2711326" y="1864748"/>
            <a:ext cx="2540968" cy="499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525">
              <a:lnSpc>
                <a:spcPct val="100000"/>
              </a:lnSpc>
            </a:pPr>
            <a:r>
              <a:rPr lang="ru-RU" sz="500" b="1" dirty="0">
                <a:solidFill>
                  <a:srgbClr val="E74623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Адрес: </a:t>
            </a:r>
            <a:r>
              <a:rPr lang="ru-RU" sz="500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28034, Чу</a:t>
            </a:r>
            <a:r>
              <a:rPr lang="ru-RU" sz="500" spc="-8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в</a:t>
            </a:r>
            <a:r>
              <a:rPr lang="ru-RU" sz="500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ашс</a:t>
            </a:r>
            <a:r>
              <a:rPr lang="ru-RU" sz="500" spc="11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к</a:t>
            </a:r>
            <a:r>
              <a:rPr lang="ru-RU" sz="500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ая </a:t>
            </a:r>
            <a:r>
              <a:rPr lang="ru-RU" sz="500" spc="-26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Р</a:t>
            </a:r>
            <a:r>
              <a:rPr lang="ru-RU" sz="500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есп</a:t>
            </a:r>
            <a:r>
              <a:rPr lang="ru-RU" sz="500" spc="4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у</a:t>
            </a:r>
            <a:r>
              <a:rPr lang="ru-RU" sz="500" spc="-26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б</a:t>
            </a:r>
            <a:r>
              <a:rPr lang="ru-RU" sz="500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ли</a:t>
            </a:r>
            <a:r>
              <a:rPr lang="ru-RU" sz="500" spc="8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к</a:t>
            </a:r>
            <a:r>
              <a:rPr lang="ru-RU" sz="500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а,</a:t>
            </a:r>
          </a:p>
          <a:p>
            <a:pPr marL="9525">
              <a:lnSpc>
                <a:spcPct val="100000"/>
              </a:lnSpc>
            </a:pPr>
            <a:r>
              <a:rPr lang="ru-RU" sz="500" spc="-68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г</a:t>
            </a:r>
            <a:r>
              <a:rPr lang="ru-RU" sz="500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. Ч</a:t>
            </a:r>
            <a:r>
              <a:rPr lang="ru-RU" sz="500" spc="-8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е</a:t>
            </a:r>
            <a:r>
              <a:rPr lang="ru-RU" sz="500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бо</a:t>
            </a:r>
            <a:r>
              <a:rPr lang="ru-RU" sz="500" spc="4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к</a:t>
            </a:r>
            <a:r>
              <a:rPr lang="ru-RU" sz="500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сары, </a:t>
            </a:r>
            <a:r>
              <a:rPr lang="ru-RU" sz="500" dirty="0" err="1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Ядринс</a:t>
            </a:r>
            <a:r>
              <a:rPr lang="ru-RU" sz="500" spc="4" dirty="0" err="1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к</a:t>
            </a:r>
            <a:r>
              <a:rPr lang="ru-RU" sz="500" dirty="0" err="1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ое</a:t>
            </a:r>
            <a:r>
              <a:rPr lang="ru-RU" sz="500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 шоссе, 4в</a:t>
            </a:r>
          </a:p>
          <a:p>
            <a:pPr marL="9525">
              <a:lnSpc>
                <a:spcPct val="100000"/>
              </a:lnSpc>
              <a:spcBef>
                <a:spcPts val="71"/>
              </a:spcBef>
            </a:pPr>
            <a:r>
              <a:rPr lang="ru-RU" sz="500" b="1" dirty="0">
                <a:solidFill>
                  <a:srgbClr val="E74623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Телефон: </a:t>
            </a:r>
            <a:r>
              <a:rPr lang="ru-RU" sz="500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(8352) 23 77 55, 36 73 33</a:t>
            </a:r>
          </a:p>
          <a:p>
            <a:pPr marL="9525">
              <a:lnSpc>
                <a:spcPct val="100000"/>
              </a:lnSpc>
              <a:spcBef>
                <a:spcPts val="71"/>
              </a:spcBef>
            </a:pPr>
            <a:r>
              <a:rPr lang="en-US" sz="500" b="1" dirty="0">
                <a:solidFill>
                  <a:srgbClr val="E74623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E-mail</a:t>
            </a:r>
            <a:r>
              <a:rPr lang="ru-RU" sz="500" b="1" dirty="0">
                <a:solidFill>
                  <a:srgbClr val="E74623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: </a:t>
            </a:r>
            <a:r>
              <a:rPr lang="en-US" sz="500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info@bresler.ru</a:t>
            </a:r>
            <a:r>
              <a:rPr lang="ru-RU" sz="500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 </a:t>
            </a:r>
          </a:p>
          <a:p>
            <a:pPr marL="9525">
              <a:lnSpc>
                <a:spcPct val="100000"/>
              </a:lnSpc>
              <a:spcBef>
                <a:spcPts val="71"/>
              </a:spcBef>
            </a:pPr>
            <a:r>
              <a:rPr lang="ru-RU" sz="500" b="1" dirty="0">
                <a:solidFill>
                  <a:srgbClr val="E74623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Сайт: </a:t>
            </a:r>
            <a:r>
              <a:rPr lang="en-US" sz="500" dirty="0"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bresler.ru</a:t>
            </a:r>
            <a:endParaRPr lang="ru-RU" sz="500" dirty="0">
              <a:latin typeface="Roboto" panose="02000000000000000000" pitchFamily="2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  <p:pic>
        <p:nvPicPr>
          <p:cNvPr id="11" name="Рисунок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919238" y="1719833"/>
            <a:ext cx="789323" cy="789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1185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Номер слайда 1">
            <a:extLst>
              <a:ext uri="{FF2B5EF4-FFF2-40B4-BE49-F238E27FC236}">
                <a16:creationId xmlns:a16="http://schemas.microsoft.com/office/drawing/2014/main" id="{3D9F89F1-BDB5-4711-854D-2C2EDC36B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215384" y="3064954"/>
            <a:ext cx="1346581" cy="123111"/>
          </a:xfrm>
        </p:spPr>
        <p:txBody>
          <a:bodyPr wrap="square" lIns="0" tIns="0" rIns="0" bIns="0">
            <a:spAutoFit/>
          </a:bodyPr>
          <a:lstStyle/>
          <a:p>
            <a:r>
              <a:rPr lang="ru-RU" sz="799" dirty="0">
                <a:solidFill>
                  <a:schemeClr val="tx1">
                    <a:tint val="75000"/>
                  </a:schemeClr>
                </a:solidFill>
              </a:rPr>
              <a:t>2</a:t>
            </a:r>
          </a:p>
        </p:txBody>
      </p:sp>
      <p:sp>
        <p:nvSpPr>
          <p:cNvPr id="25" name="Заголовок 4">
            <a:extLst>
              <a:ext uri="{FF2B5EF4-FFF2-40B4-BE49-F238E27FC236}">
                <a16:creationId xmlns:a16="http://schemas.microsoft.com/office/drawing/2014/main" id="{F2172AD2-2CA3-4036-A8B9-C13D98A8F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429" y="61356"/>
            <a:ext cx="4643806" cy="153888"/>
          </a:xfrm>
        </p:spPr>
        <p:txBody>
          <a:bodyPr vert="horz" wrap="square" lIns="0" tIns="0" rIns="0" bIns="0" rtlCol="0" anchor="ctr">
            <a:spAutoFit/>
          </a:bodyPr>
          <a:lstStyle/>
          <a:p>
            <a:pPr marL="12700" algn="l" rtl="0"/>
            <a:r>
              <a:rPr lang="ru-RU" sz="1000" b="1" kern="1200" dirty="0" smtClean="0">
                <a:solidFill>
                  <a:srgbClr val="494D4E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АНАЛИЗ</a:t>
            </a:r>
            <a:endParaRPr lang="ru-RU" sz="1000" b="1" kern="1200" dirty="0">
              <a:solidFill>
                <a:srgbClr val="494D4E"/>
              </a:solidFill>
              <a:latin typeface="Roboto" panose="02000000000000000000" pitchFamily="2" charset="0"/>
              <a:ea typeface="Roboto" panose="02000000000000000000" pitchFamily="2" charset="0"/>
              <a:cs typeface="Arial"/>
            </a:endParaRPr>
          </a:p>
        </p:txBody>
      </p:sp>
      <p:sp>
        <p:nvSpPr>
          <p:cNvPr id="6" name="Заголовок 4">
            <a:extLst>
              <a:ext uri="{FF2B5EF4-FFF2-40B4-BE49-F238E27FC236}">
                <a16:creationId xmlns:a16="http://schemas.microsoft.com/office/drawing/2014/main" id="{FEBB08BF-FC3F-4D77-BA3C-407466424D67}"/>
              </a:ext>
            </a:extLst>
          </p:cNvPr>
          <p:cNvSpPr txBox="1">
            <a:spLocks/>
          </p:cNvSpPr>
          <p:nvPr/>
        </p:nvSpPr>
        <p:spPr>
          <a:xfrm>
            <a:off x="335062" y="1225649"/>
            <a:ext cx="5226903" cy="55399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</a:lstStyle>
          <a:p>
            <a:pPr marL="12700" algn="ctr" rtl="0"/>
            <a:r>
              <a:rPr lang="ru-RU" b="1" kern="1200" dirty="0" smtClean="0">
                <a:solidFill>
                  <a:srgbClr val="494D4E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ПРЕДПОСЫЛКИ И РАЗВИТИЕ</a:t>
            </a:r>
            <a:br>
              <a:rPr lang="ru-RU" b="1" kern="1200" dirty="0" smtClean="0">
                <a:solidFill>
                  <a:srgbClr val="494D4E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</a:br>
            <a:r>
              <a:rPr lang="ru-RU" b="1" kern="1200" dirty="0" smtClean="0">
                <a:solidFill>
                  <a:srgbClr val="494D4E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СИТУАЦИИ С КОМПЛЕКТУЮЩИМИ</a:t>
            </a:r>
            <a:endParaRPr lang="ru-RU" b="1" kern="1200" dirty="0">
              <a:solidFill>
                <a:srgbClr val="494D4E"/>
              </a:solidFill>
              <a:latin typeface="Roboto" panose="02000000000000000000" pitchFamily="2" charset="0"/>
              <a:ea typeface="Roboto" panose="02000000000000000000" pitchFamily="2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686726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CA85D98-9F99-4491-8B7B-7E1F053FAD8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2549"/>
            <a:ext cx="5854700" cy="3163468"/>
          </a:xfrm>
          <a:prstGeom prst="rect">
            <a:avLst/>
          </a:prstGeom>
        </p:spPr>
      </p:pic>
      <p:sp>
        <p:nvSpPr>
          <p:cNvPr id="59" name="Номер слайда 1">
            <a:extLst>
              <a:ext uri="{FF2B5EF4-FFF2-40B4-BE49-F238E27FC236}">
                <a16:creationId xmlns:a16="http://schemas.microsoft.com/office/drawing/2014/main" id="{3D9F89F1-BDB5-4711-854D-2C2EDC36B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215384" y="3064954"/>
            <a:ext cx="1346581" cy="123111"/>
          </a:xfrm>
        </p:spPr>
        <p:txBody>
          <a:bodyPr wrap="square" lIns="0" tIns="0" rIns="0" bIns="0">
            <a:spAutoFit/>
          </a:bodyPr>
          <a:lstStyle/>
          <a:p>
            <a:r>
              <a:rPr lang="ru-RU" sz="799" dirty="0">
                <a:solidFill>
                  <a:schemeClr val="tx1">
                    <a:tint val="75000"/>
                  </a:schemeClr>
                </a:solidFill>
              </a:rPr>
              <a:t>3</a:t>
            </a:r>
          </a:p>
        </p:txBody>
      </p:sp>
      <p:sp>
        <p:nvSpPr>
          <p:cNvPr id="25" name="Заголовок 4">
            <a:extLst>
              <a:ext uri="{FF2B5EF4-FFF2-40B4-BE49-F238E27FC236}">
                <a16:creationId xmlns:a16="http://schemas.microsoft.com/office/drawing/2014/main" id="{F2172AD2-2CA3-4036-A8B9-C13D98A8F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1356"/>
            <a:ext cx="5159597" cy="153888"/>
          </a:xfrm>
        </p:spPr>
        <p:txBody>
          <a:bodyPr vert="horz" wrap="square" lIns="0" tIns="0" rIns="0" bIns="0" rtlCol="0" anchor="ctr">
            <a:spAutoFit/>
          </a:bodyPr>
          <a:lstStyle/>
          <a:p>
            <a:pPr marL="12700" algn="l" rtl="0"/>
            <a:r>
              <a:rPr lang="ru-RU" sz="1000" b="1" kern="1200" dirty="0" smtClean="0">
                <a:solidFill>
                  <a:srgbClr val="494D4E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СХЕМА ФУНКЦИОНИРОВАНИЯ ПОСТАВОК КОМПЛЕКТУЮЩИХ ДО 2022 ГОДА</a:t>
            </a:r>
            <a:endParaRPr lang="ru-RU" sz="1000" b="1" kern="1200" dirty="0">
              <a:solidFill>
                <a:srgbClr val="494D4E"/>
              </a:solidFill>
              <a:latin typeface="Roboto" panose="02000000000000000000" pitchFamily="2" charset="0"/>
              <a:ea typeface="Roboto" panose="02000000000000000000" pitchFamily="2" charset="0"/>
              <a:cs typeface="Arial"/>
            </a:endParaRPr>
          </a:p>
        </p:txBody>
      </p:sp>
      <p:sp>
        <p:nvSpPr>
          <p:cNvPr id="29" name="object 33">
            <a:extLst>
              <a:ext uri="{FF2B5EF4-FFF2-40B4-BE49-F238E27FC236}">
                <a16:creationId xmlns:a16="http://schemas.microsoft.com/office/drawing/2014/main" id="{04A5237B-4DDB-4769-A00F-FAF2591B453C}"/>
              </a:ext>
            </a:extLst>
          </p:cNvPr>
          <p:cNvSpPr txBox="1"/>
          <p:nvPr/>
        </p:nvSpPr>
        <p:spPr>
          <a:xfrm>
            <a:off x="263054" y="495697"/>
            <a:ext cx="2376264" cy="137986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sz="800" b="1" dirty="0">
                <a:solidFill>
                  <a:srgbClr val="E74623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Особенности (для потребителя):</a:t>
            </a:r>
            <a:endParaRPr sz="800" dirty="0">
              <a:latin typeface="Roboto" panose="02000000000000000000" pitchFamily="2" charset="0"/>
              <a:ea typeface="Roboto" panose="02000000000000000000" pitchFamily="2" charset="0"/>
              <a:cs typeface="Arial"/>
            </a:endParaRPr>
          </a:p>
          <a:p>
            <a:pPr marL="184150" marR="5080" indent="-171450">
              <a:lnSpc>
                <a:spcPts val="670"/>
              </a:lnSpc>
              <a:spcBef>
                <a:spcPts val="370"/>
              </a:spcBef>
              <a:buFontTx/>
              <a:buChar char="-"/>
            </a:pPr>
            <a:r>
              <a:rPr lang="ru-RU" sz="600" dirty="0"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Упрощенная логистика (отсутствие собственных подразделений, отсутствие таможенной деятельности)</a:t>
            </a:r>
          </a:p>
          <a:p>
            <a:pPr marL="184150" marR="5080" indent="-171450">
              <a:lnSpc>
                <a:spcPts val="670"/>
              </a:lnSpc>
              <a:spcBef>
                <a:spcPts val="370"/>
              </a:spcBef>
              <a:buFontTx/>
              <a:buChar char="-"/>
            </a:pPr>
            <a:r>
              <a:rPr lang="ru-RU" sz="600" dirty="0"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Минимальные требования к закупочной деятельности</a:t>
            </a:r>
          </a:p>
          <a:p>
            <a:pPr marL="184150" marR="5080" indent="-171450">
              <a:lnSpc>
                <a:spcPts val="670"/>
              </a:lnSpc>
              <a:spcBef>
                <a:spcPts val="370"/>
              </a:spcBef>
              <a:buFontTx/>
              <a:buChar char="-"/>
            </a:pPr>
            <a:r>
              <a:rPr lang="ru-RU" sz="600" dirty="0"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Высокая степень технической подготовленности для внедрения (информация, время, предоставление образцов)</a:t>
            </a:r>
          </a:p>
          <a:p>
            <a:pPr marL="184150" marR="5080" indent="-171450">
              <a:lnSpc>
                <a:spcPts val="670"/>
              </a:lnSpc>
              <a:spcBef>
                <a:spcPts val="370"/>
              </a:spcBef>
              <a:buFontTx/>
              <a:buChar char="-"/>
            </a:pPr>
            <a:r>
              <a:rPr lang="ru-RU" sz="600" dirty="0"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Информационная поддержка на всех этапах разработки</a:t>
            </a:r>
            <a:br>
              <a:rPr lang="ru-RU" sz="600" dirty="0"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</a:br>
            <a:r>
              <a:rPr lang="ru-RU" sz="600" dirty="0"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и производства</a:t>
            </a:r>
          </a:p>
          <a:p>
            <a:pPr marL="12700" marR="5080">
              <a:lnSpc>
                <a:spcPts val="670"/>
              </a:lnSpc>
              <a:spcBef>
                <a:spcPts val="370"/>
              </a:spcBef>
            </a:pPr>
            <a:endParaRPr lang="ru-RU" sz="600" dirty="0">
              <a:latin typeface="Roboto" panose="02000000000000000000" pitchFamily="2" charset="0"/>
              <a:ea typeface="Roboto" panose="02000000000000000000" pitchFamily="2" charset="0"/>
              <a:cs typeface="Arial"/>
            </a:endParaRPr>
          </a:p>
          <a:p>
            <a:pPr marL="12700" marR="5080">
              <a:lnSpc>
                <a:spcPts val="670"/>
              </a:lnSpc>
              <a:spcBef>
                <a:spcPts val="370"/>
              </a:spcBef>
            </a:pPr>
            <a:r>
              <a:rPr lang="ru-RU" sz="600" dirty="0"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* 2018 – 2021 – период кризиса в производстве компонентов</a:t>
            </a:r>
          </a:p>
          <a:p>
            <a:pPr marL="184150" marR="5080" indent="-171450">
              <a:lnSpc>
                <a:spcPts val="670"/>
              </a:lnSpc>
              <a:spcBef>
                <a:spcPts val="370"/>
              </a:spcBef>
              <a:buFontTx/>
              <a:buChar char="-"/>
            </a:pPr>
            <a:endParaRPr lang="ru-RU" sz="600" dirty="0">
              <a:latin typeface="Roboto" panose="02000000000000000000" pitchFamily="2" charset="0"/>
              <a:ea typeface="Roboto" panose="02000000000000000000" pitchFamily="2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693797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4246397-F141-48E7-B497-39B95385809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8506"/>
            <a:ext cx="5854700" cy="3127511"/>
          </a:xfrm>
          <a:prstGeom prst="rect">
            <a:avLst/>
          </a:prstGeom>
        </p:spPr>
      </p:pic>
      <p:sp>
        <p:nvSpPr>
          <p:cNvPr id="59" name="Номер слайда 1">
            <a:extLst>
              <a:ext uri="{FF2B5EF4-FFF2-40B4-BE49-F238E27FC236}">
                <a16:creationId xmlns:a16="http://schemas.microsoft.com/office/drawing/2014/main" id="{3D9F89F1-BDB5-4711-854D-2C2EDC36B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215384" y="3064954"/>
            <a:ext cx="1346581" cy="123111"/>
          </a:xfrm>
        </p:spPr>
        <p:txBody>
          <a:bodyPr wrap="square" lIns="0" tIns="0" rIns="0" bIns="0">
            <a:spAutoFit/>
          </a:bodyPr>
          <a:lstStyle/>
          <a:p>
            <a:r>
              <a:rPr lang="ru-RU" sz="799" dirty="0">
                <a:solidFill>
                  <a:schemeClr val="tx1">
                    <a:tint val="75000"/>
                  </a:schemeClr>
                </a:solidFill>
              </a:rPr>
              <a:t>4</a:t>
            </a:r>
          </a:p>
        </p:txBody>
      </p:sp>
      <p:sp>
        <p:nvSpPr>
          <p:cNvPr id="25" name="Заголовок 4">
            <a:extLst>
              <a:ext uri="{FF2B5EF4-FFF2-40B4-BE49-F238E27FC236}">
                <a16:creationId xmlns:a16="http://schemas.microsoft.com/office/drawing/2014/main" id="{F2172AD2-2CA3-4036-A8B9-C13D98A8F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429" y="61356"/>
            <a:ext cx="4643806" cy="153888"/>
          </a:xfrm>
        </p:spPr>
        <p:txBody>
          <a:bodyPr vert="horz" wrap="square" lIns="0" tIns="0" rIns="0" bIns="0" rtlCol="0" anchor="ctr">
            <a:spAutoFit/>
          </a:bodyPr>
          <a:lstStyle/>
          <a:p>
            <a:pPr marL="12700" algn="l" rtl="0"/>
            <a:r>
              <a:rPr lang="ru-RU" sz="1000" b="1" kern="1200" dirty="0" smtClean="0">
                <a:solidFill>
                  <a:srgbClr val="494D4E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ИНСТРУМЕНТЫ ВОЗДЕЙСТВИЯ САНКЦИЙ С 2022 ГОДА</a:t>
            </a:r>
            <a:endParaRPr lang="ru-RU" sz="1000" b="1" kern="1200" dirty="0">
              <a:solidFill>
                <a:srgbClr val="494D4E"/>
              </a:solidFill>
              <a:latin typeface="Roboto" panose="02000000000000000000" pitchFamily="2" charset="0"/>
              <a:ea typeface="Roboto" panose="02000000000000000000" pitchFamily="2" charset="0"/>
              <a:cs typeface="Arial"/>
            </a:endParaRPr>
          </a:p>
        </p:txBody>
      </p:sp>
      <p:sp>
        <p:nvSpPr>
          <p:cNvPr id="9" name="object 33">
            <a:extLst>
              <a:ext uri="{FF2B5EF4-FFF2-40B4-BE49-F238E27FC236}">
                <a16:creationId xmlns:a16="http://schemas.microsoft.com/office/drawing/2014/main" id="{63417E19-EDF5-48B7-B691-978CF4243860}"/>
              </a:ext>
            </a:extLst>
          </p:cNvPr>
          <p:cNvSpPr txBox="1"/>
          <p:nvPr/>
        </p:nvSpPr>
        <p:spPr>
          <a:xfrm>
            <a:off x="263054" y="495697"/>
            <a:ext cx="2376264" cy="96949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sz="800" b="1" dirty="0">
                <a:solidFill>
                  <a:srgbClr val="E74623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Угрозы для поставщиков:</a:t>
            </a:r>
            <a:endParaRPr sz="800" dirty="0">
              <a:latin typeface="Roboto" panose="02000000000000000000" pitchFamily="2" charset="0"/>
              <a:ea typeface="Roboto" panose="02000000000000000000" pitchFamily="2" charset="0"/>
              <a:cs typeface="Arial"/>
            </a:endParaRPr>
          </a:p>
          <a:p>
            <a:pPr marL="184150" marR="5080" indent="-171450">
              <a:lnSpc>
                <a:spcPts val="670"/>
              </a:lnSpc>
              <a:spcBef>
                <a:spcPts val="370"/>
              </a:spcBef>
              <a:buFontTx/>
              <a:buChar char="-"/>
            </a:pPr>
            <a:r>
              <a:rPr lang="ru-RU" sz="600" dirty="0"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Юридические (при нахождении под юрисдикцией)</a:t>
            </a:r>
          </a:p>
          <a:p>
            <a:pPr marL="184150" marR="5080" indent="-171450">
              <a:lnSpc>
                <a:spcPts val="670"/>
              </a:lnSpc>
              <a:spcBef>
                <a:spcPts val="370"/>
              </a:spcBef>
              <a:buFontTx/>
              <a:buChar char="-"/>
            </a:pPr>
            <a:r>
              <a:rPr lang="ru-RU" sz="600" dirty="0"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Отказ от приобретения продукции</a:t>
            </a:r>
          </a:p>
          <a:p>
            <a:pPr marL="184150" marR="5080" indent="-171450">
              <a:lnSpc>
                <a:spcPts val="670"/>
              </a:lnSpc>
              <a:spcBef>
                <a:spcPts val="370"/>
              </a:spcBef>
              <a:buFontTx/>
              <a:buChar char="-"/>
            </a:pPr>
            <a:r>
              <a:rPr lang="ru-RU" sz="600" dirty="0"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Отзыв права использования патента</a:t>
            </a:r>
          </a:p>
          <a:p>
            <a:pPr marL="184150" marR="5080" indent="-171450">
              <a:lnSpc>
                <a:spcPts val="670"/>
              </a:lnSpc>
              <a:spcBef>
                <a:spcPts val="370"/>
              </a:spcBef>
              <a:buFontTx/>
              <a:buChar char="-"/>
            </a:pPr>
            <a:r>
              <a:rPr lang="ru-RU" sz="600" dirty="0"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Отказ в поставках сырья, оборудования, техподдержки</a:t>
            </a:r>
          </a:p>
          <a:p>
            <a:pPr marL="184150" marR="5080" indent="-171450">
              <a:lnSpc>
                <a:spcPts val="670"/>
              </a:lnSpc>
              <a:spcBef>
                <a:spcPts val="370"/>
              </a:spcBef>
              <a:buFontTx/>
              <a:buChar char="-"/>
            </a:pPr>
            <a:r>
              <a:rPr lang="ru-RU" sz="600" dirty="0"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Воздействие на компаньонов и инвесторов</a:t>
            </a:r>
          </a:p>
          <a:p>
            <a:pPr marL="184150" marR="5080" indent="-171450">
              <a:lnSpc>
                <a:spcPts val="670"/>
              </a:lnSpc>
              <a:spcBef>
                <a:spcPts val="370"/>
              </a:spcBef>
              <a:buFontTx/>
              <a:buChar char="-"/>
            </a:pPr>
            <a:r>
              <a:rPr lang="ru-RU" sz="600" dirty="0"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Прямое управление филиалами ТНК</a:t>
            </a:r>
          </a:p>
        </p:txBody>
      </p:sp>
    </p:spTree>
    <p:extLst>
      <p:ext uri="{BB962C8B-B14F-4D97-AF65-F5344CB8AC3E}">
        <p14:creationId xmlns:p14="http://schemas.microsoft.com/office/powerpoint/2010/main" val="31952578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92471FE-DCCB-4D10-97C2-8CBB820F2EE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3462"/>
            <a:ext cx="5854700" cy="3182555"/>
          </a:xfrm>
          <a:prstGeom prst="rect">
            <a:avLst/>
          </a:prstGeom>
        </p:spPr>
      </p:pic>
      <p:sp>
        <p:nvSpPr>
          <p:cNvPr id="59" name="Номер слайда 1">
            <a:extLst>
              <a:ext uri="{FF2B5EF4-FFF2-40B4-BE49-F238E27FC236}">
                <a16:creationId xmlns:a16="http://schemas.microsoft.com/office/drawing/2014/main" id="{3D9F89F1-BDB5-4711-854D-2C2EDC36B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215384" y="3064954"/>
            <a:ext cx="1346581" cy="123111"/>
          </a:xfrm>
        </p:spPr>
        <p:txBody>
          <a:bodyPr wrap="square" lIns="0" tIns="0" rIns="0" bIns="0">
            <a:spAutoFit/>
          </a:bodyPr>
          <a:lstStyle/>
          <a:p>
            <a:r>
              <a:rPr lang="ru-RU" sz="799" dirty="0">
                <a:solidFill>
                  <a:schemeClr val="tx1">
                    <a:tint val="75000"/>
                  </a:schemeClr>
                </a:solidFill>
              </a:rPr>
              <a:t>5</a:t>
            </a:r>
          </a:p>
        </p:txBody>
      </p:sp>
      <p:sp>
        <p:nvSpPr>
          <p:cNvPr id="25" name="Заголовок 4">
            <a:extLst>
              <a:ext uri="{FF2B5EF4-FFF2-40B4-BE49-F238E27FC236}">
                <a16:creationId xmlns:a16="http://schemas.microsoft.com/office/drawing/2014/main" id="{F2172AD2-2CA3-4036-A8B9-C13D98A8F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30" y="65203"/>
            <a:ext cx="5040559" cy="146194"/>
          </a:xfrm>
        </p:spPr>
        <p:txBody>
          <a:bodyPr vert="horz" wrap="square" lIns="0" tIns="0" rIns="0" bIns="0" rtlCol="0" anchor="ctr">
            <a:spAutoFit/>
          </a:bodyPr>
          <a:lstStyle/>
          <a:p>
            <a:pPr marL="12700" algn="l" rtl="0"/>
            <a:r>
              <a:rPr lang="ru-RU" sz="950" b="1" kern="1200" dirty="0" smtClean="0">
                <a:solidFill>
                  <a:srgbClr val="494D4E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ВЛИЯНИЕ САНКЦИОННЫХ ОГРАНИЧЕНИЙ НА ДЕЯТЕЛЬНОСТЬ ПОТРЕБИТЕЛЕЙ</a:t>
            </a:r>
            <a:endParaRPr lang="ru-RU" sz="950" b="1" kern="1200" dirty="0">
              <a:solidFill>
                <a:srgbClr val="494D4E"/>
              </a:solidFill>
              <a:latin typeface="Roboto" panose="02000000000000000000" pitchFamily="2" charset="0"/>
              <a:ea typeface="Roboto" panose="02000000000000000000" pitchFamily="2" charset="0"/>
              <a:cs typeface="Arial"/>
            </a:endParaRPr>
          </a:p>
        </p:txBody>
      </p:sp>
      <p:sp>
        <p:nvSpPr>
          <p:cNvPr id="10" name="object 33">
            <a:extLst>
              <a:ext uri="{FF2B5EF4-FFF2-40B4-BE49-F238E27FC236}">
                <a16:creationId xmlns:a16="http://schemas.microsoft.com/office/drawing/2014/main" id="{2BDF74DE-5012-498C-9CEB-2771DA5987B1}"/>
              </a:ext>
            </a:extLst>
          </p:cNvPr>
          <p:cNvSpPr txBox="1"/>
          <p:nvPr/>
        </p:nvSpPr>
        <p:spPr>
          <a:xfrm>
            <a:off x="263054" y="495697"/>
            <a:ext cx="2592288" cy="1097736"/>
          </a:xfrm>
          <a:prstGeom prst="rect">
            <a:avLst/>
          </a:prstGeom>
          <a:solidFill>
            <a:schemeClr val="bg1">
              <a:alpha val="77000"/>
            </a:schemeClr>
          </a:solidFill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sz="800" b="1" dirty="0">
                <a:solidFill>
                  <a:srgbClr val="E74623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Угрозы для потребителя:</a:t>
            </a:r>
            <a:endParaRPr sz="800" dirty="0">
              <a:latin typeface="Roboto" panose="02000000000000000000" pitchFamily="2" charset="0"/>
              <a:ea typeface="Roboto" panose="02000000000000000000" pitchFamily="2" charset="0"/>
              <a:cs typeface="Arial"/>
            </a:endParaRPr>
          </a:p>
          <a:p>
            <a:pPr marL="184150" marR="5080" indent="-171450">
              <a:lnSpc>
                <a:spcPts val="670"/>
              </a:lnSpc>
              <a:spcBef>
                <a:spcPts val="370"/>
              </a:spcBef>
              <a:buFontTx/>
              <a:buChar char="-"/>
            </a:pPr>
            <a:r>
              <a:rPr lang="ru-RU" sz="600" dirty="0"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Обрыв наиболее значимых связей в поставках и сотрудничестве</a:t>
            </a:r>
          </a:p>
          <a:p>
            <a:pPr marL="184150" marR="5080" indent="-171450">
              <a:lnSpc>
                <a:spcPts val="670"/>
              </a:lnSpc>
              <a:spcBef>
                <a:spcPts val="370"/>
              </a:spcBef>
              <a:buFontTx/>
              <a:buChar char="-"/>
            </a:pPr>
            <a:r>
              <a:rPr lang="ru-RU" sz="600" dirty="0"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Необходимость в наращивании новых компетенций ранее</a:t>
            </a:r>
            <a:br>
              <a:rPr lang="ru-RU" sz="600" dirty="0"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</a:br>
            <a:r>
              <a:rPr lang="ru-RU" sz="600" dirty="0"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не требовавшихся</a:t>
            </a:r>
          </a:p>
          <a:p>
            <a:pPr marL="179388" marR="5080" indent="-179388">
              <a:lnSpc>
                <a:spcPts val="670"/>
              </a:lnSpc>
              <a:spcBef>
                <a:spcPts val="370"/>
              </a:spcBef>
              <a:buFontTx/>
              <a:buChar char="-"/>
            </a:pPr>
            <a:r>
              <a:rPr lang="ru-RU" sz="600" dirty="0"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Существенный рост нагрузки на имеющиеся</a:t>
            </a:r>
            <a:br>
              <a:rPr lang="ru-RU" sz="600" dirty="0"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</a:br>
            <a:r>
              <a:rPr lang="ru-RU" sz="600" dirty="0"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логистические каналы</a:t>
            </a:r>
          </a:p>
          <a:p>
            <a:pPr marL="179388" marR="5080" indent="-179388">
              <a:lnSpc>
                <a:spcPts val="670"/>
              </a:lnSpc>
              <a:spcBef>
                <a:spcPts val="370"/>
              </a:spcBef>
              <a:buFontTx/>
              <a:buChar char="-"/>
            </a:pPr>
            <a:r>
              <a:rPr lang="ru-RU" sz="600" dirty="0"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Кадровый голод</a:t>
            </a:r>
          </a:p>
          <a:p>
            <a:pPr marL="179388" marR="5080" indent="-179388">
              <a:lnSpc>
                <a:spcPts val="670"/>
              </a:lnSpc>
              <a:spcBef>
                <a:spcPts val="370"/>
              </a:spcBef>
              <a:buFontTx/>
              <a:buChar char="-"/>
            </a:pPr>
            <a:r>
              <a:rPr lang="ru-RU" sz="600" dirty="0"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Сложность осуществления техподдержки и гарантийных обязательств перед заказчиками</a:t>
            </a:r>
          </a:p>
        </p:txBody>
      </p:sp>
    </p:spTree>
    <p:extLst>
      <p:ext uri="{BB962C8B-B14F-4D97-AF65-F5344CB8AC3E}">
        <p14:creationId xmlns:p14="http://schemas.microsoft.com/office/powerpoint/2010/main" val="8658765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697E35A-0694-4CB2-81E9-2B4F7B3902E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077" y="135657"/>
            <a:ext cx="5598545" cy="3295650"/>
          </a:xfrm>
          <a:prstGeom prst="rect">
            <a:avLst/>
          </a:prstGeom>
        </p:spPr>
      </p:pic>
      <p:sp>
        <p:nvSpPr>
          <p:cNvPr id="59" name="Номер слайда 1">
            <a:extLst>
              <a:ext uri="{FF2B5EF4-FFF2-40B4-BE49-F238E27FC236}">
                <a16:creationId xmlns:a16="http://schemas.microsoft.com/office/drawing/2014/main" id="{3D9F89F1-BDB5-4711-854D-2C2EDC36B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215384" y="3064954"/>
            <a:ext cx="1346581" cy="123111"/>
          </a:xfrm>
        </p:spPr>
        <p:txBody>
          <a:bodyPr wrap="square" lIns="0" tIns="0" rIns="0" bIns="0">
            <a:spAutoFit/>
          </a:bodyPr>
          <a:lstStyle/>
          <a:p>
            <a:r>
              <a:rPr lang="ru-RU" sz="799" dirty="0">
                <a:solidFill>
                  <a:schemeClr val="tx1">
                    <a:tint val="75000"/>
                  </a:schemeClr>
                </a:solidFill>
              </a:rPr>
              <a:t>6</a:t>
            </a:r>
          </a:p>
        </p:txBody>
      </p:sp>
      <p:sp>
        <p:nvSpPr>
          <p:cNvPr id="25" name="Заголовок 4">
            <a:extLst>
              <a:ext uri="{FF2B5EF4-FFF2-40B4-BE49-F238E27FC236}">
                <a16:creationId xmlns:a16="http://schemas.microsoft.com/office/drawing/2014/main" id="{F2172AD2-2CA3-4036-A8B9-C13D98A8F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429" y="61356"/>
            <a:ext cx="4643806" cy="153888"/>
          </a:xfrm>
        </p:spPr>
        <p:txBody>
          <a:bodyPr vert="horz" wrap="square" lIns="0" tIns="0" rIns="0" bIns="0" rtlCol="0" anchor="ctr">
            <a:spAutoFit/>
          </a:bodyPr>
          <a:lstStyle/>
          <a:p>
            <a:pPr marL="12700" algn="l" rtl="0"/>
            <a:r>
              <a:rPr lang="ru-RU" sz="1000" b="1" kern="1200" dirty="0" smtClean="0">
                <a:solidFill>
                  <a:srgbClr val="494D4E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РАСПРЕДЕЛЕНИЕ ЛИНИЙ ПОСТАВОК ДО 2022 ГОДА</a:t>
            </a:r>
            <a:endParaRPr lang="ru-RU" sz="1000" b="1" kern="1200" dirty="0">
              <a:solidFill>
                <a:srgbClr val="494D4E"/>
              </a:solidFill>
              <a:latin typeface="Roboto" panose="02000000000000000000" pitchFamily="2" charset="0"/>
              <a:ea typeface="Roboto" panose="02000000000000000000" pitchFamily="2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598235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706ABEA-7B6D-4632-999E-08BF7A8CC74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2" y="152375"/>
            <a:ext cx="5758696" cy="3295650"/>
          </a:xfrm>
          <a:prstGeom prst="rect">
            <a:avLst/>
          </a:prstGeom>
        </p:spPr>
      </p:pic>
      <p:sp>
        <p:nvSpPr>
          <p:cNvPr id="59" name="Номер слайда 1">
            <a:extLst>
              <a:ext uri="{FF2B5EF4-FFF2-40B4-BE49-F238E27FC236}">
                <a16:creationId xmlns:a16="http://schemas.microsoft.com/office/drawing/2014/main" id="{3D9F89F1-BDB5-4711-854D-2C2EDC36B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215384" y="3064954"/>
            <a:ext cx="1346581" cy="123111"/>
          </a:xfrm>
        </p:spPr>
        <p:txBody>
          <a:bodyPr wrap="square" lIns="0" tIns="0" rIns="0" bIns="0">
            <a:spAutoFit/>
          </a:bodyPr>
          <a:lstStyle/>
          <a:p>
            <a:r>
              <a:rPr lang="ru-RU" sz="799" dirty="0">
                <a:solidFill>
                  <a:schemeClr val="tx1">
                    <a:tint val="75000"/>
                  </a:schemeClr>
                </a:solidFill>
              </a:rPr>
              <a:t>7</a:t>
            </a:r>
          </a:p>
        </p:txBody>
      </p:sp>
      <p:sp>
        <p:nvSpPr>
          <p:cNvPr id="25" name="Заголовок 4">
            <a:extLst>
              <a:ext uri="{FF2B5EF4-FFF2-40B4-BE49-F238E27FC236}">
                <a16:creationId xmlns:a16="http://schemas.microsoft.com/office/drawing/2014/main" id="{F2172AD2-2CA3-4036-A8B9-C13D98A8F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429" y="61356"/>
            <a:ext cx="4643806" cy="153888"/>
          </a:xfrm>
        </p:spPr>
        <p:txBody>
          <a:bodyPr vert="horz" wrap="square" lIns="0" tIns="0" rIns="0" bIns="0" rtlCol="0" anchor="ctr">
            <a:spAutoFit/>
          </a:bodyPr>
          <a:lstStyle/>
          <a:p>
            <a:pPr marL="12700" algn="l" rtl="0"/>
            <a:r>
              <a:rPr lang="ru-RU" sz="1000" b="1" kern="1200" dirty="0" smtClean="0">
                <a:solidFill>
                  <a:srgbClr val="494D4E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ВЛИЯНИЕ САНКЦИОННЫХ ОГРАНИЧЕНИЙ НА ЛИНИИ ПОСТАВОК</a:t>
            </a:r>
            <a:endParaRPr lang="ru-RU" sz="1000" b="1" kern="1200" dirty="0">
              <a:solidFill>
                <a:srgbClr val="494D4E"/>
              </a:solidFill>
              <a:latin typeface="Roboto" panose="02000000000000000000" pitchFamily="2" charset="0"/>
              <a:ea typeface="Roboto" panose="02000000000000000000" pitchFamily="2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593363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Номер слайда 1">
            <a:extLst>
              <a:ext uri="{FF2B5EF4-FFF2-40B4-BE49-F238E27FC236}">
                <a16:creationId xmlns:a16="http://schemas.microsoft.com/office/drawing/2014/main" id="{3D9F89F1-BDB5-4711-854D-2C2EDC36B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215384" y="3064954"/>
            <a:ext cx="1346581" cy="123111"/>
          </a:xfrm>
        </p:spPr>
        <p:txBody>
          <a:bodyPr wrap="square" lIns="0" tIns="0" rIns="0" bIns="0">
            <a:spAutoFit/>
          </a:bodyPr>
          <a:lstStyle/>
          <a:p>
            <a:r>
              <a:rPr lang="ru-RU" sz="799" dirty="0">
                <a:solidFill>
                  <a:schemeClr val="tx1">
                    <a:tint val="75000"/>
                  </a:schemeClr>
                </a:solidFill>
              </a:rPr>
              <a:t>8</a:t>
            </a:r>
          </a:p>
        </p:txBody>
      </p:sp>
      <p:sp>
        <p:nvSpPr>
          <p:cNvPr id="25" name="Заголовок 4">
            <a:extLst>
              <a:ext uri="{FF2B5EF4-FFF2-40B4-BE49-F238E27FC236}">
                <a16:creationId xmlns:a16="http://schemas.microsoft.com/office/drawing/2014/main" id="{F2172AD2-2CA3-4036-A8B9-C13D98A8F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429" y="61356"/>
            <a:ext cx="4643806" cy="153888"/>
          </a:xfrm>
        </p:spPr>
        <p:txBody>
          <a:bodyPr vert="horz" wrap="square" lIns="0" tIns="0" rIns="0" bIns="0" rtlCol="0" anchor="ctr">
            <a:spAutoFit/>
          </a:bodyPr>
          <a:lstStyle/>
          <a:p>
            <a:pPr marL="12700" algn="l" rtl="0"/>
            <a:r>
              <a:rPr lang="ru-RU" sz="1000" b="1" kern="1200" dirty="0" smtClean="0">
                <a:solidFill>
                  <a:srgbClr val="494D4E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АДАПТАЦИЯ ЛИНИЙ ПОСТАВОК</a:t>
            </a:r>
            <a:endParaRPr lang="ru-RU" sz="1000" b="1" kern="1200" dirty="0">
              <a:solidFill>
                <a:srgbClr val="494D4E"/>
              </a:solidFill>
              <a:latin typeface="Roboto" panose="02000000000000000000" pitchFamily="2" charset="0"/>
              <a:ea typeface="Roboto" panose="02000000000000000000" pitchFamily="2" charset="0"/>
              <a:cs typeface="Arial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C93D046-A895-4B9B-9B43-7319A26B728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9713"/>
            <a:ext cx="5854700" cy="2620308"/>
          </a:xfrm>
          <a:prstGeom prst="rect">
            <a:avLst/>
          </a:prstGeom>
        </p:spPr>
      </p:pic>
      <p:sp>
        <p:nvSpPr>
          <p:cNvPr id="9" name="object 33">
            <a:extLst>
              <a:ext uri="{FF2B5EF4-FFF2-40B4-BE49-F238E27FC236}">
                <a16:creationId xmlns:a16="http://schemas.microsoft.com/office/drawing/2014/main" id="{7DFC5D54-CA45-4AE3-945F-7837B1523BAC}"/>
              </a:ext>
            </a:extLst>
          </p:cNvPr>
          <p:cNvSpPr txBox="1"/>
          <p:nvPr/>
        </p:nvSpPr>
        <p:spPr>
          <a:xfrm>
            <a:off x="119038" y="334065"/>
            <a:ext cx="2808312" cy="533479"/>
          </a:xfrm>
          <a:prstGeom prst="rect">
            <a:avLst/>
          </a:prstGeom>
          <a:solidFill>
            <a:schemeClr val="bg1">
              <a:alpha val="77000"/>
            </a:schemeClr>
          </a:solidFill>
        </p:spPr>
        <p:txBody>
          <a:bodyPr vert="horz" wrap="square" lIns="0" tIns="0" rIns="0" bIns="0" rtlCol="0">
            <a:spAutoFit/>
          </a:bodyPr>
          <a:lstStyle/>
          <a:p>
            <a:pPr marL="12700">
              <a:lnSpc>
                <a:spcPct val="100000"/>
              </a:lnSpc>
            </a:pPr>
            <a:r>
              <a:rPr lang="ru-RU" sz="800" b="1" dirty="0" smtClean="0">
                <a:solidFill>
                  <a:srgbClr val="E74623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Угрозы параллельного импорта:</a:t>
            </a:r>
            <a:endParaRPr sz="800" dirty="0" smtClean="0">
              <a:latin typeface="Roboto" panose="02000000000000000000" pitchFamily="2" charset="0"/>
              <a:ea typeface="Roboto" panose="02000000000000000000" pitchFamily="2" charset="0"/>
              <a:cs typeface="Arial"/>
            </a:endParaRPr>
          </a:p>
          <a:p>
            <a:pPr marL="12700" marR="5080">
              <a:lnSpc>
                <a:spcPts val="670"/>
              </a:lnSpc>
              <a:spcBef>
                <a:spcPts val="370"/>
              </a:spcBef>
            </a:pPr>
            <a:r>
              <a:rPr lang="ru-RU" sz="600" dirty="0" smtClean="0"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- Отсутствие гарантий стабильности поставок и подлинности компонентов</a:t>
            </a:r>
            <a:br>
              <a:rPr lang="ru-RU" sz="600" dirty="0" smtClean="0"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</a:br>
            <a:r>
              <a:rPr lang="ru-RU" sz="600" dirty="0" smtClean="0"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- Существенный рост стоимости продукции для потребителя</a:t>
            </a:r>
            <a:br>
              <a:rPr lang="ru-RU" sz="600" dirty="0" smtClean="0"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</a:br>
            <a:r>
              <a:rPr lang="ru-RU" sz="600" dirty="0" smtClean="0"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- Отсутствие долгосрочных планов дальнейшего развития</a:t>
            </a:r>
            <a:br>
              <a:rPr lang="ru-RU" sz="600" dirty="0" smtClean="0"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</a:br>
            <a:r>
              <a:rPr lang="ru-RU" sz="600" dirty="0" smtClean="0"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- Непредсказуемое снижение качества выпускаемой продукции</a:t>
            </a:r>
            <a:endParaRPr lang="ru-RU" sz="600" dirty="0">
              <a:latin typeface="Roboto" panose="02000000000000000000" pitchFamily="2" charset="0"/>
              <a:ea typeface="Roboto" panose="02000000000000000000" pitchFamily="2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372925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Номер слайда 1">
            <a:extLst>
              <a:ext uri="{FF2B5EF4-FFF2-40B4-BE49-F238E27FC236}">
                <a16:creationId xmlns:a16="http://schemas.microsoft.com/office/drawing/2014/main" id="{3D9F89F1-BDB5-4711-854D-2C2EDC36B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215384" y="3064954"/>
            <a:ext cx="1346581" cy="123111"/>
          </a:xfrm>
        </p:spPr>
        <p:txBody>
          <a:bodyPr wrap="square" lIns="0" tIns="0" rIns="0" bIns="0">
            <a:spAutoFit/>
          </a:bodyPr>
          <a:lstStyle/>
          <a:p>
            <a:r>
              <a:rPr lang="ru-RU" sz="799" dirty="0">
                <a:solidFill>
                  <a:schemeClr val="tx1">
                    <a:tint val="75000"/>
                  </a:schemeClr>
                </a:solidFill>
              </a:rPr>
              <a:t>9</a:t>
            </a:r>
          </a:p>
        </p:txBody>
      </p:sp>
      <p:sp>
        <p:nvSpPr>
          <p:cNvPr id="25" name="Заголовок 4">
            <a:extLst>
              <a:ext uri="{FF2B5EF4-FFF2-40B4-BE49-F238E27FC236}">
                <a16:creationId xmlns:a16="http://schemas.microsoft.com/office/drawing/2014/main" id="{F2172AD2-2CA3-4036-A8B9-C13D98A8F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429" y="61356"/>
            <a:ext cx="4643806" cy="153888"/>
          </a:xfrm>
        </p:spPr>
        <p:txBody>
          <a:bodyPr vert="horz" wrap="square" lIns="0" tIns="0" rIns="0" bIns="0" rtlCol="0" anchor="ctr">
            <a:spAutoFit/>
          </a:bodyPr>
          <a:lstStyle/>
          <a:p>
            <a:pPr marL="12700" algn="l" rtl="0"/>
            <a:r>
              <a:rPr lang="ru-RU" sz="1000" b="1" kern="1200" dirty="0" smtClean="0">
                <a:solidFill>
                  <a:srgbClr val="494D4E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ОПЫТ</a:t>
            </a:r>
            <a:endParaRPr lang="ru-RU" sz="1000" b="1" kern="1200" dirty="0">
              <a:solidFill>
                <a:srgbClr val="494D4E"/>
              </a:solidFill>
              <a:latin typeface="Roboto" panose="02000000000000000000" pitchFamily="2" charset="0"/>
              <a:ea typeface="Roboto" panose="02000000000000000000" pitchFamily="2" charset="0"/>
              <a:cs typeface="Arial"/>
            </a:endParaRPr>
          </a:p>
        </p:txBody>
      </p:sp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4FF5BB36-B5DF-4C76-A182-3EAF8EE4E35B}"/>
              </a:ext>
            </a:extLst>
          </p:cNvPr>
          <p:cNvSpPr txBox="1">
            <a:spLocks/>
          </p:cNvSpPr>
          <p:nvPr/>
        </p:nvSpPr>
        <p:spPr>
          <a:xfrm>
            <a:off x="695102" y="1297657"/>
            <a:ext cx="4525598" cy="553998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>
              <a:defRPr>
                <a:latin typeface="+mj-lt"/>
                <a:ea typeface="+mj-ea"/>
                <a:cs typeface="+mj-cs"/>
              </a:defRPr>
            </a:lvl1pPr>
          </a:lstStyle>
          <a:p>
            <a:pPr marL="12700" algn="ctr" rtl="0"/>
            <a:r>
              <a:rPr lang="ru-RU" b="1" kern="1200" dirty="0" smtClean="0">
                <a:solidFill>
                  <a:srgbClr val="494D4E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ОСОБЕННОСТИ ПРИМЕНЕНИЯ</a:t>
            </a:r>
            <a:br>
              <a:rPr lang="ru-RU" b="1" kern="1200" dirty="0" smtClean="0">
                <a:solidFill>
                  <a:srgbClr val="494D4E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</a:br>
            <a:r>
              <a:rPr lang="ru-RU" b="1" kern="1200" dirty="0" smtClean="0">
                <a:solidFill>
                  <a:srgbClr val="494D4E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КОМПОНЕНТОВ ИЗ ЮВА</a:t>
            </a:r>
            <a:endParaRPr lang="ru-RU" b="1" kern="1200" dirty="0">
              <a:solidFill>
                <a:srgbClr val="494D4E"/>
              </a:solidFill>
              <a:latin typeface="Roboto" panose="02000000000000000000" pitchFamily="2" charset="0"/>
              <a:ea typeface="Roboto" panose="02000000000000000000" pitchFamily="2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292412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4543</TotalTime>
  <Words>657</Words>
  <Application>Microsoft Office PowerPoint</Application>
  <PresentationFormat>Произвольный</PresentationFormat>
  <Paragraphs>96</Paragraphs>
  <Slides>17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Calibri</vt:lpstr>
      <vt:lpstr>Roboto</vt:lpstr>
      <vt:lpstr>Roboto Black</vt:lpstr>
      <vt:lpstr>Office Theme</vt:lpstr>
      <vt:lpstr>Презентация PowerPoint</vt:lpstr>
      <vt:lpstr>АНАЛИЗ</vt:lpstr>
      <vt:lpstr>СХЕМА ФУНКЦИОНИРОВАНИЯ ПОСТАВОК КОМПЛЕКТУЮЩИХ ДО 2022 ГОДА</vt:lpstr>
      <vt:lpstr>ИНСТРУМЕНТЫ ВОЗДЕЙСТВИЯ САНКЦИЙ С 2022 ГОДА</vt:lpstr>
      <vt:lpstr>ВЛИЯНИЕ САНКЦИОННЫХ ОГРАНИЧЕНИЙ НА ДЕЯТЕЛЬНОСТЬ ПОТРЕБИТЕЛЕЙ</vt:lpstr>
      <vt:lpstr>РАСПРЕДЕЛЕНИЕ ЛИНИЙ ПОСТАВОК ДО 2022 ГОДА</vt:lpstr>
      <vt:lpstr>ВЛИЯНИЕ САНКЦИОННЫХ ОГРАНИЧЕНИЙ НА ЛИНИИ ПОСТАВОК</vt:lpstr>
      <vt:lpstr>АДАПТАЦИЯ ЛИНИЙ ПОСТАВОК</vt:lpstr>
      <vt:lpstr>ОПЫТ</vt:lpstr>
      <vt:lpstr>ПРИМЕНЕНИЕ ПРОДУКЦИИ “FABLESS” ПОСТАВЩИКОВ</vt:lpstr>
      <vt:lpstr>ПРИМЕНЕНИЕ БРЕНДИРОВАННОЙ ПРОДУКЦИИ</vt:lpstr>
      <vt:lpstr>НЕПОЛНОТА ТЕХНИЧЕСКОЙ ДОКУМЕНТАЦИИ</vt:lpstr>
      <vt:lpstr>ПОЗИЦИОНИРОВАНИЕ АНАЛОГАМИ (ПРИ РАЗЛИЧИЯХ)</vt:lpstr>
      <vt:lpstr>ПРОИЗВОДСТВО И ПОСТАВКА БЕЗ СОПРОВОЖДЕНИЯ</vt:lpstr>
      <vt:lpstr>ПРОИЗВОДСТВО И ПОСТАВКА БЕЗ СОПРОВОЖДЕНИЯ</vt:lpstr>
      <vt:lpstr>ВЫВОДЫ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presentation_2.cdr</dc:title>
  <dc:creator>Alix</dc:creator>
  <cp:lastModifiedBy>ILYSHA</cp:lastModifiedBy>
  <cp:revision>196</cp:revision>
  <cp:lastPrinted>2023-09-12T13:35:00Z</cp:lastPrinted>
  <dcterms:created xsi:type="dcterms:W3CDTF">2022-04-20T11:43:13Z</dcterms:created>
  <dcterms:modified xsi:type="dcterms:W3CDTF">2024-04-22T19:00:39Z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2022-04-20T00:00:00Z</vt:filetime>
  </property>
  <property fmtid="{D5CDD505-2E9C-101B-9397-08002B2CF9AE}" pid="3" name="LastSaved">
    <vt:filetime>2022-04-20T00:00:00Z</vt:filetime>
  </property>
</Properties>
</file>