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305" r:id="rId2"/>
    <p:sldId id="332" r:id="rId3"/>
    <p:sldId id="338" r:id="rId4"/>
    <p:sldId id="339" r:id="rId5"/>
    <p:sldId id="342" r:id="rId6"/>
    <p:sldId id="341" r:id="rId7"/>
    <p:sldId id="340" r:id="rId8"/>
    <p:sldId id="309" r:id="rId9"/>
    <p:sldId id="311" r:id="rId10"/>
    <p:sldId id="312" r:id="rId11"/>
    <p:sldId id="310" r:id="rId12"/>
    <p:sldId id="313" r:id="rId13"/>
    <p:sldId id="337" r:id="rId14"/>
    <p:sldId id="323" r:id="rId15"/>
    <p:sldId id="268" r:id="rId16"/>
  </p:sldIdLst>
  <p:sldSz cx="10083800" cy="7562850"/>
  <p:notesSz cx="9872663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Ольга Щедрова" initials="ОЩ" lastIdx="4" clrIdx="0">
    <p:extLst>
      <p:ext uri="{19B8F6BF-5375-455C-9EA6-DF929625EA0E}">
        <p15:presenceInfo xmlns:p15="http://schemas.microsoft.com/office/powerpoint/2012/main" userId="S-1-5-21-430656081-1872432820-201013720-170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1F68"/>
    <a:srgbClr val="613B7B"/>
    <a:srgbClr val="D8BAE0"/>
    <a:srgbClr val="EDDF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1EBBBCC-DAD2-459C-BE2E-F6DE35CF9A28}" styleName="Темный стиль 2 —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538" autoAdjust="0"/>
    <p:restoredTop sz="94660" autoAdjust="0"/>
  </p:normalViewPr>
  <p:slideViewPr>
    <p:cSldViewPr>
      <p:cViewPr varScale="1">
        <p:scale>
          <a:sx n="100" d="100"/>
          <a:sy n="100" d="100"/>
        </p:scale>
        <p:origin x="2196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16" d="100"/>
          <a:sy n="116" d="100"/>
        </p:scale>
        <p:origin x="21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8" y="9"/>
            <a:ext cx="4278313" cy="341313"/>
          </a:xfrm>
          <a:prstGeom prst="rect">
            <a:avLst/>
          </a:prstGeom>
        </p:spPr>
        <p:txBody>
          <a:bodyPr vert="horz" lIns="89760" tIns="44879" rIns="89760" bIns="44879" rtlCol="0"/>
          <a:lstStyle>
            <a:lvl1pPr algn="l">
              <a:defRPr sz="11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592766" y="9"/>
            <a:ext cx="4278312" cy="341313"/>
          </a:xfrm>
          <a:prstGeom prst="rect">
            <a:avLst/>
          </a:prstGeom>
        </p:spPr>
        <p:txBody>
          <a:bodyPr vert="horz" lIns="89760" tIns="44879" rIns="89760" bIns="44879" rtlCol="0"/>
          <a:lstStyle>
            <a:lvl1pPr algn="r">
              <a:defRPr sz="1100"/>
            </a:lvl1pPr>
          </a:lstStyle>
          <a:p>
            <a:fld id="{2D9B464D-A8E8-48E6-939D-71D71A9CD82F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408363" y="849313"/>
            <a:ext cx="3055937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9760" tIns="44879" rIns="89760" bIns="44879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87426" y="3271849"/>
            <a:ext cx="7897816" cy="2676525"/>
          </a:xfrm>
          <a:prstGeom prst="rect">
            <a:avLst/>
          </a:prstGeom>
        </p:spPr>
        <p:txBody>
          <a:bodyPr vert="horz" lIns="89760" tIns="44879" rIns="89760" bIns="44879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8" y="6456367"/>
            <a:ext cx="4278313" cy="341311"/>
          </a:xfrm>
          <a:prstGeom prst="rect">
            <a:avLst/>
          </a:prstGeom>
        </p:spPr>
        <p:txBody>
          <a:bodyPr vert="horz" lIns="89760" tIns="44879" rIns="89760" bIns="44879" rtlCol="0" anchor="b"/>
          <a:lstStyle>
            <a:lvl1pPr algn="l">
              <a:defRPr sz="11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592766" y="6456367"/>
            <a:ext cx="4278312" cy="341311"/>
          </a:xfrm>
          <a:prstGeom prst="rect">
            <a:avLst/>
          </a:prstGeom>
        </p:spPr>
        <p:txBody>
          <a:bodyPr vert="horz" lIns="89760" tIns="44879" rIns="89760" bIns="44879" rtlCol="0" anchor="b"/>
          <a:lstStyle>
            <a:lvl1pPr algn="r">
              <a:defRPr sz="1100"/>
            </a:lvl1pPr>
          </a:lstStyle>
          <a:p>
            <a:fld id="{40E7A222-4D13-446C-A13D-46374B8DAE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92529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E7A222-4D13-446C-A13D-46374B8DAE3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2924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D02E36-904E-3D64-B73B-0FC2774503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22F3DBF3-A670-3AFE-DC5A-0436342223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CBFB079C-E982-49BF-00B3-E5FC8C7115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1D57FA0-0BF0-CFF1-F5F2-CF988B14CD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E7A222-4D13-446C-A13D-46374B8DAE3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5784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10C38E-C2A7-CA80-8F89-DFD085719B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95B49EE9-1A2F-5242-2672-5F1966E8D6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E4CAD81E-9032-408D-8F1A-D3949EFFAB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D2C5344-68F1-6089-8ADF-E19A0EEF58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E7A222-4D13-446C-A13D-46374B8DAE3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20321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C2A426-150E-2F96-3E22-FE8D4CD398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EC51631B-E937-4B3B-395C-4732920800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59921720-D213-F205-97E8-0059B3E86F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C190836-8604-ECF4-000E-01C2115C5F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E7A222-4D13-446C-A13D-46374B8DAE3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6067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6F3AB4-B58E-F73B-FF30-4E9E7847ED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E16F4EAD-14BB-775C-E0E4-91A1E4A337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559B714A-471F-3E39-5D6C-D0521A914D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546FDE9-A5E9-1119-F499-ECFBD08FF5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E7A222-4D13-446C-A13D-46374B8DAE3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70665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642B73-B99D-E292-50F0-44999DF43E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9CF7CC3D-A942-B54A-ED11-06E3549EC3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84B44D69-1A1B-4589-FBBF-730BB9C57F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525563C-EC0A-2871-2790-1DC576033EA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E7A222-4D13-446C-A13D-46374B8DAE3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93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E7A222-4D13-446C-A13D-46374B8DAE3D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84557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56285" y="2344483"/>
            <a:ext cx="857123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12570" y="4235196"/>
            <a:ext cx="705866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86347" y="172961"/>
            <a:ext cx="9707880" cy="7214234"/>
          </a:xfrm>
          <a:custGeom>
            <a:avLst/>
            <a:gdLst/>
            <a:ahLst/>
            <a:cxnLst/>
            <a:rect l="l" t="t" r="r" b="b"/>
            <a:pathLst>
              <a:path w="9707880" h="7214234">
                <a:moveTo>
                  <a:pt x="0" y="7214069"/>
                </a:moveTo>
                <a:lnTo>
                  <a:pt x="9707295" y="7214069"/>
                </a:lnTo>
                <a:lnTo>
                  <a:pt x="9707295" y="0"/>
                </a:lnTo>
                <a:lnTo>
                  <a:pt x="0" y="0"/>
                </a:lnTo>
                <a:lnTo>
                  <a:pt x="0" y="7214069"/>
                </a:lnTo>
                <a:close/>
              </a:path>
            </a:pathLst>
          </a:custGeom>
          <a:ln w="12700">
            <a:solidFill>
              <a:srgbClr val="4B1F6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180005" y="7164009"/>
            <a:ext cx="1530350" cy="219710"/>
          </a:xfrm>
          <a:custGeom>
            <a:avLst/>
            <a:gdLst/>
            <a:ahLst/>
            <a:cxnLst/>
            <a:rect l="l" t="t" r="r" b="b"/>
            <a:pathLst>
              <a:path w="1530350" h="219709">
                <a:moveTo>
                  <a:pt x="1529994" y="219595"/>
                </a:moveTo>
                <a:lnTo>
                  <a:pt x="1529994" y="0"/>
                </a:lnTo>
                <a:lnTo>
                  <a:pt x="0" y="0"/>
                </a:lnTo>
              </a:path>
            </a:pathLst>
          </a:custGeom>
          <a:ln w="12700">
            <a:solidFill>
              <a:srgbClr val="4B1F6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rgbClr val="4B1F68"/>
                </a:solidFill>
                <a:latin typeface="Roboto Lt"/>
                <a:cs typeface="Roboto L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 userDrawn="1"/>
        </p:nvSpPr>
        <p:spPr>
          <a:xfrm>
            <a:off x="186347" y="172961"/>
            <a:ext cx="9707880" cy="7214234"/>
          </a:xfrm>
          <a:custGeom>
            <a:avLst/>
            <a:gdLst/>
            <a:ahLst/>
            <a:cxnLst/>
            <a:rect l="l" t="t" r="r" b="b"/>
            <a:pathLst>
              <a:path w="9707880" h="7214234">
                <a:moveTo>
                  <a:pt x="0" y="7214069"/>
                </a:moveTo>
                <a:lnTo>
                  <a:pt x="9707295" y="7214069"/>
                </a:lnTo>
                <a:lnTo>
                  <a:pt x="9707295" y="0"/>
                </a:lnTo>
                <a:lnTo>
                  <a:pt x="0" y="0"/>
                </a:lnTo>
                <a:lnTo>
                  <a:pt x="0" y="7214069"/>
                </a:lnTo>
                <a:close/>
              </a:path>
            </a:pathLst>
          </a:custGeom>
          <a:ln w="12700">
            <a:solidFill>
              <a:srgbClr val="4B1F6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 userDrawn="1"/>
        </p:nvSpPr>
        <p:spPr>
          <a:xfrm>
            <a:off x="180005" y="7164009"/>
            <a:ext cx="1530350" cy="219710"/>
          </a:xfrm>
          <a:custGeom>
            <a:avLst/>
            <a:gdLst/>
            <a:ahLst/>
            <a:cxnLst/>
            <a:rect l="l" t="t" r="r" b="b"/>
            <a:pathLst>
              <a:path w="1530350" h="219709">
                <a:moveTo>
                  <a:pt x="1529994" y="219595"/>
                </a:moveTo>
                <a:lnTo>
                  <a:pt x="1529994" y="0"/>
                </a:lnTo>
                <a:lnTo>
                  <a:pt x="0" y="0"/>
                </a:lnTo>
              </a:path>
            </a:pathLst>
          </a:custGeom>
          <a:ln w="12700">
            <a:solidFill>
              <a:srgbClr val="4B1F6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2">
            <a:extLst>
              <a:ext uri="{FF2B5EF4-FFF2-40B4-BE49-F238E27FC236}">
                <a16:creationId xmlns:a16="http://schemas.microsoft.com/office/drawing/2014/main" id="{4B7297D0-878A-76E1-502A-6642DA394BAE}"/>
              </a:ext>
            </a:extLst>
          </p:cNvPr>
          <p:cNvSpPr txBox="1"/>
          <p:nvPr userDrawn="1"/>
        </p:nvSpPr>
        <p:spPr>
          <a:xfrm>
            <a:off x="365065" y="7189174"/>
            <a:ext cx="58102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15" dirty="0">
                <a:solidFill>
                  <a:srgbClr val="4B1F68"/>
                </a:solidFill>
                <a:latin typeface="Roboto"/>
                <a:cs typeface="Roboto"/>
              </a:rPr>
              <a:t>radius-it.ru</a:t>
            </a:r>
            <a:endParaRPr sz="900" dirty="0">
              <a:latin typeface="Roboto"/>
              <a:cs typeface="Roboto"/>
            </a:endParaRPr>
          </a:p>
        </p:txBody>
      </p:sp>
      <p:sp>
        <p:nvSpPr>
          <p:cNvPr id="20" name="object 28">
            <a:extLst>
              <a:ext uri="{FF2B5EF4-FFF2-40B4-BE49-F238E27FC236}">
                <a16:creationId xmlns:a16="http://schemas.microsoft.com/office/drawing/2014/main" id="{25EC7AB5-96E9-F4FB-0D39-2755D6A351F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116674" y="248270"/>
            <a:ext cx="5752307" cy="351378"/>
          </a:xfrm>
          <a:prstGeom prst="rect">
            <a:avLst/>
          </a:prstGeom>
          <a:solidFill>
            <a:srgbClr val="4B1F68"/>
          </a:solidFill>
          <a:ln>
            <a:solidFill>
              <a:srgbClr val="4B1F68"/>
            </a:solidFill>
          </a:ln>
        </p:spPr>
        <p:txBody>
          <a:bodyPr vert="horz" wrap="square" lIns="0" tIns="12700" rIns="0" bIns="0" rtlCol="0">
            <a:spAutoFit/>
          </a:bodyPr>
          <a:lstStyle/>
          <a:p>
            <a:pPr marL="758190" marR="5080" indent="-745490" algn="ctr">
              <a:lnSpc>
                <a:spcPct val="100000"/>
              </a:lnSpc>
              <a:spcBef>
                <a:spcPts val="100"/>
              </a:spcBef>
            </a:pPr>
            <a:r>
              <a:rPr lang="ru-RU" spc="5" dirty="0">
                <a:solidFill>
                  <a:schemeClr val="bg1"/>
                </a:solidFill>
              </a:rPr>
              <a:t>ОБЩАЯ ИНФОРМАЦИЯ</a:t>
            </a:r>
            <a:endParaRPr spc="20" dirty="0">
              <a:solidFill>
                <a:schemeClr val="bg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D2B333-392A-C880-B162-0586B154E3DA}"/>
              </a:ext>
            </a:extLst>
          </p:cNvPr>
          <p:cNvSpPr txBox="1"/>
          <p:nvPr userDrawn="1"/>
        </p:nvSpPr>
        <p:spPr>
          <a:xfrm>
            <a:off x="7991943" y="7210425"/>
            <a:ext cx="1905001" cy="184666"/>
          </a:xfrm>
          <a:prstGeom prst="rect">
            <a:avLst/>
          </a:prstGeom>
          <a:solidFill>
            <a:srgbClr val="4B1F68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 Н Н О В А Ц И И   В   Ц И Ф Р О В И З А Ц И И </a:t>
            </a:r>
          </a:p>
        </p:txBody>
      </p:sp>
      <p:sp>
        <p:nvSpPr>
          <p:cNvPr id="31" name="Номер слайда 30">
            <a:extLst>
              <a:ext uri="{FF2B5EF4-FFF2-40B4-BE49-F238E27FC236}">
                <a16:creationId xmlns:a16="http://schemas.microsoft.com/office/drawing/2014/main" id="{42C364E6-EE78-FB43-B512-B0D7897CC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475" y="7169277"/>
            <a:ext cx="1527183" cy="215444"/>
          </a:xfrm>
        </p:spPr>
        <p:txBody>
          <a:bodyPr/>
          <a:lstStyle>
            <a:lvl1pPr>
              <a:defRPr sz="1400">
                <a:solidFill>
                  <a:srgbClr val="4B1F68"/>
                </a:solidFill>
              </a:defRPr>
            </a:lvl1pPr>
          </a:lstStyle>
          <a:p>
            <a:fld id="{B6F15528-21DE-4FAA-801E-634DDDAF4B2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9521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rgbClr val="4B1F68"/>
                </a:solidFill>
                <a:latin typeface="Roboto Lt"/>
                <a:cs typeface="Roboto L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4190" y="1739455"/>
            <a:ext cx="4386453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93157" y="1739455"/>
            <a:ext cx="4386453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rgbClr val="4B1F68"/>
                </a:solidFill>
                <a:latin typeface="Roboto Lt"/>
                <a:cs typeface="Roboto L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6386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413793" y="1008674"/>
            <a:ext cx="5256212" cy="6959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rgbClr val="4B1F68"/>
                </a:solidFill>
                <a:latin typeface="Roboto Lt"/>
                <a:cs typeface="Roboto L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04190" y="1739455"/>
            <a:ext cx="907542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28492" y="7033450"/>
            <a:ext cx="3226816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4190" y="7033450"/>
            <a:ext cx="2319274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260336" y="7033450"/>
            <a:ext cx="2319274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7" r:id="rId3"/>
    <p:sldLayoutId id="2147483663" r:id="rId4"/>
    <p:sldLayoutId id="2147483664" r:id="rId5"/>
    <p:sldLayoutId id="2147483665" r:id="rId6"/>
    <p:sldLayoutId id="2147483666" r:id="rId7"/>
  </p:sldLayoutIdLst>
  <p:hf hdr="0" ft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hyperlink" Target="mailto:sales@radius-it.ru" TargetMode="External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>
            <a:extLst>
              <a:ext uri="{FF2B5EF4-FFF2-40B4-BE49-F238E27FC236}">
                <a16:creationId xmlns:a16="http://schemas.microsoft.com/office/drawing/2014/main" id="{CB2D52EC-9556-E3D6-5EEA-EAD10982D1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" y="1"/>
            <a:ext cx="10083271" cy="756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61BF3A0-7C87-7A10-6C71-666F66314182}"/>
              </a:ext>
            </a:extLst>
          </p:cNvPr>
          <p:cNvSpPr txBox="1"/>
          <p:nvPr/>
        </p:nvSpPr>
        <p:spPr>
          <a:xfrm>
            <a:off x="5118100" y="7058025"/>
            <a:ext cx="46999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Цифровая образовательная платформа «</a:t>
            </a:r>
            <a:r>
              <a:rPr lang="en-US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ELEUM</a:t>
            </a:r>
            <a:r>
              <a:rPr lang="ru-RU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»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3B28FE7-32EB-1FB8-F9BE-2A3AD78EEA7B}"/>
              </a:ext>
            </a:extLst>
          </p:cNvPr>
          <p:cNvSpPr txBox="1"/>
          <p:nvPr/>
        </p:nvSpPr>
        <p:spPr>
          <a:xfrm>
            <a:off x="8851900" y="197048"/>
            <a:ext cx="1066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05</a:t>
            </a:r>
            <a:r>
              <a:rPr lang="ru-RU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/202</a:t>
            </a:r>
            <a:r>
              <a:rPr lang="en-US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3</a:t>
            </a:r>
            <a:endParaRPr lang="ru-RU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DCC533-7F00-0941-432F-EC49D9EB9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СТАРТ-3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360228A-8E38-59E8-7ABA-7F4A1820E1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752" y="1571625"/>
            <a:ext cx="8320297" cy="468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B4474DB-CADD-B2E7-8FF1-9F20B02F6C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FF2698F-27A1-601A-0C43-F1238016D92C}"/>
              </a:ext>
            </a:extLst>
          </p:cNvPr>
          <p:cNvSpPr txBox="1"/>
          <p:nvPr/>
        </p:nvSpPr>
        <p:spPr>
          <a:xfrm>
            <a:off x="1079497" y="759614"/>
            <a:ext cx="791999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i="0" dirty="0">
                <a:solidFill>
                  <a:srgbClr val="4B1F68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Конфигурирование </a:t>
            </a:r>
            <a:r>
              <a:rPr lang="ru-RU" sz="1400" b="1" dirty="0">
                <a:solidFill>
                  <a:srgbClr val="4B1F68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терминала защиты и автоматики присоединений 3-35 кВ </a:t>
            </a:r>
            <a:r>
              <a:rPr lang="ru-RU" sz="1400" b="1" i="0" dirty="0">
                <a:solidFill>
                  <a:srgbClr val="4B1F68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Сириус-2-МЛ-02 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853AFB56-DCC5-2655-544E-28658EFB5DB3}"/>
              </a:ext>
            </a:extLst>
          </p:cNvPr>
          <p:cNvSpPr/>
          <p:nvPr/>
        </p:nvSpPr>
        <p:spPr>
          <a:xfrm>
            <a:off x="774700" y="759614"/>
            <a:ext cx="8610600" cy="351378"/>
          </a:xfrm>
          <a:prstGeom prst="rect">
            <a:avLst/>
          </a:prstGeom>
          <a:noFill/>
          <a:ln w="12700">
            <a:solidFill>
              <a:srgbClr val="4B1F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46734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1F755941-EFDC-47F8-23FD-4E9C4270FF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ARIS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B01F024-0AB7-F4BD-F659-0B9F2119B4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724" y="2623020"/>
            <a:ext cx="7896353" cy="444154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66DE609-F19E-733B-12AF-F8510BFDA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11</a:t>
            </a:fld>
            <a:endParaRPr lang="ru-RU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EDB985-3521-FFAC-D53C-C240C401D820}"/>
              </a:ext>
            </a:extLst>
          </p:cNvPr>
          <p:cNvSpPr txBox="1"/>
          <p:nvPr/>
        </p:nvSpPr>
        <p:spPr>
          <a:xfrm>
            <a:off x="774700" y="1243693"/>
            <a:ext cx="861060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4B1F68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Цель работы</a:t>
            </a:r>
            <a:r>
              <a:rPr lang="ru-RU" sz="1200" dirty="0">
                <a:solidFill>
                  <a:srgbClr val="4B1F68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: Ознакомиться с методами настройки параметров цифрового оборудования ЦПС: настройкой параметров коммутаторов, настройкой контроллера присоединения, организацией оперативных блокировок, настройкой ПАС и ПДС.</a:t>
            </a:r>
          </a:p>
          <a:p>
            <a:endParaRPr lang="ru-RU" sz="1200" dirty="0">
              <a:solidFill>
                <a:srgbClr val="4B1F68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r>
              <a:rPr lang="ru-RU" sz="1200" b="1" dirty="0">
                <a:solidFill>
                  <a:srgbClr val="4B1F68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Задание</a:t>
            </a:r>
            <a:r>
              <a:rPr lang="ru-RU" sz="1200" dirty="0">
                <a:solidFill>
                  <a:srgbClr val="4B1F68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: Ознакомиться с функциональными возможностями коммутаторов MOXA PT-G7728, контроллера присоединения ARIS 4208, преобразователями аналоговых и дискретных сигналов типа ENMU в составе Тренажера ЦПС.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AD76DFB-DAE6-461B-0076-D85BD94B4379}"/>
              </a:ext>
            </a:extLst>
          </p:cNvPr>
          <p:cNvSpPr txBox="1"/>
          <p:nvPr/>
        </p:nvSpPr>
        <p:spPr>
          <a:xfrm>
            <a:off x="1079497" y="759614"/>
            <a:ext cx="791999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i="0" dirty="0">
                <a:solidFill>
                  <a:srgbClr val="4B1F68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Наладка и обслуживание РЗА ЦПС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8C1B60C-0E56-D9D0-40A0-A9CD7F50DBE6}"/>
              </a:ext>
            </a:extLst>
          </p:cNvPr>
          <p:cNvSpPr/>
          <p:nvPr/>
        </p:nvSpPr>
        <p:spPr>
          <a:xfrm>
            <a:off x="774700" y="759614"/>
            <a:ext cx="8610600" cy="351378"/>
          </a:xfrm>
          <a:prstGeom prst="rect">
            <a:avLst/>
          </a:prstGeom>
          <a:noFill/>
          <a:ln w="12700">
            <a:solidFill>
              <a:srgbClr val="4B1F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96269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A3AA86BF-C288-585D-B421-D76504E9D0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ТЕКВЕЛ</a:t>
            </a:r>
            <a:endParaRPr lang="ru-RU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23B9660-435C-D5B0-2E19-971EE74FB3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1127" y="2374958"/>
            <a:ext cx="6041546" cy="453651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54A5201-CBEE-4EE9-DD3B-91FEA9E0D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12</a:t>
            </a:fld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1378865-FF4F-135A-4DC9-11978028DD08}"/>
              </a:ext>
            </a:extLst>
          </p:cNvPr>
          <p:cNvSpPr txBox="1"/>
          <p:nvPr/>
        </p:nvSpPr>
        <p:spPr>
          <a:xfrm>
            <a:off x="774701" y="1305676"/>
            <a:ext cx="86106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4B1F68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Цель работы</a:t>
            </a:r>
            <a:r>
              <a:rPr lang="ru-RU" sz="1200" dirty="0">
                <a:solidFill>
                  <a:srgbClr val="4B1F68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: ознакомиться с организацией локальной вычислительной сети стенда «Тренажер цифровой подстанции». Отработать навыки анализа трафика ЛВС с использованием ПО «</a:t>
            </a:r>
            <a:r>
              <a:rPr lang="en-US" sz="1200" dirty="0">
                <a:solidFill>
                  <a:srgbClr val="4B1F68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TEKVEL</a:t>
            </a:r>
            <a:r>
              <a:rPr lang="ru-RU" sz="1200" dirty="0">
                <a:solidFill>
                  <a:srgbClr val="4B1F68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».</a:t>
            </a:r>
          </a:p>
          <a:p>
            <a:endParaRPr lang="ru-RU" sz="1200" dirty="0">
              <a:solidFill>
                <a:srgbClr val="4B1F68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r>
              <a:rPr lang="ru-RU" sz="1200" b="1" dirty="0">
                <a:solidFill>
                  <a:srgbClr val="4B1F68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Задание</a:t>
            </a:r>
            <a:r>
              <a:rPr lang="ru-RU" sz="1200" dirty="0">
                <a:solidFill>
                  <a:srgbClr val="4B1F68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: ознакомиться с организацией и функциональными возможностями локальной сети Тренажера ЦПС.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4265F96-6C03-C3CC-CFF6-ECA76613BF97}"/>
              </a:ext>
            </a:extLst>
          </p:cNvPr>
          <p:cNvSpPr txBox="1"/>
          <p:nvPr/>
        </p:nvSpPr>
        <p:spPr>
          <a:xfrm>
            <a:off x="1079497" y="759614"/>
            <a:ext cx="791999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i="0" dirty="0">
                <a:solidFill>
                  <a:srgbClr val="4B1F68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Анализ функционирования РЗА. Анализ трафика ЛВС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E17BB24-70D8-F048-C9B9-A81680F37A9A}"/>
              </a:ext>
            </a:extLst>
          </p:cNvPr>
          <p:cNvSpPr/>
          <p:nvPr/>
        </p:nvSpPr>
        <p:spPr>
          <a:xfrm>
            <a:off x="774700" y="759614"/>
            <a:ext cx="8610600" cy="351378"/>
          </a:xfrm>
          <a:prstGeom prst="rect">
            <a:avLst/>
          </a:prstGeom>
          <a:noFill/>
          <a:ln w="12700">
            <a:solidFill>
              <a:srgbClr val="4B1F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27502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A3AA86BF-C288-585D-B421-D76504E9D0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Архитектура модуля экзаменатора</a:t>
            </a:r>
            <a:endParaRPr lang="ru-RU" dirty="0"/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A6CF525B-393A-B1CF-907C-9DDD9E4978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13</a:t>
            </a:fld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4F0A440-E34E-6CAD-D8D6-4F98D9BA4A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209" y="809625"/>
            <a:ext cx="9183382" cy="6496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6451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A3AA86BF-C288-585D-B421-D76504E9D0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РЕЗУЛЬТАТЫ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A6CF525B-393A-B1CF-907C-9DDD9E4978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14</a:t>
            </a:fld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FA44045-DB06-4305-850A-C3C88A0E2347}"/>
              </a:ext>
            </a:extLst>
          </p:cNvPr>
          <p:cNvSpPr txBox="1"/>
          <p:nvPr/>
        </p:nvSpPr>
        <p:spPr>
          <a:xfrm>
            <a:off x="889001" y="1611684"/>
            <a:ext cx="8305799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rgbClr val="4B1F68"/>
                </a:solidFill>
              </a:rPr>
              <a:t>Подготовка специалистов с применением ПК ЦОП «</a:t>
            </a:r>
            <a:r>
              <a:rPr lang="en-US" sz="2000" dirty="0">
                <a:solidFill>
                  <a:srgbClr val="4B1F68"/>
                </a:solidFill>
              </a:rPr>
              <a:t>ELEUM</a:t>
            </a:r>
            <a:r>
              <a:rPr lang="ru-RU" sz="2000" dirty="0">
                <a:solidFill>
                  <a:srgbClr val="4B1F68"/>
                </a:solidFill>
              </a:rPr>
              <a:t>»:</a:t>
            </a:r>
          </a:p>
          <a:p>
            <a:pPr algn="just"/>
            <a:endParaRPr lang="ru-RU" sz="2000" dirty="0">
              <a:solidFill>
                <a:srgbClr val="4B1F68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4B1F68"/>
                </a:solidFill>
              </a:rPr>
              <a:t>практические навыки выполнения оперативных переключений в нормальном и аварийном режимах работы на оборудовании, работающем по протоколу МЭК 61850, срабатыванием цифровых защит и имитацией работы высоковольтной коммутационной аппаратуры;</a:t>
            </a:r>
            <a:endParaRPr lang="en-US" sz="2000" dirty="0">
              <a:solidFill>
                <a:srgbClr val="4B1F68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2000" dirty="0">
              <a:solidFill>
                <a:srgbClr val="4B1F68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4B1F68"/>
                </a:solidFill>
              </a:rPr>
              <a:t>навыки по эксплуатации цифровых устройств релейной защиты и автоматики, работающих в соответствии со стандартом МЭК 61850;</a:t>
            </a:r>
            <a:endParaRPr lang="en-US" sz="2000" dirty="0">
              <a:solidFill>
                <a:srgbClr val="4B1F68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2000" dirty="0">
              <a:solidFill>
                <a:srgbClr val="4B1F68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4B1F68"/>
                </a:solidFill>
              </a:rPr>
              <a:t>повышение общего качества дополнительного образования в рамках применения практико-ориентированного подхода к обучению.</a:t>
            </a:r>
          </a:p>
        </p:txBody>
      </p:sp>
    </p:spTree>
    <p:extLst>
      <p:ext uri="{BB962C8B-B14F-4D97-AF65-F5344CB8AC3E}">
        <p14:creationId xmlns:p14="http://schemas.microsoft.com/office/powerpoint/2010/main" val="24014652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 txBox="1"/>
          <p:nvPr/>
        </p:nvSpPr>
        <p:spPr>
          <a:xfrm>
            <a:off x="4604545" y="5925035"/>
            <a:ext cx="1322973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4B1F68"/>
                </a:solidFill>
                <a:latin typeface="Roboto Bk"/>
                <a:cs typeface="Roboto Bk"/>
              </a:rPr>
              <a:t>8</a:t>
            </a:r>
            <a:r>
              <a:rPr sz="1100" b="1" spc="-25" dirty="0">
                <a:solidFill>
                  <a:srgbClr val="4B1F68"/>
                </a:solidFill>
                <a:latin typeface="Roboto Bk"/>
                <a:cs typeface="Roboto Bk"/>
              </a:rPr>
              <a:t> </a:t>
            </a:r>
            <a:r>
              <a:rPr sz="1100" b="1" dirty="0">
                <a:solidFill>
                  <a:srgbClr val="4B1F68"/>
                </a:solidFill>
                <a:latin typeface="Roboto Bk"/>
                <a:cs typeface="Roboto Bk"/>
              </a:rPr>
              <a:t>(846)</a:t>
            </a:r>
            <a:r>
              <a:rPr sz="1100" b="1" spc="-20" dirty="0">
                <a:solidFill>
                  <a:srgbClr val="4B1F68"/>
                </a:solidFill>
                <a:latin typeface="Roboto Bk"/>
                <a:cs typeface="Roboto Bk"/>
              </a:rPr>
              <a:t> </a:t>
            </a:r>
            <a:r>
              <a:rPr sz="1100" b="1" spc="-5" dirty="0">
                <a:solidFill>
                  <a:srgbClr val="4B1F68"/>
                </a:solidFill>
                <a:latin typeface="Roboto Bk"/>
                <a:cs typeface="Roboto Bk"/>
              </a:rPr>
              <a:t>302</a:t>
            </a:r>
            <a:r>
              <a:rPr sz="1100" b="1" spc="-25" dirty="0">
                <a:solidFill>
                  <a:srgbClr val="4B1F68"/>
                </a:solidFill>
                <a:latin typeface="Roboto Bk"/>
                <a:cs typeface="Roboto Bk"/>
              </a:rPr>
              <a:t> </a:t>
            </a:r>
            <a:r>
              <a:rPr sz="1100" b="1" spc="-5" dirty="0">
                <a:solidFill>
                  <a:srgbClr val="4B1F68"/>
                </a:solidFill>
                <a:latin typeface="Roboto Bk"/>
                <a:cs typeface="Roboto Bk"/>
              </a:rPr>
              <a:t>00</a:t>
            </a:r>
            <a:r>
              <a:rPr sz="1100" b="1" spc="-25" dirty="0">
                <a:solidFill>
                  <a:srgbClr val="4B1F68"/>
                </a:solidFill>
                <a:latin typeface="Roboto Bk"/>
                <a:cs typeface="Roboto Bk"/>
              </a:rPr>
              <a:t> </a:t>
            </a:r>
            <a:r>
              <a:rPr sz="1100" b="1" spc="-5" dirty="0">
                <a:solidFill>
                  <a:srgbClr val="4B1F68"/>
                </a:solidFill>
                <a:latin typeface="Roboto Bk"/>
                <a:cs typeface="Roboto Bk"/>
              </a:rPr>
              <a:t>50</a:t>
            </a:r>
            <a:endParaRPr sz="1100" dirty="0">
              <a:solidFill>
                <a:srgbClr val="4B1F68"/>
              </a:solidFill>
              <a:latin typeface="Roboto Bk"/>
              <a:cs typeface="Roboto Bk"/>
            </a:endParaRPr>
          </a:p>
          <a:p>
            <a:pPr marL="12700" marR="86995" algn="ctr">
              <a:lnSpc>
                <a:spcPct val="100000"/>
              </a:lnSpc>
            </a:pPr>
            <a:r>
              <a:rPr lang="en-US" sz="1100" spc="-15" dirty="0">
                <a:solidFill>
                  <a:srgbClr val="4B1F68"/>
                </a:solidFill>
                <a:latin typeface="Roboto"/>
                <a:cs typeface="Robo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sales</a:t>
            </a:r>
            <a:r>
              <a:rPr sz="1100" spc="-15" dirty="0">
                <a:solidFill>
                  <a:srgbClr val="4B1F68"/>
                </a:solidFill>
                <a:latin typeface="Roboto"/>
                <a:cs typeface="Robo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@radius-it.ru</a:t>
            </a:r>
            <a:endParaRPr sz="1100" dirty="0">
              <a:solidFill>
                <a:srgbClr val="4B1F68"/>
              </a:solidFill>
              <a:latin typeface="Roboto"/>
              <a:cs typeface="Roboto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8639999" y="315010"/>
            <a:ext cx="1080001" cy="182245"/>
            <a:chOff x="8639999" y="315010"/>
            <a:chExt cx="1080001" cy="182245"/>
          </a:xfrm>
        </p:grpSpPr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224795" y="360163"/>
              <a:ext cx="76530" cy="90538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9323820" y="360168"/>
              <a:ext cx="90170" cy="92075"/>
            </a:xfrm>
            <a:custGeom>
              <a:avLst/>
              <a:gdLst/>
              <a:ahLst/>
              <a:cxnLst/>
              <a:rect l="l" t="t" r="r" b="b"/>
              <a:pathLst>
                <a:path w="90170" h="92075">
                  <a:moveTo>
                    <a:pt x="90068" y="0"/>
                  </a:moveTo>
                  <a:lnTo>
                    <a:pt x="72694" y="0"/>
                  </a:lnTo>
                  <a:lnTo>
                    <a:pt x="47243" y="57632"/>
                  </a:lnTo>
                  <a:lnTo>
                    <a:pt x="17360" y="0"/>
                  </a:lnTo>
                  <a:lnTo>
                    <a:pt x="0" y="0"/>
                  </a:lnTo>
                  <a:lnTo>
                    <a:pt x="37109" y="66967"/>
                  </a:lnTo>
                  <a:lnTo>
                    <a:pt x="37807" y="68732"/>
                  </a:lnTo>
                  <a:lnTo>
                    <a:pt x="37782" y="74002"/>
                  </a:lnTo>
                  <a:lnTo>
                    <a:pt x="35674" y="76174"/>
                  </a:lnTo>
                  <a:lnTo>
                    <a:pt x="32169" y="78371"/>
                  </a:lnTo>
                  <a:lnTo>
                    <a:pt x="29933" y="79057"/>
                  </a:lnTo>
                  <a:lnTo>
                    <a:pt x="17729" y="79057"/>
                  </a:lnTo>
                  <a:lnTo>
                    <a:pt x="17729" y="91935"/>
                  </a:lnTo>
                  <a:lnTo>
                    <a:pt x="33007" y="91935"/>
                  </a:lnTo>
                  <a:lnTo>
                    <a:pt x="36220" y="91478"/>
                  </a:lnTo>
                  <a:lnTo>
                    <a:pt x="55333" y="75044"/>
                  </a:lnTo>
                  <a:lnTo>
                    <a:pt x="90068" y="0"/>
                  </a:lnTo>
                  <a:close/>
                </a:path>
              </a:pathLst>
            </a:custGeom>
            <a:solidFill>
              <a:srgbClr val="4B1F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584950" y="360163"/>
              <a:ext cx="135050" cy="90539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8905913" y="360171"/>
              <a:ext cx="594995" cy="91440"/>
            </a:xfrm>
            <a:custGeom>
              <a:avLst/>
              <a:gdLst/>
              <a:ahLst/>
              <a:cxnLst/>
              <a:rect l="l" t="t" r="r" b="b"/>
              <a:pathLst>
                <a:path w="594995" h="91440">
                  <a:moveTo>
                    <a:pt x="79349" y="15557"/>
                  </a:moveTo>
                  <a:lnTo>
                    <a:pt x="78346" y="12179"/>
                  </a:lnTo>
                  <a:lnTo>
                    <a:pt x="77482" y="9258"/>
                  </a:lnTo>
                  <a:lnTo>
                    <a:pt x="70091" y="1866"/>
                  </a:lnTo>
                  <a:lnTo>
                    <a:pt x="63792" y="0"/>
                  </a:lnTo>
                  <a:lnTo>
                    <a:pt x="61582" y="0"/>
                  </a:lnTo>
                  <a:lnTo>
                    <a:pt x="61582" y="12179"/>
                  </a:lnTo>
                  <a:lnTo>
                    <a:pt x="61582" y="50342"/>
                  </a:lnTo>
                  <a:lnTo>
                    <a:pt x="49733" y="50342"/>
                  </a:lnTo>
                  <a:lnTo>
                    <a:pt x="49606" y="50368"/>
                  </a:lnTo>
                  <a:lnTo>
                    <a:pt x="17780" y="50368"/>
                  </a:lnTo>
                  <a:lnTo>
                    <a:pt x="17780" y="12179"/>
                  </a:lnTo>
                  <a:lnTo>
                    <a:pt x="61582" y="12179"/>
                  </a:lnTo>
                  <a:lnTo>
                    <a:pt x="61582" y="0"/>
                  </a:lnTo>
                  <a:lnTo>
                    <a:pt x="0" y="0"/>
                  </a:lnTo>
                  <a:lnTo>
                    <a:pt x="0" y="90538"/>
                  </a:lnTo>
                  <a:lnTo>
                    <a:pt x="17780" y="90538"/>
                  </a:lnTo>
                  <a:lnTo>
                    <a:pt x="17780" y="62547"/>
                  </a:lnTo>
                  <a:lnTo>
                    <a:pt x="63804" y="62547"/>
                  </a:lnTo>
                  <a:lnTo>
                    <a:pt x="70091" y="60680"/>
                  </a:lnTo>
                  <a:lnTo>
                    <a:pt x="77482" y="53301"/>
                  </a:lnTo>
                  <a:lnTo>
                    <a:pt x="78346" y="50368"/>
                  </a:lnTo>
                  <a:lnTo>
                    <a:pt x="79349" y="47002"/>
                  </a:lnTo>
                  <a:lnTo>
                    <a:pt x="79349" y="15557"/>
                  </a:lnTo>
                  <a:close/>
                </a:path>
                <a:path w="594995" h="91440">
                  <a:moveTo>
                    <a:pt x="180454" y="90538"/>
                  </a:moveTo>
                  <a:lnTo>
                    <a:pt x="173837" y="73050"/>
                  </a:lnTo>
                  <a:lnTo>
                    <a:pt x="169748" y="62230"/>
                  </a:lnTo>
                  <a:lnTo>
                    <a:pt x="152336" y="16243"/>
                  </a:lnTo>
                  <a:lnTo>
                    <a:pt x="152336" y="62230"/>
                  </a:lnTo>
                  <a:lnTo>
                    <a:pt x="117195" y="62230"/>
                  </a:lnTo>
                  <a:lnTo>
                    <a:pt x="134759" y="14185"/>
                  </a:lnTo>
                  <a:lnTo>
                    <a:pt x="152336" y="62230"/>
                  </a:lnTo>
                  <a:lnTo>
                    <a:pt x="152336" y="16243"/>
                  </a:lnTo>
                  <a:lnTo>
                    <a:pt x="151561" y="14185"/>
                  </a:lnTo>
                  <a:lnTo>
                    <a:pt x="146189" y="0"/>
                  </a:lnTo>
                  <a:lnTo>
                    <a:pt x="123317" y="0"/>
                  </a:lnTo>
                  <a:lnTo>
                    <a:pt x="89052" y="90538"/>
                  </a:lnTo>
                  <a:lnTo>
                    <a:pt x="106845" y="90538"/>
                  </a:lnTo>
                  <a:lnTo>
                    <a:pt x="113245" y="73050"/>
                  </a:lnTo>
                  <a:lnTo>
                    <a:pt x="156298" y="73050"/>
                  </a:lnTo>
                  <a:lnTo>
                    <a:pt x="162699" y="90538"/>
                  </a:lnTo>
                  <a:lnTo>
                    <a:pt x="180454" y="90538"/>
                  </a:lnTo>
                  <a:close/>
                </a:path>
                <a:path w="594995" h="91440">
                  <a:moveTo>
                    <a:pt x="293306" y="78359"/>
                  </a:moveTo>
                  <a:lnTo>
                    <a:pt x="282816" y="78359"/>
                  </a:lnTo>
                  <a:lnTo>
                    <a:pt x="282816" y="12179"/>
                  </a:lnTo>
                  <a:lnTo>
                    <a:pt x="282816" y="0"/>
                  </a:lnTo>
                  <a:lnTo>
                    <a:pt x="265036" y="0"/>
                  </a:lnTo>
                  <a:lnTo>
                    <a:pt x="265036" y="12179"/>
                  </a:lnTo>
                  <a:lnTo>
                    <a:pt x="265036" y="78359"/>
                  </a:lnTo>
                  <a:lnTo>
                    <a:pt x="218732" y="78359"/>
                  </a:lnTo>
                  <a:lnTo>
                    <a:pt x="223735" y="70853"/>
                  </a:lnTo>
                  <a:lnTo>
                    <a:pt x="224802" y="68834"/>
                  </a:lnTo>
                  <a:lnTo>
                    <a:pt x="229654" y="50673"/>
                  </a:lnTo>
                  <a:lnTo>
                    <a:pt x="231965" y="12179"/>
                  </a:lnTo>
                  <a:lnTo>
                    <a:pt x="265036" y="12179"/>
                  </a:lnTo>
                  <a:lnTo>
                    <a:pt x="265036" y="0"/>
                  </a:lnTo>
                  <a:lnTo>
                    <a:pt x="216547" y="0"/>
                  </a:lnTo>
                  <a:lnTo>
                    <a:pt x="213055" y="57365"/>
                  </a:lnTo>
                  <a:lnTo>
                    <a:pt x="212445" y="60591"/>
                  </a:lnTo>
                  <a:lnTo>
                    <a:pt x="210502" y="66243"/>
                  </a:lnTo>
                  <a:lnTo>
                    <a:pt x="209448" y="68668"/>
                  </a:lnTo>
                  <a:lnTo>
                    <a:pt x="208241" y="70853"/>
                  </a:lnTo>
                  <a:lnTo>
                    <a:pt x="207111" y="73037"/>
                  </a:lnTo>
                  <a:lnTo>
                    <a:pt x="205625" y="75209"/>
                  </a:lnTo>
                  <a:lnTo>
                    <a:pt x="202831" y="78359"/>
                  </a:lnTo>
                  <a:lnTo>
                    <a:pt x="195783" y="78359"/>
                  </a:lnTo>
                  <a:lnTo>
                    <a:pt x="195783" y="90538"/>
                  </a:lnTo>
                  <a:lnTo>
                    <a:pt x="293306" y="90538"/>
                  </a:lnTo>
                  <a:lnTo>
                    <a:pt x="293306" y="78359"/>
                  </a:lnTo>
                  <a:close/>
                </a:path>
                <a:path w="594995" h="91440">
                  <a:moveTo>
                    <a:pt x="594677" y="0"/>
                  </a:moveTo>
                  <a:lnTo>
                    <a:pt x="548005" y="0"/>
                  </a:lnTo>
                  <a:lnTo>
                    <a:pt x="539267" y="0"/>
                  </a:lnTo>
                  <a:lnTo>
                    <a:pt x="532968" y="1854"/>
                  </a:lnTo>
                  <a:lnTo>
                    <a:pt x="525589" y="9156"/>
                  </a:lnTo>
                  <a:lnTo>
                    <a:pt x="523722" y="15379"/>
                  </a:lnTo>
                  <a:lnTo>
                    <a:pt x="523722" y="76327"/>
                  </a:lnTo>
                  <a:lnTo>
                    <a:pt x="525513" y="82156"/>
                  </a:lnTo>
                  <a:lnTo>
                    <a:pt x="532612" y="89179"/>
                  </a:lnTo>
                  <a:lnTo>
                    <a:pt x="538518" y="90957"/>
                  </a:lnTo>
                  <a:lnTo>
                    <a:pt x="594677" y="90957"/>
                  </a:lnTo>
                  <a:lnTo>
                    <a:pt x="594677" y="79476"/>
                  </a:lnTo>
                  <a:lnTo>
                    <a:pt x="541248" y="79463"/>
                  </a:lnTo>
                  <a:lnTo>
                    <a:pt x="541248" y="12179"/>
                  </a:lnTo>
                  <a:lnTo>
                    <a:pt x="594677" y="12179"/>
                  </a:lnTo>
                  <a:lnTo>
                    <a:pt x="594677" y="0"/>
                  </a:lnTo>
                  <a:close/>
                </a:path>
              </a:pathLst>
            </a:custGeom>
            <a:solidFill>
              <a:srgbClr val="4B1F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639999" y="315010"/>
              <a:ext cx="182257" cy="182245"/>
            </a:xfrm>
            <a:prstGeom prst="rect">
              <a:avLst/>
            </a:prstGeom>
          </p:spPr>
        </p:pic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CF9237A9-093A-9AB5-FD89-D9B76B552E68}"/>
              </a:ext>
            </a:extLst>
          </p:cNvPr>
          <p:cNvSpPr txBox="1"/>
          <p:nvPr/>
        </p:nvSpPr>
        <p:spPr>
          <a:xfrm>
            <a:off x="2879492" y="1347053"/>
            <a:ext cx="48877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4B1F68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Станьте </a:t>
            </a:r>
          </a:p>
          <a:p>
            <a:pPr algn="ctr"/>
            <a:r>
              <a:rPr lang="ru-RU" dirty="0">
                <a:solidFill>
                  <a:srgbClr val="4B1F68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проводником </a:t>
            </a:r>
          </a:p>
          <a:p>
            <a:pPr algn="ctr"/>
            <a:r>
              <a:rPr lang="ru-RU" dirty="0">
                <a:solidFill>
                  <a:srgbClr val="4B1F68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знаний в энергетику </a:t>
            </a:r>
          </a:p>
          <a:p>
            <a:pPr algn="ctr"/>
            <a:r>
              <a:rPr lang="ru-RU" dirty="0">
                <a:solidFill>
                  <a:srgbClr val="4B1F68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с компанией «РАДИУС </a:t>
            </a:r>
            <a:r>
              <a:rPr lang="en-US" dirty="0">
                <a:solidFill>
                  <a:srgbClr val="4B1F68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IT</a:t>
            </a:r>
            <a:r>
              <a:rPr lang="ru-RU" dirty="0">
                <a:solidFill>
                  <a:srgbClr val="4B1F68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»!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E216E69E-1AED-8540-A469-1A4BFD951E8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745" y="2531592"/>
            <a:ext cx="2435290" cy="243529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442E0F0-FBFF-050A-5135-834ADF2FC621}"/>
              </a:ext>
            </a:extLst>
          </p:cNvPr>
          <p:cNvSpPr txBox="1"/>
          <p:nvPr/>
        </p:nvSpPr>
        <p:spPr>
          <a:xfrm>
            <a:off x="2979281" y="4966882"/>
            <a:ext cx="20436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rgbClr val="4C2269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ИНТЕРНЕТ МАГАЗИН</a:t>
            </a:r>
          </a:p>
          <a:p>
            <a:pPr algn="ctr"/>
            <a:r>
              <a:rPr lang="en-US" sz="1400" dirty="0">
                <a:solidFill>
                  <a:srgbClr val="4C2269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shop.radius-it.ru</a:t>
            </a:r>
            <a:endParaRPr lang="ru-RU" sz="1400" dirty="0">
              <a:solidFill>
                <a:srgbClr val="4C2269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643EB19-C8EE-3F00-C3E1-BB7C40A0ECA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6653" y="2531592"/>
            <a:ext cx="2435290" cy="243529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FD9BE3A1-D1E8-AE5D-C74B-0496DE754DD6}"/>
              </a:ext>
            </a:extLst>
          </p:cNvPr>
          <p:cNvSpPr txBox="1"/>
          <p:nvPr/>
        </p:nvSpPr>
        <p:spPr>
          <a:xfrm>
            <a:off x="5680293" y="4966882"/>
            <a:ext cx="2239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rgbClr val="4C2269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ОФИЦИАЛЬНЫЙ САЙТ</a:t>
            </a:r>
          </a:p>
          <a:p>
            <a:pPr algn="ctr"/>
            <a:r>
              <a:rPr lang="en-US" sz="1400" dirty="0">
                <a:solidFill>
                  <a:srgbClr val="4C2269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radius-it.ru</a:t>
            </a:r>
            <a:endParaRPr lang="ru-RU" sz="1400" dirty="0">
              <a:solidFill>
                <a:srgbClr val="4C2269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E288E353-E47E-82D4-186C-5EBC8D0D0CF7}"/>
              </a:ext>
            </a:extLst>
          </p:cNvPr>
          <p:cNvSpPr txBox="1">
            <a:spLocks/>
          </p:cNvSpPr>
          <p:nvPr/>
        </p:nvSpPr>
        <p:spPr>
          <a:xfrm>
            <a:off x="2116674" y="248270"/>
            <a:ext cx="5752307" cy="351378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kern="0">
                <a:solidFill>
                  <a:schemeClr val="bg1"/>
                </a:solidFill>
              </a:rPr>
              <a:t>СТАРТ-3</a:t>
            </a:r>
            <a:endParaRPr lang="ru-RU" kern="0" dirty="0">
              <a:solidFill>
                <a:sysClr val="windowText" lastClr="000000"/>
              </a:solidFill>
            </a:endParaRPr>
          </a:p>
        </p:txBody>
      </p: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96637D53-9267-978E-A643-E25840CD1D86}"/>
              </a:ext>
            </a:extLst>
          </p:cNvPr>
          <p:cNvSpPr txBox="1">
            <a:spLocks/>
          </p:cNvSpPr>
          <p:nvPr/>
        </p:nvSpPr>
        <p:spPr>
          <a:xfrm>
            <a:off x="2269074" y="400670"/>
            <a:ext cx="5752307" cy="351378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kern="0">
                <a:solidFill>
                  <a:schemeClr val="bg1"/>
                </a:solidFill>
              </a:rPr>
              <a:t>СТАРТ-3</a:t>
            </a:r>
            <a:endParaRPr lang="ru-RU" kern="0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65065" y="7189174"/>
            <a:ext cx="58102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15" dirty="0">
                <a:solidFill>
                  <a:srgbClr val="4B1F68"/>
                </a:solidFill>
                <a:latin typeface="Roboto"/>
                <a:cs typeface="Roboto"/>
              </a:rPr>
              <a:t>radius-it.ru</a:t>
            </a:r>
            <a:endParaRPr sz="900">
              <a:latin typeface="Roboto"/>
              <a:cs typeface="Roboto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372911" y="7189775"/>
            <a:ext cx="9144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4B1F68"/>
                </a:solidFill>
                <a:latin typeface="Roboto"/>
                <a:cs typeface="Roboto"/>
              </a:rPr>
              <a:t>2</a:t>
            </a:r>
            <a:endParaRPr sz="900">
              <a:latin typeface="Roboto"/>
              <a:cs typeface="Roboto"/>
            </a:endParaRPr>
          </a:p>
        </p:txBody>
      </p:sp>
      <p:sp>
        <p:nvSpPr>
          <p:cNvPr id="28" name="object 28"/>
          <p:cNvSpPr txBox="1">
            <a:spLocks noGrp="1"/>
          </p:cNvSpPr>
          <p:nvPr>
            <p:ph type="title"/>
          </p:nvPr>
        </p:nvSpPr>
        <p:spPr>
          <a:xfrm>
            <a:off x="930818" y="380497"/>
            <a:ext cx="8143360" cy="25904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12700" rIns="0" bIns="0" rtlCol="0">
            <a:spAutoFit/>
          </a:bodyPr>
          <a:lstStyle/>
          <a:p>
            <a:pPr marL="758190" marR="5080" indent="-745490" algn="ctr">
              <a:lnSpc>
                <a:spcPct val="100000"/>
              </a:lnSpc>
              <a:spcBef>
                <a:spcPts val="100"/>
              </a:spcBef>
            </a:pPr>
            <a:r>
              <a:rPr lang="ru-RU" sz="1600" b="1" spc="5" dirty="0">
                <a:latin typeface="Roboto Light" panose="02000000000000000000" pitchFamily="2" charset="0"/>
                <a:ea typeface="Roboto Light" panose="02000000000000000000" pitchFamily="2" charset="0"/>
              </a:rPr>
              <a:t>О КОМПАНИИ</a:t>
            </a:r>
            <a:endParaRPr sz="1600" b="1" spc="2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17A0A3D-62E7-F73A-DDC2-A002D8872F21}"/>
              </a:ext>
            </a:extLst>
          </p:cNvPr>
          <p:cNvSpPr txBox="1"/>
          <p:nvPr/>
        </p:nvSpPr>
        <p:spPr>
          <a:xfrm>
            <a:off x="401673" y="732107"/>
            <a:ext cx="93250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750"/>
              </a:spcAft>
            </a:pPr>
            <a:r>
              <a:rPr lang="ru-RU" sz="1400" b="1" dirty="0"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«РАДИУС IT»</a:t>
            </a:r>
            <a:r>
              <a:rPr lang="ru-RU" sz="1400" dirty="0"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 – компания, специализирующаяся на производстве автоматизированных систем управления для различных областей применения. Входит в холдинговую структуру </a:t>
            </a:r>
            <a:r>
              <a:rPr lang="ru-RU" sz="1400" b="1" strike="noStrike" dirty="0"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АО “РАДИУС Автоматика”</a:t>
            </a:r>
            <a:r>
              <a:rPr lang="ru-RU" sz="1400" b="1" dirty="0"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.</a:t>
            </a:r>
            <a:endParaRPr lang="ru-RU" sz="1400" dirty="0">
              <a:effectLst/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B12F4C-1EF9-7E0D-9889-E60365B11DDB}"/>
              </a:ext>
            </a:extLst>
          </p:cNvPr>
          <p:cNvSpPr txBox="1"/>
          <p:nvPr/>
        </p:nvSpPr>
        <p:spPr>
          <a:xfrm>
            <a:off x="7991943" y="7210425"/>
            <a:ext cx="1905001" cy="184666"/>
          </a:xfrm>
          <a:prstGeom prst="rect">
            <a:avLst/>
          </a:prstGeom>
          <a:solidFill>
            <a:srgbClr val="4B1F68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 Н </a:t>
            </a:r>
            <a:r>
              <a:rPr lang="ru-RU" sz="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Н</a:t>
            </a:r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О В А Ц И </a:t>
            </a:r>
            <a:r>
              <a:rPr lang="ru-RU" sz="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</a:t>
            </a:r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  В   Ц И Ф Р О В И З А Ц И </a:t>
            </a:r>
            <a:r>
              <a:rPr lang="ru-RU" sz="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</a:t>
            </a:r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3C0F749-8BE1-FDA6-2A37-CE71F37C41F1}"/>
              </a:ext>
            </a:extLst>
          </p:cNvPr>
          <p:cNvSpPr txBox="1"/>
          <p:nvPr/>
        </p:nvSpPr>
        <p:spPr>
          <a:xfrm>
            <a:off x="3367126" y="1905513"/>
            <a:ext cx="3276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Roboto Light" panose="02000000000000000000" pitchFamily="2" charset="0"/>
                <a:ea typeface="Roboto Light" panose="02000000000000000000" pitchFamily="2" charset="0"/>
              </a:rPr>
              <a:t>ПРОДУКТЫ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C973F2F-B88A-8942-F68E-C54FE4744F13}"/>
              </a:ext>
            </a:extLst>
          </p:cNvPr>
          <p:cNvSpPr txBox="1"/>
          <p:nvPr/>
        </p:nvSpPr>
        <p:spPr>
          <a:xfrm>
            <a:off x="277976" y="5383209"/>
            <a:ext cx="932503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400" i="0" u="none" strike="noStrike" dirty="0"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Компания аккредитована </a:t>
            </a:r>
            <a:r>
              <a:rPr lang="ru-RU" sz="1400" b="1" i="0" u="none" strike="noStrike" dirty="0"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Министерством цифрового развития, связи и массовых коммуникаций РФ</a:t>
            </a:r>
            <a:r>
              <a:rPr lang="ru-RU" sz="1400" i="0" u="none" strike="noStrike" dirty="0"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, как организация, осуществляющая деятельность в области информационных технологий (№АО-20220117-3370866427-3).</a:t>
            </a:r>
            <a:endParaRPr lang="ru-RU" sz="140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50716A4-EAD9-B43B-FC00-FC12FD61D6A3}"/>
              </a:ext>
            </a:extLst>
          </p:cNvPr>
          <p:cNvSpPr txBox="1"/>
          <p:nvPr/>
        </p:nvSpPr>
        <p:spPr>
          <a:xfrm>
            <a:off x="263659" y="4379957"/>
            <a:ext cx="928114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400" i="0" u="none" strike="noStrike" dirty="0"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Команда </a:t>
            </a:r>
            <a:r>
              <a:rPr lang="ru-RU" sz="1400" b="1" i="0" u="none" strike="noStrike" dirty="0"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РАДИУС IT </a:t>
            </a:r>
            <a:r>
              <a:rPr lang="ru-RU" sz="1400" i="0" u="none" strike="noStrike" dirty="0"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состоит из высококвалифицированных специалистов, имеющих большой опыт работы, ученые степени и сертификаты, в том числе по протоколу МЭК 61850, что позволяет нам выполнять </a:t>
            </a:r>
            <a:r>
              <a:rPr lang="ru-RU" sz="1400" b="1" i="0" u="none" strike="noStrike" dirty="0"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НИОКР</a:t>
            </a:r>
            <a:r>
              <a:rPr lang="ru-RU" sz="1400" i="0" u="none" strike="noStrike" dirty="0"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 в области цифровизации.</a:t>
            </a:r>
            <a:endParaRPr lang="ru-RU" sz="140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EF3E809A-ACBF-D749-401D-B9CCB45196D8}"/>
              </a:ext>
            </a:extLst>
          </p:cNvPr>
          <p:cNvSpPr/>
          <p:nvPr/>
        </p:nvSpPr>
        <p:spPr>
          <a:xfrm>
            <a:off x="946090" y="1905513"/>
            <a:ext cx="8143360" cy="285564"/>
          </a:xfrm>
          <a:prstGeom prst="rect">
            <a:avLst/>
          </a:prstGeom>
          <a:noFill/>
          <a:ln>
            <a:solidFill>
              <a:srgbClr val="4B1F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CEA0C505-9E57-FCF4-479C-841327320444}"/>
              </a:ext>
            </a:extLst>
          </p:cNvPr>
          <p:cNvSpPr/>
          <p:nvPr/>
        </p:nvSpPr>
        <p:spPr>
          <a:xfrm>
            <a:off x="960811" y="2437041"/>
            <a:ext cx="3945036" cy="644931"/>
          </a:xfrm>
          <a:prstGeom prst="rect">
            <a:avLst/>
          </a:prstGeom>
          <a:noFill/>
          <a:ln>
            <a:solidFill>
              <a:srgbClr val="4B1F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D48CC1A-DD71-2981-CC63-888DD3A26165}"/>
              </a:ext>
            </a:extLst>
          </p:cNvPr>
          <p:cNvSpPr txBox="1"/>
          <p:nvPr/>
        </p:nvSpPr>
        <p:spPr>
          <a:xfrm>
            <a:off x="1199378" y="2511086"/>
            <a:ext cx="35090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rgbClr val="4B1F68"/>
                </a:solidFill>
                <a:latin typeface="Roboto Light" panose="02000000000000000000" pitchFamily="2" charset="0"/>
                <a:ea typeface="Roboto Light" panose="02000000000000000000" pitchFamily="2" charset="0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ПРОГРАММНО-ТЕХНИЧЕСКИЙ КОМПЛЕКС ПТК «</a:t>
            </a:r>
            <a:r>
              <a:rPr lang="en-US" sz="1400" dirty="0">
                <a:solidFill>
                  <a:srgbClr val="4B1F68"/>
                </a:solidFill>
                <a:latin typeface="Roboto Light" panose="02000000000000000000" pitchFamily="2" charset="0"/>
                <a:ea typeface="Roboto Light" panose="02000000000000000000" pitchFamily="2" charset="0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ELEUM</a:t>
            </a:r>
            <a:r>
              <a:rPr lang="ru-RU" sz="1400" kern="1200" spc="5" dirty="0">
                <a:solidFill>
                  <a:srgbClr val="4B1F68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  <a:cs typeface="Roboto Lt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®</a:t>
            </a:r>
            <a:r>
              <a:rPr lang="ru-RU" sz="1400" dirty="0">
                <a:solidFill>
                  <a:srgbClr val="4B1F68"/>
                </a:solidFill>
                <a:latin typeface="Roboto Light" panose="02000000000000000000" pitchFamily="2" charset="0"/>
                <a:ea typeface="Roboto Light" panose="02000000000000000000" pitchFamily="2" charset="0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»</a:t>
            </a:r>
            <a:endParaRPr lang="ru-RU" sz="1400" dirty="0">
              <a:solidFill>
                <a:srgbClr val="4B1F68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93F94157-D01D-5056-CC83-1F0710474963}"/>
              </a:ext>
            </a:extLst>
          </p:cNvPr>
          <p:cNvSpPr/>
          <p:nvPr/>
        </p:nvSpPr>
        <p:spPr>
          <a:xfrm>
            <a:off x="5144414" y="2437041"/>
            <a:ext cx="3945036" cy="644931"/>
          </a:xfrm>
          <a:prstGeom prst="rect">
            <a:avLst/>
          </a:prstGeom>
          <a:noFill/>
          <a:ln>
            <a:solidFill>
              <a:srgbClr val="4B1F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8D2CCDC-DD26-48E8-40AF-F2DB01CFCBC5}"/>
              </a:ext>
            </a:extLst>
          </p:cNvPr>
          <p:cNvSpPr txBox="1"/>
          <p:nvPr/>
        </p:nvSpPr>
        <p:spPr>
          <a:xfrm>
            <a:off x="5384229" y="2507818"/>
            <a:ext cx="35090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rgbClr val="4B1F68"/>
                </a:solidFill>
                <a:latin typeface="Roboto Light" panose="02000000000000000000" pitchFamily="2" charset="0"/>
                <a:ea typeface="Roboto Light" panose="02000000000000000000" pitchFamily="2" charset="0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ПРОГРАММНО-АППАРАТНЫЙ КОМПЛЕКС ПАК «</a:t>
            </a:r>
            <a:r>
              <a:rPr lang="en-US" sz="1400" dirty="0">
                <a:solidFill>
                  <a:srgbClr val="4B1F68"/>
                </a:solidFill>
                <a:latin typeface="Roboto Light" panose="02000000000000000000" pitchFamily="2" charset="0"/>
                <a:ea typeface="Roboto Light" panose="02000000000000000000" pitchFamily="2" charset="0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ELEUM</a:t>
            </a:r>
            <a:r>
              <a:rPr lang="ru-RU" sz="1400" kern="1200" spc="5" dirty="0">
                <a:solidFill>
                  <a:srgbClr val="4B1F68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  <a:cs typeface="Roboto Lt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®</a:t>
            </a:r>
            <a:r>
              <a:rPr lang="ru-RU" sz="1400" dirty="0">
                <a:solidFill>
                  <a:srgbClr val="4B1F68"/>
                </a:solidFill>
                <a:latin typeface="Roboto Light" panose="02000000000000000000" pitchFamily="2" charset="0"/>
                <a:ea typeface="Roboto Light" panose="02000000000000000000" pitchFamily="2" charset="0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»</a:t>
            </a:r>
            <a:endParaRPr lang="ru-RU" sz="1400" dirty="0">
              <a:solidFill>
                <a:srgbClr val="4B1F68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7E92E0A0-D624-66B3-06C5-95B46A6B4999}"/>
              </a:ext>
            </a:extLst>
          </p:cNvPr>
          <p:cNvSpPr/>
          <p:nvPr/>
        </p:nvSpPr>
        <p:spPr>
          <a:xfrm>
            <a:off x="959193" y="3342910"/>
            <a:ext cx="3945036" cy="644931"/>
          </a:xfrm>
          <a:prstGeom prst="rect">
            <a:avLst/>
          </a:prstGeom>
          <a:noFill/>
          <a:ln>
            <a:solidFill>
              <a:srgbClr val="4B1F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6D9DB5A8-D6ED-CDFD-2A28-20AC8BE328C1}"/>
              </a:ext>
            </a:extLst>
          </p:cNvPr>
          <p:cNvSpPr/>
          <p:nvPr/>
        </p:nvSpPr>
        <p:spPr>
          <a:xfrm>
            <a:off x="5157114" y="3342910"/>
            <a:ext cx="3945036" cy="644931"/>
          </a:xfrm>
          <a:prstGeom prst="rect">
            <a:avLst/>
          </a:prstGeom>
          <a:noFill/>
          <a:ln>
            <a:solidFill>
              <a:srgbClr val="4B1F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CC2ABDE-A84F-CC2D-1E06-EE247DA95250}"/>
              </a:ext>
            </a:extLst>
          </p:cNvPr>
          <p:cNvSpPr txBox="1"/>
          <p:nvPr/>
        </p:nvSpPr>
        <p:spPr>
          <a:xfrm>
            <a:off x="5832947" y="3399027"/>
            <a:ext cx="274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rgbClr val="4B1F68"/>
                </a:solidFill>
                <a:latin typeface="Roboto Light" panose="02000000000000000000" pitchFamily="2" charset="0"/>
                <a:ea typeface="Roboto Light" panose="02000000000000000000" pitchFamily="2" charset="0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КОМПЬЮТЕРНОЕ И СЕТЕВОЕ ОБОРУДОВАНИЕ</a:t>
            </a:r>
            <a:endParaRPr lang="ru-RU" sz="1400" dirty="0">
              <a:solidFill>
                <a:srgbClr val="4B1F68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40F6010-A305-D6B4-10BD-C3F994925214}"/>
              </a:ext>
            </a:extLst>
          </p:cNvPr>
          <p:cNvSpPr txBox="1"/>
          <p:nvPr/>
        </p:nvSpPr>
        <p:spPr>
          <a:xfrm>
            <a:off x="1595003" y="3410379"/>
            <a:ext cx="274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rgbClr val="4B1F68"/>
                </a:solidFill>
                <a:latin typeface="Roboto Light" panose="02000000000000000000" pitchFamily="2" charset="0"/>
                <a:ea typeface="Roboto Light" panose="02000000000000000000" pitchFamily="2" charset="0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ПРОГРАММНОЕ ОБЕСПЕЧЕНИЕ</a:t>
            </a:r>
            <a:endParaRPr lang="ru-RU" sz="1400" dirty="0">
              <a:solidFill>
                <a:srgbClr val="4B1F68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cxnSp>
        <p:nvCxnSpPr>
          <p:cNvPr id="34" name="Прямая соединительная линия 33">
            <a:extLst>
              <a:ext uri="{FF2B5EF4-FFF2-40B4-BE49-F238E27FC236}">
                <a16:creationId xmlns:a16="http://schemas.microsoft.com/office/drawing/2014/main" id="{4C9BE4DC-B326-CD1B-61E1-0209869A0412}"/>
              </a:ext>
            </a:extLst>
          </p:cNvPr>
          <p:cNvCxnSpPr>
            <a:cxnSpLocks/>
          </p:cNvCxnSpPr>
          <p:nvPr/>
        </p:nvCxnSpPr>
        <p:spPr>
          <a:xfrm>
            <a:off x="960841" y="1905513"/>
            <a:ext cx="0" cy="285564"/>
          </a:xfrm>
          <a:prstGeom prst="line">
            <a:avLst/>
          </a:prstGeom>
          <a:ln w="38100">
            <a:solidFill>
              <a:srgbClr val="4B1F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>
            <a:extLst>
              <a:ext uri="{FF2B5EF4-FFF2-40B4-BE49-F238E27FC236}">
                <a16:creationId xmlns:a16="http://schemas.microsoft.com/office/drawing/2014/main" id="{2E851BAB-6B39-DE32-B612-614737ADD329}"/>
              </a:ext>
            </a:extLst>
          </p:cNvPr>
          <p:cNvCxnSpPr>
            <a:cxnSpLocks/>
          </p:cNvCxnSpPr>
          <p:nvPr/>
        </p:nvCxnSpPr>
        <p:spPr>
          <a:xfrm>
            <a:off x="9089450" y="1905513"/>
            <a:ext cx="0" cy="285564"/>
          </a:xfrm>
          <a:prstGeom prst="line">
            <a:avLst/>
          </a:prstGeom>
          <a:ln w="38100">
            <a:solidFill>
              <a:srgbClr val="4B1F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64953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223F4C-2ADC-EDBC-16A3-DA81527201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7A4296BB-F0A6-6C8D-5E2F-E41FC96234D0}"/>
              </a:ext>
            </a:extLst>
          </p:cNvPr>
          <p:cNvSpPr txBox="1"/>
          <p:nvPr/>
        </p:nvSpPr>
        <p:spPr>
          <a:xfrm>
            <a:off x="365065" y="7189174"/>
            <a:ext cx="58102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15" dirty="0">
                <a:solidFill>
                  <a:srgbClr val="4B1F68"/>
                </a:solidFill>
                <a:latin typeface="Roboto"/>
                <a:cs typeface="Roboto"/>
              </a:rPr>
              <a:t>radius-it.ru</a:t>
            </a:r>
            <a:endParaRPr sz="900">
              <a:latin typeface="Roboto"/>
              <a:cs typeface="Roboto"/>
            </a:endParaRPr>
          </a:p>
        </p:txBody>
      </p:sp>
      <p:sp>
        <p:nvSpPr>
          <p:cNvPr id="27" name="object 27">
            <a:extLst>
              <a:ext uri="{FF2B5EF4-FFF2-40B4-BE49-F238E27FC236}">
                <a16:creationId xmlns:a16="http://schemas.microsoft.com/office/drawing/2014/main" id="{342DDBAA-14B9-C577-014B-7D9442D0D622}"/>
              </a:ext>
            </a:extLst>
          </p:cNvPr>
          <p:cNvSpPr txBox="1"/>
          <p:nvPr/>
        </p:nvSpPr>
        <p:spPr>
          <a:xfrm>
            <a:off x="1372911" y="7189775"/>
            <a:ext cx="9144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4B1F68"/>
                </a:solidFill>
                <a:latin typeface="Roboto"/>
                <a:cs typeface="Roboto"/>
              </a:rPr>
              <a:t>2</a:t>
            </a:r>
            <a:endParaRPr sz="900">
              <a:latin typeface="Roboto"/>
              <a:cs typeface="Roboto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14C8FD-D7C8-EDBB-60F4-9DA667EA8F09}"/>
              </a:ext>
            </a:extLst>
          </p:cNvPr>
          <p:cNvSpPr txBox="1"/>
          <p:nvPr/>
        </p:nvSpPr>
        <p:spPr>
          <a:xfrm>
            <a:off x="7991943" y="7210425"/>
            <a:ext cx="1905001" cy="184666"/>
          </a:xfrm>
          <a:prstGeom prst="rect">
            <a:avLst/>
          </a:prstGeom>
          <a:solidFill>
            <a:srgbClr val="4B1F68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 Н </a:t>
            </a:r>
            <a:r>
              <a:rPr lang="ru-RU" sz="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Н</a:t>
            </a:r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О В А Ц И </a:t>
            </a:r>
            <a:r>
              <a:rPr lang="ru-RU" sz="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</a:t>
            </a:r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  В   Ц И Ф Р О В И З А Ц И </a:t>
            </a:r>
            <a:r>
              <a:rPr lang="ru-RU" sz="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</a:t>
            </a:r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</a:p>
        </p:txBody>
      </p:sp>
      <p:pic>
        <p:nvPicPr>
          <p:cNvPr id="1026" name="Picture 2" descr="Доля предприятий Кировской области по ОКВЭД принявших участие в опросе">
            <a:extLst>
              <a:ext uri="{FF2B5EF4-FFF2-40B4-BE49-F238E27FC236}">
                <a16:creationId xmlns:a16="http://schemas.microsoft.com/office/drawing/2014/main" id="{1BFAEAC4-E8A9-6835-3B0C-96A0809382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01" y="733425"/>
            <a:ext cx="9564204" cy="632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bject 28">
            <a:extLst>
              <a:ext uri="{FF2B5EF4-FFF2-40B4-BE49-F238E27FC236}">
                <a16:creationId xmlns:a16="http://schemas.microsoft.com/office/drawing/2014/main" id="{549A4624-4E1F-2390-D383-35779E548B2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46090" y="317239"/>
            <a:ext cx="8143360" cy="25904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12700" rIns="0" bIns="0" rtlCol="0">
            <a:spAutoFit/>
          </a:bodyPr>
          <a:lstStyle/>
          <a:p>
            <a:pPr marL="758190" marR="5080" indent="-745490" algn="ctr">
              <a:lnSpc>
                <a:spcPct val="100000"/>
              </a:lnSpc>
              <a:spcBef>
                <a:spcPts val="100"/>
              </a:spcBef>
            </a:pPr>
            <a:r>
              <a:rPr lang="ru-RU" sz="1600" b="1" spc="5" dirty="0">
                <a:latin typeface="Roboto Light" panose="02000000000000000000" pitchFamily="2" charset="0"/>
                <a:ea typeface="Roboto Light" panose="02000000000000000000" pitchFamily="2" charset="0"/>
              </a:rPr>
              <a:t>Потребности в кадрах </a:t>
            </a:r>
            <a:endParaRPr sz="1600" b="1" spc="2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72335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4E55CE-5F43-2F7E-571A-ABB6C46201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5A33093F-304D-F0A9-BB79-FE168F56B3BD}"/>
              </a:ext>
            </a:extLst>
          </p:cNvPr>
          <p:cNvSpPr txBox="1"/>
          <p:nvPr/>
        </p:nvSpPr>
        <p:spPr>
          <a:xfrm>
            <a:off x="365065" y="7189174"/>
            <a:ext cx="58102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15" dirty="0">
                <a:solidFill>
                  <a:srgbClr val="4B1F68"/>
                </a:solidFill>
                <a:latin typeface="Roboto"/>
                <a:cs typeface="Roboto"/>
              </a:rPr>
              <a:t>radius-it.ru</a:t>
            </a:r>
            <a:endParaRPr sz="900">
              <a:latin typeface="Roboto"/>
              <a:cs typeface="Roboto"/>
            </a:endParaRPr>
          </a:p>
        </p:txBody>
      </p:sp>
      <p:sp>
        <p:nvSpPr>
          <p:cNvPr id="27" name="object 27">
            <a:extLst>
              <a:ext uri="{FF2B5EF4-FFF2-40B4-BE49-F238E27FC236}">
                <a16:creationId xmlns:a16="http://schemas.microsoft.com/office/drawing/2014/main" id="{E8CAE43A-963D-F060-17AE-088F85419C8B}"/>
              </a:ext>
            </a:extLst>
          </p:cNvPr>
          <p:cNvSpPr txBox="1"/>
          <p:nvPr/>
        </p:nvSpPr>
        <p:spPr>
          <a:xfrm>
            <a:off x="1372911" y="7189775"/>
            <a:ext cx="9144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4B1F68"/>
                </a:solidFill>
                <a:latin typeface="Roboto"/>
                <a:cs typeface="Roboto"/>
              </a:rPr>
              <a:t>2</a:t>
            </a:r>
            <a:endParaRPr sz="900">
              <a:latin typeface="Roboto"/>
              <a:cs typeface="Roboto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7508DC-9431-B767-D20A-66922C4ACC13}"/>
              </a:ext>
            </a:extLst>
          </p:cNvPr>
          <p:cNvSpPr txBox="1"/>
          <p:nvPr/>
        </p:nvSpPr>
        <p:spPr>
          <a:xfrm>
            <a:off x="7991943" y="7210425"/>
            <a:ext cx="1905001" cy="184666"/>
          </a:xfrm>
          <a:prstGeom prst="rect">
            <a:avLst/>
          </a:prstGeom>
          <a:solidFill>
            <a:srgbClr val="4B1F68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 Н </a:t>
            </a:r>
            <a:r>
              <a:rPr lang="ru-RU" sz="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Н</a:t>
            </a:r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О В А Ц И </a:t>
            </a:r>
            <a:r>
              <a:rPr lang="ru-RU" sz="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</a:t>
            </a:r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  В   Ц И Ф Р О В И З А Ц И </a:t>
            </a:r>
            <a:r>
              <a:rPr lang="ru-RU" sz="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</a:t>
            </a:r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</a:p>
        </p:txBody>
      </p:sp>
      <p:pic>
        <p:nvPicPr>
          <p:cNvPr id="3" name="Picture 2" descr="Потребность работодателей в специалистах с высшим образованием (%)">
            <a:extLst>
              <a:ext uri="{FF2B5EF4-FFF2-40B4-BE49-F238E27FC236}">
                <a16:creationId xmlns:a16="http://schemas.microsoft.com/office/drawing/2014/main" id="{7B0DF678-D822-51CD-AEF9-27271445A9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655" y="1038225"/>
            <a:ext cx="9512490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bject 28">
            <a:extLst>
              <a:ext uri="{FF2B5EF4-FFF2-40B4-BE49-F238E27FC236}">
                <a16:creationId xmlns:a16="http://schemas.microsoft.com/office/drawing/2014/main" id="{EFC8CE32-E3DF-7A72-A3F8-BA836025FCF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46090" y="317239"/>
            <a:ext cx="8143360" cy="25904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12700" rIns="0" bIns="0" rtlCol="0">
            <a:spAutoFit/>
          </a:bodyPr>
          <a:lstStyle/>
          <a:p>
            <a:pPr marL="758190" marR="5080" indent="-745490" algn="ctr">
              <a:lnSpc>
                <a:spcPct val="100000"/>
              </a:lnSpc>
              <a:spcBef>
                <a:spcPts val="100"/>
              </a:spcBef>
            </a:pPr>
            <a:r>
              <a:rPr lang="ru-RU" sz="1600" b="1" spc="5" dirty="0">
                <a:latin typeface="Roboto Light" panose="02000000000000000000" pitchFamily="2" charset="0"/>
                <a:ea typeface="Roboto Light" panose="02000000000000000000" pitchFamily="2" charset="0"/>
              </a:rPr>
              <a:t>Потребности в кадрах </a:t>
            </a:r>
            <a:endParaRPr sz="1600" b="1" spc="2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58945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2E3433-4A3D-A203-68BA-135EF0BB05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322F6FFF-51CB-30A6-5722-89B40DA5EB37}"/>
              </a:ext>
            </a:extLst>
          </p:cNvPr>
          <p:cNvSpPr txBox="1"/>
          <p:nvPr/>
        </p:nvSpPr>
        <p:spPr>
          <a:xfrm>
            <a:off x="365065" y="7189174"/>
            <a:ext cx="58102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15" dirty="0">
                <a:solidFill>
                  <a:srgbClr val="4B1F68"/>
                </a:solidFill>
                <a:latin typeface="Roboto"/>
                <a:cs typeface="Roboto"/>
              </a:rPr>
              <a:t>radius-it.ru</a:t>
            </a:r>
            <a:endParaRPr sz="900">
              <a:latin typeface="Roboto"/>
              <a:cs typeface="Roboto"/>
            </a:endParaRPr>
          </a:p>
        </p:txBody>
      </p:sp>
      <p:sp>
        <p:nvSpPr>
          <p:cNvPr id="27" name="object 27">
            <a:extLst>
              <a:ext uri="{FF2B5EF4-FFF2-40B4-BE49-F238E27FC236}">
                <a16:creationId xmlns:a16="http://schemas.microsoft.com/office/drawing/2014/main" id="{B726827C-C497-9F9F-06B6-CAB6E5446BB8}"/>
              </a:ext>
            </a:extLst>
          </p:cNvPr>
          <p:cNvSpPr txBox="1"/>
          <p:nvPr/>
        </p:nvSpPr>
        <p:spPr>
          <a:xfrm>
            <a:off x="1372911" y="7189775"/>
            <a:ext cx="9144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4B1F68"/>
                </a:solidFill>
                <a:latin typeface="Roboto"/>
                <a:cs typeface="Roboto"/>
              </a:rPr>
              <a:t>2</a:t>
            </a:r>
            <a:endParaRPr sz="900">
              <a:latin typeface="Roboto"/>
              <a:cs typeface="Roboto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AE3F640-538E-5F30-24D3-0C6D8A082432}"/>
              </a:ext>
            </a:extLst>
          </p:cNvPr>
          <p:cNvSpPr txBox="1"/>
          <p:nvPr/>
        </p:nvSpPr>
        <p:spPr>
          <a:xfrm>
            <a:off x="7991943" y="7210425"/>
            <a:ext cx="1905001" cy="184666"/>
          </a:xfrm>
          <a:prstGeom prst="rect">
            <a:avLst/>
          </a:prstGeom>
          <a:solidFill>
            <a:srgbClr val="4B1F68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 Н </a:t>
            </a:r>
            <a:r>
              <a:rPr lang="ru-RU" sz="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Н</a:t>
            </a:r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О В А Ц И </a:t>
            </a:r>
            <a:r>
              <a:rPr lang="ru-RU" sz="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</a:t>
            </a:r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  В   Ц И Ф Р О В И З А Ц И </a:t>
            </a:r>
            <a:r>
              <a:rPr lang="ru-RU" sz="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</a:t>
            </a:r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8A0CB2-A1B8-9DD0-AC5D-72DFB7148791}"/>
              </a:ext>
            </a:extLst>
          </p:cNvPr>
          <p:cNvSpPr txBox="1"/>
          <p:nvPr/>
        </p:nvSpPr>
        <p:spPr>
          <a:xfrm>
            <a:off x="2679700" y="3550592"/>
            <a:ext cx="43396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4B1F68"/>
                </a:solidFill>
              </a:rPr>
              <a:t>Цифровая трансформация 2030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E62ECEF-6601-D9C0-FA7B-61FB2A46F0BC}"/>
              </a:ext>
            </a:extLst>
          </p:cNvPr>
          <p:cNvSpPr txBox="1"/>
          <p:nvPr/>
        </p:nvSpPr>
        <p:spPr>
          <a:xfrm>
            <a:off x="2679700" y="4083992"/>
            <a:ext cx="50419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4B1F68"/>
                </a:solidFill>
              </a:rPr>
              <a:t>Цифровая экономика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24CF940-2A07-DA7D-0484-9C3885A22F8F}"/>
              </a:ext>
            </a:extLst>
          </p:cNvPr>
          <p:cNvSpPr txBox="1"/>
          <p:nvPr/>
        </p:nvSpPr>
        <p:spPr>
          <a:xfrm>
            <a:off x="2667000" y="4617392"/>
            <a:ext cx="28585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4B1F68"/>
                </a:solidFill>
              </a:rPr>
              <a:t>Импортозамещение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AF76F7D-ADA2-2BCC-7C13-6EE9C5D18515}"/>
              </a:ext>
            </a:extLst>
          </p:cNvPr>
          <p:cNvSpPr txBox="1"/>
          <p:nvPr/>
        </p:nvSpPr>
        <p:spPr>
          <a:xfrm>
            <a:off x="2705100" y="5150792"/>
            <a:ext cx="35618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4B1F68"/>
                </a:solidFill>
              </a:rPr>
              <a:t>Развитие интернет вещей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D488E4-E916-3CC2-1F68-8364774E4D75}"/>
              </a:ext>
            </a:extLst>
          </p:cNvPr>
          <p:cNvSpPr txBox="1"/>
          <p:nvPr/>
        </p:nvSpPr>
        <p:spPr>
          <a:xfrm>
            <a:off x="2679700" y="5695861"/>
            <a:ext cx="54746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4B1F68"/>
                </a:solidFill>
              </a:rPr>
              <a:t>Цифровая автоматизация производства </a:t>
            </a:r>
          </a:p>
        </p:txBody>
      </p:sp>
      <p:sp>
        <p:nvSpPr>
          <p:cNvPr id="11" name="object 28">
            <a:extLst>
              <a:ext uri="{FF2B5EF4-FFF2-40B4-BE49-F238E27FC236}">
                <a16:creationId xmlns:a16="http://schemas.microsoft.com/office/drawing/2014/main" id="{107400C6-24B3-343B-10C2-7F96DCDD049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46090" y="317239"/>
            <a:ext cx="8143360" cy="25904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12700" rIns="0" bIns="0" rtlCol="0">
            <a:spAutoFit/>
          </a:bodyPr>
          <a:lstStyle/>
          <a:p>
            <a:pPr marL="758190" marR="5080" indent="-745490" algn="ctr">
              <a:lnSpc>
                <a:spcPct val="100000"/>
              </a:lnSpc>
              <a:spcBef>
                <a:spcPts val="100"/>
              </a:spcBef>
            </a:pPr>
            <a:r>
              <a:rPr lang="ru-RU" sz="1600" b="1" spc="5" dirty="0">
                <a:latin typeface="Roboto Light" panose="02000000000000000000" pitchFamily="2" charset="0"/>
                <a:ea typeface="Roboto Light" panose="02000000000000000000" pitchFamily="2" charset="0"/>
              </a:rPr>
              <a:t>Направления цифрового развития РФ</a:t>
            </a:r>
            <a:endParaRPr sz="1600" b="1" spc="2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CD2ADC3-5656-9A12-4FFA-650ACE4D77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0868" y="994013"/>
            <a:ext cx="7802064" cy="1981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2100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AE3AC1-CF6C-BCC6-B3A2-898A3F7D8F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BF3FFCBF-EB5C-C07D-FD9D-A512A047BEAC}"/>
              </a:ext>
            </a:extLst>
          </p:cNvPr>
          <p:cNvSpPr txBox="1"/>
          <p:nvPr/>
        </p:nvSpPr>
        <p:spPr>
          <a:xfrm>
            <a:off x="365065" y="7189174"/>
            <a:ext cx="58102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15" dirty="0">
                <a:solidFill>
                  <a:srgbClr val="4B1F68"/>
                </a:solidFill>
                <a:latin typeface="Roboto"/>
                <a:cs typeface="Roboto"/>
              </a:rPr>
              <a:t>radius-it.ru</a:t>
            </a:r>
            <a:endParaRPr sz="900">
              <a:latin typeface="Roboto"/>
              <a:cs typeface="Roboto"/>
            </a:endParaRPr>
          </a:p>
        </p:txBody>
      </p:sp>
      <p:sp>
        <p:nvSpPr>
          <p:cNvPr id="27" name="object 27">
            <a:extLst>
              <a:ext uri="{FF2B5EF4-FFF2-40B4-BE49-F238E27FC236}">
                <a16:creationId xmlns:a16="http://schemas.microsoft.com/office/drawing/2014/main" id="{E32ADFC4-40AC-AEB4-0070-F70C92C96410}"/>
              </a:ext>
            </a:extLst>
          </p:cNvPr>
          <p:cNvSpPr txBox="1"/>
          <p:nvPr/>
        </p:nvSpPr>
        <p:spPr>
          <a:xfrm>
            <a:off x="1372911" y="7189775"/>
            <a:ext cx="9144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4B1F68"/>
                </a:solidFill>
                <a:latin typeface="Roboto"/>
                <a:cs typeface="Roboto"/>
              </a:rPr>
              <a:t>2</a:t>
            </a:r>
            <a:endParaRPr sz="900">
              <a:latin typeface="Roboto"/>
              <a:cs typeface="Roboto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8A34A1A-CEFE-6A6D-1118-40B7C31E64D8}"/>
              </a:ext>
            </a:extLst>
          </p:cNvPr>
          <p:cNvSpPr txBox="1"/>
          <p:nvPr/>
        </p:nvSpPr>
        <p:spPr>
          <a:xfrm>
            <a:off x="7991943" y="7210425"/>
            <a:ext cx="1905001" cy="184666"/>
          </a:xfrm>
          <a:prstGeom prst="rect">
            <a:avLst/>
          </a:prstGeom>
          <a:solidFill>
            <a:srgbClr val="4B1F68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 Н </a:t>
            </a:r>
            <a:r>
              <a:rPr lang="ru-RU" sz="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Н</a:t>
            </a:r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О В А Ц И </a:t>
            </a:r>
            <a:r>
              <a:rPr lang="ru-RU" sz="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</a:t>
            </a:r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  В   Ц И Ф Р О В И З А Ц И </a:t>
            </a:r>
            <a:r>
              <a:rPr lang="ru-RU" sz="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</a:t>
            </a:r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7E0E132-38A7-C71C-D1FC-BA6656DA82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6299" y="733426"/>
            <a:ext cx="5845643" cy="6510820"/>
          </a:xfrm>
          <a:prstGeom prst="rect">
            <a:avLst/>
          </a:prstGeom>
        </p:spPr>
      </p:pic>
      <p:sp>
        <p:nvSpPr>
          <p:cNvPr id="7" name="object 28">
            <a:extLst>
              <a:ext uri="{FF2B5EF4-FFF2-40B4-BE49-F238E27FC236}">
                <a16:creationId xmlns:a16="http://schemas.microsoft.com/office/drawing/2014/main" id="{BC2E4669-C56A-59A7-C47E-4D7DBED0CA8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30818" y="380497"/>
            <a:ext cx="8143360" cy="25904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12700" rIns="0" bIns="0" rtlCol="0">
            <a:spAutoFit/>
          </a:bodyPr>
          <a:lstStyle/>
          <a:p>
            <a:pPr marL="758190" marR="5080" indent="-745490" algn="ctr">
              <a:lnSpc>
                <a:spcPct val="100000"/>
              </a:lnSpc>
              <a:spcBef>
                <a:spcPts val="100"/>
              </a:spcBef>
            </a:pPr>
            <a:r>
              <a:rPr lang="ru-RU" sz="1600" b="1" spc="5" dirty="0">
                <a:latin typeface="Roboto Light" panose="02000000000000000000" pitchFamily="2" charset="0"/>
                <a:ea typeface="Roboto Light" panose="02000000000000000000" pitchFamily="2" charset="0"/>
              </a:rPr>
              <a:t>Алгоритм работы ЦОП </a:t>
            </a:r>
            <a:r>
              <a:rPr lang="en-US" sz="1600" b="1" spc="5" dirty="0">
                <a:latin typeface="Roboto Light" panose="02000000000000000000" pitchFamily="2" charset="0"/>
                <a:ea typeface="Roboto Light" panose="02000000000000000000" pitchFamily="2" charset="0"/>
              </a:rPr>
              <a:t>ELEUM</a:t>
            </a:r>
            <a:endParaRPr sz="1600" b="1" spc="2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856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D8E32C-3310-AD8A-BE1F-4A6FF8CDAB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CC6D575E-6ACE-8230-9E41-51F90ADEAEE9}"/>
              </a:ext>
            </a:extLst>
          </p:cNvPr>
          <p:cNvSpPr txBox="1"/>
          <p:nvPr/>
        </p:nvSpPr>
        <p:spPr>
          <a:xfrm>
            <a:off x="365065" y="7189174"/>
            <a:ext cx="58102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15" dirty="0">
                <a:solidFill>
                  <a:srgbClr val="4B1F68"/>
                </a:solidFill>
                <a:latin typeface="Roboto"/>
                <a:cs typeface="Roboto"/>
              </a:rPr>
              <a:t>radius-it.ru</a:t>
            </a:r>
            <a:endParaRPr sz="900">
              <a:latin typeface="Roboto"/>
              <a:cs typeface="Roboto"/>
            </a:endParaRPr>
          </a:p>
        </p:txBody>
      </p:sp>
      <p:sp>
        <p:nvSpPr>
          <p:cNvPr id="27" name="object 27">
            <a:extLst>
              <a:ext uri="{FF2B5EF4-FFF2-40B4-BE49-F238E27FC236}">
                <a16:creationId xmlns:a16="http://schemas.microsoft.com/office/drawing/2014/main" id="{28DEE149-58A2-BD73-82B8-DE614FDF3E68}"/>
              </a:ext>
            </a:extLst>
          </p:cNvPr>
          <p:cNvSpPr txBox="1"/>
          <p:nvPr/>
        </p:nvSpPr>
        <p:spPr>
          <a:xfrm>
            <a:off x="1372911" y="7189775"/>
            <a:ext cx="9144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4B1F68"/>
                </a:solidFill>
                <a:latin typeface="Roboto"/>
                <a:cs typeface="Roboto"/>
              </a:rPr>
              <a:t>2</a:t>
            </a:r>
            <a:endParaRPr sz="900">
              <a:latin typeface="Roboto"/>
              <a:cs typeface="Roboto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9D7EC4-3C9D-0C34-F597-4A6B5556D2D1}"/>
              </a:ext>
            </a:extLst>
          </p:cNvPr>
          <p:cNvSpPr txBox="1"/>
          <p:nvPr/>
        </p:nvSpPr>
        <p:spPr>
          <a:xfrm>
            <a:off x="7991943" y="7210425"/>
            <a:ext cx="1905001" cy="184666"/>
          </a:xfrm>
          <a:prstGeom prst="rect">
            <a:avLst/>
          </a:prstGeom>
          <a:solidFill>
            <a:srgbClr val="4B1F68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 Н </a:t>
            </a:r>
            <a:r>
              <a:rPr lang="ru-RU" sz="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Н</a:t>
            </a:r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О В А Ц И </a:t>
            </a:r>
            <a:r>
              <a:rPr lang="ru-RU" sz="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</a:t>
            </a:r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  В   Ц И Ф Р О В И З А Ц И </a:t>
            </a:r>
            <a:r>
              <a:rPr lang="ru-RU" sz="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</a:t>
            </a:r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62DD3BF-4F91-55F2-89E6-BC3B5BC20B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5316" y="581025"/>
            <a:ext cx="6573167" cy="5877745"/>
          </a:xfrm>
          <a:prstGeom prst="rect">
            <a:avLst/>
          </a:prstGeom>
        </p:spPr>
      </p:pic>
      <p:sp>
        <p:nvSpPr>
          <p:cNvPr id="7" name="object 28">
            <a:extLst>
              <a:ext uri="{FF2B5EF4-FFF2-40B4-BE49-F238E27FC236}">
                <a16:creationId xmlns:a16="http://schemas.microsoft.com/office/drawing/2014/main" id="{5B404089-F09E-E2F7-C754-2273E17B63A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30818" y="380497"/>
            <a:ext cx="8143360" cy="25904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12700" rIns="0" bIns="0" rtlCol="0">
            <a:spAutoFit/>
          </a:bodyPr>
          <a:lstStyle/>
          <a:p>
            <a:pPr marL="758190" marR="5080" indent="-745490" algn="ctr">
              <a:lnSpc>
                <a:spcPct val="100000"/>
              </a:lnSpc>
              <a:spcBef>
                <a:spcPts val="100"/>
              </a:spcBef>
            </a:pPr>
            <a:r>
              <a:rPr lang="ru-RU" sz="1600" b="1" spc="5" dirty="0">
                <a:latin typeface="Roboto Light" panose="02000000000000000000" pitchFamily="2" charset="0"/>
                <a:ea typeface="Roboto Light" panose="02000000000000000000" pitchFamily="2" charset="0"/>
              </a:rPr>
              <a:t>Функции ЦОП </a:t>
            </a:r>
            <a:r>
              <a:rPr lang="en-US" sz="1600" b="1" spc="5" dirty="0">
                <a:latin typeface="Roboto Light" panose="02000000000000000000" pitchFamily="2" charset="0"/>
                <a:ea typeface="Roboto Light" panose="02000000000000000000" pitchFamily="2" charset="0"/>
              </a:rPr>
              <a:t>ELEUM</a:t>
            </a:r>
            <a:endParaRPr sz="1600" b="1" spc="2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75531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DA131E8A-8769-8813-4498-364CD13345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ЦОП «</a:t>
            </a:r>
            <a:r>
              <a:rPr lang="en-US" dirty="0">
                <a:solidFill>
                  <a:schemeClr val="bg1"/>
                </a:solidFill>
              </a:rPr>
              <a:t>ELEUM</a:t>
            </a:r>
            <a:r>
              <a:rPr lang="ru-RU" dirty="0">
                <a:solidFill>
                  <a:schemeClr val="bg1"/>
                </a:solidFill>
              </a:rPr>
              <a:t>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6F45882-9FB6-5BD4-8299-C0C0598A1A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350" y="1227357"/>
            <a:ext cx="5940425" cy="334137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86386D0-0BE9-0E66-ECC8-A8AF3397BA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4875" y="3705225"/>
            <a:ext cx="5940425" cy="334137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5B62F42-A15F-4C18-1748-8D4775E6FE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0C9AEC2-3BAF-AD99-436E-0F8DDD3E7759}"/>
              </a:ext>
            </a:extLst>
          </p:cNvPr>
          <p:cNvSpPr txBox="1"/>
          <p:nvPr/>
        </p:nvSpPr>
        <p:spPr>
          <a:xfrm>
            <a:off x="1079497" y="759614"/>
            <a:ext cx="791999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i="0" dirty="0">
                <a:solidFill>
                  <a:srgbClr val="4B1F68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Тренажер цифровой подстанции на базе ЦОП «</a:t>
            </a:r>
            <a:r>
              <a:rPr lang="en-US" sz="1400" b="1" i="0" dirty="0">
                <a:solidFill>
                  <a:srgbClr val="4B1F68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ELEUM</a:t>
            </a:r>
            <a:r>
              <a:rPr lang="ru-RU" sz="1400" b="1" i="0" dirty="0">
                <a:solidFill>
                  <a:srgbClr val="4B1F68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»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C02A3B7-8B73-A164-9FDE-51E34AE8208F}"/>
              </a:ext>
            </a:extLst>
          </p:cNvPr>
          <p:cNvSpPr/>
          <p:nvPr/>
        </p:nvSpPr>
        <p:spPr>
          <a:xfrm>
            <a:off x="774700" y="759614"/>
            <a:ext cx="8610600" cy="351378"/>
          </a:xfrm>
          <a:prstGeom prst="rect">
            <a:avLst/>
          </a:prstGeom>
          <a:noFill/>
          <a:ln w="12700">
            <a:solidFill>
              <a:srgbClr val="4B1F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05623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1E03917-625D-897B-7E91-C8564D184E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752" y="2123236"/>
            <a:ext cx="8320297" cy="468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7807953-DCC9-447B-CAB5-DC0E6AE417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8C5C77-F9DF-D8E9-A02F-A388773BBE07}"/>
              </a:ext>
            </a:extLst>
          </p:cNvPr>
          <p:cNvSpPr txBox="1"/>
          <p:nvPr/>
        </p:nvSpPr>
        <p:spPr>
          <a:xfrm>
            <a:off x="774700" y="1209496"/>
            <a:ext cx="86106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4B1F68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Цель работы</a:t>
            </a:r>
            <a:r>
              <a:rPr lang="ru-RU" sz="1200" b="0" i="0" dirty="0">
                <a:solidFill>
                  <a:srgbClr val="4B1F68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: ознакомиться с порядком действий для изменения уставок релейной защиты производства «Радиус-Автоматика» на примере программного комплекса «Старт-3».</a:t>
            </a:r>
            <a:endParaRPr lang="ru-RU" sz="1200" dirty="0">
              <a:solidFill>
                <a:srgbClr val="4B1F68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endParaRPr lang="ru-RU" sz="1200" b="1" dirty="0">
              <a:solidFill>
                <a:srgbClr val="4B1F68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r>
              <a:rPr lang="ru-RU" sz="1200" b="1" dirty="0">
                <a:solidFill>
                  <a:srgbClr val="4B1F68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Задание</a:t>
            </a:r>
            <a:r>
              <a:rPr lang="en-US" sz="1200" dirty="0">
                <a:solidFill>
                  <a:srgbClr val="4B1F68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:</a:t>
            </a:r>
            <a:r>
              <a:rPr lang="ru-RU" sz="1200" dirty="0">
                <a:solidFill>
                  <a:srgbClr val="4B1F68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изменить уставки МТЗ-1 на устройстве Сириус-2-МЛ-02 на основании бланка уставок.</a:t>
            </a:r>
          </a:p>
          <a:p>
            <a:endParaRPr lang="ru-RU" sz="1200" dirty="0">
              <a:solidFill>
                <a:srgbClr val="4B1F68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6C29153-08D3-A3EF-CFAE-A83E3DC4FD66}"/>
              </a:ext>
            </a:extLst>
          </p:cNvPr>
          <p:cNvSpPr txBox="1"/>
          <p:nvPr/>
        </p:nvSpPr>
        <p:spPr>
          <a:xfrm>
            <a:off x="1079497" y="759614"/>
            <a:ext cx="791999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i="0" dirty="0">
                <a:solidFill>
                  <a:srgbClr val="4B1F68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Конфигурирование </a:t>
            </a:r>
            <a:r>
              <a:rPr lang="ru-RU" sz="1400" b="1" dirty="0">
                <a:solidFill>
                  <a:srgbClr val="4B1F68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терминала защиты и автоматики присоединений 3-35 кВ </a:t>
            </a:r>
            <a:r>
              <a:rPr lang="ru-RU" sz="1400" b="1" i="0" dirty="0">
                <a:solidFill>
                  <a:srgbClr val="4B1F68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Сириус-2-МЛ-02 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D357E3F-0CC0-F965-A8F1-FF56C08EB05E}"/>
              </a:ext>
            </a:extLst>
          </p:cNvPr>
          <p:cNvSpPr/>
          <p:nvPr/>
        </p:nvSpPr>
        <p:spPr>
          <a:xfrm>
            <a:off x="774700" y="759614"/>
            <a:ext cx="8610600" cy="351378"/>
          </a:xfrm>
          <a:prstGeom prst="rect">
            <a:avLst/>
          </a:prstGeom>
          <a:noFill/>
          <a:ln w="12700">
            <a:solidFill>
              <a:srgbClr val="4B1F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4582EEFB-6E49-CB82-C712-11696ED38B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6674" y="248270"/>
            <a:ext cx="5752307" cy="351378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СТАРТ-3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32624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21094</TotalTime>
  <Words>605</Words>
  <Application>Microsoft Office PowerPoint</Application>
  <PresentationFormat>Произвольный</PresentationFormat>
  <Paragraphs>93</Paragraphs>
  <Slides>15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Calibri</vt:lpstr>
      <vt:lpstr>Roboto</vt:lpstr>
      <vt:lpstr>Roboto Bk</vt:lpstr>
      <vt:lpstr>Roboto Light</vt:lpstr>
      <vt:lpstr>Roboto Lt</vt:lpstr>
      <vt:lpstr>Office Theme</vt:lpstr>
      <vt:lpstr>Презентация PowerPoint</vt:lpstr>
      <vt:lpstr>О КОМПАНИИ</vt:lpstr>
      <vt:lpstr>Потребности в кадрах </vt:lpstr>
      <vt:lpstr>Потребности в кадрах </vt:lpstr>
      <vt:lpstr>Направления цифрового развития РФ</vt:lpstr>
      <vt:lpstr>Алгоритм работы ЦОП ELEUM</vt:lpstr>
      <vt:lpstr>Функции ЦОП ELEUM</vt:lpstr>
      <vt:lpstr>ЦОП «ELEUM»</vt:lpstr>
      <vt:lpstr>СТАРТ-3</vt:lpstr>
      <vt:lpstr>СТАРТ-3</vt:lpstr>
      <vt:lpstr>ARIS</vt:lpstr>
      <vt:lpstr>ТЕКВЕЛ</vt:lpstr>
      <vt:lpstr>Архитектура модуля экзаменатора</vt:lpstr>
      <vt:lpstr>РЕЗУЛЬТАТЫ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Lenovo-s340</dc:creator>
  <cp:lastModifiedBy>Вячеслав Шинкин</cp:lastModifiedBy>
  <cp:revision>111</cp:revision>
  <cp:lastPrinted>2022-08-24T06:53:23Z</cp:lastPrinted>
  <dcterms:created xsi:type="dcterms:W3CDTF">2021-11-09T09:19:42Z</dcterms:created>
  <dcterms:modified xsi:type="dcterms:W3CDTF">2024-03-28T14:27:33Z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2021-10-06T00:00:00Z</vt:filetime>
  </property>
  <property fmtid="{D5CDD505-2E9C-101B-9397-08002B2CF9AE}" pid="3" name="Creator">
    <vt:lpwstr>Adobe InDesign CC 2017 (Macintosh)</vt:lpwstr>
  </property>
  <property fmtid="{D5CDD505-2E9C-101B-9397-08002B2CF9AE}" pid="4" name="LastSaved">
    <vt:filetime>2021-11-09T00:00:00Z</vt:filetime>
  </property>
</Properties>
</file>