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6">
  <p:sldMasterIdLst>
    <p:sldMasterId id="2147483648" r:id="rId1"/>
    <p:sldMasterId id="2147484168" r:id="rId2"/>
  </p:sldMasterIdLst>
  <p:notesMasterIdLst>
    <p:notesMasterId r:id="rId17"/>
  </p:notesMasterIdLst>
  <p:sldIdLst>
    <p:sldId id="1514" r:id="rId3"/>
    <p:sldId id="1576" r:id="rId4"/>
    <p:sldId id="1611" r:id="rId5"/>
    <p:sldId id="1612" r:id="rId6"/>
    <p:sldId id="1619" r:id="rId7"/>
    <p:sldId id="1613" r:id="rId8"/>
    <p:sldId id="1614" r:id="rId9"/>
    <p:sldId id="1620" r:id="rId10"/>
    <p:sldId id="1615" r:id="rId11"/>
    <p:sldId id="1617" r:id="rId12"/>
    <p:sldId id="1621" r:id="rId13"/>
    <p:sldId id="1616" r:id="rId14"/>
    <p:sldId id="1618" r:id="rId15"/>
    <p:sldId id="1545" r:id="rId16"/>
  </p:sldIdLst>
  <p:sldSz cx="9144000" cy="6858000" type="screen4x3"/>
  <p:notesSz cx="6858000" cy="994727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56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28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00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7213" indent="15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втор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A2EF"/>
    <a:srgbClr val="34BD21"/>
    <a:srgbClr val="1F497D"/>
    <a:srgbClr val="EF1F09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96" autoAdjust="0"/>
    <p:restoredTop sz="86728" autoAdjust="0"/>
  </p:normalViewPr>
  <p:slideViewPr>
    <p:cSldViewPr>
      <p:cViewPr>
        <p:scale>
          <a:sx n="100" d="100"/>
          <a:sy n="100" d="100"/>
        </p:scale>
        <p:origin x="-1860" y="-7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3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2050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9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24956"/>
            <a:ext cx="5486400" cy="4476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09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8185"/>
            <a:ext cx="2971800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9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448185"/>
            <a:ext cx="2971800" cy="49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6BF03685-963F-445A-B1FC-625EC29A2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127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5415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00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580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665" algn="l" defTabSz="9141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86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22131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BF03685-963F-445A-B1FC-625EC29A2758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4415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082" indent="0" algn="ctr">
              <a:buNone/>
              <a:defRPr/>
            </a:lvl2pPr>
            <a:lvl3pPr marL="914165" indent="0" algn="ctr">
              <a:buNone/>
              <a:defRPr/>
            </a:lvl3pPr>
            <a:lvl4pPr marL="1371250" indent="0" algn="ctr">
              <a:buNone/>
              <a:defRPr/>
            </a:lvl4pPr>
            <a:lvl5pPr marL="1828332" indent="0" algn="ctr">
              <a:buNone/>
              <a:defRPr/>
            </a:lvl5pPr>
            <a:lvl6pPr marL="2285415" indent="0" algn="ctr">
              <a:buNone/>
              <a:defRPr/>
            </a:lvl6pPr>
            <a:lvl7pPr marL="2742500" indent="0" algn="ctr">
              <a:buNone/>
              <a:defRPr/>
            </a:lvl7pPr>
            <a:lvl8pPr marL="3199580" indent="0" algn="ctr">
              <a:buNone/>
              <a:defRPr/>
            </a:lvl8pPr>
            <a:lvl9pPr marL="3656665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C3F99-44FD-4394-B5BC-F4A21125D9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690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F7FE1-651D-4771-AB4F-D2A184FF13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05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3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3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8E38F-41DD-43D6-BD96-F2FDA7118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7000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0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1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2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2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9DA91ABB-D662-417E-83CF-377541AB7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4409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1F34B616-C157-4A60-916A-8AF5DC040298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4BDEE73-66C1-4D60-9FBF-2EAC148F42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5735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35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0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1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1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2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2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29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3C5C49A-4457-40B5-B774-24FA186B78D3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29FA013-924B-4D81-9C7A-3BAA989BE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89047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50875" y="2276482"/>
            <a:ext cx="5775325" cy="643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578601" y="2276482"/>
            <a:ext cx="5775325" cy="643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2EA9687-9AA2-40B1-B26A-5C88C06458FF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CB569A44-410D-4A9F-8480-933FA1411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756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35" indent="0">
              <a:buNone/>
              <a:defRPr sz="2000" b="1"/>
            </a:lvl2pPr>
            <a:lvl3pPr marL="914071" indent="0">
              <a:buNone/>
              <a:defRPr sz="1800" b="1"/>
            </a:lvl3pPr>
            <a:lvl4pPr marL="1371110" indent="0">
              <a:buNone/>
              <a:defRPr sz="1600" b="1"/>
            </a:lvl4pPr>
            <a:lvl5pPr marL="1828146" indent="0">
              <a:buNone/>
              <a:defRPr sz="1600" b="1"/>
            </a:lvl5pPr>
            <a:lvl6pPr marL="2285181" indent="0">
              <a:buNone/>
              <a:defRPr sz="1600" b="1"/>
            </a:lvl6pPr>
            <a:lvl7pPr marL="2742219" indent="0">
              <a:buNone/>
              <a:defRPr sz="1600" b="1"/>
            </a:lvl7pPr>
            <a:lvl8pPr marL="3199252" indent="0">
              <a:buNone/>
              <a:defRPr sz="1600" b="1"/>
            </a:lvl8pPr>
            <a:lvl9pPr marL="3656291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C856172-758A-413F-A92C-748AC8792327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7E13242-D9BD-4A84-9AFA-04F95A5B31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45015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E0A8A21F-213E-4DC6-91B0-DEAA510369E0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8A8CF43B-A260-42AD-8164-8D074E7D44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582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D891072-4B2C-4542-A5ED-80957B758AF4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829972E-D94A-4D1B-B32B-11A741755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8241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7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2CFCDF62-20E6-4544-B887-ADEE98BDBAE3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B80995BC-7E6D-4FDB-981E-A3339CE39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433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8E4C4A-2F40-48FB-A83E-A4C645DDA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3222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35" indent="0">
              <a:buNone/>
              <a:defRPr sz="2800"/>
            </a:lvl2pPr>
            <a:lvl3pPr marL="914071" indent="0">
              <a:buNone/>
              <a:defRPr sz="2400"/>
            </a:lvl3pPr>
            <a:lvl4pPr marL="1371110" indent="0">
              <a:buNone/>
              <a:defRPr sz="2000"/>
            </a:lvl4pPr>
            <a:lvl5pPr marL="1828146" indent="0">
              <a:buNone/>
              <a:defRPr sz="2000"/>
            </a:lvl5pPr>
            <a:lvl6pPr marL="2285181" indent="0">
              <a:buNone/>
              <a:defRPr sz="2000"/>
            </a:lvl6pPr>
            <a:lvl7pPr marL="2742219" indent="0">
              <a:buNone/>
              <a:defRPr sz="2000"/>
            </a:lvl7pPr>
            <a:lvl8pPr marL="3199252" indent="0">
              <a:buNone/>
              <a:defRPr sz="2000"/>
            </a:lvl8pPr>
            <a:lvl9pPr marL="3656291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35" indent="0">
              <a:buNone/>
              <a:defRPr sz="1200"/>
            </a:lvl2pPr>
            <a:lvl3pPr marL="914071" indent="0">
              <a:buNone/>
              <a:defRPr sz="1000"/>
            </a:lvl3pPr>
            <a:lvl4pPr marL="1371110" indent="0">
              <a:buNone/>
              <a:defRPr sz="900"/>
            </a:lvl4pPr>
            <a:lvl5pPr marL="1828146" indent="0">
              <a:buNone/>
              <a:defRPr sz="900"/>
            </a:lvl5pPr>
            <a:lvl6pPr marL="2285181" indent="0">
              <a:buNone/>
              <a:defRPr sz="900"/>
            </a:lvl6pPr>
            <a:lvl7pPr marL="2742219" indent="0">
              <a:buNone/>
              <a:defRPr sz="900"/>
            </a:lvl7pPr>
            <a:lvl8pPr marL="3199252" indent="0">
              <a:buNone/>
              <a:defRPr sz="900"/>
            </a:lvl8pPr>
            <a:lvl9pPr marL="3656291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9B05CB7-807F-4D94-84F5-810DCF77D8B3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5CEDD4D3-F174-4E1C-907F-98AF05A9EE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26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DC9DD5BC-16C2-4D93-8FA9-A6471C7B9A75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402DCFDF-1212-40AB-93EF-C7DFA7C9A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4799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428163" y="390532"/>
            <a:ext cx="2925762" cy="83216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50875" y="390532"/>
            <a:ext cx="8624888" cy="83216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773547D8-5786-419D-A732-3868E195D6C3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08F85DB0-814D-4095-A841-1284EBFE4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99972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919"/>
            <a:ext cx="8229600" cy="9366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ультимедиа 2"/>
          <p:cNvSpPr>
            <a:spLocks noGrp="1"/>
          </p:cNvSpPr>
          <p:nvPr>
            <p:ph type="media" sz="half" idx="1"/>
          </p:nvPr>
        </p:nvSpPr>
        <p:spPr>
          <a:xfrm>
            <a:off x="457200" y="1268413"/>
            <a:ext cx="4038600" cy="485775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268413"/>
            <a:ext cx="4038600" cy="4857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dirty="0" smtClean="0">
                <a:latin typeface="Arial" pitchFamily="34" charset="0"/>
              </a:defRPr>
            </a:lvl1pPr>
          </a:lstStyle>
          <a:p>
            <a:pPr>
              <a:defRPr/>
            </a:pPr>
            <a:r>
              <a:rPr lang="ru-RU"/>
              <a:t>АО «РАДИУС Автоматика»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34B531B1-0E91-4841-95C7-1499883800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3826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5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8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082" indent="0">
              <a:buNone/>
              <a:defRPr sz="1800"/>
            </a:lvl2pPr>
            <a:lvl3pPr marL="914165" indent="0">
              <a:buNone/>
              <a:defRPr sz="1600"/>
            </a:lvl3pPr>
            <a:lvl4pPr marL="1371250" indent="0">
              <a:buNone/>
              <a:defRPr sz="1400"/>
            </a:lvl4pPr>
            <a:lvl5pPr marL="1828332" indent="0">
              <a:buNone/>
              <a:defRPr sz="1400"/>
            </a:lvl5pPr>
            <a:lvl6pPr marL="2285415" indent="0">
              <a:buNone/>
              <a:defRPr sz="1400"/>
            </a:lvl6pPr>
            <a:lvl7pPr marL="2742500" indent="0">
              <a:buNone/>
              <a:defRPr sz="1400"/>
            </a:lvl7pPr>
            <a:lvl8pPr marL="3199580" indent="0">
              <a:buNone/>
              <a:defRPr sz="1400"/>
            </a:lvl8pPr>
            <a:lvl9pPr marL="3656665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FE647C-44A3-4381-8BA0-E32C10C0FA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281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5983C8-C0D4-485D-B149-8E866224C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1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82" indent="0">
              <a:buNone/>
              <a:defRPr sz="2000" b="1"/>
            </a:lvl2pPr>
            <a:lvl3pPr marL="914165" indent="0">
              <a:buNone/>
              <a:defRPr sz="1800" b="1"/>
            </a:lvl3pPr>
            <a:lvl4pPr marL="1371250" indent="0">
              <a:buNone/>
              <a:defRPr sz="1600" b="1"/>
            </a:lvl4pPr>
            <a:lvl5pPr marL="1828332" indent="0">
              <a:buNone/>
              <a:defRPr sz="1600" b="1"/>
            </a:lvl5pPr>
            <a:lvl6pPr marL="2285415" indent="0">
              <a:buNone/>
              <a:defRPr sz="1600" b="1"/>
            </a:lvl6pPr>
            <a:lvl7pPr marL="2742500" indent="0">
              <a:buNone/>
              <a:defRPr sz="1600" b="1"/>
            </a:lvl7pPr>
            <a:lvl8pPr marL="3199580" indent="0">
              <a:buNone/>
              <a:defRPr sz="1600" b="1"/>
            </a:lvl8pPr>
            <a:lvl9pPr marL="3656665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31B0B6-6322-4FB4-B289-93DB05805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1224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C1783-46AF-4B9E-8F76-C3A45F344A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477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9F2F0-EF27-4852-A0AC-03E9B08B35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33046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B4F069-44C1-4DDF-8871-8A866FD484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618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082" indent="0">
              <a:buNone/>
              <a:defRPr sz="2800"/>
            </a:lvl2pPr>
            <a:lvl3pPr marL="914165" indent="0">
              <a:buNone/>
              <a:defRPr sz="2400"/>
            </a:lvl3pPr>
            <a:lvl4pPr marL="1371250" indent="0">
              <a:buNone/>
              <a:defRPr sz="2000"/>
            </a:lvl4pPr>
            <a:lvl5pPr marL="1828332" indent="0">
              <a:buNone/>
              <a:defRPr sz="2000"/>
            </a:lvl5pPr>
            <a:lvl6pPr marL="2285415" indent="0">
              <a:buNone/>
              <a:defRPr sz="2000"/>
            </a:lvl6pPr>
            <a:lvl7pPr marL="2742500" indent="0">
              <a:buNone/>
              <a:defRPr sz="2000"/>
            </a:lvl7pPr>
            <a:lvl8pPr marL="3199580" indent="0">
              <a:buNone/>
              <a:defRPr sz="2000"/>
            </a:lvl8pPr>
            <a:lvl9pPr marL="3656665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82" indent="0">
              <a:buNone/>
              <a:defRPr sz="1200"/>
            </a:lvl2pPr>
            <a:lvl3pPr marL="914165" indent="0">
              <a:buNone/>
              <a:defRPr sz="1000"/>
            </a:lvl3pPr>
            <a:lvl4pPr marL="1371250" indent="0">
              <a:buNone/>
              <a:defRPr sz="900"/>
            </a:lvl4pPr>
            <a:lvl5pPr marL="1828332" indent="0">
              <a:buNone/>
              <a:defRPr sz="900"/>
            </a:lvl5pPr>
            <a:lvl6pPr marL="2285415" indent="0">
              <a:buNone/>
              <a:defRPr sz="900"/>
            </a:lvl6pPr>
            <a:lvl7pPr marL="2742500" indent="0">
              <a:buNone/>
              <a:defRPr sz="900"/>
            </a:lvl7pPr>
            <a:lvl8pPr marL="3199580" indent="0">
              <a:buNone/>
              <a:defRPr sz="900"/>
            </a:lvl8pPr>
            <a:lvl9pPr marL="3656665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774618-B945-4908-B26F-08306B254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51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9" rIns="91416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16" tIns="45709" rIns="91416" bIns="45709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AF6A0407-9357-433B-A243-B47830186C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533" r:id="rId1"/>
    <p:sldLayoutId id="2147487534" r:id="rId2"/>
    <p:sldLayoutId id="2147487535" r:id="rId3"/>
    <p:sldLayoutId id="2147487536" r:id="rId4"/>
    <p:sldLayoutId id="2147487537" r:id="rId5"/>
    <p:sldLayoutId id="2147487538" r:id="rId6"/>
    <p:sldLayoutId id="2147487539" r:id="rId7"/>
    <p:sldLayoutId id="2147487540" r:id="rId8"/>
    <p:sldLayoutId id="2147487541" r:id="rId9"/>
    <p:sldLayoutId id="2147487542" r:id="rId10"/>
    <p:sldLayoutId id="214748754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08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16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25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33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3959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040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124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5205" indent="-228541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8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25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332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41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50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580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665" algn="l" defTabSz="9141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07" tIns="45704" rIns="91407" bIns="4570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  <a:sym typeface="Helvetica Light"/>
              </a:defRPr>
            </a:lvl1pPr>
          </a:lstStyle>
          <a:p>
            <a:pPr>
              <a:defRPr/>
            </a:pPr>
            <a:fld id="{39295FE8-4097-4A3D-A1E3-7AD9962881A5}" type="datetimeFigureOut">
              <a:rPr lang="ru-RU"/>
              <a:pPr>
                <a:defRPr/>
              </a:pPr>
              <a:t>29.03.2024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  <a:sym typeface="Helvetica Ligh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07" tIns="45704" rIns="91407" bIns="45704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  <a:sym typeface="Helvetica Light"/>
              </a:defRPr>
            </a:lvl1pPr>
          </a:lstStyle>
          <a:p>
            <a:pPr>
              <a:defRPr/>
            </a:pPr>
            <a:fld id="{BD4D5FFD-22EA-4E3F-B05A-661F2443AC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603" r:id="rId1"/>
    <p:sldLayoutId id="2147487604" r:id="rId2"/>
    <p:sldLayoutId id="2147487605" r:id="rId3"/>
    <p:sldLayoutId id="2147487606" r:id="rId4"/>
    <p:sldLayoutId id="2147487607" r:id="rId5"/>
    <p:sldLayoutId id="2147487608" r:id="rId6"/>
    <p:sldLayoutId id="2147487609" r:id="rId7"/>
    <p:sldLayoutId id="2147487610" r:id="rId8"/>
    <p:sldLayoutId id="2147487611" r:id="rId9"/>
    <p:sldLayoutId id="2147487612" r:id="rId10"/>
    <p:sldLayoutId id="2147487613" r:id="rId11"/>
    <p:sldLayoutId id="2147487615" r:id="rId12"/>
  </p:sldLayoutIdLst>
  <p:txStyles>
    <p:titleStyle>
      <a:lvl1pPr algn="ctr" defTabSz="912813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912813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912813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912813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01" indent="-228517" algn="l" defTabSz="91407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736" indent="-228517" algn="l" defTabSz="91407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74" indent="-228517" algn="l" defTabSz="91407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807" indent="-228517" algn="l" defTabSz="91407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defTabSz="91407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420" y="3128437"/>
            <a:ext cx="16900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www.rza.ru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Chelyadinova\Desktop\Р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0" y="1916832"/>
            <a:ext cx="1818456" cy="90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erver\Общие папки\Маркетинг\МиР\Исследования\А4 фо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61" y="-7963"/>
            <a:ext cx="9167961" cy="687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Chelyadinova\Desktop\РА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3188" y="5013176"/>
            <a:ext cx="2664296" cy="13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5576" y="863341"/>
            <a:ext cx="7776864" cy="4930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ru-RU" sz="3200" b="1" dirty="0">
                <a:solidFill>
                  <a:schemeClr val="bg1"/>
                </a:solidFill>
              </a:rPr>
              <a:t>УСОВЕРШЕНСТВОВАННАЯ ЧУВСТВИТЕЛЬНАЯ ЗАЩИТА РОТОРА ОТ </a:t>
            </a:r>
            <a:r>
              <a:rPr lang="ru-RU" sz="3200" b="1" dirty="0" smtClean="0">
                <a:solidFill>
                  <a:schemeClr val="bg1"/>
                </a:solidFill>
              </a:rPr>
              <a:t>ЗАМЫКАНИЙ </a:t>
            </a:r>
            <a:r>
              <a:rPr lang="ru-RU" sz="3200" b="1" dirty="0">
                <a:solidFill>
                  <a:schemeClr val="bg1"/>
                </a:solidFill>
              </a:rPr>
              <a:t>НА </a:t>
            </a:r>
            <a:r>
              <a:rPr lang="ru-RU" sz="3200" b="1" dirty="0" smtClean="0">
                <a:solidFill>
                  <a:schemeClr val="bg1"/>
                </a:solidFill>
              </a:rPr>
              <a:t>ЗЕМЛЮ </a:t>
            </a:r>
            <a:r>
              <a:rPr lang="ru-RU" sz="3200" b="1" dirty="0">
                <a:solidFill>
                  <a:schemeClr val="bg1"/>
                </a:solidFill>
              </a:rPr>
              <a:t>НА ОСНОВЕ НАЛОЖЕНИЯ ПРЯМОУГОЛЬНЫХ ИМПУЛЬСОВ НИЗКОЙ ЧАСТОТЫ</a:t>
            </a:r>
          </a:p>
          <a:p>
            <a:pPr>
              <a:lnSpc>
                <a:spcPct val="120000"/>
              </a:lnSpc>
            </a:pPr>
            <a:endParaRPr lang="ru-RU" sz="35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35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9785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Дополнительные функциональные возможности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19" y="1988840"/>
            <a:ext cx="8618801" cy="417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Измерение </a:t>
            </a:r>
            <a:r>
              <a:rPr lang="ru-RU" altLang="ru-RU" sz="2400" b="1" dirty="0">
                <a:solidFill>
                  <a:srgbClr val="1F497D"/>
                </a:solidFill>
              </a:rPr>
              <a:t>напряжения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возбуждения</a:t>
            </a:r>
            <a:endParaRPr lang="ru-RU" altLang="ru-RU" sz="24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Определение </a:t>
            </a:r>
            <a:r>
              <a:rPr lang="ru-RU" altLang="ru-RU" sz="2400" b="1" dirty="0">
                <a:solidFill>
                  <a:srgbClr val="1F497D"/>
                </a:solidFill>
              </a:rPr>
              <a:t>места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замыкания</a:t>
            </a:r>
            <a:endParaRPr lang="ru-RU" altLang="ru-RU" sz="24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Сигнализация </a:t>
            </a:r>
            <a:r>
              <a:rPr lang="ru-RU" altLang="ru-RU" sz="2400" b="1" dirty="0">
                <a:solidFill>
                  <a:srgbClr val="1F497D"/>
                </a:solidFill>
              </a:rPr>
              <a:t>отрыва заземляющей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щетки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Контроль </a:t>
            </a:r>
            <a:r>
              <a:rPr lang="ru-RU" altLang="ru-RU" sz="2400" b="1" dirty="0">
                <a:solidFill>
                  <a:srgbClr val="1F497D"/>
                </a:solidFill>
              </a:rPr>
              <a:t>исправности источника импульсов с переводом защиты в режим контроля изоляции методом двух вольтметров при его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неисправности.</a:t>
            </a:r>
            <a:endParaRPr lang="ru-RU" altLang="ru-RU" sz="24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18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432048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макетирования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7650" name="Picture 2" descr="D:\Users\Siomushkin\Desktop\ЗАЩИТЫ РОТОРА\ЛУКОЯНОВУ\Испытания макета\Наппряжение на шунте до фильтра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916832"/>
            <a:ext cx="7620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xmlns="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072" y="1412776"/>
            <a:ext cx="8618801" cy="417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algn="ctr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r>
              <a:rPr lang="en-US" altLang="ru-RU" sz="2400" b="1" dirty="0" smtClean="0">
                <a:solidFill>
                  <a:srgbClr val="1F497D"/>
                </a:solidFill>
              </a:rPr>
              <a:t>U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возбуждения = 250 В, </a:t>
            </a:r>
            <a:r>
              <a:rPr lang="ru-RU" altLang="ru-RU" sz="2400" b="1" dirty="0" err="1" smtClean="0">
                <a:solidFill>
                  <a:srgbClr val="1F497D"/>
                </a:solidFill>
              </a:rPr>
              <a:t>Кпульсаций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 = 100 %</a:t>
            </a:r>
            <a:endParaRPr lang="ru-RU" altLang="ru-RU" sz="24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94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Результаты макетирования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5" y="1772815"/>
            <a:ext cx="8999164" cy="417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r>
              <a:rPr lang="ru-RU" altLang="ru-RU" sz="2400" b="1" dirty="0" smtClean="0">
                <a:solidFill>
                  <a:srgbClr val="1F497D"/>
                </a:solidFill>
              </a:rPr>
              <a:t>Погрешности </a:t>
            </a:r>
            <a:r>
              <a:rPr lang="ru-RU" altLang="ru-RU" sz="2400" b="1" dirty="0">
                <a:solidFill>
                  <a:srgbClr val="1F497D"/>
                </a:solidFill>
              </a:rPr>
              <a:t>измерения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сопротивления изоляции при эквивалентной </a:t>
            </a:r>
            <a:r>
              <a:rPr lang="ru-RU" altLang="ru-RU" sz="2400" b="1" dirty="0">
                <a:solidFill>
                  <a:srgbClr val="1F497D"/>
                </a:solidFill>
              </a:rPr>
              <a:t>емкости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на </a:t>
            </a:r>
            <a:r>
              <a:rPr lang="ru-RU" altLang="ru-RU" sz="2400" b="1" dirty="0">
                <a:solidFill>
                  <a:srgbClr val="1F497D"/>
                </a:solidFill>
              </a:rPr>
              <a:t>землю от 0 до 6,6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мкФ:</a:t>
            </a:r>
            <a:endParaRPr lang="ru-RU" altLang="ru-RU" sz="24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от </a:t>
            </a:r>
            <a:r>
              <a:rPr lang="ru-RU" altLang="ru-RU" sz="2400" b="1" dirty="0">
                <a:solidFill>
                  <a:srgbClr val="1F497D"/>
                </a:solidFill>
              </a:rPr>
              <a:t>0 до 1 кОм не более 200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Ом</a:t>
            </a:r>
            <a:endParaRPr lang="ru-RU" altLang="ru-RU" sz="24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от </a:t>
            </a:r>
            <a:r>
              <a:rPr lang="ru-RU" altLang="ru-RU" sz="2400" b="1" dirty="0">
                <a:solidFill>
                  <a:srgbClr val="1F497D"/>
                </a:solidFill>
              </a:rPr>
              <a:t>1 до 750 кОм не более 5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%</a:t>
            </a:r>
            <a:endParaRPr lang="ru-RU" altLang="ru-RU" sz="24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от </a:t>
            </a:r>
            <a:r>
              <a:rPr lang="ru-RU" altLang="ru-RU" sz="2400" b="1" dirty="0">
                <a:solidFill>
                  <a:srgbClr val="1F497D"/>
                </a:solidFill>
              </a:rPr>
              <a:t>750 до 1500 кОм не более 10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%</a:t>
            </a:r>
            <a:endParaRPr lang="ru-RU" altLang="ru-RU" sz="24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от </a:t>
            </a:r>
            <a:r>
              <a:rPr lang="ru-RU" altLang="ru-RU" sz="2400" b="1" dirty="0">
                <a:solidFill>
                  <a:srgbClr val="1F497D"/>
                </a:solidFill>
              </a:rPr>
              <a:t>1500 до 5000 кОм не более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20%</a:t>
            </a:r>
          </a:p>
          <a:p>
            <a:pPr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r>
              <a:rPr lang="ru-RU" altLang="ru-RU" sz="2400" b="1" dirty="0" smtClean="0">
                <a:solidFill>
                  <a:srgbClr val="1F497D"/>
                </a:solidFill>
              </a:rPr>
              <a:t>Погрешность измерения напряжения возбуждения не более 1% (1 В)</a:t>
            </a:r>
          </a:p>
          <a:p>
            <a:pPr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r>
              <a:rPr lang="ru-RU" altLang="ru-RU" sz="2400" b="1" dirty="0">
                <a:solidFill>
                  <a:srgbClr val="1F497D"/>
                </a:solidFill>
              </a:rPr>
              <a:t>Погрешность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определения места замыкания не </a:t>
            </a:r>
            <a:r>
              <a:rPr lang="ru-RU" altLang="ru-RU" sz="2400" b="1" dirty="0">
                <a:solidFill>
                  <a:srgbClr val="1F497D"/>
                </a:solidFill>
              </a:rPr>
              <a:t>более </a:t>
            </a:r>
            <a:r>
              <a:rPr lang="ru-RU" altLang="ru-RU" sz="2400" b="1" dirty="0" smtClean="0">
                <a:solidFill>
                  <a:srgbClr val="1F497D"/>
                </a:solidFill>
              </a:rPr>
              <a:t>2%</a:t>
            </a:r>
            <a:endParaRPr lang="ru-RU" altLang="ru-RU" sz="2400" b="1" dirty="0">
              <a:solidFill>
                <a:srgbClr val="1F497D"/>
              </a:solidFill>
            </a:endParaRPr>
          </a:p>
          <a:p>
            <a:pPr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endParaRPr lang="ru-RU" altLang="ru-RU" sz="20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endParaRPr lang="ru-RU" altLang="ru-RU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11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Заключение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19" y="1844824"/>
            <a:ext cx="8618801" cy="4176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1F497D"/>
                </a:solidFill>
              </a:rPr>
              <a:t>Разработанная защита обеспечивает высокую точность и широкий диапазон измерения сопротивления изоляции</a:t>
            </a:r>
            <a:endParaRPr lang="ru-RU" altLang="ru-RU" sz="28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1F497D"/>
                </a:solidFill>
              </a:rPr>
              <a:t>Устойчива к переходным процессам и высокочастотным составляющим напряжения возбуждения</a:t>
            </a:r>
            <a:endParaRPr lang="ru-RU" altLang="ru-RU" sz="28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800" b="1" dirty="0" smtClean="0">
                <a:solidFill>
                  <a:srgbClr val="1F497D"/>
                </a:solidFill>
              </a:rPr>
              <a:t>Имеет широкий перечень дополнительных функциональных возможностей</a:t>
            </a:r>
          </a:p>
        </p:txBody>
      </p:sp>
    </p:spTree>
    <p:extLst>
      <p:ext uri="{BB962C8B-B14F-4D97-AF65-F5344CB8AC3E}">
        <p14:creationId xmlns:p14="http://schemas.microsoft.com/office/powerpoint/2010/main" val="1802675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94420" y="3128437"/>
            <a:ext cx="16900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www.rza.ru</a:t>
            </a:r>
            <a:endParaRPr lang="ru-RU" sz="22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Chelyadinova\Desktop\Р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20" y="1916832"/>
            <a:ext cx="1818456" cy="90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server\Общие папки\Маркетинг\МиР\Исследования\А4 фон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961" y="-7963"/>
            <a:ext cx="9167961" cy="6878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Chelyadinova\Desktop\РА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869160"/>
            <a:ext cx="2664296" cy="133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94419" y="456651"/>
            <a:ext cx="5733765" cy="595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16" tIns="45709" rIns="91416" bIns="45709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ru-RU" sz="2300" i="1" cap="all" dirty="0" smtClean="0">
                <a:solidFill>
                  <a:schemeClr val="bg1"/>
                </a:solidFill>
              </a:rPr>
              <a:t>СПАСИБО за внимание!</a:t>
            </a: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b="1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300" b="1" dirty="0" err="1" smtClean="0">
                <a:solidFill>
                  <a:schemeClr val="bg1"/>
                </a:solidFill>
              </a:rPr>
              <a:t>Сёмушкин</a:t>
            </a:r>
            <a:r>
              <a:rPr lang="ru-RU" sz="2300" b="1" dirty="0" smtClean="0">
                <a:solidFill>
                  <a:schemeClr val="bg1"/>
                </a:solidFill>
              </a:rPr>
              <a:t> </a:t>
            </a:r>
            <a:r>
              <a:rPr lang="ru-RU" sz="2300" b="1" dirty="0">
                <a:solidFill>
                  <a:schemeClr val="bg1"/>
                </a:solidFill>
              </a:rPr>
              <a:t>Алексей </a:t>
            </a:r>
            <a:r>
              <a:rPr lang="ru-RU" sz="2300" b="1" dirty="0" smtClean="0">
                <a:solidFill>
                  <a:schemeClr val="bg1"/>
                </a:solidFill>
              </a:rPr>
              <a:t>Александрович</a:t>
            </a:r>
          </a:p>
          <a:p>
            <a:pPr eaLnBrk="1" hangingPunct="1">
              <a:spcBef>
                <a:spcPct val="0"/>
              </a:spcBef>
              <a:buNone/>
            </a:pPr>
            <a:r>
              <a:rPr lang="ru-RU" sz="2100" dirty="0" smtClean="0">
                <a:solidFill>
                  <a:schemeClr val="bg1"/>
                </a:solidFill>
              </a:rPr>
              <a:t>ведущий инженер НТЦ</a:t>
            </a:r>
            <a:endParaRPr lang="ru-RU" sz="21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endParaRPr lang="ru-RU" sz="23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100" dirty="0" smtClean="0">
                <a:solidFill>
                  <a:schemeClr val="bg1"/>
                </a:solidFill>
              </a:rPr>
              <a:t>АО </a:t>
            </a:r>
            <a:r>
              <a:rPr lang="ru-RU" sz="2100" dirty="0">
                <a:solidFill>
                  <a:schemeClr val="bg1"/>
                </a:solidFill>
              </a:rPr>
              <a:t>«РАДИУС Автоматика»</a:t>
            </a:r>
            <a:endParaRPr lang="en-US" sz="2100" dirty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100" dirty="0" smtClean="0">
                <a:solidFill>
                  <a:schemeClr val="bg1"/>
                </a:solidFill>
              </a:rPr>
              <a:t>г</a:t>
            </a:r>
            <a:r>
              <a:rPr lang="ru-RU" sz="2100" dirty="0">
                <a:solidFill>
                  <a:schemeClr val="bg1"/>
                </a:solidFill>
              </a:rPr>
              <a:t>. Зеленоград, г. </a:t>
            </a:r>
            <a:r>
              <a:rPr lang="ru-RU" sz="2100" dirty="0" smtClean="0">
                <a:solidFill>
                  <a:schemeClr val="bg1"/>
                </a:solidFill>
              </a:rPr>
              <a:t>Москва</a:t>
            </a:r>
            <a:endParaRPr lang="en-US" sz="21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en-US" sz="2100" dirty="0" smtClean="0">
                <a:solidFill>
                  <a:schemeClr val="bg1"/>
                </a:solidFill>
              </a:rPr>
              <a:t>www.rza.ru</a:t>
            </a:r>
            <a:endParaRPr lang="ru-RU" sz="2100" dirty="0" smtClean="0">
              <a:solidFill>
                <a:schemeClr val="bg1"/>
              </a:solidFill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ru-RU" sz="2100" dirty="0" smtClean="0">
                <a:solidFill>
                  <a:schemeClr val="bg1"/>
                </a:solidFill>
              </a:rPr>
              <a:t>8 (800) 600-74-74</a:t>
            </a:r>
          </a:p>
        </p:txBody>
      </p:sp>
    </p:spTree>
    <p:extLst>
      <p:ext uri="{BB962C8B-B14F-4D97-AF65-F5344CB8AC3E}">
        <p14:creationId xmlns:p14="http://schemas.microsoft.com/office/powerpoint/2010/main" val="1083650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Замыкание на землю в одной точке цепей возбуждения синхронного генератора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2348880"/>
            <a:ext cx="87249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6529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типы защит ротора от замыканий на землю в одной точке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xmlns="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5" y="2060848"/>
            <a:ext cx="8999164" cy="432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Контроль изоляции методом двух вольтметров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Наложение переменного субгармонического напряжения (17 Гц)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Наложение постоянного напряжения</a:t>
            </a:r>
            <a:endParaRPr lang="ru-RU" altLang="ru-RU" sz="24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400" b="1" dirty="0" smtClean="0">
                <a:solidFill>
                  <a:srgbClr val="1F497D"/>
                </a:solidFill>
              </a:rPr>
              <a:t>Наложение прямоугольных импульсов низкой частоты</a:t>
            </a:r>
          </a:p>
        </p:txBody>
      </p:sp>
    </p:spTree>
    <p:extLst>
      <p:ext uri="{BB962C8B-B14F-4D97-AF65-F5344CB8AC3E}">
        <p14:creationId xmlns:p14="http://schemas.microsoft.com/office/powerpoint/2010/main" val="1053356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Чувствительная защита на основе наложения прямоугольных импульсов низкой частоты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988840"/>
            <a:ext cx="8724900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1942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Чувствительная защита на основе наложения прямоугольных импульсов низкой частоты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19" y="2060848"/>
            <a:ext cx="8618801" cy="432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r>
              <a:rPr lang="ru-RU" altLang="ru-RU" sz="2800" b="1" dirty="0" smtClean="0">
                <a:solidFill>
                  <a:srgbClr val="1F497D"/>
                </a:solidFill>
              </a:rPr>
              <a:t>Преимущества: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rgbClr val="1F497D"/>
                </a:solidFill>
              </a:rPr>
              <a:t>Высокая точность измерения </a:t>
            </a:r>
            <a:r>
              <a:rPr lang="en-US" altLang="ru-RU" sz="2200" b="1" dirty="0" smtClean="0">
                <a:solidFill>
                  <a:srgbClr val="1F497D"/>
                </a:solidFill>
              </a:rPr>
              <a:t>R</a:t>
            </a:r>
            <a:r>
              <a:rPr lang="ru-RU" altLang="ru-RU" sz="2200" b="1" dirty="0" err="1" smtClean="0">
                <a:solidFill>
                  <a:srgbClr val="1F497D"/>
                </a:solidFill>
              </a:rPr>
              <a:t>изол</a:t>
            </a:r>
            <a:r>
              <a:rPr lang="ru-RU" altLang="ru-RU" sz="2200" b="1" dirty="0" smtClean="0">
                <a:solidFill>
                  <a:srgbClr val="1F497D"/>
                </a:solidFill>
              </a:rPr>
              <a:t> (до 5%)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rgbClr val="1F497D"/>
                </a:solidFill>
              </a:rPr>
              <a:t>Широкий диапазон измерения </a:t>
            </a:r>
            <a:r>
              <a:rPr lang="en-US" altLang="ru-RU" sz="2200" b="1" dirty="0">
                <a:solidFill>
                  <a:srgbClr val="1F497D"/>
                </a:solidFill>
              </a:rPr>
              <a:t>R</a:t>
            </a:r>
            <a:r>
              <a:rPr lang="ru-RU" altLang="ru-RU" sz="2200" b="1" dirty="0" err="1">
                <a:solidFill>
                  <a:srgbClr val="1F497D"/>
                </a:solidFill>
              </a:rPr>
              <a:t>изол</a:t>
            </a:r>
            <a:r>
              <a:rPr lang="ru-RU" altLang="ru-RU" sz="2200" b="1" dirty="0">
                <a:solidFill>
                  <a:srgbClr val="1F497D"/>
                </a:solidFill>
              </a:rPr>
              <a:t> (до </a:t>
            </a:r>
            <a:r>
              <a:rPr lang="ru-RU" altLang="ru-RU" sz="2200" b="1" dirty="0" smtClean="0">
                <a:solidFill>
                  <a:srgbClr val="1F497D"/>
                </a:solidFill>
              </a:rPr>
              <a:t>10 МОм)</a:t>
            </a:r>
            <a:endParaRPr lang="ru-RU" altLang="ru-RU" sz="22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rgbClr val="1F497D"/>
                </a:solidFill>
              </a:rPr>
              <a:t>Устойчивость к переходным процессам в цепях возбуждения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rgbClr val="1F497D"/>
                </a:solidFill>
              </a:rPr>
              <a:t>Возможность использования заземляющего блока вала 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200" b="1" dirty="0" smtClean="0">
                <a:solidFill>
                  <a:srgbClr val="1F497D"/>
                </a:solidFill>
              </a:rPr>
              <a:t>Возможность сигнализации отскока заземляющей щетки</a:t>
            </a:r>
          </a:p>
        </p:txBody>
      </p:sp>
    </p:spTree>
    <p:extLst>
      <p:ext uri="{BB962C8B-B14F-4D97-AF65-F5344CB8AC3E}">
        <p14:creationId xmlns:p14="http://schemas.microsoft.com/office/powerpoint/2010/main" val="1878241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Основные критерии выбора схемы инжекции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xmlns="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519" y="1844824"/>
            <a:ext cx="8618801" cy="432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rgbClr val="1F497D"/>
                </a:solidFill>
              </a:rPr>
              <a:t>Контролируемый </a:t>
            </a:r>
            <a:r>
              <a:rPr lang="ru-RU" altLang="ru-RU" sz="2000" b="1" dirty="0">
                <a:solidFill>
                  <a:srgbClr val="1F497D"/>
                </a:solidFill>
              </a:rPr>
              <a:t>диапазон и точность измерения сопротивления </a:t>
            </a:r>
            <a:r>
              <a:rPr lang="ru-RU" altLang="ru-RU" sz="2000" b="1" dirty="0" smtClean="0">
                <a:solidFill>
                  <a:srgbClr val="1F497D"/>
                </a:solidFill>
              </a:rPr>
              <a:t>изоляции</a:t>
            </a:r>
            <a:endParaRPr lang="ru-RU" altLang="ru-RU" sz="20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rgbClr val="1F497D"/>
                </a:solidFill>
              </a:rPr>
              <a:t>Возможность </a:t>
            </a:r>
            <a:r>
              <a:rPr lang="ru-RU" altLang="ru-RU" sz="2000" b="1" dirty="0">
                <a:solidFill>
                  <a:srgbClr val="1F497D"/>
                </a:solidFill>
              </a:rPr>
              <a:t>контроля отрыва заземляющей </a:t>
            </a:r>
            <a:r>
              <a:rPr lang="ru-RU" altLang="ru-RU" sz="2000" b="1" dirty="0" smtClean="0">
                <a:solidFill>
                  <a:srgbClr val="1F497D"/>
                </a:solidFill>
              </a:rPr>
              <a:t>щетки</a:t>
            </a:r>
            <a:endParaRPr lang="ru-RU" altLang="ru-RU" sz="20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rgbClr val="1F497D"/>
                </a:solidFill>
              </a:rPr>
              <a:t>Возможность </a:t>
            </a:r>
            <a:r>
              <a:rPr lang="ru-RU" altLang="ru-RU" sz="2000" b="1" dirty="0">
                <a:solidFill>
                  <a:srgbClr val="1F497D"/>
                </a:solidFill>
              </a:rPr>
              <a:t>измерения напряжения </a:t>
            </a:r>
            <a:r>
              <a:rPr lang="ru-RU" altLang="ru-RU" sz="2000" b="1" dirty="0" smtClean="0">
                <a:solidFill>
                  <a:srgbClr val="1F497D"/>
                </a:solidFill>
              </a:rPr>
              <a:t>возбуждения</a:t>
            </a:r>
            <a:endParaRPr lang="ru-RU" altLang="ru-RU" sz="20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rgbClr val="1F497D"/>
                </a:solidFill>
              </a:rPr>
              <a:t>Возможность </a:t>
            </a:r>
            <a:r>
              <a:rPr lang="ru-RU" altLang="ru-RU" sz="2000" b="1" dirty="0">
                <a:solidFill>
                  <a:srgbClr val="1F497D"/>
                </a:solidFill>
              </a:rPr>
              <a:t>определения места </a:t>
            </a:r>
            <a:r>
              <a:rPr lang="ru-RU" altLang="ru-RU" sz="2000" b="1" dirty="0" smtClean="0">
                <a:solidFill>
                  <a:srgbClr val="1F497D"/>
                </a:solidFill>
              </a:rPr>
              <a:t>замыкания</a:t>
            </a:r>
            <a:endParaRPr lang="ru-RU" altLang="ru-RU" sz="20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rgbClr val="1F497D"/>
                </a:solidFill>
              </a:rPr>
              <a:t>Возможность </a:t>
            </a:r>
            <a:r>
              <a:rPr lang="ru-RU" altLang="ru-RU" sz="2000" b="1" dirty="0">
                <a:solidFill>
                  <a:srgbClr val="1F497D"/>
                </a:solidFill>
              </a:rPr>
              <a:t>работы защиты при неисправном источнике импульсов (перевод в режим контроля изоляции методом двух вольтметров</a:t>
            </a:r>
            <a:r>
              <a:rPr lang="ru-RU" altLang="ru-RU" sz="2000" b="1" dirty="0" smtClean="0">
                <a:solidFill>
                  <a:srgbClr val="1F497D"/>
                </a:solidFill>
              </a:rPr>
              <a:t>)</a:t>
            </a:r>
            <a:endParaRPr lang="ru-RU" altLang="ru-RU" sz="20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rgbClr val="1F497D"/>
                </a:solidFill>
              </a:rPr>
              <a:t>Топология </a:t>
            </a:r>
            <a:r>
              <a:rPr lang="ru-RU" altLang="ru-RU" sz="2000" b="1" dirty="0">
                <a:solidFill>
                  <a:srgbClr val="1F497D"/>
                </a:solidFill>
              </a:rPr>
              <a:t>схемы (простая / сложная</a:t>
            </a:r>
            <a:r>
              <a:rPr lang="ru-RU" altLang="ru-RU" sz="2000" b="1" dirty="0" smtClean="0">
                <a:solidFill>
                  <a:srgbClr val="1F497D"/>
                </a:solidFill>
              </a:rPr>
              <a:t>)</a:t>
            </a:r>
            <a:endParaRPr lang="ru-RU" altLang="ru-RU" sz="2000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sz="2000" b="1" dirty="0" smtClean="0">
                <a:solidFill>
                  <a:srgbClr val="1F497D"/>
                </a:solidFill>
              </a:rPr>
              <a:t>Количество </a:t>
            </a:r>
            <a:r>
              <a:rPr lang="ru-RU" altLang="ru-RU" sz="2000" b="1" dirty="0">
                <a:solidFill>
                  <a:srgbClr val="1F497D"/>
                </a:solidFill>
              </a:rPr>
              <a:t>задействованных измерительных </a:t>
            </a:r>
            <a:r>
              <a:rPr lang="ru-RU" altLang="ru-RU" sz="2000" b="1" dirty="0" smtClean="0">
                <a:solidFill>
                  <a:srgbClr val="1F497D"/>
                </a:solidFill>
              </a:rPr>
              <a:t>каналов</a:t>
            </a:r>
            <a:endParaRPr lang="ru-RU" altLang="ru-RU" sz="2000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499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Рассмотренные варианты конфигурации схемы инжекции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512" y="1988840"/>
            <a:ext cx="4320480" cy="432048"/>
          </a:xfrm>
        </p:spPr>
        <p:txBody>
          <a:bodyPr lIns="92075" tIns="46038" rIns="92075" bIns="46038"/>
          <a:lstStyle/>
          <a:p>
            <a:pPr marL="342900" indent="-342900" fontAlgn="auto">
              <a:spcBef>
                <a:spcPts val="1200"/>
              </a:spcBef>
              <a:spcAft>
                <a:spcPts val="0"/>
              </a:spcAft>
            </a:pPr>
            <a:r>
              <a:rPr lang="ru-RU" altLang="ru-RU" sz="2000" b="1" dirty="0" smtClean="0">
                <a:solidFill>
                  <a:srgbClr val="1F497D"/>
                </a:solidFill>
              </a:rPr>
              <a:t>Традиционная симметричная </a:t>
            </a:r>
            <a:br>
              <a:rPr lang="ru-RU" altLang="ru-RU" sz="2000" b="1" dirty="0" smtClean="0">
                <a:solidFill>
                  <a:srgbClr val="1F497D"/>
                </a:solidFill>
              </a:rPr>
            </a:br>
            <a:r>
              <a:rPr lang="ru-RU" altLang="ru-RU" sz="2000" b="1" dirty="0" smtClean="0">
                <a:solidFill>
                  <a:srgbClr val="1F497D"/>
                </a:solidFill>
              </a:rPr>
              <a:t>схема с одним шунтом</a:t>
            </a:r>
            <a:endParaRPr lang="ru-RU" altLang="ru-RU" sz="2000" b="1" dirty="0">
              <a:solidFill>
                <a:srgbClr val="1F497D"/>
              </a:solidFill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139952" y="1988840"/>
            <a:ext cx="4320480" cy="432048"/>
          </a:xfrm>
        </p:spPr>
        <p:txBody>
          <a:bodyPr lIns="92075" tIns="46038" rIns="92075" bIns="46038"/>
          <a:lstStyle/>
          <a:p>
            <a:pPr marL="342900" indent="-342900" fontAlgn="auto">
              <a:spcBef>
                <a:spcPts val="1200"/>
              </a:spcBef>
              <a:spcAft>
                <a:spcPts val="0"/>
              </a:spcAft>
            </a:pPr>
            <a:r>
              <a:rPr lang="ru-RU" altLang="ru-RU" sz="2000" b="1" dirty="0" smtClean="0">
                <a:solidFill>
                  <a:srgbClr val="1F497D"/>
                </a:solidFill>
              </a:rPr>
              <a:t>Симметричная схема с </a:t>
            </a:r>
            <a:br>
              <a:rPr lang="ru-RU" altLang="ru-RU" sz="2000" b="1" dirty="0" smtClean="0">
                <a:solidFill>
                  <a:srgbClr val="1F497D"/>
                </a:solidFill>
              </a:rPr>
            </a:br>
            <a:r>
              <a:rPr lang="ru-RU" altLang="ru-RU" sz="2000" b="1" dirty="0" smtClean="0">
                <a:solidFill>
                  <a:srgbClr val="1F497D"/>
                </a:solidFill>
              </a:rPr>
              <a:t>двумя шунтами</a:t>
            </a:r>
            <a:endParaRPr lang="ru-RU" altLang="ru-RU" sz="2000" b="1" dirty="0">
              <a:solidFill>
                <a:srgbClr val="1F497D"/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784" y="2562944"/>
            <a:ext cx="70866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672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864096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Рассмотренные варианты конфигурации схемы инжекции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1988840"/>
            <a:ext cx="3603809" cy="432048"/>
          </a:xfrm>
        </p:spPr>
        <p:txBody>
          <a:bodyPr lIns="92075" tIns="46038" rIns="92075" bIns="46038"/>
          <a:lstStyle/>
          <a:p>
            <a:pPr marL="342900" indent="-342900" fontAlgn="auto">
              <a:spcBef>
                <a:spcPts val="1200"/>
              </a:spcBef>
              <a:spcAft>
                <a:spcPts val="0"/>
              </a:spcAft>
            </a:pPr>
            <a:r>
              <a:rPr lang="ru-RU" altLang="ru-RU" sz="2000" b="1" dirty="0" smtClean="0">
                <a:solidFill>
                  <a:srgbClr val="1F497D"/>
                </a:solidFill>
              </a:rPr>
              <a:t>Несимметричная схема с двумя делителями</a:t>
            </a:r>
            <a:endParaRPr lang="ru-RU" altLang="ru-RU" sz="2000" b="1" dirty="0">
              <a:solidFill>
                <a:srgbClr val="1F497D"/>
              </a:solidFill>
            </a:endParaRP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860032" y="1988840"/>
            <a:ext cx="3312368" cy="432048"/>
          </a:xfrm>
        </p:spPr>
        <p:txBody>
          <a:bodyPr lIns="92075" tIns="46038" rIns="92075" bIns="46038"/>
          <a:lstStyle/>
          <a:p>
            <a:pPr marL="342900" indent="-342900" fontAlgn="auto">
              <a:spcBef>
                <a:spcPts val="1200"/>
              </a:spcBef>
              <a:spcAft>
                <a:spcPts val="0"/>
              </a:spcAft>
            </a:pPr>
            <a:r>
              <a:rPr lang="ru-RU" altLang="ru-RU" sz="2000" b="1" dirty="0" smtClean="0">
                <a:solidFill>
                  <a:srgbClr val="1F497D"/>
                </a:solidFill>
              </a:rPr>
              <a:t>Симметричная схема с двумя </a:t>
            </a:r>
            <a:r>
              <a:rPr lang="ru-RU" altLang="ru-RU" sz="2000" b="1" dirty="0">
                <a:solidFill>
                  <a:srgbClr val="1F497D"/>
                </a:solidFill>
              </a:rPr>
              <a:t>делителями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8676456" cy="3324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628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700808"/>
            <a:ext cx="5038725" cy="5157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Admin\Desktop\радиусавтоматика\финал\Презентация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4" y="6525345"/>
            <a:ext cx="9143999" cy="332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460433" y="6521724"/>
            <a:ext cx="501898" cy="330149"/>
          </a:xfrm>
        </p:spPr>
        <p:txBody>
          <a:bodyPr/>
          <a:lstStyle/>
          <a:p>
            <a:fld id="{6F7E203C-8591-49AF-A695-E0DCB55C57C4}" type="slidenum">
              <a:rPr lang="ru-RU" sz="1400" b="1" smtClean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ru-RU" sz="1400" b="1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3" descr="C:\Users\Admin\Desktop\радиусавтоматика\финал\Презентация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171" y="154324"/>
            <a:ext cx="1200150" cy="60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C:\Users\Admin\Desktop\радиусавтоматика\финал\Презентация5.png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692" y="-30412"/>
            <a:ext cx="7626027" cy="939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6155" y="14739"/>
            <a:ext cx="8060836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4572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altLang="ru-RU" sz="2000" b="1" dirty="0" smtClean="0">
                <a:solidFill>
                  <a:prstClr val="white"/>
                </a:solidFill>
                <a:latin typeface="Arial" panose="020B0604020202020204" pitchFamily="34" charset="0"/>
              </a:rPr>
              <a:t>Защита ротора от замыканий на землю в одной точке</a:t>
            </a:r>
            <a:endParaRPr lang="ru-RU" altLang="ru-RU" sz="2000" b="1" dirty="0">
              <a:solidFill>
                <a:prstClr val="white"/>
              </a:solidFill>
              <a:latin typeface="Arial" panose="020B0604020202020204" pitchFamily="34" charset="0"/>
            </a:endParaRPr>
          </a:p>
        </p:txBody>
      </p:sp>
      <p:sp>
        <p:nvSpPr>
          <p:cNvPr id="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7" y="980728"/>
            <a:ext cx="8496945" cy="648072"/>
          </a:xfrm>
        </p:spPr>
        <p:txBody>
          <a:bodyPr lIns="92075" tIns="46038" rIns="92075" bIns="46038"/>
          <a:lstStyle/>
          <a:p>
            <a:pPr>
              <a:defRPr/>
            </a:pPr>
            <a:r>
              <a:rPr lang="ru-RU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Выбранная конфигурация схемы инжекции</a:t>
            </a:r>
            <a:endParaRPr lang="ru-RU" sz="3600" b="1" dirty="0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20888"/>
            <a:ext cx="36099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-108520" y="1772816"/>
            <a:ext cx="4320480" cy="432048"/>
          </a:xfrm>
        </p:spPr>
        <p:txBody>
          <a:bodyPr lIns="92075" tIns="46038" rIns="92075" bIns="46038"/>
          <a:lstStyle/>
          <a:p>
            <a:pPr marL="342900" indent="-342900" fontAlgn="auto">
              <a:spcBef>
                <a:spcPts val="1200"/>
              </a:spcBef>
              <a:spcAft>
                <a:spcPts val="0"/>
              </a:spcAft>
            </a:pPr>
            <a:r>
              <a:rPr lang="ru-RU" altLang="ru-RU" sz="2000" b="1" dirty="0" smtClean="0">
                <a:solidFill>
                  <a:srgbClr val="1F497D"/>
                </a:solidFill>
              </a:rPr>
              <a:t>Симметричная схема с </a:t>
            </a:r>
            <a:br>
              <a:rPr lang="ru-RU" altLang="ru-RU" sz="2000" b="1" dirty="0" smtClean="0">
                <a:solidFill>
                  <a:srgbClr val="1F497D"/>
                </a:solidFill>
              </a:rPr>
            </a:br>
            <a:r>
              <a:rPr lang="ru-RU" altLang="ru-RU" sz="2000" b="1" dirty="0" smtClean="0">
                <a:solidFill>
                  <a:srgbClr val="1F497D"/>
                </a:solidFill>
              </a:rPr>
              <a:t>двумя шунтами</a:t>
            </a:r>
            <a:endParaRPr lang="ru-RU" altLang="ru-RU" sz="2000" b="1" dirty="0">
              <a:solidFill>
                <a:srgbClr val="1F497D"/>
              </a:solidFill>
            </a:endParaRPr>
          </a:p>
        </p:txBody>
      </p:sp>
      <p:sp>
        <p:nvSpPr>
          <p:cNvPr id="11" name="Rectangle 3">
            <a:extLst>
              <a:ext uri="{FF2B5EF4-FFF2-40B4-BE49-F238E27FC236}">
                <a16:creationId xmlns:a16="http://schemas.microsoft.com/office/drawing/2014/main" xmlns="" id="{06DA5EC1-0AE2-4EDE-87DE-C49547E2F7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36573" y="1700808"/>
            <a:ext cx="4833747" cy="4680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t"/>
          <a:lstStyle/>
          <a:p>
            <a:pPr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r>
              <a:rPr lang="ru-RU" altLang="ru-RU" b="1" dirty="0" smtClean="0">
                <a:solidFill>
                  <a:srgbClr val="1F497D"/>
                </a:solidFill>
              </a:rPr>
              <a:t>Преимущества: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Максимальные точность и диапазон измерения </a:t>
            </a:r>
            <a:r>
              <a:rPr lang="en-US" altLang="ru-RU" b="1" dirty="0" smtClean="0">
                <a:solidFill>
                  <a:srgbClr val="1F497D"/>
                </a:solidFill>
              </a:rPr>
              <a:t>R</a:t>
            </a:r>
            <a:r>
              <a:rPr lang="ru-RU" altLang="ru-RU" b="1" dirty="0" err="1" smtClean="0">
                <a:solidFill>
                  <a:srgbClr val="1F497D"/>
                </a:solidFill>
              </a:rPr>
              <a:t>изол</a:t>
            </a:r>
            <a:r>
              <a:rPr lang="ru-RU" altLang="ru-RU" b="1" dirty="0" smtClean="0">
                <a:solidFill>
                  <a:srgbClr val="1F497D"/>
                </a:solidFill>
              </a:rPr>
              <a:t> </a:t>
            </a: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Возможность реализации максимума дополнительных функций (измерение </a:t>
            </a:r>
            <a:r>
              <a:rPr lang="en-US" altLang="ru-RU" b="1" dirty="0" smtClean="0">
                <a:solidFill>
                  <a:srgbClr val="1F497D"/>
                </a:solidFill>
              </a:rPr>
              <a:t>U</a:t>
            </a:r>
            <a:r>
              <a:rPr lang="ru-RU" altLang="ru-RU" b="1" dirty="0" err="1" smtClean="0">
                <a:solidFill>
                  <a:srgbClr val="1F497D"/>
                </a:solidFill>
              </a:rPr>
              <a:t>возб</a:t>
            </a:r>
            <a:r>
              <a:rPr lang="ru-RU" altLang="ru-RU" b="1" dirty="0" smtClean="0">
                <a:solidFill>
                  <a:srgbClr val="1F497D"/>
                </a:solidFill>
              </a:rPr>
              <a:t>, определение места повреждения и др.)</a:t>
            </a:r>
            <a:endParaRPr lang="ru-RU" altLang="ru-RU" b="1" dirty="0">
              <a:solidFill>
                <a:srgbClr val="1F497D"/>
              </a:solidFill>
            </a:endParaRPr>
          </a:p>
          <a:p>
            <a:pPr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</a:pPr>
            <a:r>
              <a:rPr lang="ru-RU" altLang="ru-RU" b="1" dirty="0" smtClean="0">
                <a:solidFill>
                  <a:srgbClr val="1F497D"/>
                </a:solidFill>
              </a:rPr>
              <a:t>Недостатки:</a:t>
            </a:r>
            <a:endParaRPr lang="ru-RU" altLang="ru-RU" b="1" dirty="0">
              <a:solidFill>
                <a:srgbClr val="1F497D"/>
              </a:solidFill>
            </a:endParaRPr>
          </a:p>
          <a:p>
            <a:pPr marL="342900" indent="-342900" eaLnBrk="0" fontAlgn="auto" hangingPunct="0">
              <a:spcBef>
                <a:spcPts val="1200"/>
              </a:spcBef>
              <a:spcAft>
                <a:spcPts val="0"/>
              </a:spcAft>
              <a:buClr>
                <a:srgbClr val="1F497D"/>
              </a:buClr>
              <a:buFont typeface="Arial" panose="020B0604020202020204" pitchFamily="34" charset="0"/>
              <a:buChar char="•"/>
            </a:pPr>
            <a:r>
              <a:rPr lang="ru-RU" altLang="ru-RU" b="1" dirty="0" smtClean="0">
                <a:solidFill>
                  <a:srgbClr val="1F497D"/>
                </a:solidFill>
              </a:rPr>
              <a:t>Необходимость использования трех каналов измерения напряжения</a:t>
            </a:r>
            <a:endParaRPr lang="ru-RU" altLang="ru-RU" b="1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85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539</Words>
  <Application>Microsoft Office PowerPoint</Application>
  <PresentationFormat>Экран (4:3)</PresentationFormat>
  <Paragraphs>114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Оформление по умолчанию</vt:lpstr>
      <vt:lpstr>Тема Office</vt:lpstr>
      <vt:lpstr>Презентация PowerPoint</vt:lpstr>
      <vt:lpstr>Замыкание на землю в одной точке цепей возбуждения синхронного генератора</vt:lpstr>
      <vt:lpstr>Основные типы защит ротора от замыканий на землю в одной точке</vt:lpstr>
      <vt:lpstr>Чувствительная защита на основе наложения прямоугольных импульсов низкой частоты</vt:lpstr>
      <vt:lpstr>Чувствительная защита на основе наложения прямоугольных импульсов низкой частоты</vt:lpstr>
      <vt:lpstr>Основные критерии выбора схемы инжекции</vt:lpstr>
      <vt:lpstr>Рассмотренные варианты конфигурации схемы инжекции</vt:lpstr>
      <vt:lpstr>Рассмотренные варианты конфигурации схемы инжекции</vt:lpstr>
      <vt:lpstr>Выбранная конфигурация схемы инжекции</vt:lpstr>
      <vt:lpstr>Дополнительные функциональные возможности</vt:lpstr>
      <vt:lpstr>Результаты макетирования</vt:lpstr>
      <vt:lpstr>Результаты макетирования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2021-11-16T13:14:05Z</dcterms:created>
  <dcterms:modified xsi:type="dcterms:W3CDTF">2024-03-29T09:27:18Z</dcterms:modified>
</cp:coreProperties>
</file>