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200" r:id="rId3"/>
    <p:sldId id="3201" r:id="rId4"/>
    <p:sldId id="3202" r:id="rId5"/>
    <p:sldId id="3203" r:id="rId6"/>
    <p:sldId id="3204" r:id="rId7"/>
    <p:sldId id="3206" r:id="rId8"/>
    <p:sldId id="3207" r:id="rId9"/>
    <p:sldId id="3208" r:id="rId10"/>
    <p:sldId id="3195" r:id="rId11"/>
  </p:sldIdLst>
  <p:sldSz cx="5854700" cy="3295650"/>
  <p:notesSz cx="10020300" cy="6888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ксим Кирюшин" initials="МК" lastIdx="2" clrIdx="0">
    <p:extLst>
      <p:ext uri="{19B8F6BF-5375-455C-9EA6-DF929625EA0E}">
        <p15:presenceInfo xmlns:p15="http://schemas.microsoft.com/office/powerpoint/2012/main" userId="S-1-5-21-837700766-2993417955-323978044-122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D4E"/>
    <a:srgbClr val="E74623"/>
    <a:srgbClr val="362F81"/>
    <a:srgbClr val="E8440D"/>
    <a:srgbClr val="363789"/>
    <a:srgbClr val="383081"/>
    <a:srgbClr val="3A4599"/>
    <a:srgbClr val="928A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6" autoAdjust="0"/>
    <p:restoredTop sz="94712" autoAdjust="0"/>
  </p:normalViewPr>
  <p:slideViewPr>
    <p:cSldViewPr>
      <p:cViewPr varScale="1">
        <p:scale>
          <a:sx n="220" d="100"/>
          <a:sy n="220" d="100"/>
        </p:scale>
        <p:origin x="792" y="1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32" d="100"/>
          <a:sy n="232" d="100"/>
        </p:scale>
        <p:origin x="1446" y="18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2AFFBF24-CD08-3FAF-81D7-F2214E34B5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341768" cy="345072"/>
          </a:xfrm>
          <a:prstGeom prst="rect">
            <a:avLst/>
          </a:prstGeom>
        </p:spPr>
        <p:txBody>
          <a:bodyPr vert="horz" lIns="168963" tIns="84481" rIns="168963" bIns="84481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1428048-ABBA-B110-AD78-62C02B37FB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75817" y="0"/>
            <a:ext cx="4341768" cy="345072"/>
          </a:xfrm>
          <a:prstGeom prst="rect">
            <a:avLst/>
          </a:prstGeom>
        </p:spPr>
        <p:txBody>
          <a:bodyPr vert="horz" lIns="168963" tIns="84481" rIns="168963" bIns="84481" rtlCol="0"/>
          <a:lstStyle>
            <a:lvl1pPr algn="r">
              <a:defRPr sz="2200"/>
            </a:lvl1pPr>
          </a:lstStyle>
          <a:p>
            <a:fld id="{571958DC-6629-4D5D-95DB-D201034C8CF4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C2C16C-E3BF-701D-5B50-0F3C6A9673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543091"/>
            <a:ext cx="4341768" cy="345072"/>
          </a:xfrm>
          <a:prstGeom prst="rect">
            <a:avLst/>
          </a:prstGeom>
        </p:spPr>
        <p:txBody>
          <a:bodyPr vert="horz" lIns="168963" tIns="84481" rIns="168963" bIns="84481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34AB98-CF2D-45B7-2385-27BEA6C529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75817" y="6543091"/>
            <a:ext cx="4341768" cy="345072"/>
          </a:xfrm>
          <a:prstGeom prst="rect">
            <a:avLst/>
          </a:prstGeom>
        </p:spPr>
        <p:txBody>
          <a:bodyPr vert="horz" lIns="168963" tIns="84481" rIns="168963" bIns="84481" rtlCol="0" anchor="b"/>
          <a:lstStyle>
            <a:lvl1pPr algn="r">
              <a:defRPr sz="2200"/>
            </a:lvl1pPr>
          </a:lstStyle>
          <a:p>
            <a:fld id="{C1D612AC-F182-44FC-9440-B2CBFE49D3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5855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487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68963" tIns="84481" rIns="168963" bIns="84481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39102" y="1021651"/>
            <a:ext cx="4976495" cy="6920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78205" y="1845564"/>
            <a:ext cx="4098289" cy="8239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EE21F-D870-487D-9E65-3B8CE3D72F4F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5852152" cy="32918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3BFC1-90BF-47F2-8D71-A9F5954F0ACE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92735" y="757999"/>
            <a:ext cx="2546794" cy="2175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015170" y="757999"/>
            <a:ext cx="2546794" cy="2175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C74A5-7F18-462C-AEA9-AF43FF920F70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473B9-D066-4103-BB97-2684CD49CE09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BBBB4-2111-47E5-B39E-FEBAD6E3D8E5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2735" y="3064954"/>
            <a:ext cx="1346581" cy="276999"/>
          </a:xfrm>
        </p:spPr>
        <p:txBody>
          <a:bodyPr/>
          <a:lstStyle/>
          <a:p>
            <a:fld id="{7419DCB0-7634-4AFE-A423-9A3F657D120D}" type="datetime1">
              <a:rPr lang="ru-RU" smtClean="0"/>
              <a:pPr/>
              <a:t>22.04.2024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90598" y="3064954"/>
            <a:ext cx="1873503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276999"/>
          </a:xfrm>
        </p:spPr>
        <p:txBody>
          <a:bodyPr/>
          <a:lstStyle/>
          <a:p>
            <a:fld id="{B3A11175-85E4-4762-B494-C345E595A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02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CC38E4D-564D-44F5-868D-15136F2FB8C2}"/>
              </a:ext>
            </a:extLst>
          </p:cNvPr>
          <p:cNvSpPr/>
          <p:nvPr userDrawn="1"/>
        </p:nvSpPr>
        <p:spPr>
          <a:xfrm>
            <a:off x="0" y="0"/>
            <a:ext cx="5854700" cy="3295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53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29" y="8773"/>
            <a:ext cx="4643806" cy="2590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153">
                <a:solidFill>
                  <a:srgbClr val="E64710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11" y="868147"/>
            <a:ext cx="5049679" cy="1384995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2735" y="3064954"/>
            <a:ext cx="1346581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fld id="{4E03EC0A-D91B-4051-B651-CA7B6014E799}" type="datetime1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90598" y="3064954"/>
            <a:ext cx="1873503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fld id="{B3A11175-85E4-4762-B494-C345E595A10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C7FE7266-5458-4017-9D64-E4A98BF549FF}"/>
              </a:ext>
            </a:extLst>
          </p:cNvPr>
          <p:cNvCxnSpPr>
            <a:cxnSpLocks/>
          </p:cNvCxnSpPr>
          <p:nvPr userDrawn="1"/>
        </p:nvCxnSpPr>
        <p:spPr>
          <a:xfrm>
            <a:off x="75429" y="267828"/>
            <a:ext cx="5713088" cy="0"/>
          </a:xfrm>
          <a:prstGeom prst="line">
            <a:avLst/>
          </a:prstGeom>
          <a:ln w="12700">
            <a:solidFill>
              <a:srgbClr val="E647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4EF6865-D949-4B06-A1B6-CE02B754B9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418" y="51632"/>
            <a:ext cx="993854" cy="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0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52517" y="902713"/>
            <a:ext cx="1349664" cy="368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6382" y="777483"/>
            <a:ext cx="4301934" cy="124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90598" y="3064954"/>
            <a:ext cx="1873503" cy="1647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92735" y="3064954"/>
            <a:ext cx="1346581" cy="1647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49D2F-A6CA-4867-BE87-63DCFF08530C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215384" y="3064954"/>
            <a:ext cx="1346581" cy="1647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814"/>
            <a:ext cx="5852152" cy="32918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76207" y="209252"/>
            <a:ext cx="158115" cy="210820"/>
          </a:xfrm>
          <a:custGeom>
            <a:avLst/>
            <a:gdLst/>
            <a:ahLst/>
            <a:cxnLst/>
            <a:rect l="l" t="t" r="r" b="b"/>
            <a:pathLst>
              <a:path w="158115" h="210820">
                <a:moveTo>
                  <a:pt x="49143" y="134230"/>
                </a:moveTo>
                <a:lnTo>
                  <a:pt x="0" y="167833"/>
                </a:lnTo>
                <a:lnTo>
                  <a:pt x="0" y="210729"/>
                </a:lnTo>
                <a:lnTo>
                  <a:pt x="158047" y="210729"/>
                </a:lnTo>
                <a:lnTo>
                  <a:pt x="158047" y="202953"/>
                </a:lnTo>
                <a:lnTo>
                  <a:pt x="149663" y="202953"/>
                </a:lnTo>
                <a:lnTo>
                  <a:pt x="49143" y="134230"/>
                </a:lnTo>
                <a:close/>
              </a:path>
              <a:path w="158115" h="210820">
                <a:moveTo>
                  <a:pt x="158047" y="0"/>
                </a:moveTo>
                <a:lnTo>
                  <a:pt x="0" y="0"/>
                </a:lnTo>
                <a:lnTo>
                  <a:pt x="0" y="12061"/>
                </a:lnTo>
                <a:lnTo>
                  <a:pt x="123304" y="12061"/>
                </a:lnTo>
                <a:lnTo>
                  <a:pt x="123501" y="13442"/>
                </a:lnTo>
                <a:lnTo>
                  <a:pt x="63637" y="31381"/>
                </a:lnTo>
                <a:lnTo>
                  <a:pt x="65509" y="44597"/>
                </a:lnTo>
                <a:lnTo>
                  <a:pt x="136893" y="44597"/>
                </a:lnTo>
                <a:lnTo>
                  <a:pt x="137081" y="45933"/>
                </a:lnTo>
                <a:lnTo>
                  <a:pt x="68601" y="66452"/>
                </a:lnTo>
                <a:lnTo>
                  <a:pt x="72608" y="94745"/>
                </a:lnTo>
                <a:lnTo>
                  <a:pt x="150732" y="202223"/>
                </a:lnTo>
                <a:lnTo>
                  <a:pt x="149663" y="202953"/>
                </a:lnTo>
                <a:lnTo>
                  <a:pt x="158047" y="202953"/>
                </a:lnTo>
                <a:lnTo>
                  <a:pt x="158047" y="0"/>
                </a:lnTo>
                <a:close/>
              </a:path>
              <a:path w="158115" h="210820">
                <a:moveTo>
                  <a:pt x="0" y="57557"/>
                </a:moveTo>
                <a:lnTo>
                  <a:pt x="0" y="130079"/>
                </a:lnTo>
                <a:lnTo>
                  <a:pt x="25683" y="94745"/>
                </a:lnTo>
                <a:lnTo>
                  <a:pt x="29688" y="66452"/>
                </a:lnTo>
                <a:lnTo>
                  <a:pt x="0" y="57557"/>
                </a:lnTo>
                <a:close/>
              </a:path>
              <a:path w="158115" h="210820">
                <a:moveTo>
                  <a:pt x="0" y="20999"/>
                </a:moveTo>
                <a:lnTo>
                  <a:pt x="0" y="44597"/>
                </a:lnTo>
                <a:lnTo>
                  <a:pt x="32781" y="44597"/>
                </a:lnTo>
                <a:lnTo>
                  <a:pt x="34653" y="31381"/>
                </a:lnTo>
                <a:lnTo>
                  <a:pt x="0" y="20999"/>
                </a:lnTo>
                <a:close/>
              </a:path>
            </a:pathLst>
          </a:custGeom>
          <a:solidFill>
            <a:srgbClr val="E746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4497" y="209252"/>
            <a:ext cx="1007992" cy="2107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717186" y="1341016"/>
            <a:ext cx="4436968" cy="66684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2550"/>
              </a:lnSpc>
            </a:pPr>
            <a:r>
              <a:rPr lang="ru-RU" sz="28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Методы определения </a:t>
            </a:r>
            <a:endParaRPr lang="ru-RU" sz="2800" b="1" dirty="0" smtClean="0">
              <a:solidFill>
                <a:srgbClr val="FFFFFF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 marL="12700" algn="ctr">
              <a:lnSpc>
                <a:spcPts val="2550"/>
              </a:lnSpc>
            </a:pPr>
            <a:r>
              <a:rPr lang="ru-RU" sz="2800" b="1" dirty="0" smtClean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места </a:t>
            </a:r>
            <a:r>
              <a:rPr lang="ru-RU" sz="2800" b="1" dirty="0">
                <a:solidFill>
                  <a:srgbClr val="FFFFFF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повреждения</a:t>
            </a:r>
          </a:p>
        </p:txBody>
      </p:sp>
      <p:sp>
        <p:nvSpPr>
          <p:cNvPr id="6" name="object 5">
            <a:extLst>
              <a:ext uri="{FF2B5EF4-FFF2-40B4-BE49-F238E27FC236}">
                <a16:creationId xmlns:a16="http://schemas.microsoft.com/office/drawing/2014/main" id="{BE549C94-EEFB-46E9-BC18-FF181E9B1AD3}"/>
              </a:ext>
            </a:extLst>
          </p:cNvPr>
          <p:cNvSpPr txBox="1"/>
          <p:nvPr/>
        </p:nvSpPr>
        <p:spPr>
          <a:xfrm>
            <a:off x="376207" y="2729106"/>
            <a:ext cx="4639375" cy="43088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Инженер </a:t>
            </a:r>
            <a:r>
              <a:rPr lang="ru-RU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сектора ОМП, </a:t>
            </a:r>
            <a:r>
              <a:rPr lang="ru-RU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РАС</a:t>
            </a:r>
          </a:p>
          <a:p>
            <a:r>
              <a:rPr lang="ru-RU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Кирюшин </a:t>
            </a:r>
            <a:r>
              <a:rPr lang="ru-RU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</a:rPr>
              <a:t>Максим Игоревич</a:t>
            </a:r>
            <a:endParaRPr lang="ru-RU" sz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 txBox="1"/>
          <p:nvPr/>
        </p:nvSpPr>
        <p:spPr>
          <a:xfrm>
            <a:off x="263054" y="927745"/>
            <a:ext cx="5112569" cy="4267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algn="ctr" rtl="0"/>
            <a:r>
              <a:rPr lang="ru-RU" sz="2800" b="1" kern="1200" dirty="0">
                <a:solidFill>
                  <a:srgbClr val="E7462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ru-RU" sz="20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rPr>
              <a:t>СПАСИБО ЗА ВНИМАНИЕ!</a:t>
            </a:r>
          </a:p>
        </p:txBody>
      </p:sp>
      <p:sp>
        <p:nvSpPr>
          <p:cNvPr id="8" name="Прямоугольник 4"/>
          <p:cNvSpPr/>
          <p:nvPr/>
        </p:nvSpPr>
        <p:spPr>
          <a:xfrm>
            <a:off x="2711326" y="1864748"/>
            <a:ext cx="2540968" cy="499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>
              <a:lnSpc>
                <a:spcPct val="100000"/>
              </a:lnSpc>
            </a:pP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Адрес: 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28034, Чу</a:t>
            </a:r>
            <a:r>
              <a:rPr lang="ru-RU" sz="500" spc="-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ашс</a:t>
            </a:r>
            <a:r>
              <a:rPr lang="ru-RU" sz="500" spc="1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ая </a:t>
            </a:r>
            <a:r>
              <a:rPr lang="ru-RU" sz="500" spc="-26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Р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есп</a:t>
            </a:r>
            <a:r>
              <a:rPr lang="ru-RU" sz="500" spc="4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у</a:t>
            </a:r>
            <a:r>
              <a:rPr lang="ru-RU" sz="500" spc="-26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</a:t>
            </a:r>
            <a:r>
              <a:rPr lang="ru-RU" sz="500" spc="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а,</a:t>
            </a:r>
          </a:p>
          <a:p>
            <a:pPr marL="9525">
              <a:lnSpc>
                <a:spcPct val="100000"/>
              </a:lnSpc>
            </a:pPr>
            <a:r>
              <a:rPr lang="ru-RU" sz="500" spc="-6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. Ч</a:t>
            </a:r>
            <a:r>
              <a:rPr lang="ru-RU" sz="500" spc="-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бо</a:t>
            </a:r>
            <a:r>
              <a:rPr lang="ru-RU" sz="500" spc="4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сары, </a:t>
            </a:r>
            <a:r>
              <a:rPr lang="ru-RU" sz="500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Ядринс</a:t>
            </a:r>
            <a:r>
              <a:rPr lang="ru-RU" sz="500" spc="4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ое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шоссе, 4в</a:t>
            </a:r>
          </a:p>
          <a:p>
            <a:pPr marL="9525">
              <a:lnSpc>
                <a:spcPct val="100000"/>
              </a:lnSpc>
              <a:spcBef>
                <a:spcPts val="71"/>
              </a:spcBef>
            </a:pP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Телефон: 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(8352) 23 77 55, 36 73 33</a:t>
            </a:r>
          </a:p>
          <a:p>
            <a:pPr marL="9525">
              <a:lnSpc>
                <a:spcPct val="100000"/>
              </a:lnSpc>
              <a:spcBef>
                <a:spcPts val="71"/>
              </a:spcBef>
            </a:pPr>
            <a:r>
              <a:rPr lang="en-US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E-mail</a:t>
            </a: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: </a:t>
            </a:r>
            <a:r>
              <a:rPr lang="en-US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info@bresler.ru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</a:p>
          <a:p>
            <a:pPr marL="9525">
              <a:lnSpc>
                <a:spcPct val="100000"/>
              </a:lnSpc>
              <a:spcBef>
                <a:spcPts val="71"/>
              </a:spcBef>
            </a:pP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Сайт: </a:t>
            </a:r>
            <a:r>
              <a:rPr lang="en-US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bresler.ru</a:t>
            </a:r>
            <a:endParaRPr lang="ru-RU" sz="500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1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919238" y="1719833"/>
            <a:ext cx="789323" cy="7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8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2</a:t>
            </a:r>
          </a:p>
        </p:txBody>
      </p:sp>
      <p:sp>
        <p:nvSpPr>
          <p:cNvPr id="102" name="Rectangle 5">
            <a:extLst>
              <a:ext uri="{FF2B5EF4-FFF2-40B4-BE49-F238E27FC236}">
                <a16:creationId xmlns:a16="http://schemas.microsoft.com/office/drawing/2014/main" id="{90EA102D-C389-4290-836C-8AA905D2B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415" y="1233746"/>
            <a:ext cx="2604388" cy="13849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430213" indent="-266700">
              <a:lnSpc>
                <a:spcPct val="83000"/>
              </a:lnSpc>
              <a:spcBef>
                <a:spcPts val="142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6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357188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sz="100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Волновые методы включают в себя две группы: активные и пассивные.</a:t>
            </a:r>
          </a:p>
          <a:p>
            <a:pPr marL="0" indent="357188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Активные основаны на работе с зондированным импульсом, отправленным в линию.</a:t>
            </a:r>
          </a:p>
          <a:p>
            <a:pPr marL="0" indent="357188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Пассивные методы регистрируют электромагнитный импульс, образующийся в месте повреждения.</a:t>
            </a:r>
            <a:endParaRPr lang="ru-RU" altLang="ru-RU" sz="10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30578"/>
            <a:ext cx="4643806" cy="215444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4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МЕТОДЫ ОМП</a:t>
            </a:r>
            <a:endParaRPr lang="ru-RU" sz="1400" b="1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36CB367-5FBD-18F3-20E6-D5A37BE62B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8802" y="1022726"/>
            <a:ext cx="2794851" cy="2044404"/>
          </a:xfrm>
          <a:prstGeom prst="rect">
            <a:avLst/>
          </a:prstGeom>
        </p:spPr>
      </p:pic>
      <p:sp>
        <p:nvSpPr>
          <p:cNvPr id="3" name="Rectangle 5">
            <a:extLst>
              <a:ext uri="{FF2B5EF4-FFF2-40B4-BE49-F238E27FC236}">
                <a16:creationId xmlns:a16="http://schemas.microsoft.com/office/drawing/2014/main" id="{20208D84-0F59-62F0-1A7A-4E9C08B0A3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4415" y="351681"/>
            <a:ext cx="5297549" cy="692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430213" indent="-266700">
              <a:lnSpc>
                <a:spcPct val="83000"/>
              </a:lnSpc>
              <a:spcBef>
                <a:spcPts val="142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6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357188" algn="just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ОМП по параметрам аварийного режима (ПАР) использует для расчета зарегистрированные во время повреждения векторы токов и напряжений.</a:t>
            </a:r>
          </a:p>
          <a:p>
            <a:pPr marL="0" indent="357188" algn="just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Волновые методы основаны на измерении времени распространения электромагнитной волны.</a:t>
            </a:r>
          </a:p>
        </p:txBody>
      </p:sp>
    </p:spTree>
    <p:extLst>
      <p:ext uri="{BB962C8B-B14F-4D97-AF65-F5344CB8AC3E}">
        <p14:creationId xmlns:p14="http://schemas.microsoft.com/office/powerpoint/2010/main" val="1045686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3</a:t>
            </a:r>
          </a:p>
        </p:txBody>
      </p:sp>
      <p:sp>
        <p:nvSpPr>
          <p:cNvPr id="102" name="Rectangle 5">
            <a:extLst>
              <a:ext uri="{FF2B5EF4-FFF2-40B4-BE49-F238E27FC236}">
                <a16:creationId xmlns:a16="http://schemas.microsoft.com/office/drawing/2014/main" id="{90EA102D-C389-4290-836C-8AA905D2B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3054" y="1178609"/>
            <a:ext cx="2016223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430213" indent="-266700">
              <a:lnSpc>
                <a:spcPct val="83000"/>
              </a:lnSpc>
              <a:spcBef>
                <a:spcPts val="142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6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ОМП по ПАР</a:t>
            </a:r>
            <a:r>
              <a:rPr lang="ru-RU" sz="100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 и волновые методы можно разделить на односторонние и двухсторонние, в зависимости от того, используется информация с одной или с двух сторон линии.</a:t>
            </a:r>
            <a:endParaRPr lang="ru-RU" altLang="ru-RU" sz="10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30578"/>
            <a:ext cx="4643806" cy="215444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4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ОДНОСТОРОННИЕ И ДВУХСТОРОННИЕ МЕТОДЫ</a:t>
            </a:r>
            <a:endParaRPr lang="ru-RU" sz="1400" b="1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2D8DC29-BF0F-8AA9-09D7-B6C03D9B10F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3597" y="459693"/>
            <a:ext cx="3220922" cy="237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2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4</a:t>
            </a:r>
          </a:p>
        </p:txBody>
      </p:sp>
      <p:sp>
        <p:nvSpPr>
          <p:cNvPr id="102" name="Rectangle 5">
            <a:extLst>
              <a:ext uri="{FF2B5EF4-FFF2-40B4-BE49-F238E27FC236}">
                <a16:creationId xmlns:a16="http://schemas.microsoft.com/office/drawing/2014/main" id="{90EA102D-C389-4290-836C-8AA905D2B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100" y="567705"/>
            <a:ext cx="2088232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430213" indent="-266700">
              <a:lnSpc>
                <a:spcPct val="83000"/>
              </a:lnSpc>
              <a:spcBef>
                <a:spcPts val="142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6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sz="100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Односторонний волновой активный метод отправляет электромагнитный импульс в линию и фиксирует его отражение от места повреждения. </a:t>
            </a:r>
            <a:endParaRPr lang="ru-RU" altLang="ru-RU" sz="10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30578"/>
            <a:ext cx="4643806" cy="215444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400" b="1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ВОЛНОВЫЕ ОДНОСТОРОННИЕ МЕТОДЫ</a:t>
            </a:r>
            <a:endParaRPr lang="ru-RU" sz="1400" b="1" kern="1200" dirty="0">
              <a:solidFill>
                <a:schemeClr val="tx1">
                  <a:lumMod val="65000"/>
                  <a:lumOff val="3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437FA40-6687-302C-8042-49C3DACB1DF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88" y="1647825"/>
            <a:ext cx="3394812" cy="1305431"/>
          </a:xfrm>
          <a:prstGeom prst="rect">
            <a:avLst/>
          </a:prstGeom>
        </p:spPr>
      </p:pic>
      <p:sp>
        <p:nvSpPr>
          <p:cNvPr id="4" name="Rectangle 5">
            <a:extLst>
              <a:ext uri="{FF2B5EF4-FFF2-40B4-BE49-F238E27FC236}">
                <a16:creationId xmlns:a16="http://schemas.microsoft.com/office/drawing/2014/main" id="{A68CC3F3-01E8-4745-CDAB-D247F5A2FB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100" y="1876623"/>
            <a:ext cx="2088232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430213" indent="-266700">
              <a:lnSpc>
                <a:spcPct val="83000"/>
              </a:lnSpc>
              <a:spcBef>
                <a:spcPts val="142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6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sz="100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</a:rPr>
              <a:t>При одностороннем волновом пассивном методе фиксируется волна от повреждения и её повторное отражение.</a:t>
            </a:r>
            <a:endParaRPr lang="ru-RU" altLang="ru-RU" sz="10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C4ACC2F-263C-CBE5-689C-1E74639EBA4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9887" y="326942"/>
            <a:ext cx="3394813" cy="1305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054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Rectangle 5">
            <a:extLst>
              <a:ext uri="{FF2B5EF4-FFF2-40B4-BE49-F238E27FC236}">
                <a16:creationId xmlns:a16="http://schemas.microsoft.com/office/drawing/2014/main" id="{90EA102D-C389-4290-836C-8AA905D2B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062" y="423689"/>
            <a:ext cx="523501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430213" indent="-266700">
              <a:lnSpc>
                <a:spcPct val="83000"/>
              </a:lnSpc>
              <a:spcBef>
                <a:spcPts val="142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6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sz="10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Двухсторонний волновой метод основан на измерении разницы пробега электромагнитной волны исходящей от точки повреждения ко всем концам линии. </a:t>
            </a:r>
            <a:endParaRPr lang="ru-RU" altLang="ru-RU" sz="1000" dirty="0">
              <a:solidFill>
                <a:srgbClr val="3F3637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30578"/>
            <a:ext cx="4643806" cy="215444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4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ДВУХСТОРОННИЙ ВОЛНОВОЙ МЕТОД</a:t>
            </a:r>
            <a:endParaRPr lang="ru-RU" sz="14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6389E63A-1694-03CC-A670-53A4A706A3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236" y="1409003"/>
            <a:ext cx="3863454" cy="1872538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DC34327D-B02D-CFA6-666D-96B9464030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75826"/>
            <a:ext cx="5854700" cy="720221"/>
          </a:xfrm>
          <a:prstGeom prst="rect">
            <a:avLst/>
          </a:prstGeom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EE35069F-4946-1122-D30E-4FB2F2944E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9198" y="861531"/>
            <a:ext cx="701101" cy="265199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8A3D1F17-56C8-2661-332A-8B15E47925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7386" y="855737"/>
            <a:ext cx="737383" cy="265199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84D935B7-B4E6-3EC3-1AD8-F1E7CB4CDB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2137" y="2079873"/>
            <a:ext cx="729570" cy="180688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07F4D75A-39E5-9EAB-1FED-E948362EE4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93268" y="2242929"/>
            <a:ext cx="716059" cy="180688"/>
          </a:xfrm>
          <a:prstGeom prst="rect">
            <a:avLst/>
          </a:prstGeom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id="{E6BB9E1A-4192-D9E2-4AA3-AE55F542E7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34311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6</a:t>
            </a:r>
          </a:p>
        </p:txBody>
      </p:sp>
      <p:sp>
        <p:nvSpPr>
          <p:cNvPr id="102" name="Rectangle 5">
            <a:extLst>
              <a:ext uri="{FF2B5EF4-FFF2-40B4-BE49-F238E27FC236}">
                <a16:creationId xmlns:a16="http://schemas.microsoft.com/office/drawing/2014/main" id="{90EA102D-C389-4290-836C-8AA905D2B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062" y="423689"/>
            <a:ext cx="5112568" cy="153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430213" indent="-266700">
              <a:lnSpc>
                <a:spcPct val="83000"/>
              </a:lnSpc>
              <a:spcBef>
                <a:spcPts val="142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6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E74623"/>
              </a:buClr>
            </a:pPr>
            <a:r>
              <a:rPr lang="ru-RU" sz="1000" dirty="0">
                <a:solidFill>
                  <a:schemeClr val="tx1"/>
                </a:solidFill>
                <a:effectLst/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Каждый из методов требует определенных условий для его выполнения.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30578"/>
            <a:ext cx="4643806" cy="215444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4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УСЛОВИЯ МЕТОДОВ</a:t>
            </a:r>
            <a:endParaRPr lang="ru-RU" sz="14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10E22FE-7B90-52C4-3C1F-909D9AC6E359}"/>
              </a:ext>
            </a:extLst>
          </p:cNvPr>
          <p:cNvSpPr txBox="1"/>
          <p:nvPr/>
        </p:nvSpPr>
        <p:spPr>
          <a:xfrm>
            <a:off x="3301542" y="900683"/>
            <a:ext cx="1827683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 defTabSz="179388">
              <a:lnSpc>
                <a:spcPct val="100000"/>
              </a:lnSpc>
              <a:spcBef>
                <a:spcPts val="0"/>
              </a:spcBef>
              <a:buClr>
                <a:srgbClr val="E74623"/>
              </a:buClr>
            </a:pPr>
            <a:r>
              <a:rPr lang="ru-RU" altLang="ru-RU" sz="10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Методы расчета по ПАР:</a:t>
            </a:r>
          </a:p>
          <a:p>
            <a:pPr marL="0" indent="0" algn="just" defTabSz="179388">
              <a:lnSpc>
                <a:spcPct val="100000"/>
              </a:lnSpc>
              <a:spcBef>
                <a:spcPts val="0"/>
              </a:spcBef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	- длина линии</a:t>
            </a:r>
          </a:p>
          <a:p>
            <a:pPr marL="0" indent="0" algn="just" defTabSz="179388">
              <a:lnSpc>
                <a:spcPct val="100000"/>
              </a:lnSpc>
              <a:spcBef>
                <a:spcPts val="0"/>
              </a:spcBef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	- удельные параметры</a:t>
            </a:r>
          </a:p>
          <a:p>
            <a:pPr marL="0" indent="0" algn="just" defTabSz="179388">
              <a:lnSpc>
                <a:spcPct val="100000"/>
              </a:lnSpc>
              <a:spcBef>
                <a:spcPts val="0"/>
              </a:spcBef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	- параллельные линии</a:t>
            </a:r>
          </a:p>
          <a:p>
            <a:pPr marL="0" indent="0" algn="just" defTabSz="179388">
              <a:lnSpc>
                <a:spcPct val="100000"/>
              </a:lnSpc>
              <a:spcBef>
                <a:spcPts val="0"/>
              </a:spcBef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	- отпайки</a:t>
            </a:r>
          </a:p>
          <a:p>
            <a:pPr marL="0" indent="0" algn="just" defTabSz="179388">
              <a:lnSpc>
                <a:spcPct val="100000"/>
              </a:lnSpc>
              <a:spcBef>
                <a:spcPts val="0"/>
              </a:spcBef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	- др.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B46A8F-2A9E-9B7E-8CE0-820B69327EA3}"/>
              </a:ext>
            </a:extLst>
          </p:cNvPr>
          <p:cNvSpPr txBox="1"/>
          <p:nvPr/>
        </p:nvSpPr>
        <p:spPr>
          <a:xfrm>
            <a:off x="633010" y="902628"/>
            <a:ext cx="1957893" cy="11772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defTabSz="17938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E74623"/>
              </a:buClr>
            </a:pPr>
            <a:r>
              <a:rPr lang="ru-RU" altLang="ru-RU" sz="10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Волновые методы:</a:t>
            </a:r>
          </a:p>
          <a:p>
            <a:pPr defTabSz="179388">
              <a:spcAft>
                <a:spcPts val="300"/>
              </a:spcAft>
              <a:buClr>
                <a:srgbClr val="E74623"/>
              </a:buClr>
            </a:pPr>
            <a:r>
              <a:rPr lang="ru-RU" altLang="ru-RU" sz="1000" dirty="0"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- </a:t>
            </a: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длина линии</a:t>
            </a:r>
          </a:p>
          <a:p>
            <a:pPr defTabSz="179388">
              <a:spcAft>
                <a:spcPts val="300"/>
              </a:spcAft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- участки линии, на которых изменяется скорость распространения волны</a:t>
            </a:r>
            <a:endParaRPr lang="ru-RU" sz="100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marL="0" indent="0" algn="just" defTabSz="17938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E74623"/>
              </a:buClr>
            </a:pPr>
            <a:endParaRPr lang="ru-RU" altLang="ru-RU" sz="105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79386AF-49A8-982B-88D3-D5923A705599}"/>
              </a:ext>
            </a:extLst>
          </p:cNvPr>
          <p:cNvSpPr txBox="1"/>
          <p:nvPr/>
        </p:nvSpPr>
        <p:spPr>
          <a:xfrm>
            <a:off x="267811" y="2007865"/>
            <a:ext cx="5319077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altLang="ru-RU" sz="12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Погрешности регистрируемого сигнала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Погрешность токов и напряжений, вызванная измерительными трансформаторами и входными цепями регистрирующих устройств, сказывается на методы по ПАР.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Для волновых методов важна АЧХ и частота дискретизации сигнала.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1EB2BD4-D5AB-2AE3-ADD9-A253049A6F0E}"/>
              </a:ext>
            </a:extLst>
          </p:cNvPr>
          <p:cNvSpPr txBox="1"/>
          <p:nvPr/>
        </p:nvSpPr>
        <p:spPr>
          <a:xfrm>
            <a:off x="75429" y="601821"/>
            <a:ext cx="544420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rgbClr val="E74623"/>
              </a:buClr>
            </a:pPr>
            <a:r>
              <a:rPr lang="ru-RU" altLang="ru-RU" sz="12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Необходимая информация о линии</a:t>
            </a:r>
          </a:p>
        </p:txBody>
      </p:sp>
    </p:spTree>
    <p:extLst>
      <p:ext uri="{BB962C8B-B14F-4D97-AF65-F5344CB8AC3E}">
        <p14:creationId xmlns:p14="http://schemas.microsoft.com/office/powerpoint/2010/main" val="1482417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7</a:t>
            </a:r>
          </a:p>
        </p:txBody>
      </p:sp>
      <p:sp>
        <p:nvSpPr>
          <p:cNvPr id="102" name="Rectangle 5">
            <a:extLst>
              <a:ext uri="{FF2B5EF4-FFF2-40B4-BE49-F238E27FC236}">
                <a16:creationId xmlns:a16="http://schemas.microsoft.com/office/drawing/2014/main" id="{90EA102D-C389-4290-836C-8AA905D2B5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5062" y="567705"/>
            <a:ext cx="5226903" cy="20005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430213" indent="-266700">
              <a:lnSpc>
                <a:spcPct val="83000"/>
              </a:lnSpc>
              <a:spcBef>
                <a:spcPts val="142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6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4623"/>
              </a:buClr>
            </a:pPr>
            <a:r>
              <a:rPr lang="ru-RU" altLang="ru-RU" sz="10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Методы по ПАР: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Вид повреждения,  параметры линии, ток нагрузки, наличие ответвлений, насыщение трансформаторов и др.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4623"/>
              </a:buClr>
            </a:pPr>
            <a:endParaRPr lang="ru-RU" altLang="ru-RU" sz="10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4623"/>
              </a:buClr>
            </a:pPr>
            <a:r>
              <a:rPr lang="ru-RU" altLang="ru-RU" sz="10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Активный волновой метод: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4623"/>
              </a:buClr>
            </a:pPr>
            <a:r>
              <a:rPr lang="ru-RU" altLang="ru-RU" sz="10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По </a:t>
            </a: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мере увеличения расстояния между местом повреждения и точкой формирования волны, сама волна проходит большие расстояния и больше подвержена возможным искажениям и затуханиям.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4623"/>
              </a:buClr>
            </a:pPr>
            <a:endParaRPr lang="ru-RU" altLang="ru-RU" sz="1000" dirty="0">
              <a:solidFill>
                <a:srgbClr val="E74623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4623"/>
              </a:buClr>
            </a:pPr>
            <a:r>
              <a:rPr lang="ru-RU" altLang="ru-RU" sz="10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Пассивные волновые методы: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74623"/>
              </a:buClr>
            </a:pPr>
            <a:r>
              <a:rPr lang="ru-RU" sz="1000" dirty="0" smtClean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При </a:t>
            </a:r>
            <a:r>
              <a:rPr 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малом мгновенном напряжении поврежденной фазы фронт электромагнитной волны слабо выражен и его анализ представляет собой сложную математическую задачу.</a:t>
            </a:r>
            <a:endParaRPr lang="ru-RU" altLang="ru-RU" sz="10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Times New Roman" panose="02020603050405020304" pitchFamily="18" charset="0"/>
            </a:endParaRP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30578"/>
            <a:ext cx="4643806" cy="215444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4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ВЛИЯНИЕ ПАРАМЕТРОВ ПОВРЕЖДЕНИЯ</a:t>
            </a:r>
            <a:endParaRPr lang="ru-RU" sz="14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2628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30578"/>
            <a:ext cx="4643806" cy="215444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4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АППАРАТНЫЕ ТРЕБОВАНИЯ</a:t>
            </a:r>
            <a:endParaRPr lang="ru-RU" sz="14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A0D4D423-CE71-7291-7EAE-B79C3820D3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1008281"/>
              </p:ext>
            </p:extLst>
          </p:nvPr>
        </p:nvGraphicFramePr>
        <p:xfrm>
          <a:off x="335062" y="495697"/>
          <a:ext cx="5226904" cy="2448273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306632949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143346912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val="141703985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1106365345"/>
                    </a:ext>
                  </a:extLst>
                </a:gridCol>
                <a:gridCol w="906424">
                  <a:extLst>
                    <a:ext uri="{9D8B030D-6E8A-4147-A177-3AD203B41FA5}">
                      <a16:colId xmlns:a16="http://schemas.microsoft.com/office/drawing/2014/main" val="2721610558"/>
                    </a:ext>
                  </a:extLst>
                </a:gridCol>
              </a:tblGrid>
              <a:tr h="60581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Количество регистрирующих</a:t>
                      </a:r>
                      <a:b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устройств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Канал</a:t>
                      </a:r>
                      <a:b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связи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Дополнительные</a:t>
                      </a:r>
                      <a:b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устройства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Высокоточная</a:t>
                      </a:r>
                      <a:b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синхронизация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3104961"/>
                  </a:ext>
                </a:extLst>
              </a:tr>
              <a:tr h="1728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Односторонний метод по ПАР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991576"/>
                  </a:ext>
                </a:extLst>
              </a:tr>
              <a:tr h="17288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Двухсторонний метод по ПАР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9143672"/>
                  </a:ext>
                </a:extLst>
              </a:tr>
              <a:tr h="4988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Односторонний волновой активный метод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 с возможностью ВЧ записи</a:t>
                      </a:r>
                      <a:endParaRPr lang="ru-RU" sz="800" b="0" i="0" u="none" strike="noStrike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Отправляющее волну в линию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323635"/>
                  </a:ext>
                </a:extLst>
              </a:tr>
              <a:tr h="4988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Односторонний волновой пассивный метод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1 с возможностью ВЧ записи</a:t>
                      </a:r>
                      <a:endParaRPr lang="ru-RU" sz="800" b="0" i="0" u="none" strike="noStrike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643757"/>
                  </a:ext>
                </a:extLst>
              </a:tr>
              <a:tr h="49889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Двухсторонний волновой метод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2 с возможностью ВЧ записи</a:t>
                      </a:r>
                      <a:endParaRPr lang="ru-RU" sz="800" b="0" i="0" u="none" strike="noStrike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800" b="0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1" u="none" strike="noStrike" dirty="0">
                          <a:solidFill>
                            <a:srgbClr val="494D4E"/>
                          </a:solidFill>
                          <a:effectLst/>
                          <a:latin typeface="Roboto" panose="02000000000000000000" pitchFamily="2" charset="0"/>
                          <a:ea typeface="Roboto" panose="02000000000000000000" pitchFamily="2" charset="0"/>
                          <a:cs typeface="Times New Roman" panose="02020603050405020304" pitchFamily="18" charset="0"/>
                        </a:rPr>
                        <a:t>+</a:t>
                      </a:r>
                      <a:endParaRPr lang="ru-RU" sz="800" b="1" i="0" u="none" strike="noStrike" dirty="0">
                        <a:solidFill>
                          <a:srgbClr val="494D4E"/>
                        </a:solidFill>
                        <a:effectLst/>
                        <a:latin typeface="Roboto" panose="02000000000000000000" pitchFamily="2" charset="0"/>
                        <a:ea typeface="Roboto" panose="02000000000000000000" pitchFamily="2" charset="0"/>
                        <a:cs typeface="Times New Roman" panose="02020603050405020304" pitchFamily="18" charset="0"/>
                      </a:endParaRPr>
                    </a:p>
                  </a:txBody>
                  <a:tcPr marL="5643" marR="5643" marT="5643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365268"/>
                  </a:ext>
                </a:extLst>
              </a:tr>
            </a:tbl>
          </a:graphicData>
        </a:graphic>
      </p:graphicFrame>
      <p:sp>
        <p:nvSpPr>
          <p:cNvPr id="4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 smtClean="0">
                <a:solidFill>
                  <a:schemeClr val="tx1">
                    <a:tint val="75000"/>
                  </a:schemeClr>
                </a:solidFill>
              </a:rPr>
              <a:t>8</a:t>
            </a:r>
            <a:endParaRPr lang="ru-RU" sz="799" dirty="0">
              <a:solidFill>
                <a:schemeClr val="tx1">
                  <a:tint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3820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4978" y="855737"/>
            <a:ext cx="5904656" cy="216922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9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30578"/>
            <a:ext cx="4643806" cy="215444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4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ЗАКЛЮЧЕНИЕ</a:t>
            </a:r>
            <a:endParaRPr lang="ru-RU" sz="14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0E6E0C8F-FDA8-5AB9-D172-9FF331A704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9100" y="354081"/>
            <a:ext cx="525286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 marL="430213" indent="-266700">
              <a:lnSpc>
                <a:spcPct val="83000"/>
              </a:lnSpc>
              <a:spcBef>
                <a:spcPts val="142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  <a:lvl2pPr>
              <a:lnSpc>
                <a:spcPct val="83000"/>
              </a:lnSpc>
              <a:spcBef>
                <a:spcPts val="113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2pPr>
            <a:lvl3pPr>
              <a:lnSpc>
                <a:spcPct val="83000"/>
              </a:lnSpc>
              <a:spcBef>
                <a:spcPts val="863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3pPr>
            <a:lvl4pPr>
              <a:lnSpc>
                <a:spcPct val="83000"/>
              </a:lnSpc>
              <a:spcBef>
                <a:spcPts val="575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4pPr>
            <a:lvl5pPr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5pPr>
            <a:lvl6pPr marL="25146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6pPr>
            <a:lvl7pPr marL="29718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7pPr>
            <a:lvl8pPr marL="34290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8pPr>
            <a:lvl9pPr marL="3886200" indent="-228600" defTabSz="449263" eaLnBrk="0" fontAlgn="base" hangingPunct="0">
              <a:lnSpc>
                <a:spcPct val="83000"/>
              </a:lnSpc>
              <a:spcBef>
                <a:spcPts val="288"/>
              </a:spcBef>
              <a:spcAft>
                <a:spcPts val="13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</a:tabLst>
              <a:defRPr sz="2000">
                <a:solidFill>
                  <a:srgbClr val="000000"/>
                </a:solidFill>
                <a:latin typeface="Calibri" panose="020F0502020204030204" pitchFamily="34" charset="0"/>
                <a:ea typeface="Microsoft YaHei" panose="020B0503020204020204" pitchFamily="34" charset="-122"/>
              </a:defRPr>
            </a:lvl9pPr>
          </a:lstStyle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599"/>
              </a:spcAft>
              <a:buClr>
                <a:srgbClr val="E74623"/>
              </a:buClr>
            </a:pPr>
            <a:r>
              <a:rPr lang="ru-RU" altLang="ru-RU" sz="10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Times New Roman" panose="02020603050405020304" pitchFamily="18" charset="0"/>
              </a:rPr>
              <a:t>Объединение нескольких методов расчета в одном комплексе устройств позволяет избавиться от недостатков применения каждого из методов в отдельности и обеспечить надежность и точность результата ОМП.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85358D-C577-6AED-7111-5954666BC6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602" y="855737"/>
            <a:ext cx="4284988" cy="2169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605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9838</TotalTime>
  <Words>448</Words>
  <Application>Microsoft Office PowerPoint</Application>
  <PresentationFormat>Произвольный</PresentationFormat>
  <Paragraphs>88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Roboto</vt:lpstr>
      <vt:lpstr>Roboto Black</vt:lpstr>
      <vt:lpstr>Times New Roman</vt:lpstr>
      <vt:lpstr>Office Theme</vt:lpstr>
      <vt:lpstr>Презентация PowerPoint</vt:lpstr>
      <vt:lpstr>МЕТОДЫ ОМП</vt:lpstr>
      <vt:lpstr>ОДНОСТОРОННИЕ И ДВУХСТОРОННИЕ МЕТОДЫ</vt:lpstr>
      <vt:lpstr>ВОЛНОВЫЕ ОДНОСТОРОННИЕ МЕТОДЫ</vt:lpstr>
      <vt:lpstr>ДВУХСТОРОННИЙ ВОЛНОВОЙ МЕТОД</vt:lpstr>
      <vt:lpstr>УСЛОВИЯ МЕТОДОВ</vt:lpstr>
      <vt:lpstr>ВЛИЯНИЕ ПАРАМЕТРОВ ПОВРЕЖДЕНИЯ</vt:lpstr>
      <vt:lpstr>АППАРАТНЫЕ ТРЕБОВАНИЯ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presentation_2.cdr</dc:title>
  <dc:creator>Alix</dc:creator>
  <cp:lastModifiedBy>ILYSHA</cp:lastModifiedBy>
  <cp:revision>190</cp:revision>
  <cp:lastPrinted>2023-09-12T13:35:00Z</cp:lastPrinted>
  <dcterms:created xsi:type="dcterms:W3CDTF">2022-04-20T11:43:13Z</dcterms:created>
  <dcterms:modified xsi:type="dcterms:W3CDTF">2024-04-22T18:44:41Z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2022-04-20T00:00:00Z</vt:filetime>
  </property>
  <property fmtid="{D5CDD505-2E9C-101B-9397-08002B2CF9AE}" pid="3" name="LastSaved">
    <vt:filetime>2022-04-20T00:00:00Z</vt:filetime>
  </property>
</Properties>
</file>