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theme/theme5.xml" ContentType="application/vnd.openxmlformats-officedocument.them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Override PartName="/ppt/slideMasters/slideMaster4.xml" ContentType="application/vnd.openxmlformats-officedocument.presentationml.slideMaster+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4" r:id="rId3"/>
    <p:sldMasterId id="2147483652" r:id="rId4"/>
  </p:sldMasterIdLst>
  <p:notesMasterIdLst>
    <p:notesMasterId r:id="rId26"/>
  </p:notesMasterIdLst>
  <p:sldIdLst>
    <p:sldId id="293" r:id="rId5"/>
    <p:sldId id="319" r:id="rId6"/>
    <p:sldId id="320" r:id="rId7"/>
    <p:sldId id="334" r:id="rId8"/>
    <p:sldId id="321" r:id="rId9"/>
    <p:sldId id="322" r:id="rId10"/>
    <p:sldId id="323" r:id="rId11"/>
    <p:sldId id="324" r:id="rId12"/>
    <p:sldId id="325" r:id="rId13"/>
    <p:sldId id="326" r:id="rId14"/>
    <p:sldId id="327" r:id="rId15"/>
    <p:sldId id="328" r:id="rId16"/>
    <p:sldId id="329" r:id="rId17"/>
    <p:sldId id="330" r:id="rId18"/>
    <p:sldId id="331" r:id="rId19"/>
    <p:sldId id="335" r:id="rId20"/>
    <p:sldId id="339" r:id="rId21"/>
    <p:sldId id="340" r:id="rId22"/>
    <p:sldId id="338" r:id="rId23"/>
    <p:sldId id="332" r:id="rId24"/>
    <p:sldId id="292" r:id="rId2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E7E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D7AC3CCA-C797-4891-BE02-D94E43425B78}" styleName="Средний стиль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344D84-9AFB-497E-A393-DC336BA19D2E}" styleName="Средний стиль 3 — акцент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FECB4D8-DB02-4DC6-A0A2-4F2EBAE1DC90}" styleName="Средний стиль 1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0505E3EF-67EA-436B-97B2-0124C06EBD24}" styleName="Средний стиль 4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34" autoAdjust="0"/>
    <p:restoredTop sz="82807" autoAdjust="0"/>
  </p:normalViewPr>
  <p:slideViewPr>
    <p:cSldViewPr snapToGrid="0">
      <p:cViewPr varScale="1">
        <p:scale>
          <a:sx n="73" d="100"/>
          <a:sy n="73" d="100"/>
        </p:scale>
        <p:origin x="-816" y="-77"/>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0.wmf"/><Relationship Id="rId7" Type="http://schemas.openxmlformats.org/officeDocument/2006/relationships/image" Target="../media/image24.wmf"/><Relationship Id="rId2" Type="http://schemas.openxmlformats.org/officeDocument/2006/relationships/image" Target="../media/image19.wmf"/><Relationship Id="rId1" Type="http://schemas.openxmlformats.org/officeDocument/2006/relationships/image" Target="../media/image18.wmf"/><Relationship Id="rId6" Type="http://schemas.openxmlformats.org/officeDocument/2006/relationships/image" Target="../media/image23.wmf"/><Relationship Id="rId5" Type="http://schemas.openxmlformats.org/officeDocument/2006/relationships/image" Target="../media/image22.wmf"/><Relationship Id="rId4" Type="http://schemas.openxmlformats.org/officeDocument/2006/relationships/image" Target="../media/image21.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3FAAA9F-6669-4A14-B1C4-D77AF94C148C}" type="datetimeFigureOut">
              <a:rPr lang="ru-RU" smtClean="0"/>
              <a:pPr/>
              <a:t>23.04.2024</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4D0CC6-E1FD-4D25-8569-39786E972113}" type="slidenum">
              <a:rPr lang="ru-RU" smtClean="0"/>
              <a:pPr/>
              <a:t>‹#›</a:t>
            </a:fld>
            <a:endParaRPr lang="ru-RU"/>
          </a:p>
        </p:txBody>
      </p:sp>
    </p:spTree>
    <p:extLst>
      <p:ext uri="{BB962C8B-B14F-4D97-AF65-F5344CB8AC3E}">
        <p14:creationId xmlns:p14="http://schemas.microsoft.com/office/powerpoint/2010/main" xmlns="" val="31547990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6F4D0CC6-E1FD-4D25-8569-39786E972113}" type="slidenum">
              <a:rPr lang="ru-RU" smtClean="0"/>
              <a:pPr/>
              <a:t>1</a:t>
            </a:fld>
            <a:endParaRPr lang="ru-RU"/>
          </a:p>
        </p:txBody>
      </p:sp>
    </p:spTree>
    <p:extLst>
      <p:ext uri="{BB962C8B-B14F-4D97-AF65-F5344CB8AC3E}">
        <p14:creationId xmlns:p14="http://schemas.microsoft.com/office/powerpoint/2010/main" xmlns="" val="2020484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AE4560AD-73E3-4B72-BB24-F383A2C68153}"/>
              </a:ext>
            </a:extLst>
          </p:cNvPr>
          <p:cNvSpPr>
            <a:spLocks noGrp="1"/>
          </p:cNvSpPr>
          <p:nvPr>
            <p:ph type="ctrTitle"/>
          </p:nvPr>
        </p:nvSpPr>
        <p:spPr>
          <a:xfrm>
            <a:off x="3048000" y="1837113"/>
            <a:ext cx="9144000" cy="716886"/>
          </a:xfrm>
          <a:prstGeom prst="rect">
            <a:avLst/>
          </a:prstGeom>
        </p:spPr>
        <p:txBody>
          <a:bodyPr anchor="b"/>
          <a:lstStyle>
            <a:lvl1pPr algn="r">
              <a:defRPr sz="4800">
                <a:solidFill>
                  <a:schemeClr val="bg1"/>
                </a:solidFill>
                <a:latin typeface="Clear Sans" panose="020B0503030202020304" pitchFamily="34" charset="0"/>
                <a:cs typeface="Clear Sans" panose="020B0503030202020304" pitchFamily="34" charset="0"/>
              </a:defRPr>
            </a:lvl1pPr>
          </a:lstStyle>
          <a:p>
            <a:r>
              <a:rPr lang="ru-RU" dirty="0"/>
              <a:t>Образец заголовка</a:t>
            </a:r>
          </a:p>
        </p:txBody>
      </p:sp>
    </p:spTree>
    <p:extLst>
      <p:ext uri="{BB962C8B-B14F-4D97-AF65-F5344CB8AC3E}">
        <p14:creationId xmlns:p14="http://schemas.microsoft.com/office/powerpoint/2010/main" xmlns="" val="1997157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AE4560AD-73E3-4B72-BB24-F383A2C68153}"/>
              </a:ext>
            </a:extLst>
          </p:cNvPr>
          <p:cNvSpPr>
            <a:spLocks noGrp="1"/>
          </p:cNvSpPr>
          <p:nvPr>
            <p:ph type="ctrTitle"/>
          </p:nvPr>
        </p:nvSpPr>
        <p:spPr>
          <a:xfrm>
            <a:off x="263236" y="1695796"/>
            <a:ext cx="9144000" cy="716886"/>
          </a:xfrm>
          <a:prstGeom prst="rect">
            <a:avLst/>
          </a:prstGeom>
        </p:spPr>
        <p:txBody>
          <a:bodyPr anchor="b"/>
          <a:lstStyle>
            <a:lvl1pPr algn="l">
              <a:defRPr sz="4800">
                <a:solidFill>
                  <a:schemeClr val="bg1"/>
                </a:solidFill>
                <a:latin typeface="Clear Sans" panose="020B0503030202020304" pitchFamily="34" charset="0"/>
                <a:cs typeface="Clear Sans" panose="020B0503030202020304" pitchFamily="34" charset="0"/>
              </a:defRPr>
            </a:lvl1pPr>
          </a:lstStyle>
          <a:p>
            <a:r>
              <a:rPr lang="ru-RU" dirty="0"/>
              <a:t>Образец заголовка</a:t>
            </a:r>
          </a:p>
        </p:txBody>
      </p:sp>
    </p:spTree>
    <p:extLst>
      <p:ext uri="{BB962C8B-B14F-4D97-AF65-F5344CB8AC3E}">
        <p14:creationId xmlns:p14="http://schemas.microsoft.com/office/powerpoint/2010/main" xmlns="" val="2412000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AE4560AD-73E3-4B72-BB24-F383A2C68153}"/>
              </a:ext>
            </a:extLst>
          </p:cNvPr>
          <p:cNvSpPr>
            <a:spLocks noGrp="1"/>
          </p:cNvSpPr>
          <p:nvPr>
            <p:ph type="ctrTitle"/>
          </p:nvPr>
        </p:nvSpPr>
        <p:spPr>
          <a:xfrm>
            <a:off x="2815244" y="1862050"/>
            <a:ext cx="9144000" cy="716886"/>
          </a:xfrm>
          <a:prstGeom prst="rect">
            <a:avLst/>
          </a:prstGeom>
        </p:spPr>
        <p:txBody>
          <a:bodyPr anchor="b"/>
          <a:lstStyle>
            <a:lvl1pPr algn="ctr">
              <a:defRPr sz="4800">
                <a:solidFill>
                  <a:schemeClr val="bg1"/>
                </a:solidFill>
                <a:latin typeface="Clear Sans" panose="020B0503030202020304" pitchFamily="34" charset="0"/>
                <a:cs typeface="Clear Sans" panose="020B0503030202020304" pitchFamily="34" charset="0"/>
              </a:defRPr>
            </a:lvl1pPr>
          </a:lstStyle>
          <a:p>
            <a:r>
              <a:rPr lang="ru-RU" dirty="0"/>
              <a:t>Образец заголовка</a:t>
            </a:r>
          </a:p>
        </p:txBody>
      </p:sp>
    </p:spTree>
    <p:extLst>
      <p:ext uri="{BB962C8B-B14F-4D97-AF65-F5344CB8AC3E}">
        <p14:creationId xmlns:p14="http://schemas.microsoft.com/office/powerpoint/2010/main" xmlns="" val="727536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3" name="Заголовок 1">
            <a:extLst>
              <a:ext uri="{FF2B5EF4-FFF2-40B4-BE49-F238E27FC236}">
                <a16:creationId xmlns:a16="http://schemas.microsoft.com/office/drawing/2014/main" xmlns="" id="{19FD2CBD-0B96-469A-BD75-6640D5B2EDF2}"/>
              </a:ext>
            </a:extLst>
          </p:cNvPr>
          <p:cNvSpPr>
            <a:spLocks noGrp="1"/>
          </p:cNvSpPr>
          <p:nvPr>
            <p:ph type="title" hasCustomPrompt="1"/>
          </p:nvPr>
        </p:nvSpPr>
        <p:spPr>
          <a:xfrm>
            <a:off x="248727" y="129512"/>
            <a:ext cx="10515600" cy="490537"/>
          </a:xfrm>
          <a:prstGeom prst="rect">
            <a:avLst/>
          </a:prstGeom>
        </p:spPr>
        <p:txBody>
          <a:bodyPr/>
          <a:lstStyle>
            <a:lvl1pPr>
              <a:defRPr sz="2800">
                <a:solidFill>
                  <a:schemeClr val="accent1">
                    <a:lumMod val="50000"/>
                  </a:schemeClr>
                </a:solidFill>
                <a:latin typeface="Clear Sans" panose="020B0503030202020304" pitchFamily="34" charset="0"/>
                <a:cs typeface="Clear Sans" panose="020B0503030202020304" pitchFamily="34" charset="0"/>
              </a:defRPr>
            </a:lvl1pPr>
          </a:lstStyle>
          <a:p>
            <a:r>
              <a:rPr lang="ru-RU" altLang="ru-RU" dirty="0"/>
              <a:t>Название</a:t>
            </a:r>
            <a:r>
              <a:rPr lang="ru-RU" dirty="0"/>
              <a:t> заголовка</a:t>
            </a:r>
          </a:p>
        </p:txBody>
      </p:sp>
    </p:spTree>
    <p:extLst>
      <p:ext uri="{BB962C8B-B14F-4D97-AF65-F5344CB8AC3E}">
        <p14:creationId xmlns:p14="http://schemas.microsoft.com/office/powerpoint/2010/main" xmlns="" val="34046105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Таблицы, диаграммы, рисунки">
    <p:spTree>
      <p:nvGrpSpPr>
        <p:cNvPr id="1" name=""/>
        <p:cNvGrpSpPr/>
        <p:nvPr/>
      </p:nvGrpSpPr>
      <p:grpSpPr>
        <a:xfrm>
          <a:off x="0" y="0"/>
          <a:ext cx="0" cy="0"/>
          <a:chOff x="0" y="0"/>
          <a:chExt cx="0" cy="0"/>
        </a:xfrm>
      </p:grpSpPr>
      <p:sp>
        <p:nvSpPr>
          <p:cNvPr id="10" name="Рисунок 2"/>
          <p:cNvSpPr>
            <a:spLocks noGrp="1"/>
          </p:cNvSpPr>
          <p:nvPr>
            <p:ph type="pic" sz="quarter" idx="13"/>
          </p:nvPr>
        </p:nvSpPr>
        <p:spPr>
          <a:xfrm>
            <a:off x="754844" y="1299298"/>
            <a:ext cx="3435349" cy="2120900"/>
          </a:xfrm>
          <a:prstGeom prst="rect">
            <a:avLst/>
          </a:prstGeom>
        </p:spPr>
      </p:sp>
      <p:sp>
        <p:nvSpPr>
          <p:cNvPr id="11" name="Текст 3"/>
          <p:cNvSpPr>
            <a:spLocks noGrp="1"/>
          </p:cNvSpPr>
          <p:nvPr>
            <p:ph type="body" sz="quarter" idx="14"/>
          </p:nvPr>
        </p:nvSpPr>
        <p:spPr>
          <a:xfrm>
            <a:off x="4566460" y="1308099"/>
            <a:ext cx="7246965" cy="2120900"/>
          </a:xfrm>
          <a:prstGeom prst="rect">
            <a:avLst/>
          </a:prstGeom>
        </p:spPr>
        <p:txBody>
          <a:bodyPr/>
          <a:lstStyle>
            <a:lvl1pPr>
              <a:defRPr>
                <a:latin typeface="Clear Sans" panose="020B0503030202020304" pitchFamily="34" charset="0"/>
                <a:cs typeface="Clear Sans" panose="020B0503030202020304" pitchFamily="34" charset="0"/>
              </a:defRPr>
            </a:lvl1pPr>
          </a:lstStyle>
          <a:p>
            <a:endParaRPr lang="ru-RU" dirty="0"/>
          </a:p>
        </p:txBody>
      </p:sp>
      <p:sp>
        <p:nvSpPr>
          <p:cNvPr id="12" name="Диаграмма 4"/>
          <p:cNvSpPr>
            <a:spLocks noGrp="1"/>
          </p:cNvSpPr>
          <p:nvPr>
            <p:ph type="chart" sz="quarter" idx="15"/>
          </p:nvPr>
        </p:nvSpPr>
        <p:spPr>
          <a:xfrm>
            <a:off x="8389159" y="3617986"/>
            <a:ext cx="3435349" cy="2120900"/>
          </a:xfrm>
          <a:prstGeom prst="rect">
            <a:avLst/>
          </a:prstGeom>
        </p:spPr>
      </p:sp>
      <p:sp>
        <p:nvSpPr>
          <p:cNvPr id="13" name="Таблица 5"/>
          <p:cNvSpPr>
            <a:spLocks noGrp="1"/>
          </p:cNvSpPr>
          <p:nvPr>
            <p:ph type="tbl" sz="quarter" idx="16"/>
          </p:nvPr>
        </p:nvSpPr>
        <p:spPr>
          <a:xfrm>
            <a:off x="4566460" y="3668441"/>
            <a:ext cx="3435349" cy="2120900"/>
          </a:xfrm>
          <a:prstGeom prst="rect">
            <a:avLst/>
          </a:prstGeom>
        </p:spPr>
      </p:sp>
      <p:sp>
        <p:nvSpPr>
          <p:cNvPr id="14" name="Рисунок SmartArt 6"/>
          <p:cNvSpPr>
            <a:spLocks noGrp="1"/>
          </p:cNvSpPr>
          <p:nvPr>
            <p:ph type="dgm" sz="quarter" idx="17"/>
          </p:nvPr>
        </p:nvSpPr>
        <p:spPr>
          <a:xfrm>
            <a:off x="743762" y="3668441"/>
            <a:ext cx="3435349" cy="2120900"/>
          </a:xfrm>
          <a:prstGeom prst="rect">
            <a:avLst/>
          </a:prstGeom>
        </p:spPr>
      </p:sp>
      <p:sp>
        <p:nvSpPr>
          <p:cNvPr id="15" name="Заголовок 1"/>
          <p:cNvSpPr>
            <a:spLocks noGrp="1"/>
          </p:cNvSpPr>
          <p:nvPr>
            <p:ph type="title" hasCustomPrompt="1"/>
          </p:nvPr>
        </p:nvSpPr>
        <p:spPr>
          <a:xfrm>
            <a:off x="306185" y="178853"/>
            <a:ext cx="10515600" cy="491086"/>
          </a:xfrm>
          <a:prstGeom prst="rect">
            <a:avLst/>
          </a:prstGeom>
        </p:spPr>
        <p:txBody>
          <a:bodyPr rtlCol="0">
            <a:normAutofit/>
          </a:bodyPr>
          <a:lstStyle/>
          <a:p>
            <a:r>
              <a:rPr lang="ru-RU" altLang="ru-RU" dirty="0"/>
              <a:t>Название</a:t>
            </a:r>
            <a:r>
              <a:rPr lang="ru-RU" dirty="0"/>
              <a:t> заголовка</a:t>
            </a:r>
          </a:p>
        </p:txBody>
      </p:sp>
    </p:spTree>
    <p:extLst>
      <p:ext uri="{BB962C8B-B14F-4D97-AF65-F5344CB8AC3E}">
        <p14:creationId xmlns:p14="http://schemas.microsoft.com/office/powerpoint/2010/main" xmlns="" val="2465616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Текс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306917" y="179389"/>
            <a:ext cx="10515600" cy="490537"/>
          </a:xfrm>
          <a:prstGeom prst="rect">
            <a:avLst/>
          </a:prstGeom>
        </p:spPr>
        <p:txBody>
          <a:bodyPr/>
          <a:lstStyle/>
          <a:p>
            <a:r>
              <a:rPr lang="ru-RU" altLang="ru-RU" dirty="0"/>
              <a:t>Название</a:t>
            </a:r>
            <a:r>
              <a:rPr lang="ru-RU" dirty="0"/>
              <a:t> заголовка</a:t>
            </a:r>
          </a:p>
        </p:txBody>
      </p:sp>
      <p:sp>
        <p:nvSpPr>
          <p:cNvPr id="3" name="Объект 2"/>
          <p:cNvSpPr>
            <a:spLocks noGrp="1"/>
          </p:cNvSpPr>
          <p:nvPr>
            <p:ph idx="1"/>
          </p:nvPr>
        </p:nvSpPr>
        <p:spPr>
          <a:xfrm>
            <a:off x="572192" y="1159697"/>
            <a:ext cx="10515600" cy="4706894"/>
          </a:xfrm>
          <a:prstGeom prst="rect">
            <a:avLst/>
          </a:prstGeom>
        </p:spPr>
        <p:txBody>
          <a:bodyPr/>
          <a:lstStyle>
            <a:lvl1pPr>
              <a:defRPr>
                <a:latin typeface="Clear Sans" panose="020B0503030202020304" pitchFamily="34" charset="0"/>
                <a:cs typeface="Clear Sans" panose="020B0503030202020304" pitchFamily="34" charset="0"/>
              </a:defRPr>
            </a:lvl1pPr>
            <a:lvl2pPr>
              <a:defRPr>
                <a:latin typeface="Clear Sans" panose="020B0503030202020304" pitchFamily="34" charset="0"/>
                <a:cs typeface="Clear Sans" panose="020B0503030202020304" pitchFamily="34" charset="0"/>
              </a:defRPr>
            </a:lvl2pPr>
            <a:lvl3pPr>
              <a:defRPr>
                <a:latin typeface="Clear Sans" panose="020B0503030202020304" pitchFamily="34" charset="0"/>
                <a:cs typeface="Clear Sans" panose="020B0503030202020304" pitchFamily="34" charset="0"/>
              </a:defRPr>
            </a:lvl3pPr>
            <a:lvl4pPr>
              <a:defRPr>
                <a:latin typeface="Clear Sans" panose="020B0503030202020304" pitchFamily="34" charset="0"/>
                <a:cs typeface="Clear Sans" panose="020B0503030202020304" pitchFamily="34" charset="0"/>
              </a:defRPr>
            </a:lvl4pPr>
            <a:lvl5pPr>
              <a:defRPr>
                <a:latin typeface="Clear Sans" panose="020B0503030202020304" pitchFamily="34" charset="0"/>
                <a:cs typeface="Clear Sans" panose="020B0503030202020304" pitchFamily="34" charset="0"/>
              </a:defRPr>
            </a:lvl5pPr>
          </a:lstStyle>
          <a:p>
            <a:pPr lvl="0"/>
            <a:r>
              <a:rPr lang="ru-RU" dirty="0"/>
              <a:t>Образец текста</a:t>
            </a:r>
          </a:p>
          <a:p>
            <a:pPr lvl="1"/>
            <a:r>
              <a:rPr lang="ru-RU" dirty="0"/>
              <a:t>Второй уровень</a:t>
            </a:r>
          </a:p>
          <a:p>
            <a:pPr lvl="2"/>
            <a:r>
              <a:rPr lang="ru-RU" dirty="0"/>
              <a:t>Третий уровень</a:t>
            </a:r>
          </a:p>
          <a:p>
            <a:pPr lvl="3"/>
            <a:r>
              <a:rPr lang="ru-RU" dirty="0"/>
              <a:t>Четвертый уровень</a:t>
            </a:r>
          </a:p>
          <a:p>
            <a:pPr lvl="4"/>
            <a:r>
              <a:rPr lang="ru-RU" dirty="0"/>
              <a:t>Пятый уровень</a:t>
            </a:r>
          </a:p>
        </p:txBody>
      </p:sp>
    </p:spTree>
    <p:extLst>
      <p:ext uri="{BB962C8B-B14F-4D97-AF65-F5344CB8AC3E}">
        <p14:creationId xmlns:p14="http://schemas.microsoft.com/office/powerpoint/2010/main" xmlns="" val="567734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Пустая страниц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306917" y="179389"/>
            <a:ext cx="10515600" cy="490537"/>
          </a:xfrm>
          <a:prstGeom prst="rect">
            <a:avLst/>
          </a:prstGeom>
        </p:spPr>
        <p:txBody>
          <a:bodyPr/>
          <a:lstStyle/>
          <a:p>
            <a:r>
              <a:rPr lang="ru-RU" altLang="ru-RU" dirty="0"/>
              <a:t>Название</a:t>
            </a:r>
            <a:r>
              <a:rPr lang="ru-RU" dirty="0"/>
              <a:t> заголовка</a:t>
            </a:r>
          </a:p>
        </p:txBody>
      </p:sp>
    </p:spTree>
    <p:extLst>
      <p:ext uri="{BB962C8B-B14F-4D97-AF65-F5344CB8AC3E}">
        <p14:creationId xmlns:p14="http://schemas.microsoft.com/office/powerpoint/2010/main" xmlns="" val="355704273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4.png"/><Relationship Id="rId5" Type="http://schemas.openxmlformats.org/officeDocument/2006/relationships/theme" Target="../theme/theme4.xml"/><Relationship Id="rId4"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Рисунок 2">
            <a:extLst>
              <a:ext uri="{FF2B5EF4-FFF2-40B4-BE49-F238E27FC236}">
                <a16:creationId xmlns:a16="http://schemas.microsoft.com/office/drawing/2014/main" xmlns="" id="{F6D4584B-BF22-45D5-966E-6104E414EFD1}"/>
              </a:ext>
            </a:extLst>
          </p:cNvPr>
          <p:cNvPicPr>
            <a:picLocks noChangeAspect="1"/>
          </p:cNvPicPr>
          <p:nvPr userDrawn="1"/>
        </p:nvPicPr>
        <p:blipFill>
          <a:blip r:embed="rId3" cstate="screen">
            <a:extLst>
              <a:ext uri="{28A0092B-C50C-407E-A947-70E740481C1C}">
                <a14:useLocalDpi xmlns:a14="http://schemas.microsoft.com/office/drawing/2010/main" xmlns=""/>
              </a:ext>
            </a:extLst>
          </a:blip>
          <a:stretch>
            <a:fillRect/>
          </a:stretch>
        </p:blipFill>
        <p:spPr>
          <a:xfrm>
            <a:off x="13957" y="0"/>
            <a:ext cx="12164086" cy="6858000"/>
          </a:xfrm>
          <a:prstGeom prst="rect">
            <a:avLst/>
          </a:prstGeom>
        </p:spPr>
      </p:pic>
    </p:spTree>
    <p:extLst>
      <p:ext uri="{BB962C8B-B14F-4D97-AF65-F5344CB8AC3E}">
        <p14:creationId xmlns:p14="http://schemas.microsoft.com/office/powerpoint/2010/main" xmlns="" val="3614978359"/>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Рисунок 3"/>
          <p:cNvPicPr>
            <a:picLocks noChangeAspect="1"/>
          </p:cNvPicPr>
          <p:nvPr userDrawn="1"/>
        </p:nvPicPr>
        <p:blipFill>
          <a:blip r:embed="rId3" cstate="print">
            <a:extLst>
              <a:ext uri="{28A0092B-C50C-407E-A947-70E740481C1C}">
                <a14:useLocalDpi xmlns:a14="http://schemas.microsoft.com/office/drawing/2010/main" xmlns=""/>
              </a:ext>
            </a:extLst>
          </a:blip>
          <a:stretch>
            <a:fillRect/>
          </a:stretch>
        </p:blipFill>
        <p:spPr>
          <a:xfrm>
            <a:off x="-24322" y="11430"/>
            <a:ext cx="12227751" cy="6838007"/>
          </a:xfrm>
          <a:prstGeom prst="rect">
            <a:avLst/>
          </a:prstGeom>
        </p:spPr>
      </p:pic>
    </p:spTree>
    <p:extLst>
      <p:ext uri="{BB962C8B-B14F-4D97-AF65-F5344CB8AC3E}">
        <p14:creationId xmlns:p14="http://schemas.microsoft.com/office/powerpoint/2010/main" xmlns="" val="989386017"/>
      </p:ext>
    </p:extLst>
  </p:cSld>
  <p:clrMap bg1="lt1" tx1="dk1" bg2="lt2" tx2="dk2" accent1="accent1" accent2="accent2" accent3="accent3" accent4="accent4" accent5="accent5" accent6="accent6" hlink="hlink" folHlink="folHlink"/>
  <p:sldLayoutIdLst>
    <p:sldLayoutId id="2147483651"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9203CE7E-3ED2-4DD4-91AA-43397BFF266A}"/>
              </a:ext>
            </a:extLst>
          </p:cNvPr>
          <p:cNvPicPr>
            <a:picLocks noChangeAspect="1"/>
          </p:cNvPicPr>
          <p:nvPr userDrawn="1"/>
        </p:nvPicPr>
        <p:blipFill>
          <a:blip r:embed="rId3" cstate="screen">
            <a:extLst>
              <a:ext uri="{28A0092B-C50C-407E-A947-70E740481C1C}">
                <a14:useLocalDpi xmlns:a14="http://schemas.microsoft.com/office/drawing/2010/main" xmlns=""/>
              </a:ext>
            </a:extLst>
          </a:blip>
          <a:stretch>
            <a:fillRect/>
          </a:stretch>
        </p:blipFill>
        <p:spPr>
          <a:xfrm>
            <a:off x="3157" y="0"/>
            <a:ext cx="12185685" cy="6858000"/>
          </a:xfrm>
          <a:prstGeom prst="rect">
            <a:avLst/>
          </a:prstGeom>
        </p:spPr>
      </p:pic>
    </p:spTree>
    <p:extLst>
      <p:ext uri="{BB962C8B-B14F-4D97-AF65-F5344CB8AC3E}">
        <p14:creationId xmlns:p14="http://schemas.microsoft.com/office/powerpoint/2010/main" xmlns="" val="888745128"/>
      </p:ext>
    </p:extLst>
  </p:cSld>
  <p:clrMap bg1="lt1" tx1="dk1" bg2="lt2" tx2="dk2" accent1="accent1" accent2="accent2" accent3="accent3" accent4="accent4" accent5="accent5" accent6="accent6" hlink="hlink" folHlink="folHlink"/>
  <p:sldLayoutIdLst>
    <p:sldLayoutId id="2147483655" r:id="rId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9BF87CD0-DFB5-4698-8555-DA8D459CAF35}"/>
              </a:ext>
            </a:extLst>
          </p:cNvPr>
          <p:cNvPicPr>
            <a:picLocks noChangeAspect="1"/>
          </p:cNvPicPr>
          <p:nvPr userDrawn="1"/>
        </p:nvPicPr>
        <p:blipFill>
          <a:blip r:embed="rId6" cstate="screen">
            <a:extLst>
              <a:ext uri="{28A0092B-C50C-407E-A947-70E740481C1C}">
                <a14:useLocalDpi xmlns:a14="http://schemas.microsoft.com/office/drawing/2010/main" xmlns=""/>
              </a:ext>
            </a:extLst>
          </a:blip>
          <a:stretch>
            <a:fillRect/>
          </a:stretch>
        </p:blipFill>
        <p:spPr>
          <a:xfrm>
            <a:off x="0" y="0"/>
            <a:ext cx="12192000" cy="6845309"/>
          </a:xfrm>
          <a:prstGeom prst="rect">
            <a:avLst/>
          </a:prstGeom>
        </p:spPr>
      </p:pic>
      <p:sp>
        <p:nvSpPr>
          <p:cNvPr id="2" name="TextBox 1">
            <a:extLst>
              <a:ext uri="{FF2B5EF4-FFF2-40B4-BE49-F238E27FC236}">
                <a16:creationId xmlns:a16="http://schemas.microsoft.com/office/drawing/2014/main" xmlns="" id="{CD98BBEF-D24A-44A7-883C-48AE78BF0133}"/>
              </a:ext>
            </a:extLst>
          </p:cNvPr>
          <p:cNvSpPr txBox="1"/>
          <p:nvPr userDrawn="1"/>
        </p:nvSpPr>
        <p:spPr>
          <a:xfrm>
            <a:off x="395926" y="6297192"/>
            <a:ext cx="457176" cy="369332"/>
          </a:xfrm>
          <a:prstGeom prst="rect">
            <a:avLst/>
          </a:prstGeom>
          <a:noFill/>
        </p:spPr>
        <p:txBody>
          <a:bodyPr wrap="none" rtlCol="0">
            <a:spAutoFit/>
          </a:bodyPr>
          <a:lstStyle/>
          <a:p>
            <a:fld id="{B5607736-9977-411D-B69F-A96ADB0757E7}" type="slidenum">
              <a:rPr lang="ru-RU" smtClean="0"/>
              <a:pPr/>
              <a:t>‹#›</a:t>
            </a:fld>
            <a:endParaRPr lang="ru-RU" dirty="0"/>
          </a:p>
        </p:txBody>
      </p:sp>
      <p:sp>
        <p:nvSpPr>
          <p:cNvPr id="6" name="Равнобедренный треугольник 5">
            <a:extLst>
              <a:ext uri="{FF2B5EF4-FFF2-40B4-BE49-F238E27FC236}">
                <a16:creationId xmlns:a16="http://schemas.microsoft.com/office/drawing/2014/main" xmlns="" id="{31A20C2B-FE91-4D09-9E66-AD6903ECD45D}"/>
              </a:ext>
            </a:extLst>
          </p:cNvPr>
          <p:cNvSpPr/>
          <p:nvPr userDrawn="1"/>
        </p:nvSpPr>
        <p:spPr>
          <a:xfrm rot="10800000">
            <a:off x="153506" y="6297192"/>
            <a:ext cx="815975" cy="660400"/>
          </a:xfrm>
          <a:prstGeom prst="triangle">
            <a:avLst/>
          </a:prstGeom>
          <a:gradFill flip="none" rotWithShape="1">
            <a:gsLst>
              <a:gs pos="100000">
                <a:srgbClr val="7F2622">
                  <a:alpha val="20000"/>
                  <a:lumMod val="100000"/>
                </a:srgbClr>
              </a:gs>
              <a:gs pos="0">
                <a:srgbClr val="054564">
                  <a:alpha val="2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ru-RU" dirty="0"/>
          </a:p>
        </p:txBody>
      </p:sp>
    </p:spTree>
    <p:extLst>
      <p:ext uri="{BB962C8B-B14F-4D97-AF65-F5344CB8AC3E}">
        <p14:creationId xmlns:p14="http://schemas.microsoft.com/office/powerpoint/2010/main" xmlns="" val="197821070"/>
      </p:ext>
    </p:extLst>
  </p:cSld>
  <p:clrMap bg1="lt1" tx1="dk1" bg2="lt2" tx2="dk2" accent1="accent1" accent2="accent2" accent3="accent3" accent4="accent4" accent5="accent5" accent6="accent6" hlink="hlink" folHlink="folHlink"/>
  <p:sldLayoutIdLst>
    <p:sldLayoutId id="2147483653" r:id="rId1"/>
    <p:sldLayoutId id="2147483658" r:id="rId2"/>
    <p:sldLayoutId id="2147483659" r:id="rId3"/>
    <p:sldLayoutId id="2147483660" r:id="rId4"/>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4.xml"/><Relationship Id="rId1" Type="http://schemas.openxmlformats.org/officeDocument/2006/relationships/vmlDrawing" Target="../drawings/vmlDrawing2.vml"/></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8.bin"/><Relationship Id="rId3" Type="http://schemas.openxmlformats.org/officeDocument/2006/relationships/oleObject" Target="../embeddings/oleObject3.bin"/><Relationship Id="rId7" Type="http://schemas.openxmlformats.org/officeDocument/2006/relationships/oleObject" Target="../embeddings/oleObject7.bin"/><Relationship Id="rId2" Type="http://schemas.openxmlformats.org/officeDocument/2006/relationships/slideLayout" Target="../slideLayouts/slideLayout4.xml"/><Relationship Id="rId1" Type="http://schemas.openxmlformats.org/officeDocument/2006/relationships/vmlDrawing" Target="../drawings/vmlDrawing3.vml"/><Relationship Id="rId6" Type="http://schemas.openxmlformats.org/officeDocument/2006/relationships/oleObject" Target="../embeddings/oleObject6.bin"/><Relationship Id="rId5" Type="http://schemas.openxmlformats.org/officeDocument/2006/relationships/oleObject" Target="../embeddings/oleObject5.bin"/><Relationship Id="rId4" Type="http://schemas.openxmlformats.org/officeDocument/2006/relationships/oleObject" Target="../embeddings/oleObject4.bin"/><Relationship Id="rId9" Type="http://schemas.openxmlformats.org/officeDocument/2006/relationships/oleObject" Target="../embeddings/oleObject9.bin"/></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4.xml"/><Relationship Id="rId1" Type="http://schemas.openxmlformats.org/officeDocument/2006/relationships/vmlDrawing" Target="../drawings/vmlDrawing4.vml"/><Relationship Id="rId6" Type="http://schemas.openxmlformats.org/officeDocument/2006/relationships/oleObject" Target="../embeddings/oleObject12.bin"/><Relationship Id="rId5" Type="http://schemas.openxmlformats.org/officeDocument/2006/relationships/image" Target="../media/image28.png"/><Relationship Id="rId4" Type="http://schemas.openxmlformats.org/officeDocument/2006/relationships/oleObject" Target="../embeddings/oleObject11.bin"/></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B60F355-40BE-4D2A-9C49-390B96599A85}"/>
              </a:ext>
            </a:extLst>
          </p:cNvPr>
          <p:cNvSpPr>
            <a:spLocks noGrp="1"/>
          </p:cNvSpPr>
          <p:nvPr>
            <p:ph type="ctrTitle"/>
          </p:nvPr>
        </p:nvSpPr>
        <p:spPr>
          <a:xfrm>
            <a:off x="2558143" y="2784170"/>
            <a:ext cx="9633857" cy="716886"/>
          </a:xfrm>
        </p:spPr>
        <p:txBody>
          <a:bodyPr/>
          <a:lstStyle/>
          <a:p>
            <a:pPr algn="ctr"/>
            <a:r>
              <a:rPr lang="ru-RU" sz="3600" b="1" dirty="0"/>
              <a:t>Проблемы расчёта параметров нулевой последовательности для линий электропередачи и методы их решения</a:t>
            </a:r>
          </a:p>
        </p:txBody>
      </p:sp>
    </p:spTree>
    <p:extLst>
      <p:ext uri="{BB962C8B-B14F-4D97-AF65-F5344CB8AC3E}">
        <p14:creationId xmlns:p14="http://schemas.microsoft.com/office/powerpoint/2010/main" xmlns="" val="59849060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Заголовок 2">
            <a:extLst>
              <a:ext uri="{FF2B5EF4-FFF2-40B4-BE49-F238E27FC236}">
                <a16:creationId xmlns:a16="http://schemas.microsoft.com/office/drawing/2014/main" xmlns="" id="{2C554ABD-459F-2C36-1E6C-8F6FB31A517B}"/>
              </a:ext>
            </a:extLst>
          </p:cNvPr>
          <p:cNvSpPr>
            <a:spLocks noGrp="1"/>
          </p:cNvSpPr>
          <p:nvPr>
            <p:ph type="title"/>
          </p:nvPr>
        </p:nvSpPr>
        <p:spPr/>
        <p:txBody>
          <a:bodyPr/>
          <a:lstStyle/>
          <a:p>
            <a:pPr algn="ctr"/>
            <a:r>
              <a:rPr lang="ru-RU" altLang="ru-RU" dirty="0"/>
              <a:t>Имитационная модель расчета параметров для точки </a:t>
            </a:r>
            <a:r>
              <a:rPr lang="en-US" altLang="ru-RU" b="1" i="1" dirty="0" smtClean="0">
                <a:latin typeface="Times" pitchFamily="18" charset="0"/>
              </a:rPr>
              <a:t>x</a:t>
            </a:r>
            <a:r>
              <a:rPr lang="ru-RU" altLang="ru-RU" baseline="-25000" dirty="0" err="1" smtClean="0"/>
              <a:t>f</a:t>
            </a:r>
            <a:r>
              <a:rPr lang="ru-RU" dirty="0"/>
              <a:t/>
            </a:r>
            <a:br>
              <a:rPr lang="ru-RU" dirty="0"/>
            </a:br>
            <a:endParaRPr lang="ru-RU" dirty="0"/>
          </a:p>
        </p:txBody>
      </p:sp>
      <p:pic>
        <p:nvPicPr>
          <p:cNvPr id="2" name="Picture 2">
            <a:extLst>
              <a:ext uri="{FF2B5EF4-FFF2-40B4-BE49-F238E27FC236}">
                <a16:creationId xmlns:a16="http://schemas.microsoft.com/office/drawing/2014/main" xmlns="" id="{25DD9798-7E62-4B58-5592-7A85BD15856B}"/>
              </a:ext>
            </a:extLst>
          </p:cNvPr>
          <p:cNvPicPr>
            <a:picLocks noChangeAspect="1" noChangeArrowheads="1"/>
          </p:cNvPicPr>
          <p:nvPr/>
        </p:nvPicPr>
        <p:blipFill>
          <a:blip r:embed="rId2" cstate="print"/>
          <a:srcRect l="26576" t="26852" r="30068" b="17822"/>
          <a:stretch>
            <a:fillRect/>
          </a:stretch>
        </p:blipFill>
        <p:spPr bwMode="auto">
          <a:xfrm>
            <a:off x="2258553" y="826842"/>
            <a:ext cx="7776698" cy="5372991"/>
          </a:xfrm>
          <a:prstGeom prst="rect">
            <a:avLst/>
          </a:prstGeom>
          <a:noFill/>
          <a:ln w="9525">
            <a:noFill/>
            <a:miter lim="800000"/>
            <a:headEnd/>
            <a:tailEnd/>
          </a:ln>
        </p:spPr>
      </p:pic>
    </p:spTree>
    <p:extLst>
      <p:ext uri="{BB962C8B-B14F-4D97-AF65-F5344CB8AC3E}">
        <p14:creationId xmlns:p14="http://schemas.microsoft.com/office/powerpoint/2010/main" xmlns="" val="379896628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2" name="Заголовок 1">
            <a:extLst>
              <a:ext uri="{FF2B5EF4-FFF2-40B4-BE49-F238E27FC236}">
                <a16:creationId xmlns:a16="http://schemas.microsoft.com/office/drawing/2014/main" xmlns="" id="{FABAB2B8-3FE2-E1CB-5A88-9585801523DB}"/>
              </a:ext>
            </a:extLst>
          </p:cNvPr>
          <p:cNvSpPr>
            <a:spLocks noGrp="1"/>
          </p:cNvSpPr>
          <p:nvPr>
            <p:ph type="title"/>
          </p:nvPr>
        </p:nvSpPr>
        <p:spPr/>
        <p:txBody>
          <a:bodyPr/>
          <a:lstStyle/>
          <a:p>
            <a:r>
              <a:rPr lang="ru-RU" dirty="0"/>
              <a:t>Расчет эквивалентных погонных параметров НП</a:t>
            </a:r>
            <a:br>
              <a:rPr lang="ru-RU" dirty="0"/>
            </a:br>
            <a:endParaRPr lang="ru-RU" dirty="0"/>
          </a:p>
        </p:txBody>
      </p:sp>
      <p:sp>
        <p:nvSpPr>
          <p:cNvPr id="7" name="TextBox 6">
            <a:extLst>
              <a:ext uri="{FF2B5EF4-FFF2-40B4-BE49-F238E27FC236}">
                <a16:creationId xmlns:a16="http://schemas.microsoft.com/office/drawing/2014/main" xmlns="" id="{584DCCE0-FC80-1238-F167-9E917EC0241B}"/>
              </a:ext>
            </a:extLst>
          </p:cNvPr>
          <p:cNvSpPr txBox="1"/>
          <p:nvPr/>
        </p:nvSpPr>
        <p:spPr bwMode="auto">
          <a:xfrm>
            <a:off x="479376" y="1484784"/>
            <a:ext cx="11352584" cy="3046988"/>
          </a:xfrm>
          <a:prstGeom prst="rect">
            <a:avLst/>
          </a:prstGeom>
          <a:noFill/>
        </p:spPr>
        <p:txBody>
          <a:bodyPr wrap="square">
            <a:spAutoFit/>
          </a:bodyPr>
          <a:lstStyle/>
          <a:p>
            <a:pPr indent="987425"/>
            <a:r>
              <a:rPr lang="ru-RU" sz="2400" dirty="0">
                <a:latin typeface="Arial" pitchFamily="34" charset="0"/>
                <a:cs typeface="Arial" pitchFamily="34" charset="0"/>
              </a:rPr>
              <a:t>Система уравнений для определения </a:t>
            </a:r>
            <a:r>
              <a:rPr lang="en-US" sz="2400" i="1" dirty="0">
                <a:latin typeface="Arial" pitchFamily="34" charset="0"/>
                <a:cs typeface="Arial" pitchFamily="34" charset="0"/>
              </a:rPr>
              <a:t>n</a:t>
            </a:r>
            <a:r>
              <a:rPr lang="ru-RU" sz="2400" dirty="0">
                <a:latin typeface="Arial" pitchFamily="34" charset="0"/>
                <a:cs typeface="Arial" pitchFamily="34" charset="0"/>
              </a:rPr>
              <a:t>-1неизвестных токов параллельных линий.</a:t>
            </a:r>
            <a:r>
              <a:rPr lang="ru-RU" sz="2400" i="1" dirty="0">
                <a:latin typeface="Arial" pitchFamily="34" charset="0"/>
                <a:cs typeface="Arial" pitchFamily="34" charset="0"/>
              </a:rPr>
              <a:t> </a:t>
            </a:r>
            <a:r>
              <a:rPr lang="ru-RU" sz="2400" dirty="0">
                <a:latin typeface="Arial" pitchFamily="34" charset="0"/>
                <a:cs typeface="Arial" pitchFamily="34" charset="0"/>
              </a:rPr>
              <a:t>Для основной линии составляется уравнение для определения напряжения относительно расстояния до предполагаемого места повреждения. Таким образом, получается определенная система из </a:t>
            </a:r>
            <a:r>
              <a:rPr lang="en-US" sz="2400" i="1" dirty="0">
                <a:latin typeface="Arial" pitchFamily="34" charset="0"/>
                <a:cs typeface="Arial" pitchFamily="34" charset="0"/>
              </a:rPr>
              <a:t>n</a:t>
            </a:r>
            <a:r>
              <a:rPr lang="ru-RU" sz="2400" dirty="0">
                <a:latin typeface="Arial" pitchFamily="34" charset="0"/>
                <a:cs typeface="Arial" pitchFamily="34" charset="0"/>
              </a:rPr>
              <a:t> уравнений </a:t>
            </a:r>
            <a:r>
              <a:rPr lang="en-US" sz="2400" dirty="0">
                <a:latin typeface="Arial" pitchFamily="34" charset="0"/>
                <a:cs typeface="Arial" pitchFamily="34" charset="0"/>
              </a:rPr>
              <a:t>c </a:t>
            </a:r>
            <a:r>
              <a:rPr lang="en-US" sz="2400" i="1" dirty="0">
                <a:latin typeface="Arial" pitchFamily="34" charset="0"/>
                <a:cs typeface="Arial" pitchFamily="34" charset="0"/>
              </a:rPr>
              <a:t>n</a:t>
            </a:r>
            <a:r>
              <a:rPr lang="ru-RU" sz="2400" dirty="0">
                <a:latin typeface="Arial" pitchFamily="34" charset="0"/>
                <a:cs typeface="Arial" pitchFamily="34" charset="0"/>
              </a:rPr>
              <a:t>-1 неизвестными </a:t>
            </a:r>
            <a:r>
              <a:rPr lang="en-US" sz="2400" i="1" dirty="0">
                <a:latin typeface="Arial" pitchFamily="34" charset="0"/>
                <a:cs typeface="Arial" pitchFamily="34" charset="0"/>
              </a:rPr>
              <a:t>n</a:t>
            </a:r>
            <a:r>
              <a:rPr lang="ru-RU" sz="2400" dirty="0">
                <a:latin typeface="Arial" pitchFamily="34" charset="0"/>
                <a:cs typeface="Arial" pitchFamily="34" charset="0"/>
              </a:rPr>
              <a:t>-1 токами в параллельных линиях и с неизвестным напряжение.</a:t>
            </a:r>
          </a:p>
          <a:p>
            <a:endParaRPr lang="en-US" sz="2400" dirty="0">
              <a:latin typeface="Arial" pitchFamily="34" charset="0"/>
              <a:cs typeface="Arial" pitchFamily="34" charset="0"/>
            </a:endParaRPr>
          </a:p>
          <a:p>
            <a:endParaRPr lang="ru-RU" sz="2400" dirty="0">
              <a:latin typeface="Arial" pitchFamily="34" charset="0"/>
              <a:cs typeface="Arial" pitchFamily="34" charset="0"/>
            </a:endParaRPr>
          </a:p>
        </p:txBody>
      </p:sp>
    </p:spTree>
    <p:extLst>
      <p:ext uri="{BB962C8B-B14F-4D97-AF65-F5344CB8AC3E}">
        <p14:creationId xmlns:p14="http://schemas.microsoft.com/office/powerpoint/2010/main" xmlns="" val="114330031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Заголовок 4"/>
          <p:cNvSpPr>
            <a:spLocks noGrp="1"/>
          </p:cNvSpPr>
          <p:nvPr>
            <p:ph type="title"/>
          </p:nvPr>
        </p:nvSpPr>
        <p:spPr/>
        <p:txBody>
          <a:bodyPr/>
          <a:lstStyle/>
          <a:p>
            <a:r>
              <a:rPr lang="ru-RU" altLang="ru-RU" dirty="0"/>
              <a:t>Алгоритмическая модель расчета параметров для точки </a:t>
            </a:r>
            <a:r>
              <a:rPr lang="en-US" altLang="ru-RU" dirty="0" err="1"/>
              <a:t>Xf</a:t>
            </a:r>
            <a:r>
              <a:rPr lang="ru-RU" altLang="ru-RU" dirty="0"/>
              <a:t> </a:t>
            </a:r>
            <a:br>
              <a:rPr lang="ru-RU" altLang="ru-RU" dirty="0"/>
            </a:br>
            <a:endParaRPr lang="ru-RU" dirty="0"/>
          </a:p>
        </p:txBody>
      </p:sp>
      <p:pic>
        <p:nvPicPr>
          <p:cNvPr id="2" name="Picture 1">
            <a:extLst>
              <a:ext uri="{FF2B5EF4-FFF2-40B4-BE49-F238E27FC236}">
                <a16:creationId xmlns:a16="http://schemas.microsoft.com/office/drawing/2014/main" xmlns="" id="{E016EC34-4A6D-1D63-A1F2-577F7C92F322}"/>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834825" y="773723"/>
            <a:ext cx="8522350" cy="5456468"/>
          </a:xfrm>
          <a:prstGeom prst="rect">
            <a:avLst/>
          </a:prstGeom>
          <a:noFill/>
        </p:spPr>
      </p:pic>
    </p:spTree>
    <p:extLst>
      <p:ext uri="{BB962C8B-B14F-4D97-AF65-F5344CB8AC3E}">
        <p14:creationId xmlns:p14="http://schemas.microsoft.com/office/powerpoint/2010/main" xmlns="" val="4044144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Заголовок 1">
            <a:extLst>
              <a:ext uri="{FF2B5EF4-FFF2-40B4-BE49-F238E27FC236}">
                <a16:creationId xmlns:a16="http://schemas.microsoft.com/office/drawing/2014/main" xmlns="" id="{070C964A-38D7-F74F-07EB-CE9BC136B090}"/>
              </a:ext>
            </a:extLst>
          </p:cNvPr>
          <p:cNvSpPr>
            <a:spLocks noGrp="1"/>
          </p:cNvSpPr>
          <p:nvPr>
            <p:ph type="title"/>
          </p:nvPr>
        </p:nvSpPr>
        <p:spPr/>
        <p:txBody>
          <a:bodyPr/>
          <a:lstStyle/>
          <a:p>
            <a:r>
              <a:rPr lang="ru-RU" dirty="0"/>
              <a:t>Расчет эквивалентных погонных параметров НП</a:t>
            </a:r>
            <a:br>
              <a:rPr lang="ru-RU" dirty="0"/>
            </a:br>
            <a:endParaRPr lang="ru-RU" dirty="0"/>
          </a:p>
        </p:txBody>
      </p:sp>
      <p:sp>
        <p:nvSpPr>
          <p:cNvPr id="3" name="TextBox 2">
            <a:extLst>
              <a:ext uri="{FF2B5EF4-FFF2-40B4-BE49-F238E27FC236}">
                <a16:creationId xmlns:a16="http://schemas.microsoft.com/office/drawing/2014/main" xmlns="" id="{584DCCE0-FC80-1238-F167-9E917EC0241B}"/>
              </a:ext>
            </a:extLst>
          </p:cNvPr>
          <p:cNvSpPr txBox="1"/>
          <p:nvPr/>
        </p:nvSpPr>
        <p:spPr>
          <a:xfrm>
            <a:off x="763674" y="1124744"/>
            <a:ext cx="11428325" cy="4154984"/>
          </a:xfrm>
          <a:prstGeom prst="rect">
            <a:avLst/>
          </a:prstGeom>
          <a:noFill/>
        </p:spPr>
        <p:txBody>
          <a:bodyPr wrap="square">
            <a:spAutoFit/>
          </a:bodyPr>
          <a:lstStyle/>
          <a:p>
            <a:endParaRPr lang="en-US" sz="2400" dirty="0">
              <a:latin typeface="Arial" pitchFamily="34" charset="0"/>
              <a:cs typeface="Arial" pitchFamily="34" charset="0"/>
            </a:endParaRPr>
          </a:p>
          <a:p>
            <a:r>
              <a:rPr lang="ru-RU" sz="2400" dirty="0">
                <a:latin typeface="Arial" pitchFamily="34" charset="0"/>
                <a:cs typeface="Arial" pitchFamily="34" charset="0"/>
              </a:rPr>
              <a:t>Если линия неоднородная, то необходимо рассчитывать напряжение для каждого </a:t>
            </a:r>
            <a:r>
              <a:rPr lang="en-US" sz="2400" i="1" dirty="0" err="1">
                <a:latin typeface="Arial" pitchFamily="34" charset="0"/>
                <a:cs typeface="Arial" pitchFamily="34" charset="0"/>
              </a:rPr>
              <a:t>i</a:t>
            </a:r>
            <a:r>
              <a:rPr lang="ru-RU" sz="2400" dirty="0">
                <a:latin typeface="Arial" pitchFamily="34" charset="0"/>
                <a:cs typeface="Arial" pitchFamily="34" charset="0"/>
              </a:rPr>
              <a:t>-го однородного участка:</a:t>
            </a:r>
            <a:endParaRPr lang="en-US" sz="2400" dirty="0">
              <a:latin typeface="Arial" pitchFamily="34" charset="0"/>
              <a:cs typeface="Arial" pitchFamily="34" charset="0"/>
            </a:endParaRPr>
          </a:p>
          <a:p>
            <a:endParaRPr lang="en-US" sz="2400" dirty="0">
              <a:latin typeface="Arial" pitchFamily="34" charset="0"/>
              <a:cs typeface="Arial" pitchFamily="34" charset="0"/>
            </a:endParaRPr>
          </a:p>
          <a:p>
            <a:endParaRPr lang="ru-RU" sz="2400" dirty="0">
              <a:latin typeface="Arial" pitchFamily="34" charset="0"/>
              <a:cs typeface="Arial" pitchFamily="34" charset="0"/>
            </a:endParaRPr>
          </a:p>
          <a:p>
            <a:r>
              <a:rPr lang="ru-RU" sz="2400" dirty="0">
                <a:latin typeface="Arial" pitchFamily="34" charset="0"/>
                <a:cs typeface="Arial" pitchFamily="34" charset="0"/>
              </a:rPr>
              <a:t> </a:t>
            </a:r>
          </a:p>
          <a:p>
            <a:endParaRPr lang="ru-RU" sz="2400" dirty="0">
              <a:latin typeface="Arial" pitchFamily="34" charset="0"/>
              <a:cs typeface="Arial" pitchFamily="34" charset="0"/>
            </a:endParaRPr>
          </a:p>
          <a:p>
            <a:r>
              <a:rPr lang="ru-RU" sz="2400" dirty="0">
                <a:latin typeface="Arial" pitchFamily="34" charset="0"/>
                <a:cs typeface="Arial" pitchFamily="34" charset="0"/>
              </a:rPr>
              <a:t>По рассчитанным для каждого участка напряжениям определяют его эквивалентное с учетом всех параллельных линий погонное сопротивление нулевой последовательности в зависимости от места повреждения:</a:t>
            </a:r>
          </a:p>
          <a:p>
            <a:endParaRPr lang="ru-RU" sz="2400" dirty="0">
              <a:latin typeface="Arial" pitchFamily="34" charset="0"/>
              <a:cs typeface="Arial" pitchFamily="34" charset="0"/>
            </a:endParaRPr>
          </a:p>
        </p:txBody>
      </p:sp>
      <p:pic>
        <p:nvPicPr>
          <p:cNvPr id="4" name="Picture 1">
            <a:extLst>
              <a:ext uri="{FF2B5EF4-FFF2-40B4-BE49-F238E27FC236}">
                <a16:creationId xmlns:a16="http://schemas.microsoft.com/office/drawing/2014/main" xmlns="" id="{5D81DF3F-DA05-C247-264E-9C81D453CF23}"/>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019340" y="2258458"/>
            <a:ext cx="5256799" cy="1170542"/>
          </a:xfrm>
          <a:prstGeom prst="rect">
            <a:avLst/>
          </a:prstGeom>
          <a:noFill/>
        </p:spPr>
      </p:pic>
      <p:pic>
        <p:nvPicPr>
          <p:cNvPr id="5" name="Picture 3">
            <a:extLst>
              <a:ext uri="{FF2B5EF4-FFF2-40B4-BE49-F238E27FC236}">
                <a16:creationId xmlns:a16="http://schemas.microsoft.com/office/drawing/2014/main" xmlns="" id="{9B5A2954-BA72-3096-536B-2C3B86E09BD8}"/>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4019340" y="5009731"/>
            <a:ext cx="5455933" cy="1121985"/>
          </a:xfrm>
          <a:prstGeom prst="rect">
            <a:avLst/>
          </a:prstGeom>
          <a:noFill/>
        </p:spPr>
      </p:pic>
    </p:spTree>
    <p:extLst>
      <p:ext uri="{BB962C8B-B14F-4D97-AF65-F5344CB8AC3E}">
        <p14:creationId xmlns:p14="http://schemas.microsoft.com/office/powerpoint/2010/main" xmlns="" val="6586842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Заголовок 1">
            <a:extLst>
              <a:ext uri="{FF2B5EF4-FFF2-40B4-BE49-F238E27FC236}">
                <a16:creationId xmlns:a16="http://schemas.microsoft.com/office/drawing/2014/main" xmlns="" id="{5938F35B-FD48-F1BF-5590-7680A519DBF7}"/>
              </a:ext>
            </a:extLst>
          </p:cNvPr>
          <p:cNvSpPr>
            <a:spLocks noGrp="1"/>
          </p:cNvSpPr>
          <p:nvPr>
            <p:ph type="title"/>
          </p:nvPr>
        </p:nvSpPr>
        <p:spPr/>
        <p:txBody>
          <a:bodyPr/>
          <a:lstStyle/>
          <a:p>
            <a:r>
              <a:rPr lang="ru-RU" dirty="0"/>
              <a:t>Имитационные модели линии для расчета ОМП/защиты </a:t>
            </a:r>
            <a:br>
              <a:rPr lang="ru-RU" dirty="0"/>
            </a:br>
            <a:endParaRPr lang="ru-RU" dirty="0"/>
          </a:p>
        </p:txBody>
      </p:sp>
      <p:sp>
        <p:nvSpPr>
          <p:cNvPr id="3" name="TextBox 2">
            <a:extLst>
              <a:ext uri="{FF2B5EF4-FFF2-40B4-BE49-F238E27FC236}">
                <a16:creationId xmlns:a16="http://schemas.microsoft.com/office/drawing/2014/main" xmlns="" id="{5337A7A3-C5A4-4CA2-B700-FBD9F44973BF}"/>
              </a:ext>
            </a:extLst>
          </p:cNvPr>
          <p:cNvSpPr txBox="1"/>
          <p:nvPr/>
        </p:nvSpPr>
        <p:spPr>
          <a:xfrm>
            <a:off x="313264" y="1342072"/>
            <a:ext cx="11624736" cy="4154984"/>
          </a:xfrm>
          <a:prstGeom prst="rect">
            <a:avLst/>
          </a:prstGeom>
          <a:noFill/>
        </p:spPr>
        <p:txBody>
          <a:bodyPr wrap="square">
            <a:spAutoFit/>
          </a:bodyPr>
          <a:lstStyle/>
          <a:p>
            <a:pPr indent="711200" algn="just"/>
            <a:r>
              <a:rPr lang="ru-RU" sz="2400" dirty="0">
                <a:latin typeface="Arial" pitchFamily="34" charset="0"/>
                <a:cs typeface="Arial" pitchFamily="34" charset="0"/>
              </a:rPr>
              <a:t>Таким образом, полученные эквивалентные погонные сопротивления нулевой последовательности для участков линии до места предполагаемого повреждения составят одну расчетную модель для расчета токов КЗ или определения места повреждения в выбранной (предполагаемой) точке линии. Для получения точной модели всей линии необходимо произвести аналогичный расчет для каждого неоднородного участка линии. </a:t>
            </a:r>
          </a:p>
          <a:p>
            <a:pPr indent="711200" algn="just"/>
            <a:endParaRPr lang="en-US" sz="2400" dirty="0">
              <a:latin typeface="Arial" pitchFamily="34" charset="0"/>
              <a:cs typeface="Arial" pitchFamily="34" charset="0"/>
            </a:endParaRPr>
          </a:p>
          <a:p>
            <a:pPr indent="711200" algn="just"/>
            <a:r>
              <a:rPr lang="ru-RU" sz="2400" dirty="0">
                <a:latin typeface="Arial" pitchFamily="34" charset="0"/>
                <a:cs typeface="Arial" pitchFamily="34" charset="0"/>
              </a:rPr>
              <a:t>Опыт показывает, что для линий с проводящими тросами и наличием длинных коридоров совместного следования рассчитываемой линии и параллельных линий, количество заранее подготовленных моделей для ОМП достигает 30 и более комплектов.</a:t>
            </a:r>
          </a:p>
        </p:txBody>
      </p:sp>
    </p:spTree>
    <p:extLst>
      <p:ext uri="{BB962C8B-B14F-4D97-AF65-F5344CB8AC3E}">
        <p14:creationId xmlns:p14="http://schemas.microsoft.com/office/powerpoint/2010/main" xmlns="" val="24698599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2" name="Заголовок 1">
            <a:extLst>
              <a:ext uri="{FF2B5EF4-FFF2-40B4-BE49-F238E27FC236}">
                <a16:creationId xmlns:a16="http://schemas.microsoft.com/office/drawing/2014/main" xmlns="" id="{A7151EB3-B4D2-30BB-A399-45F3F0FC7AB4}"/>
              </a:ext>
            </a:extLst>
          </p:cNvPr>
          <p:cNvSpPr>
            <a:spLocks noGrp="1"/>
          </p:cNvSpPr>
          <p:nvPr>
            <p:ph type="title"/>
          </p:nvPr>
        </p:nvSpPr>
        <p:spPr/>
        <p:txBody>
          <a:bodyPr/>
          <a:lstStyle/>
          <a:p>
            <a:r>
              <a:rPr lang="ru-RU" dirty="0"/>
              <a:t>Способ расчета ОМП/защиты для линии со взаимоиндукцией </a:t>
            </a:r>
            <a:br>
              <a:rPr lang="ru-RU" dirty="0"/>
            </a:br>
            <a:endParaRPr lang="ru-RU" dirty="0"/>
          </a:p>
        </p:txBody>
      </p:sp>
      <p:sp>
        <p:nvSpPr>
          <p:cNvPr id="3" name="TextBox 2">
            <a:extLst>
              <a:ext uri="{FF2B5EF4-FFF2-40B4-BE49-F238E27FC236}">
                <a16:creationId xmlns:a16="http://schemas.microsoft.com/office/drawing/2014/main" xmlns="" id="{42260338-81AC-BB80-C3FE-A45009D0D37A}"/>
              </a:ext>
            </a:extLst>
          </p:cNvPr>
          <p:cNvSpPr txBox="1"/>
          <p:nvPr/>
        </p:nvSpPr>
        <p:spPr>
          <a:xfrm>
            <a:off x="104255" y="1190042"/>
            <a:ext cx="11869464" cy="4893647"/>
          </a:xfrm>
          <a:prstGeom prst="rect">
            <a:avLst/>
          </a:prstGeom>
          <a:noFill/>
        </p:spPr>
        <p:txBody>
          <a:bodyPr wrap="square">
            <a:spAutoFit/>
          </a:bodyPr>
          <a:lstStyle/>
          <a:p>
            <a:pPr indent="711200" algn="just"/>
            <a:r>
              <a:rPr lang="ru-RU" sz="2400" dirty="0">
                <a:latin typeface="Arial" pitchFamily="34" charset="0"/>
                <a:cs typeface="Arial" pitchFamily="34" charset="0"/>
              </a:rPr>
              <a:t>     По полученным моделям для всех возможных точек повреждения вдоль линии электропередачи можно выполнять расчеты. Алгоритм защиты или ОМП предполагает использование итерационного метода, путем поочередного использования подготовленных моделей до тех пор, пока на какой-либо модели место повреждения (или зона) не превысит границу участка. Далее с помощью математических методов может быть выполнено уточнение места повреждения. </a:t>
            </a:r>
            <a:endParaRPr lang="en-US" sz="2400" dirty="0">
              <a:latin typeface="Arial" pitchFamily="34" charset="0"/>
              <a:cs typeface="Arial" pitchFamily="34" charset="0"/>
            </a:endParaRPr>
          </a:p>
          <a:p>
            <a:pPr indent="711200" algn="just"/>
            <a:endParaRPr lang="ru-RU" sz="2400" dirty="0">
              <a:latin typeface="Arial" pitchFamily="34" charset="0"/>
              <a:cs typeface="Arial" pitchFamily="34" charset="0"/>
            </a:endParaRPr>
          </a:p>
          <a:p>
            <a:pPr indent="711200" algn="just"/>
            <a:r>
              <a:rPr lang="ru-RU" sz="2400" dirty="0">
                <a:latin typeface="Arial" pitchFamily="34" charset="0"/>
                <a:cs typeface="Arial" pitchFamily="34" charset="0"/>
              </a:rPr>
              <a:t>В общем случае расчет возможен и желателен не в реальном масштабе времени, особенно, когда ведется отложенный расчет предполагаемого места повреждения, т. е. при работе ОМП. В РЗА применение итерационного метода затруднительно из-за значительных расходов вычислительных мощностей терминала защиты. В то же время шаг итерации может быть значительно грубее, чем при расчетах места повреждения программой ОМП. </a:t>
            </a:r>
          </a:p>
        </p:txBody>
      </p:sp>
    </p:spTree>
    <p:extLst>
      <p:ext uri="{BB962C8B-B14F-4D97-AF65-F5344CB8AC3E}">
        <p14:creationId xmlns:p14="http://schemas.microsoft.com/office/powerpoint/2010/main" xmlns="" val="751540871"/>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Заголовок 1">
            <a:extLst>
              <a:ext uri="{FF2B5EF4-FFF2-40B4-BE49-F238E27FC236}">
                <a16:creationId xmlns:a16="http://schemas.microsoft.com/office/drawing/2014/main" xmlns="" id="{8897D107-8948-1C1C-DF10-51DCEFED3B5C}"/>
              </a:ext>
            </a:extLst>
          </p:cNvPr>
          <p:cNvSpPr>
            <a:spLocks noGrp="1"/>
          </p:cNvSpPr>
          <p:nvPr>
            <p:ph type="title"/>
          </p:nvPr>
        </p:nvSpPr>
        <p:spPr/>
        <p:txBody>
          <a:bodyPr/>
          <a:lstStyle/>
          <a:p>
            <a:pPr algn="ctr"/>
            <a:r>
              <a:rPr lang="ru-RU" dirty="0"/>
              <a:t>Упрощённая методика  расчета параметров НП</a:t>
            </a:r>
            <a:br>
              <a:rPr lang="ru-RU" dirty="0"/>
            </a:br>
            <a:endParaRPr lang="ru-RU" dirty="0"/>
          </a:p>
        </p:txBody>
      </p:sp>
      <p:sp>
        <p:nvSpPr>
          <p:cNvPr id="3" name="TextBox 2">
            <a:extLst>
              <a:ext uri="{FF2B5EF4-FFF2-40B4-BE49-F238E27FC236}">
                <a16:creationId xmlns:a16="http://schemas.microsoft.com/office/drawing/2014/main" xmlns="" id="{42260338-81AC-BB80-C3FE-A45009D0D37A}"/>
              </a:ext>
            </a:extLst>
          </p:cNvPr>
          <p:cNvSpPr txBox="1"/>
          <p:nvPr/>
        </p:nvSpPr>
        <p:spPr>
          <a:xfrm>
            <a:off x="0" y="835481"/>
            <a:ext cx="11869464" cy="5262979"/>
          </a:xfrm>
          <a:prstGeom prst="rect">
            <a:avLst/>
          </a:prstGeom>
          <a:noFill/>
        </p:spPr>
        <p:txBody>
          <a:bodyPr wrap="square">
            <a:spAutoFit/>
          </a:bodyPr>
          <a:lstStyle/>
          <a:p>
            <a:pPr indent="538163" algn="just"/>
            <a:r>
              <a:rPr lang="ru-RU" sz="2400" dirty="0">
                <a:latin typeface="Arial" pitchFamily="34" charset="0"/>
                <a:cs typeface="Arial" pitchFamily="34" charset="0"/>
              </a:rPr>
              <a:t>Упрощённая методика, </a:t>
            </a:r>
            <a:r>
              <a:rPr lang="ru-RU" sz="2400" dirty="0" smtClean="0">
                <a:latin typeface="Arial" pitchFamily="34" charset="0"/>
                <a:cs typeface="Arial" pitchFamily="34" charset="0"/>
              </a:rPr>
              <a:t>как и рассмотренный выше полноценный расчет, позволяет </a:t>
            </a:r>
            <a:r>
              <a:rPr lang="ru-RU" sz="2400" dirty="0">
                <a:latin typeface="Arial" pitchFamily="34" charset="0"/>
                <a:cs typeface="Arial" pitchFamily="34" charset="0"/>
              </a:rPr>
              <a:t>охватить расчётом все линии в определённых коридорах следования, отходящие, например, от подстанции, а также в коридорах примыкания линий по всей длине следования и получить предварительно для расчётной линии зависимости реактивной и активной  составляющих погонного сопротивления нулевой последовательности. В отличие от полной версии расчёта удельных параметров нулевой </a:t>
            </a:r>
            <a:r>
              <a:rPr lang="ru-RU" sz="2400" dirty="0" smtClean="0">
                <a:latin typeface="Arial" pitchFamily="34" charset="0"/>
                <a:cs typeface="Arial" pitchFamily="34" charset="0"/>
              </a:rPr>
              <a:t>последовательности, </a:t>
            </a:r>
            <a:r>
              <a:rPr lang="ru-RU" sz="2400" dirty="0">
                <a:latin typeface="Arial" pitchFamily="34" charset="0"/>
                <a:cs typeface="Arial" pitchFamily="34" charset="0"/>
              </a:rPr>
              <a:t>в </a:t>
            </a:r>
            <a:r>
              <a:rPr lang="ru-RU" sz="2400" dirty="0" smtClean="0">
                <a:latin typeface="Arial" pitchFamily="34" charset="0"/>
                <a:cs typeface="Arial" pitchFamily="34" charset="0"/>
              </a:rPr>
              <a:t>упрощенном </a:t>
            </a:r>
            <a:r>
              <a:rPr lang="ru-RU" sz="2400" dirty="0">
                <a:latin typeface="Arial" pitchFamily="34" charset="0"/>
                <a:cs typeface="Arial" pitchFamily="34" charset="0"/>
              </a:rPr>
              <a:t>подходе не принимаются в расчёт составляющие токов нулевой последовательности ненаблюдаемого (приёмного) конца из-за незначительной длины их протекания по линии при использовании данной методики для целей РЗА.</a:t>
            </a:r>
          </a:p>
          <a:p>
            <a:pPr indent="538163" algn="just"/>
            <a:r>
              <a:rPr lang="ru-RU" sz="2400" dirty="0">
                <a:latin typeface="Arial" pitchFamily="34" charset="0"/>
                <a:cs typeface="Arial" pitchFamily="34" charset="0"/>
              </a:rPr>
              <a:t>Модифицируя расчётные формулы из </a:t>
            </a:r>
            <a:r>
              <a:rPr lang="ru-RU" sz="2400" dirty="0" smtClean="0">
                <a:latin typeface="Arial" pitchFamily="34" charset="0"/>
                <a:cs typeface="Arial" pitchFamily="34" charset="0"/>
              </a:rPr>
              <a:t>полноценной методики для </a:t>
            </a:r>
            <a:r>
              <a:rPr lang="ru-RU" sz="2400" dirty="0">
                <a:latin typeface="Arial" pitchFamily="34" charset="0"/>
                <a:cs typeface="Arial" pitchFamily="34" charset="0"/>
              </a:rPr>
              <a:t>случая КЗ в конце зоны (линии), удельные параметры нулевой последовательности можно рассчитать по формуле:</a:t>
            </a:r>
          </a:p>
          <a:p>
            <a:pPr indent="711200" algn="just"/>
            <a:endParaRPr lang="ru-RU" sz="2400" dirty="0">
              <a:latin typeface="Arial" pitchFamily="34" charset="0"/>
              <a:cs typeface="Arial" pitchFamily="34" charset="0"/>
            </a:endParaRPr>
          </a:p>
        </p:txBody>
      </p:sp>
      <p:graphicFrame>
        <p:nvGraphicFramePr>
          <p:cNvPr id="2050" name="Object 2"/>
          <p:cNvGraphicFramePr>
            <a:graphicFrameLocks noChangeAspect="1"/>
          </p:cNvGraphicFramePr>
          <p:nvPr/>
        </p:nvGraphicFramePr>
        <p:xfrm>
          <a:off x="4478482" y="5174348"/>
          <a:ext cx="4821551" cy="1499792"/>
        </p:xfrm>
        <a:graphic>
          <a:graphicData uri="http://schemas.openxmlformats.org/presentationml/2006/ole">
            <p:oleObj spid="_x0000_s2050" name="Equation" r:id="rId3" imgW="2082800" imgH="647700" progId="Equation.DSMT4">
              <p:embed/>
            </p:oleObj>
          </a:graphicData>
        </a:graphic>
      </p:graphicFrame>
    </p:spTree>
    <p:extLst>
      <p:ext uri="{BB962C8B-B14F-4D97-AF65-F5344CB8AC3E}">
        <p14:creationId xmlns:p14="http://schemas.microsoft.com/office/powerpoint/2010/main" xmlns="" val="24960830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781011890" name="Номер слайда 1"/>
          <p:cNvSpPr>
            <a:spLocks noGrp="1"/>
          </p:cNvSpPr>
          <p:nvPr>
            <p:ph type="sldNum" sz="quarter" idx="4294967295"/>
          </p:nvPr>
        </p:nvSpPr>
        <p:spPr bwMode="auto">
          <a:xfrm>
            <a:off x="11755438" y="6403975"/>
            <a:ext cx="436562" cy="365125"/>
          </a:xfrm>
          <a:prstGeom prst="rect">
            <a:avLst/>
          </a:prstGeom>
        </p:spPr>
        <p:txBody>
          <a:bodyPr/>
          <a:lstStyle/>
          <a:p>
            <a:pPr algn="ctr">
              <a:defRPr/>
            </a:pPr>
            <a:fld id="{9C38DABD-2830-7F62-E3A6-4AC4C1F61816}" type="slidenum">
              <a:rPr lang="ru-RU" sz="1400" b="1">
                <a:solidFill>
                  <a:srgbClr val="315026"/>
                </a:solidFill>
              </a:rPr>
              <a:pPr algn="ctr">
                <a:defRPr/>
              </a:pPr>
              <a:t>17</a:t>
            </a:fld>
            <a:endParaRPr sz="1400" b="1">
              <a:solidFill>
                <a:srgbClr val="315026"/>
              </a:solidFill>
            </a:endParaRPr>
          </a:p>
        </p:txBody>
      </p:sp>
      <p:sp>
        <p:nvSpPr>
          <p:cNvPr id="242273639" name="TextBox 2"/>
          <p:cNvSpPr txBox="1"/>
          <p:nvPr/>
        </p:nvSpPr>
        <p:spPr bwMode="auto">
          <a:xfrm>
            <a:off x="0" y="201464"/>
            <a:ext cx="12192000" cy="523220"/>
          </a:xfrm>
          <a:prstGeom prst="rect">
            <a:avLst/>
          </a:prstGeom>
          <a:noFill/>
        </p:spPr>
        <p:txBody>
          <a:bodyPr wrap="square" rtlCol="0">
            <a:spAutoFit/>
          </a:bodyPr>
          <a:lstStyle/>
          <a:p>
            <a:pPr algn="ctr">
              <a:defRPr/>
            </a:pPr>
            <a:r>
              <a:rPr lang="ru-RU" sz="2800" b="1" dirty="0"/>
              <a:t>Упрощённая методика  расчета параметров НП</a:t>
            </a:r>
            <a:endParaRPr sz="2800" b="1" dirty="0">
              <a:latin typeface="Century Gothic"/>
            </a:endParaRPr>
          </a:p>
        </p:txBody>
      </p:sp>
      <p:sp>
        <p:nvSpPr>
          <p:cNvPr id="3" name="TextBox 2">
            <a:extLst>
              <a:ext uri="{FF2B5EF4-FFF2-40B4-BE49-F238E27FC236}">
                <a16:creationId xmlns="" xmlns:a16="http://schemas.microsoft.com/office/drawing/2014/main" id="{42260338-81AC-BB80-C3FE-A45009D0D37A}"/>
              </a:ext>
            </a:extLst>
          </p:cNvPr>
          <p:cNvSpPr txBox="1"/>
          <p:nvPr/>
        </p:nvSpPr>
        <p:spPr>
          <a:xfrm>
            <a:off x="0" y="744597"/>
            <a:ext cx="12192000" cy="6001643"/>
          </a:xfrm>
          <a:prstGeom prst="rect">
            <a:avLst/>
          </a:prstGeom>
          <a:noFill/>
        </p:spPr>
        <p:txBody>
          <a:bodyPr wrap="square">
            <a:spAutoFit/>
          </a:bodyPr>
          <a:lstStyle/>
          <a:p>
            <a:pPr marL="177800"/>
            <a:r>
              <a:rPr lang="en-US" sz="2400" dirty="0" smtClean="0"/>
              <a:t>          </a:t>
            </a:r>
            <a:r>
              <a:rPr lang="ru-RU" sz="2400" dirty="0" smtClean="0"/>
              <a:t>–  </a:t>
            </a:r>
            <a:r>
              <a:rPr lang="ru-RU" sz="2400" dirty="0"/>
              <a:t>удельные параметры нулевой последовательности с учётом тросов и параллельных линий, Ом/км; </a:t>
            </a:r>
          </a:p>
          <a:p>
            <a:pPr marL="893763"/>
            <a:r>
              <a:rPr lang="ru-RU" sz="2400" dirty="0"/>
              <a:t>– удельное сопротивление линии нулевой последовательности с внесёнными в него стальными тросами, Ом/км; </a:t>
            </a:r>
          </a:p>
          <a:p>
            <a:pPr marL="893763"/>
            <a:r>
              <a:rPr lang="ru-RU" sz="2400" dirty="0"/>
              <a:t>– удельное сопротивление взаимоиндукции между основной линией и </a:t>
            </a:r>
            <a:r>
              <a:rPr lang="ru-RU" sz="2400" i="1" dirty="0"/>
              <a:t>i</a:t>
            </a:r>
            <a:r>
              <a:rPr lang="ru-RU" sz="2400" dirty="0"/>
              <a:t>-м                     участком </a:t>
            </a:r>
            <a:r>
              <a:rPr lang="ru-RU" sz="2400" i="1" dirty="0"/>
              <a:t>k</a:t>
            </a:r>
            <a:r>
              <a:rPr lang="ru-RU" sz="2400" dirty="0"/>
              <a:t>-ой параллельной линии (троса), Ом/км; </a:t>
            </a:r>
          </a:p>
          <a:p>
            <a:pPr marL="893763"/>
            <a:r>
              <a:rPr lang="ru-RU" sz="2400" dirty="0"/>
              <a:t> – удельное сопротивление линии нулевой последовательности с внесёнными в него стальными тросами</a:t>
            </a:r>
            <a:r>
              <a:rPr lang="ru-RU" sz="2400" i="1" dirty="0"/>
              <a:t> k</a:t>
            </a:r>
            <a:r>
              <a:rPr lang="ru-RU" sz="2400" dirty="0"/>
              <a:t>-ой параллельной линии или проводящего троса, Ом/км; </a:t>
            </a:r>
          </a:p>
          <a:p>
            <a:pPr marL="893763"/>
            <a:r>
              <a:rPr lang="en-US" sz="2400" dirty="0" smtClean="0"/>
              <a:t>   </a:t>
            </a:r>
            <a:r>
              <a:rPr lang="ru-RU" sz="2400" dirty="0" smtClean="0"/>
              <a:t> </a:t>
            </a:r>
            <a:r>
              <a:rPr lang="ru-RU" sz="2400" dirty="0"/>
              <a:t>– суммарное сопротивление нулевой последовательности прилегающих систем относительно </a:t>
            </a:r>
            <a:r>
              <a:rPr lang="ru-RU" sz="2400" i="1" dirty="0"/>
              <a:t>k</a:t>
            </a:r>
            <a:r>
              <a:rPr lang="ru-RU" sz="2400" dirty="0"/>
              <a:t>-ой параллельной линии, Ом;</a:t>
            </a:r>
          </a:p>
          <a:p>
            <a:pPr marL="893763"/>
            <a:r>
              <a:rPr lang="ru-RU" sz="2400" dirty="0"/>
              <a:t> – участок длины </a:t>
            </a:r>
            <a:r>
              <a:rPr lang="ru-RU" sz="2400" i="1" dirty="0"/>
              <a:t>k</a:t>
            </a:r>
            <a:r>
              <a:rPr lang="ru-RU" sz="2400" dirty="0"/>
              <a:t>-ой линии, на котором наблюдается магнитная связь между основной и </a:t>
            </a:r>
            <a:r>
              <a:rPr lang="ru-RU" sz="2400" i="1" dirty="0"/>
              <a:t>k</a:t>
            </a:r>
            <a:r>
              <a:rPr lang="ru-RU" sz="2400" dirty="0"/>
              <a:t>-ой линиями, км;</a:t>
            </a:r>
          </a:p>
          <a:p>
            <a:pPr marL="893763"/>
            <a:r>
              <a:rPr lang="ru-RU" sz="2400" dirty="0"/>
              <a:t> – длина </a:t>
            </a:r>
            <a:r>
              <a:rPr lang="ru-RU" sz="2400" i="1" dirty="0"/>
              <a:t>k</a:t>
            </a:r>
            <a:r>
              <a:rPr lang="ru-RU" sz="2400" dirty="0"/>
              <a:t>-ой параллельной линии, км;</a:t>
            </a:r>
          </a:p>
          <a:p>
            <a:pPr marL="893763" indent="-801688"/>
            <a:r>
              <a:rPr lang="ru-RU" sz="2400" i="1" dirty="0"/>
              <a:t>   </a:t>
            </a:r>
            <a:r>
              <a:rPr lang="ru-RU" sz="2400" i="1" dirty="0" err="1"/>
              <a:t>m</a:t>
            </a:r>
            <a:r>
              <a:rPr lang="ru-RU" sz="2400" i="1" dirty="0"/>
              <a:t>      </a:t>
            </a:r>
            <a:r>
              <a:rPr lang="ru-RU" sz="2400" dirty="0"/>
              <a:t> – число учитываемых параллельных линий до места расчётного повреждения;</a:t>
            </a:r>
          </a:p>
          <a:p>
            <a:pPr marL="893763" indent="-801688"/>
            <a:r>
              <a:rPr lang="ru-RU" sz="2400" i="1" dirty="0"/>
              <a:t>   </a:t>
            </a:r>
            <a:r>
              <a:rPr lang="ru-RU" sz="2400" i="1" dirty="0" err="1"/>
              <a:t>n</a:t>
            </a:r>
            <a:r>
              <a:rPr lang="ru-RU" sz="2400" i="1" dirty="0"/>
              <a:t>       </a:t>
            </a:r>
            <a:r>
              <a:rPr lang="ru-RU" sz="2400" dirty="0"/>
              <a:t> – число участков магнитного взаимодействия между основной и </a:t>
            </a:r>
            <a:r>
              <a:rPr lang="ru-RU" sz="2400" i="1" dirty="0"/>
              <a:t>k</a:t>
            </a:r>
            <a:r>
              <a:rPr lang="ru-RU" sz="2400" dirty="0"/>
              <a:t>-ой линиями.</a:t>
            </a:r>
          </a:p>
          <a:p>
            <a:pPr marL="893763" algn="just"/>
            <a:endParaRPr lang="ru-RU" sz="2400" dirty="0">
              <a:latin typeface="Arial" pitchFamily="34" charset="0"/>
              <a:cs typeface="Arial" pitchFamily="34" charset="0"/>
            </a:endParaRPr>
          </a:p>
        </p:txBody>
      </p:sp>
      <p:graphicFrame>
        <p:nvGraphicFramePr>
          <p:cNvPr id="60418" name="Object 2"/>
          <p:cNvGraphicFramePr>
            <a:graphicFrameLocks noChangeAspect="1"/>
          </p:cNvGraphicFramePr>
          <p:nvPr/>
        </p:nvGraphicFramePr>
        <p:xfrm>
          <a:off x="316733" y="694971"/>
          <a:ext cx="519780" cy="577533"/>
        </p:xfrm>
        <a:graphic>
          <a:graphicData uri="http://schemas.openxmlformats.org/presentationml/2006/ole">
            <p:oleObj spid="_x0000_s3074" name="Equation" r:id="rId3" imgW="228501" imgH="253890" progId="Equation.DSMT4">
              <p:embed/>
            </p:oleObj>
          </a:graphicData>
        </a:graphic>
      </p:graphicFrame>
      <p:graphicFrame>
        <p:nvGraphicFramePr>
          <p:cNvPr id="60419" name="Object 3"/>
          <p:cNvGraphicFramePr>
            <a:graphicFrameLocks noChangeAspect="1"/>
          </p:cNvGraphicFramePr>
          <p:nvPr/>
        </p:nvGraphicFramePr>
        <p:xfrm>
          <a:off x="264160" y="1447759"/>
          <a:ext cx="508000" cy="552174"/>
        </p:xfrm>
        <a:graphic>
          <a:graphicData uri="http://schemas.openxmlformats.org/presentationml/2006/ole">
            <p:oleObj spid="_x0000_s3075" name="Equation" r:id="rId4" imgW="203024" imgH="253780" progId="Equation.DSMT4">
              <p:embed/>
            </p:oleObj>
          </a:graphicData>
        </a:graphic>
      </p:graphicFrame>
      <p:graphicFrame>
        <p:nvGraphicFramePr>
          <p:cNvPr id="60420" name="Object 4"/>
          <p:cNvGraphicFramePr>
            <a:graphicFrameLocks noChangeAspect="1"/>
          </p:cNvGraphicFramePr>
          <p:nvPr/>
        </p:nvGraphicFramePr>
        <p:xfrm>
          <a:off x="172720" y="2148516"/>
          <a:ext cx="614800" cy="655644"/>
        </p:xfrm>
        <a:graphic>
          <a:graphicData uri="http://schemas.openxmlformats.org/presentationml/2006/ole">
            <p:oleObj spid="_x0000_s3076" name="Equation" r:id="rId5" imgW="342751" imgH="304668" progId="Equation.DSMT4">
              <p:embed/>
            </p:oleObj>
          </a:graphicData>
        </a:graphic>
      </p:graphicFrame>
      <p:graphicFrame>
        <p:nvGraphicFramePr>
          <p:cNvPr id="60421" name="Object 5"/>
          <p:cNvGraphicFramePr>
            <a:graphicFrameLocks noChangeAspect="1"/>
          </p:cNvGraphicFramePr>
          <p:nvPr/>
        </p:nvGraphicFramePr>
        <p:xfrm>
          <a:off x="223520" y="2929709"/>
          <a:ext cx="634604" cy="604384"/>
        </p:xfrm>
        <a:graphic>
          <a:graphicData uri="http://schemas.openxmlformats.org/presentationml/2006/ole">
            <p:oleObj spid="_x0000_s3077" name="Equation" r:id="rId6" imgW="266469" imgH="253780" progId="Equation.DSMT4">
              <p:embed/>
            </p:oleObj>
          </a:graphicData>
        </a:graphic>
      </p:graphicFrame>
      <p:graphicFrame>
        <p:nvGraphicFramePr>
          <p:cNvPr id="60422" name="Object 6"/>
          <p:cNvGraphicFramePr>
            <a:graphicFrameLocks noChangeAspect="1"/>
          </p:cNvGraphicFramePr>
          <p:nvPr/>
        </p:nvGraphicFramePr>
        <p:xfrm>
          <a:off x="217714" y="3521880"/>
          <a:ext cx="1081585" cy="606743"/>
        </p:xfrm>
        <a:graphic>
          <a:graphicData uri="http://schemas.openxmlformats.org/presentationml/2006/ole">
            <p:oleObj spid="_x0000_s3078" name="Equation" r:id="rId7" imgW="520474" imgH="291973" progId="Equation.DSMT4">
              <p:embed/>
            </p:oleObj>
          </a:graphicData>
        </a:graphic>
      </p:graphicFrame>
      <p:graphicFrame>
        <p:nvGraphicFramePr>
          <p:cNvPr id="60423" name="Object 7"/>
          <p:cNvGraphicFramePr>
            <a:graphicFrameLocks noChangeAspect="1"/>
          </p:cNvGraphicFramePr>
          <p:nvPr/>
        </p:nvGraphicFramePr>
        <p:xfrm>
          <a:off x="335280" y="4404579"/>
          <a:ext cx="386080" cy="506730"/>
        </p:xfrm>
        <a:graphic>
          <a:graphicData uri="http://schemas.openxmlformats.org/presentationml/2006/ole">
            <p:oleObj spid="_x0000_s3079" name="Equation" r:id="rId8" imgW="203024" imgH="266469" progId="Equation.DSMT4">
              <p:embed/>
            </p:oleObj>
          </a:graphicData>
        </a:graphic>
      </p:graphicFrame>
      <p:graphicFrame>
        <p:nvGraphicFramePr>
          <p:cNvPr id="11" name="Object 7"/>
          <p:cNvGraphicFramePr>
            <a:graphicFrameLocks noChangeAspect="1"/>
          </p:cNvGraphicFramePr>
          <p:nvPr/>
        </p:nvGraphicFramePr>
        <p:xfrm>
          <a:off x="403543" y="5052190"/>
          <a:ext cx="288925" cy="481012"/>
        </p:xfrm>
        <a:graphic>
          <a:graphicData uri="http://schemas.openxmlformats.org/presentationml/2006/ole">
            <p:oleObj spid="_x0000_s3080" name="Equation" r:id="rId9" imgW="152268" imgH="253780" progId="Equation.DSMT4">
              <p:embed/>
            </p:oleObj>
          </a:graphicData>
        </a:graphic>
      </p:graphicFrame>
    </p:spTree>
    <p:extLst>
      <p:ext uri="{BB962C8B-B14F-4D97-AF65-F5344CB8AC3E}">
        <p14:creationId xmlns="" xmlns:p14="http://schemas.microsoft.com/office/powerpoint/2010/main" val="751540871"/>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81011890" name="Номер слайда 1"/>
          <p:cNvSpPr>
            <a:spLocks noGrp="1"/>
          </p:cNvSpPr>
          <p:nvPr>
            <p:ph type="sldNum" sz="quarter" idx="4294967295"/>
          </p:nvPr>
        </p:nvSpPr>
        <p:spPr bwMode="auto">
          <a:xfrm>
            <a:off x="11755438" y="6403975"/>
            <a:ext cx="436562" cy="365125"/>
          </a:xfrm>
          <a:prstGeom prst="rect">
            <a:avLst/>
          </a:prstGeom>
        </p:spPr>
        <p:txBody>
          <a:bodyPr/>
          <a:lstStyle/>
          <a:p>
            <a:pPr algn="ctr">
              <a:defRPr/>
            </a:pPr>
            <a:fld id="{9C38DABD-2830-7F62-E3A6-4AC4C1F61816}" type="slidenum">
              <a:rPr lang="ru-RU" sz="1400" b="1">
                <a:solidFill>
                  <a:srgbClr val="315026"/>
                </a:solidFill>
              </a:rPr>
              <a:pPr algn="ctr">
                <a:defRPr/>
              </a:pPr>
              <a:t>18</a:t>
            </a:fld>
            <a:endParaRPr sz="1400" b="1">
              <a:solidFill>
                <a:srgbClr val="315026"/>
              </a:solidFill>
            </a:endParaRPr>
          </a:p>
        </p:txBody>
      </p:sp>
      <p:sp>
        <p:nvSpPr>
          <p:cNvPr id="242273639" name="TextBox 2"/>
          <p:cNvSpPr txBox="1"/>
          <p:nvPr/>
        </p:nvSpPr>
        <p:spPr bwMode="auto">
          <a:xfrm>
            <a:off x="0" y="201464"/>
            <a:ext cx="12192000" cy="523220"/>
          </a:xfrm>
          <a:prstGeom prst="rect">
            <a:avLst/>
          </a:prstGeom>
          <a:noFill/>
        </p:spPr>
        <p:txBody>
          <a:bodyPr wrap="square" rtlCol="0">
            <a:spAutoFit/>
          </a:bodyPr>
          <a:lstStyle/>
          <a:p>
            <a:pPr algn="ctr">
              <a:defRPr/>
            </a:pPr>
            <a:r>
              <a:rPr lang="ru-RU" sz="2800" b="1" dirty="0"/>
              <a:t>Упрощённая методика  расчета параметров НП</a:t>
            </a:r>
            <a:endParaRPr sz="2800" b="1" dirty="0">
              <a:latin typeface="Century Gothic"/>
            </a:endParaRPr>
          </a:p>
        </p:txBody>
      </p:sp>
      <p:sp>
        <p:nvSpPr>
          <p:cNvPr id="61450" name="Rectangle 10"/>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61449" name="Object 9"/>
          <p:cNvGraphicFramePr>
            <a:graphicFrameLocks/>
          </p:cNvGraphicFramePr>
          <p:nvPr/>
        </p:nvGraphicFramePr>
        <p:xfrm>
          <a:off x="152400" y="762000"/>
          <a:ext cx="5557520" cy="4175760"/>
        </p:xfrm>
        <a:graphic>
          <a:graphicData uri="http://schemas.openxmlformats.org/presentationml/2006/ole">
            <p:oleObj spid="_x0000_s4098" name="Visio" r:id="rId3" imgW="4471655" imgH="2982805" progId="">
              <p:embed/>
            </p:oleObj>
          </a:graphicData>
        </a:graphic>
      </p:graphicFrame>
      <p:sp>
        <p:nvSpPr>
          <p:cNvPr id="61451" name="Rectangle 11"/>
          <p:cNvSpPr>
            <a:spLocks noChangeArrowheads="1"/>
          </p:cNvSpPr>
          <p:nvPr/>
        </p:nvSpPr>
        <p:spPr bwMode="auto">
          <a:xfrm>
            <a:off x="-1" y="4813330"/>
            <a:ext cx="5814391"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Структурная схема линии 500 кВ «</a:t>
            </a:r>
            <a:r>
              <a:rPr kumimoji="0" lang="ru-RU" sz="2400" b="0" i="0" u="none" strike="noStrike" cap="none" normalizeH="0" baseline="0" dirty="0" err="1">
                <a:ln>
                  <a:noFill/>
                </a:ln>
                <a:solidFill>
                  <a:schemeClr val="tx1"/>
                </a:solidFill>
                <a:effectLst/>
                <a:latin typeface="Times New Roman" pitchFamily="18" charset="0"/>
                <a:ea typeface="Times New Roman" pitchFamily="18" charset="0"/>
                <a:cs typeface="Times New Roman" pitchFamily="18" charset="0"/>
              </a:rPr>
              <a:t>Зейская</a:t>
            </a:r>
            <a:r>
              <a:rPr kumimoji="0" lang="ru-RU" sz="2400" b="0" i="0" u="none" strike="noStrike" cap="none" normalizeH="0" baseline="0" dirty="0">
                <a:ln>
                  <a:noFill/>
                </a:ln>
                <a:solidFill>
                  <a:schemeClr val="tx1"/>
                </a:solidFill>
                <a:effectLst/>
                <a:latin typeface="Times New Roman" pitchFamily="18" charset="0"/>
                <a:ea typeface="Times New Roman" pitchFamily="18" charset="0"/>
                <a:cs typeface="Times New Roman" pitchFamily="18" charset="0"/>
              </a:rPr>
              <a:t> ГЭС- Амурская» (а) и ее модель для расчёта удельных параметров нулевой последовательности (б)</a:t>
            </a:r>
            <a:endParaRPr kumimoji="0" lang="ru-RU" sz="2400" b="0" i="0" u="none" strike="noStrike" cap="none" normalizeH="0" baseline="0" dirty="0">
              <a:ln>
                <a:noFill/>
              </a:ln>
              <a:solidFill>
                <a:schemeClr val="tx1"/>
              </a:solidFill>
              <a:effectLst/>
              <a:latin typeface="Arial" pitchFamily="34" charset="0"/>
              <a:cs typeface="Arial" pitchFamily="34" charset="0"/>
            </a:endParaRPr>
          </a:p>
        </p:txBody>
      </p:sp>
      <p:graphicFrame>
        <p:nvGraphicFramePr>
          <p:cNvPr id="61452" name="Object 12"/>
          <p:cNvGraphicFramePr>
            <a:graphicFrameLocks noChangeAspect="1"/>
          </p:cNvGraphicFramePr>
          <p:nvPr/>
        </p:nvGraphicFramePr>
        <p:xfrm>
          <a:off x="6141027" y="1811986"/>
          <a:ext cx="5145199" cy="2160804"/>
        </p:xfrm>
        <a:graphic>
          <a:graphicData uri="http://schemas.openxmlformats.org/presentationml/2006/ole">
            <p:oleObj spid="_x0000_s4099" name="Equation" r:id="rId4" imgW="2933700" imgH="1231900" progId="Equation.DSMT4">
              <p:embed/>
            </p:oleObj>
          </a:graphicData>
        </a:graphic>
      </p:graphicFrame>
      <p:sp>
        <p:nvSpPr>
          <p:cNvPr id="61454" name="Rectangle 14"/>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61456" name="Rectangle 16"/>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a:ln>
                  <a:noFill/>
                </a:ln>
                <a:solidFill>
                  <a:schemeClr val="tx1"/>
                </a:solidFill>
                <a:effectLst/>
                <a:latin typeface="Arial" pitchFamily="34" charset="0"/>
                <a:ea typeface="Times New Roman" pitchFamily="18" charset="0"/>
                <a:cs typeface="Arial" pitchFamily="34" charset="0"/>
              </a:rPr>
              <a:t>–</a:t>
            </a:r>
            <a:endParaRPr kumimoji="0" lang="ru-RU" sz="1800" b="0" i="0" u="none" strike="noStrike" cap="none" normalizeH="0" baseline="0">
              <a:ln>
                <a:noFill/>
              </a:ln>
              <a:solidFill>
                <a:schemeClr val="tx1"/>
              </a:solidFill>
              <a:effectLst/>
              <a:latin typeface="Arial" pitchFamily="34" charset="0"/>
              <a:cs typeface="Arial" pitchFamily="34" charset="0"/>
            </a:endParaRPr>
          </a:p>
        </p:txBody>
      </p:sp>
      <p:pic>
        <p:nvPicPr>
          <p:cNvPr id="61455" name="Picture 15"/>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669280" y="4378960"/>
            <a:ext cx="6370320" cy="812800"/>
          </a:xfrm>
          <a:prstGeom prst="rect">
            <a:avLst/>
          </a:prstGeom>
          <a:noFill/>
        </p:spPr>
      </p:pic>
      <p:sp>
        <p:nvSpPr>
          <p:cNvPr id="61457" name="Rectangle 17"/>
          <p:cNvSpPr>
            <a:spLocks noChangeArrowheads="1"/>
          </p:cNvSpPr>
          <p:nvPr/>
        </p:nvSpPr>
        <p:spPr bwMode="auto">
          <a:xfrm>
            <a:off x="0" y="333375"/>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900" b="0" i="0" u="none" strike="noStrike" cap="none" normalizeH="0" baseline="0">
                <a:ln>
                  <a:noFill/>
                </a:ln>
                <a:solidFill>
                  <a:schemeClr val="tx1"/>
                </a:solidFill>
                <a:effectLst/>
                <a:latin typeface="Arial" pitchFamily="34" charset="0"/>
                <a:cs typeface="Arial" pitchFamily="34" charset="0"/>
              </a:rPr>
              <a:t> </a:t>
            </a:r>
            <a:endParaRPr kumimoji="0" lang="ru-RU" sz="1800" b="0" i="0" u="none" strike="noStrike" cap="none" normalizeH="0" baseline="0">
              <a:ln>
                <a:noFill/>
              </a:ln>
              <a:solidFill>
                <a:schemeClr val="tx1"/>
              </a:solidFill>
              <a:effectLst/>
              <a:latin typeface="Arial" pitchFamily="34" charset="0"/>
              <a:cs typeface="Arial" pitchFamily="34" charset="0"/>
            </a:endParaRPr>
          </a:p>
        </p:txBody>
      </p:sp>
      <p:graphicFrame>
        <p:nvGraphicFramePr>
          <p:cNvPr id="61458" name="Object 18"/>
          <p:cNvGraphicFramePr>
            <a:graphicFrameLocks noChangeAspect="1"/>
          </p:cNvGraphicFramePr>
          <p:nvPr/>
        </p:nvGraphicFramePr>
        <p:xfrm>
          <a:off x="5640070" y="1087120"/>
          <a:ext cx="6300974" cy="604203"/>
        </p:xfrm>
        <a:graphic>
          <a:graphicData uri="http://schemas.openxmlformats.org/presentationml/2006/ole">
            <p:oleObj spid="_x0000_s4100" name="Equation" r:id="rId6" imgW="2781300" imgH="266700" progId="Equation.DSMT4">
              <p:embed/>
            </p:oleObj>
          </a:graphicData>
        </a:graphic>
      </p:graphicFrame>
    </p:spTree>
    <p:extLst>
      <p:ext uri="{BB962C8B-B14F-4D97-AF65-F5344CB8AC3E}">
        <p14:creationId xmlns="" xmlns:p14="http://schemas.microsoft.com/office/powerpoint/2010/main" val="7515408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Заголовок 1">
            <a:extLst>
              <a:ext uri="{FF2B5EF4-FFF2-40B4-BE49-F238E27FC236}">
                <a16:creationId xmlns:a16="http://schemas.microsoft.com/office/drawing/2014/main" xmlns="" id="{0B6D345E-484A-160E-07D8-6455AF2E8287}"/>
              </a:ext>
            </a:extLst>
          </p:cNvPr>
          <p:cNvSpPr>
            <a:spLocks noGrp="1"/>
          </p:cNvSpPr>
          <p:nvPr>
            <p:ph type="title"/>
          </p:nvPr>
        </p:nvSpPr>
        <p:spPr/>
        <p:txBody>
          <a:bodyPr/>
          <a:lstStyle/>
          <a:p>
            <a:pPr algn="ctr"/>
            <a:r>
              <a:rPr lang="ru-RU" dirty="0"/>
              <a:t>Упрощённая методика  расчета параметров НП</a:t>
            </a:r>
          </a:p>
        </p:txBody>
      </p:sp>
      <p:sp>
        <p:nvSpPr>
          <p:cNvPr id="781011890" name="Номер слайда 1"/>
          <p:cNvSpPr>
            <a:spLocks noGrp="1"/>
          </p:cNvSpPr>
          <p:nvPr>
            <p:ph type="sldNum" sz="quarter" idx="4294967295"/>
          </p:nvPr>
        </p:nvSpPr>
        <p:spPr bwMode="auto">
          <a:xfrm>
            <a:off x="11755438" y="6403975"/>
            <a:ext cx="436562" cy="365125"/>
          </a:xfrm>
          <a:prstGeom prst="rect">
            <a:avLst/>
          </a:prstGeom>
        </p:spPr>
        <p:txBody>
          <a:bodyPr/>
          <a:lstStyle/>
          <a:p>
            <a:pPr algn="ctr">
              <a:defRPr/>
            </a:pPr>
            <a:fld id="{9C38DABD-2830-7F62-E3A6-4AC4C1F61816}" type="slidenum">
              <a:rPr lang="ru-RU" sz="1400" b="1">
                <a:solidFill>
                  <a:srgbClr val="315026"/>
                </a:solidFill>
              </a:rPr>
              <a:pPr algn="ctr">
                <a:defRPr/>
              </a:pPr>
              <a:t>19</a:t>
            </a:fld>
            <a:endParaRPr sz="1400" b="1">
              <a:solidFill>
                <a:srgbClr val="315026"/>
              </a:solidFill>
            </a:endParaRPr>
          </a:p>
        </p:txBody>
      </p:sp>
      <p:pic>
        <p:nvPicPr>
          <p:cNvPr id="62467" name="Picture 3"/>
          <p:cNvPicPr>
            <a:picLocks noChangeAspect="1" noChangeArrowheads="1"/>
          </p:cNvPicPr>
          <p:nvPr/>
        </p:nvPicPr>
        <p:blipFill>
          <a:blip r:embed="rId2" cstate="print"/>
          <a:srcRect l="6650" t="58713" r="9131" b="7204"/>
          <a:stretch>
            <a:fillRect/>
          </a:stretch>
        </p:blipFill>
        <p:spPr bwMode="auto">
          <a:xfrm>
            <a:off x="0" y="3247696"/>
            <a:ext cx="12009120" cy="2921812"/>
          </a:xfrm>
          <a:prstGeom prst="rect">
            <a:avLst/>
          </a:prstGeom>
          <a:noFill/>
          <a:ln w="9525">
            <a:noFill/>
            <a:miter lim="800000"/>
            <a:headEnd/>
            <a:tailEnd/>
          </a:ln>
        </p:spPr>
      </p:pic>
      <p:pic>
        <p:nvPicPr>
          <p:cNvPr id="62468" name="Picture 4"/>
          <p:cNvPicPr>
            <a:picLocks noChangeAspect="1" noChangeArrowheads="1"/>
          </p:cNvPicPr>
          <p:nvPr/>
        </p:nvPicPr>
        <p:blipFill>
          <a:blip r:embed="rId3" cstate="print"/>
          <a:srcRect l="5255" t="30263" r="9031" b="43189"/>
          <a:stretch>
            <a:fillRect/>
          </a:stretch>
        </p:blipFill>
        <p:spPr bwMode="auto">
          <a:xfrm>
            <a:off x="0" y="854516"/>
            <a:ext cx="12192000" cy="2270234"/>
          </a:xfrm>
          <a:prstGeom prst="rect">
            <a:avLst/>
          </a:prstGeom>
          <a:noFill/>
          <a:ln w="9525">
            <a:noFill/>
            <a:miter lim="800000"/>
            <a:headEnd/>
            <a:tailEnd/>
          </a:ln>
        </p:spPr>
      </p:pic>
    </p:spTree>
    <p:extLst>
      <p:ext uri="{BB962C8B-B14F-4D97-AF65-F5344CB8AC3E}">
        <p14:creationId xmlns:p14="http://schemas.microsoft.com/office/powerpoint/2010/main" xmlns="" val="2041551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Заголовок 4">
            <a:extLst>
              <a:ext uri="{FF2B5EF4-FFF2-40B4-BE49-F238E27FC236}">
                <a16:creationId xmlns:a16="http://schemas.microsoft.com/office/drawing/2014/main" xmlns="" id="{3269D80D-77BC-201A-5DC4-8CAC36A746F4}"/>
              </a:ext>
            </a:extLst>
          </p:cNvPr>
          <p:cNvSpPr>
            <a:spLocks noGrp="1"/>
          </p:cNvSpPr>
          <p:nvPr>
            <p:ph type="title"/>
          </p:nvPr>
        </p:nvSpPr>
        <p:spPr/>
        <p:txBody>
          <a:bodyPr/>
          <a:lstStyle/>
          <a:p>
            <a:pPr algn="ctr"/>
            <a:r>
              <a:rPr lang="ru-RU" dirty="0"/>
              <a:t>Введение</a:t>
            </a:r>
          </a:p>
        </p:txBody>
      </p:sp>
      <p:sp>
        <p:nvSpPr>
          <p:cNvPr id="3" name="TextBox 2">
            <a:extLst>
              <a:ext uri="{FF2B5EF4-FFF2-40B4-BE49-F238E27FC236}">
                <a16:creationId xmlns:a16="http://schemas.microsoft.com/office/drawing/2014/main" xmlns="" id="{7204CE68-D874-2EC9-C298-8B593DA3FF0B}"/>
              </a:ext>
            </a:extLst>
          </p:cNvPr>
          <p:cNvSpPr txBox="1"/>
          <p:nvPr/>
        </p:nvSpPr>
        <p:spPr>
          <a:xfrm>
            <a:off x="132672" y="856357"/>
            <a:ext cx="11908716" cy="5262979"/>
          </a:xfrm>
          <a:prstGeom prst="rect">
            <a:avLst/>
          </a:prstGeom>
          <a:noFill/>
        </p:spPr>
        <p:txBody>
          <a:bodyPr wrap="square">
            <a:spAutoFit/>
          </a:bodyPr>
          <a:lstStyle/>
          <a:p>
            <a:pPr indent="354013" algn="just"/>
            <a:r>
              <a:rPr lang="ru-RU" sz="2400" dirty="0">
                <a:cs typeface="Times New Roman" panose="02020603050405020304" pitchFamily="18" charset="0"/>
              </a:rPr>
              <a:t>При моделировании энергосистемы наибольшую сложность представляет определение погонных параметров НП, величина которых при наличии в модели параллельных линий или проводящих тросов зависит от места повреждения линии:</a:t>
            </a:r>
            <a:endParaRPr lang="en-US" sz="2400" dirty="0">
              <a:cs typeface="Times New Roman" panose="02020603050405020304" pitchFamily="18" charset="0"/>
            </a:endParaRPr>
          </a:p>
          <a:p>
            <a:pPr indent="354013" algn="just"/>
            <a:endParaRPr lang="ru-RU" sz="2400" dirty="0">
              <a:cs typeface="Times New Roman" panose="02020603050405020304" pitchFamily="18" charset="0"/>
            </a:endParaRPr>
          </a:p>
          <a:p>
            <a:pPr indent="354013" algn="just"/>
            <a:endParaRPr lang="ru-RU" sz="2400" dirty="0">
              <a:cs typeface="Times New Roman" panose="02020603050405020304" pitchFamily="18" charset="0"/>
            </a:endParaRPr>
          </a:p>
          <a:p>
            <a:pPr indent="354013" algn="just"/>
            <a:r>
              <a:rPr lang="ru-RU" sz="2400" dirty="0">
                <a:cs typeface="Times New Roman" panose="02020603050405020304" pitchFamily="18" charset="0"/>
              </a:rPr>
              <a:t>Решение такой задачи </a:t>
            </a:r>
            <a:r>
              <a:rPr lang="ru-RU" sz="2400" b="1" dirty="0">
                <a:cs typeface="Times New Roman" panose="02020603050405020304" pitchFamily="18" charset="0"/>
              </a:rPr>
              <a:t>важно для функции ОМП</a:t>
            </a:r>
            <a:r>
              <a:rPr lang="ru-RU" sz="2400" dirty="0">
                <a:cs typeface="Times New Roman" panose="02020603050405020304" pitchFamily="18" charset="0"/>
              </a:rPr>
              <a:t>, работающей по параметрам аварийного режима. На практике учет параллельных линий выполняется путем ввода в программу расчета места повреждения ОДНОГО тока из всего коридора следования параллельных линий с 110-750 кВ, обычно со второй цепи двухцепной линии. </a:t>
            </a:r>
            <a:endParaRPr lang="en-US" sz="2400" dirty="0">
              <a:cs typeface="Times New Roman" panose="02020603050405020304" pitchFamily="18" charset="0"/>
            </a:endParaRPr>
          </a:p>
          <a:p>
            <a:pPr indent="354013" algn="just"/>
            <a:r>
              <a:rPr lang="ru-RU" sz="2400" dirty="0">
                <a:cs typeface="Times New Roman" panose="02020603050405020304" pitchFamily="18" charset="0"/>
              </a:rPr>
              <a:t>Следует отметить, что наибольшее влияние на параметры нулевой последовательности оказывают проводящие тросы ВЛ 500кВ и 750 кВ. Для расчета параметров НП ЛЭП-500 кВ следует учитывать дополнительно два параллельно соединенных троса марки АС-70/72, а на ЛЭП-750 кВ – четыре параллельно соединенных троса. </a:t>
            </a:r>
          </a:p>
        </p:txBody>
      </p:sp>
      <p:sp>
        <p:nvSpPr>
          <p:cNvPr id="15362" name="Rectangle 2"/>
          <p:cNvSpPr>
            <a:spLocks noChangeArrowheads="1"/>
          </p:cNvSpPr>
          <p:nvPr/>
        </p:nvSpPr>
        <p:spPr bwMode="auto">
          <a:xfrm>
            <a:off x="0" y="0"/>
            <a:ext cx="12192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mc:AlternateContent xmlns:mc="http://schemas.openxmlformats.org/markup-compatibility/2006">
        <mc:Choice xmlns:a14="http://schemas.microsoft.com/office/drawing/2010/main" xmlns="" Requires="a14">
          <p:sp>
            <p:nvSpPr>
              <p:cNvPr id="4" name="TextBox 3">
                <a:extLst>
                  <a:ext uri="{FF2B5EF4-FFF2-40B4-BE49-F238E27FC236}">
                    <a16:creationId xmlns:a16="http://schemas.microsoft.com/office/drawing/2014/main" id="{8D92360E-9F3C-9988-3ED8-1AF105DD86BF}"/>
                  </a:ext>
                </a:extLst>
              </p:cNvPr>
              <p:cNvSpPr txBox="1"/>
              <p:nvPr/>
            </p:nvSpPr>
            <p:spPr>
              <a:xfrm>
                <a:off x="4497620" y="2044043"/>
                <a:ext cx="3178819" cy="624786"/>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Sup>
                        <m:sSubSupPr>
                          <m:ctrlPr>
                            <a:rPr lang="en-US" sz="3200" i="1" smtClean="0">
                              <a:latin typeface="Cambria Math" panose="02040503050406030204" pitchFamily="18" charset="0"/>
                            </a:rPr>
                          </m:ctrlPr>
                        </m:sSubSupPr>
                        <m:e>
                          <m:bar>
                            <m:barPr>
                              <m:ctrlPr>
                                <a:rPr lang="en-US" sz="3200" i="1" smtClean="0">
                                  <a:latin typeface="Cambria Math" panose="02040503050406030204" pitchFamily="18" charset="0"/>
                                </a:rPr>
                              </m:ctrlPr>
                            </m:barPr>
                            <m:e>
                              <m:r>
                                <a:rPr lang="en-US" sz="3200" i="1">
                                  <a:latin typeface="Cambria Math" panose="02040503050406030204" pitchFamily="18" charset="0"/>
                                </a:rPr>
                                <m:t>𝑍</m:t>
                              </m:r>
                            </m:e>
                          </m:bar>
                        </m:e>
                        <m:sub>
                          <m:r>
                            <a:rPr lang="en-US" sz="3200" b="0" i="1" smtClean="0">
                              <a:latin typeface="Cambria Math" panose="02040503050406030204" pitchFamily="18" charset="0"/>
                            </a:rPr>
                            <m:t>0</m:t>
                          </m:r>
                        </m:sub>
                        <m:sup>
                          <m:r>
                            <a:rPr lang="en-US" sz="3200" b="0" i="1" smtClean="0">
                              <a:latin typeface="Cambria Math" panose="02040503050406030204" pitchFamily="18" charset="0"/>
                            </a:rPr>
                            <m:t>0</m:t>
                          </m:r>
                        </m:sup>
                      </m:sSubSup>
                      <m:r>
                        <a:rPr lang="en-US" sz="3200" i="1" smtClean="0">
                          <a:latin typeface="Cambria Math" panose="02040503050406030204" pitchFamily="18" charset="0"/>
                        </a:rPr>
                        <m:t>=</m:t>
                      </m:r>
                      <m:r>
                        <a:rPr lang="en-US" sz="3200" b="0" i="1" smtClean="0">
                          <a:latin typeface="Cambria Math" panose="02040503050406030204" pitchFamily="18" charset="0"/>
                        </a:rPr>
                        <m:t>𝑓</m:t>
                      </m:r>
                      <m:d>
                        <m:dPr>
                          <m:ctrlPr>
                            <a:rPr lang="en-US" sz="3200" b="0" i="1" smtClean="0">
                              <a:latin typeface="Cambria Math" panose="02040503050406030204" pitchFamily="18" charset="0"/>
                            </a:rPr>
                          </m:ctrlPr>
                        </m:dPr>
                        <m:e>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𝑥</m:t>
                              </m:r>
                            </m:e>
                            <m:sub>
                              <m:r>
                                <a:rPr lang="en-US" sz="3200" b="0" i="1" smtClean="0">
                                  <a:latin typeface="Cambria Math" panose="02040503050406030204" pitchFamily="18" charset="0"/>
                                </a:rPr>
                                <m:t>𝑓</m:t>
                              </m:r>
                            </m:sub>
                          </m:sSub>
                        </m:e>
                      </m:d>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m:t>
                          </m:r>
                        </m:e>
                        <m:sub>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𝑥</m:t>
                              </m:r>
                            </m:e>
                            <m:sub>
                              <m:r>
                                <a:rPr lang="en-US" sz="3200" b="0" i="1" smtClean="0">
                                  <a:latin typeface="Cambria Math" panose="02040503050406030204" pitchFamily="18" charset="0"/>
                                </a:rPr>
                                <m:t>𝑓</m:t>
                              </m:r>
                              <m:r>
                                <a:rPr lang="en-US" sz="3200" b="0" i="1" smtClean="0">
                                  <a:latin typeface="Cambria Math" panose="02040503050406030204" pitchFamily="18" charset="0"/>
                                </a:rPr>
                                <m:t>=0÷</m:t>
                              </m:r>
                              <m:r>
                                <a:rPr lang="en-US" sz="3200" b="0" i="1" smtClean="0">
                                  <a:latin typeface="Cambria Math" panose="02040503050406030204" pitchFamily="18" charset="0"/>
                                  <a:ea typeface="Cambria Math" panose="02040503050406030204" pitchFamily="18" charset="0"/>
                                </a:rPr>
                                <m:t>𝑙</m:t>
                              </m:r>
                            </m:sub>
                          </m:sSub>
                        </m:sub>
                      </m:sSub>
                    </m:oMath>
                  </m:oMathPara>
                </a14:m>
                <a:endParaRPr lang="ru-RU" sz="3200" dirty="0"/>
              </a:p>
            </p:txBody>
          </p:sp>
        </mc:Choice>
        <mc:Fallback>
          <p:sp>
            <p:nvSpPr>
              <p:cNvPr id="4" name="TextBox 3">
                <a:extLst>
                  <a:ext uri="{FF2B5EF4-FFF2-40B4-BE49-F238E27FC236}">
                    <a16:creationId xmlns:a16="http://schemas.microsoft.com/office/drawing/2014/main" xmlns="" id="{8D92360E-9F3C-9988-3ED8-1AF105DD86BF}"/>
                  </a:ext>
                </a:extLst>
              </p:cNvPr>
              <p:cNvSpPr txBox="1">
                <a:spLocks noRot="1" noChangeAspect="1" noMove="1" noResize="1" noEditPoints="1" noAdjustHandles="1" noChangeArrowheads="1" noChangeShapeType="1" noTextEdit="1"/>
              </p:cNvSpPr>
              <p:nvPr/>
            </p:nvSpPr>
            <p:spPr>
              <a:xfrm>
                <a:off x="4497620" y="2044043"/>
                <a:ext cx="3178819" cy="624786"/>
              </a:xfrm>
              <a:prstGeom prst="rect">
                <a:avLst/>
              </a:prstGeom>
              <a:blipFill>
                <a:blip r:embed="rId2" cstate="print"/>
                <a:stretch>
                  <a:fillRect/>
                </a:stretch>
              </a:blipFill>
            </p:spPr>
            <p:txBody>
              <a:bodyPr/>
              <a:lstStyle/>
              <a:p>
                <a:r>
                  <a:rPr lang="ru-RU">
                    <a:noFill/>
                  </a:rPr>
                  <a:t> </a:t>
                </a:r>
              </a:p>
            </p:txBody>
          </p:sp>
        </mc:Fallback>
      </mc:AlternateContent>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Заголовок 1">
            <a:extLst>
              <a:ext uri="{FF2B5EF4-FFF2-40B4-BE49-F238E27FC236}">
                <a16:creationId xmlns:a16="http://schemas.microsoft.com/office/drawing/2014/main" xmlns="" id="{11385DE5-35AB-EF12-6351-DA35AE7162D9}"/>
              </a:ext>
            </a:extLst>
          </p:cNvPr>
          <p:cNvSpPr>
            <a:spLocks noGrp="1"/>
          </p:cNvSpPr>
          <p:nvPr>
            <p:ph type="title"/>
          </p:nvPr>
        </p:nvSpPr>
        <p:spPr/>
        <p:txBody>
          <a:bodyPr/>
          <a:lstStyle/>
          <a:p>
            <a:r>
              <a:rPr lang="ru-RU" dirty="0"/>
              <a:t>Выводы</a:t>
            </a:r>
          </a:p>
        </p:txBody>
      </p:sp>
      <p:sp>
        <p:nvSpPr>
          <p:cNvPr id="781011890" name="Номер слайда 1"/>
          <p:cNvSpPr>
            <a:spLocks noGrp="1"/>
          </p:cNvSpPr>
          <p:nvPr>
            <p:ph type="sldNum" sz="quarter" idx="4294967295"/>
          </p:nvPr>
        </p:nvSpPr>
        <p:spPr bwMode="auto">
          <a:xfrm>
            <a:off x="11755438" y="6403975"/>
            <a:ext cx="436562" cy="365125"/>
          </a:xfrm>
          <a:prstGeom prst="rect">
            <a:avLst/>
          </a:prstGeom>
        </p:spPr>
        <p:txBody>
          <a:bodyPr/>
          <a:lstStyle/>
          <a:p>
            <a:pPr algn="ctr">
              <a:defRPr/>
            </a:pPr>
            <a:fld id="{9C38DABD-2830-7F62-E3A6-4AC4C1F61816}" type="slidenum">
              <a:rPr lang="ru-RU" sz="1400" b="1">
                <a:solidFill>
                  <a:srgbClr val="315026"/>
                </a:solidFill>
              </a:rPr>
              <a:pPr algn="ctr">
                <a:defRPr/>
              </a:pPr>
              <a:t>20</a:t>
            </a:fld>
            <a:endParaRPr sz="1400" b="1">
              <a:solidFill>
                <a:srgbClr val="315026"/>
              </a:solidFill>
            </a:endParaRPr>
          </a:p>
        </p:txBody>
      </p:sp>
      <p:sp>
        <p:nvSpPr>
          <p:cNvPr id="3" name="TextBox 2">
            <a:extLst>
              <a:ext uri="{FF2B5EF4-FFF2-40B4-BE49-F238E27FC236}">
                <a16:creationId xmlns:a16="http://schemas.microsoft.com/office/drawing/2014/main" xmlns="" id="{EB86A4FC-45A0-AC3F-65E7-1E5CDB743C16}"/>
              </a:ext>
            </a:extLst>
          </p:cNvPr>
          <p:cNvSpPr txBox="1"/>
          <p:nvPr/>
        </p:nvSpPr>
        <p:spPr>
          <a:xfrm>
            <a:off x="0" y="1020088"/>
            <a:ext cx="12192000" cy="4832092"/>
          </a:xfrm>
          <a:prstGeom prst="rect">
            <a:avLst/>
          </a:prstGeom>
          <a:noFill/>
        </p:spPr>
        <p:txBody>
          <a:bodyPr wrap="square">
            <a:spAutoFit/>
          </a:bodyPr>
          <a:lstStyle/>
          <a:p>
            <a:pPr lvl="0" indent="715963">
              <a:buFont typeface="+mj-lt"/>
              <a:buAutoNum type="arabicPeriod"/>
            </a:pPr>
            <a:r>
              <a:rPr lang="ru-RU" sz="2800" dirty="0">
                <a:cs typeface="Times New Roman" pitchFamily="18" charset="0"/>
              </a:rPr>
              <a:t>Одним из факторов, влияющих на точность работы алгоритмов РЗА </a:t>
            </a:r>
            <a:r>
              <a:rPr lang="ru-RU" sz="2800" dirty="0" smtClean="0">
                <a:cs typeface="Times New Roman" pitchFamily="18" charset="0"/>
              </a:rPr>
              <a:t>и </a:t>
            </a:r>
            <a:r>
              <a:rPr lang="ru-RU" sz="2800" dirty="0">
                <a:cs typeface="Times New Roman" pitchFamily="18" charset="0"/>
              </a:rPr>
              <a:t>ОМП, является зависимость погонных параметров нулевой последовательности линии электропередачи от места повреждения на линии</a:t>
            </a:r>
            <a:r>
              <a:rPr lang="ru-RU" sz="2800" dirty="0" smtClean="0">
                <a:cs typeface="Times New Roman" pitchFamily="18" charset="0"/>
              </a:rPr>
              <a:t>.</a:t>
            </a:r>
          </a:p>
          <a:p>
            <a:pPr lvl="0" indent="715963">
              <a:buFont typeface="+mj-lt"/>
              <a:buAutoNum type="arabicPeriod"/>
            </a:pPr>
            <a:endParaRPr lang="ru-RU" sz="2800" dirty="0">
              <a:cs typeface="Times New Roman" pitchFamily="18" charset="0"/>
            </a:endParaRPr>
          </a:p>
          <a:p>
            <a:pPr lvl="0" indent="715963">
              <a:buFont typeface="+mj-lt"/>
              <a:buAutoNum type="arabicPeriod"/>
            </a:pPr>
            <a:r>
              <a:rPr lang="ru-RU" sz="2800" dirty="0">
                <a:cs typeface="Times New Roman" pitchFamily="18" charset="0"/>
              </a:rPr>
              <a:t>Предлагается упрощённая методика расчёта модели линии электропередачи, которая учитывает изменение погонных параметров нулевой последовательности в зависимости от места повреждения</a:t>
            </a:r>
            <a:r>
              <a:rPr lang="ru-RU" sz="2800" dirty="0" smtClean="0">
                <a:cs typeface="Times New Roman" pitchFamily="18" charset="0"/>
              </a:rPr>
              <a:t>.</a:t>
            </a:r>
          </a:p>
          <a:p>
            <a:pPr lvl="0" indent="715963">
              <a:buFont typeface="+mj-lt"/>
              <a:buAutoNum type="arabicPeriod"/>
            </a:pPr>
            <a:endParaRPr lang="ru-RU" sz="2800" dirty="0">
              <a:cs typeface="Times New Roman" pitchFamily="18" charset="0"/>
            </a:endParaRPr>
          </a:p>
          <a:p>
            <a:pPr lvl="0" indent="715963">
              <a:buFont typeface="+mj-lt"/>
              <a:buAutoNum type="arabicPeriod"/>
            </a:pPr>
            <a:r>
              <a:rPr lang="ru-RU" sz="2800" dirty="0">
                <a:cs typeface="Times New Roman" pitchFamily="18" charset="0"/>
              </a:rPr>
              <a:t>Параметры нулевой последовательности, зависящие от места повреждения, для целей РЗА  могут быть подготовлены заранее на стадии подготовки проектного решения с учётом расчётных условий.</a:t>
            </a:r>
          </a:p>
        </p:txBody>
      </p:sp>
    </p:spTree>
    <p:extLst>
      <p:ext uri="{BB962C8B-B14F-4D97-AF65-F5344CB8AC3E}">
        <p14:creationId xmlns:p14="http://schemas.microsoft.com/office/powerpoint/2010/main" xmlns="" val="40052608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2679BF6-02DD-4B6B-BE4A-557BD06629E1}"/>
              </a:ext>
            </a:extLst>
          </p:cNvPr>
          <p:cNvSpPr>
            <a:spLocks noGrp="1"/>
          </p:cNvSpPr>
          <p:nvPr>
            <p:ph type="ctrTitle"/>
          </p:nvPr>
        </p:nvSpPr>
        <p:spPr/>
        <p:txBody>
          <a:bodyPr/>
          <a:lstStyle/>
          <a:p>
            <a:r>
              <a:rPr lang="ru-RU" sz="3600" dirty="0">
                <a:solidFill>
                  <a:schemeClr val="bg1"/>
                </a:solidFill>
                <a:latin typeface="Clear Sans" panose="020B0503030202020304" pitchFamily="34" charset="0"/>
                <a:cs typeface="Clear Sans" panose="020B0503030202020304" pitchFamily="34" charset="0"/>
              </a:rPr>
              <a:t>Приглашаем к сотрудничеству!</a:t>
            </a:r>
            <a:endParaRPr lang="ru-RU" sz="3600" dirty="0"/>
          </a:p>
        </p:txBody>
      </p:sp>
    </p:spTree>
    <p:extLst>
      <p:ext uri="{BB962C8B-B14F-4D97-AF65-F5344CB8AC3E}">
        <p14:creationId xmlns:p14="http://schemas.microsoft.com/office/powerpoint/2010/main" xmlns="" val="1129749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Заголовок 2">
            <a:extLst>
              <a:ext uri="{FF2B5EF4-FFF2-40B4-BE49-F238E27FC236}">
                <a16:creationId xmlns:a16="http://schemas.microsoft.com/office/drawing/2014/main" xmlns="" id="{9C5180D5-C9F0-27E6-BB52-9B3D7ADBA2C5}"/>
              </a:ext>
            </a:extLst>
          </p:cNvPr>
          <p:cNvSpPr>
            <a:spLocks noGrp="1"/>
          </p:cNvSpPr>
          <p:nvPr>
            <p:ph type="title"/>
          </p:nvPr>
        </p:nvSpPr>
        <p:spPr/>
        <p:txBody>
          <a:bodyPr/>
          <a:lstStyle/>
          <a:p>
            <a:r>
              <a:rPr lang="ru-RU" dirty="0"/>
              <a:t>Зависимость погонных сопротивлений от места повреждения </a:t>
            </a:r>
          </a:p>
        </p:txBody>
      </p:sp>
      <p:pic>
        <p:nvPicPr>
          <p:cNvPr id="2" name="Picture 2">
            <a:extLst>
              <a:ext uri="{FF2B5EF4-FFF2-40B4-BE49-F238E27FC236}">
                <a16:creationId xmlns:a16="http://schemas.microsoft.com/office/drawing/2014/main" xmlns="" id="{0830A82F-B280-CBA1-FDFE-55E72169C3CF}"/>
              </a:ext>
            </a:extLst>
          </p:cNvPr>
          <p:cNvPicPr>
            <a:picLocks noChangeAspect="1" noChangeArrowheads="1"/>
          </p:cNvPicPr>
          <p:nvPr/>
        </p:nvPicPr>
        <p:blipFill>
          <a:blip r:embed="rId2" cstate="print"/>
          <a:srcRect l="14586" t="42848" r="16396" b="15059"/>
          <a:stretch>
            <a:fillRect/>
          </a:stretch>
        </p:blipFill>
        <p:spPr bwMode="auto">
          <a:xfrm>
            <a:off x="0" y="1054284"/>
            <a:ext cx="12142397" cy="4452213"/>
          </a:xfrm>
          <a:prstGeom prst="rect">
            <a:avLst/>
          </a:prstGeom>
          <a:noFill/>
          <a:ln w="9525">
            <a:noFill/>
            <a:miter lim="800000"/>
            <a:headEnd/>
            <a:tailEnd/>
          </a:ln>
        </p:spPr>
      </p:pic>
    </p:spTree>
    <p:extLst>
      <p:ext uri="{BB962C8B-B14F-4D97-AF65-F5344CB8AC3E}">
        <p14:creationId xmlns:p14="http://schemas.microsoft.com/office/powerpoint/2010/main" xmlns="" val="38156774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Заголовок 1">
            <a:extLst>
              <a:ext uri="{FF2B5EF4-FFF2-40B4-BE49-F238E27FC236}">
                <a16:creationId xmlns:a16="http://schemas.microsoft.com/office/drawing/2014/main" xmlns="" id="{A31F048D-4E18-F666-3A23-8471EBC2732D}"/>
              </a:ext>
            </a:extLst>
          </p:cNvPr>
          <p:cNvSpPr>
            <a:spLocks noGrp="1"/>
          </p:cNvSpPr>
          <p:nvPr>
            <p:ph type="title"/>
          </p:nvPr>
        </p:nvSpPr>
        <p:spPr/>
        <p:txBody>
          <a:bodyPr/>
          <a:lstStyle/>
          <a:p>
            <a:r>
              <a:rPr lang="ru-RU" dirty="0"/>
              <a:t>Зависимость погонных сопротивлений от места повреждения </a:t>
            </a:r>
          </a:p>
        </p:txBody>
      </p:sp>
      <p:sp>
        <p:nvSpPr>
          <p:cNvPr id="9" name="TextBox 2"/>
          <p:cNvSpPr txBox="1"/>
          <p:nvPr/>
        </p:nvSpPr>
        <p:spPr bwMode="auto">
          <a:xfrm>
            <a:off x="821166" y="5566671"/>
            <a:ext cx="11370834" cy="830997"/>
          </a:xfrm>
          <a:prstGeom prst="rect">
            <a:avLst/>
          </a:prstGeom>
          <a:noFill/>
        </p:spPr>
        <p:txBody>
          <a:bodyPr wrap="square" rtlCol="0">
            <a:spAutoFit/>
          </a:bodyPr>
          <a:lstStyle/>
          <a:p>
            <a:pPr>
              <a:defRPr/>
            </a:pPr>
            <a:r>
              <a:rPr lang="ru-RU" sz="2400" dirty="0">
                <a:cs typeface="Times New Roman" pitchFamily="18" charset="0"/>
              </a:rPr>
              <a:t>Зависимость погонных сопротивлений от места повреждения на ВЛ-750 </a:t>
            </a:r>
            <a:r>
              <a:rPr lang="ru-RU" sz="2400" dirty="0" err="1">
                <a:cs typeface="Times New Roman" pitchFamily="18" charset="0"/>
              </a:rPr>
              <a:t>кВ</a:t>
            </a:r>
            <a:r>
              <a:rPr lang="en-US" sz="2400" dirty="0">
                <a:cs typeface="Times New Roman" pitchFamily="18" charset="0"/>
              </a:rPr>
              <a:t> </a:t>
            </a:r>
            <a:r>
              <a:rPr lang="ru-RU" sz="2400" dirty="0">
                <a:cs typeface="Times New Roman" pitchFamily="18" charset="0"/>
              </a:rPr>
              <a:t>«Калининская АЭС  – Владимир»  с двумя расщепленными тросами 2хАС-70/72</a:t>
            </a:r>
            <a:endParaRPr sz="2400" dirty="0">
              <a:solidFill>
                <a:srgbClr val="315026"/>
              </a:solidFill>
              <a:cs typeface="Times New Roman" pitchFamily="18" charset="0"/>
            </a:endParaRPr>
          </a:p>
        </p:txBody>
      </p:sp>
      <p:graphicFrame>
        <p:nvGraphicFramePr>
          <p:cNvPr id="1026" name="Object 2"/>
          <p:cNvGraphicFramePr>
            <a:graphicFrameLocks noChangeAspect="1"/>
          </p:cNvGraphicFramePr>
          <p:nvPr/>
        </p:nvGraphicFramePr>
        <p:xfrm>
          <a:off x="882453" y="845462"/>
          <a:ext cx="10567988" cy="5178425"/>
        </p:xfrm>
        <a:graphic>
          <a:graphicData uri="http://schemas.openxmlformats.org/presentationml/2006/ole">
            <p:oleObj spid="_x0000_s1026" name="Visio" r:id="rId3" imgW="4150805" imgH="2034308" progId="">
              <p:embed/>
            </p:oleObj>
          </a:graphicData>
        </a:graphic>
      </p:graphicFrame>
    </p:spTree>
    <p:extLst>
      <p:ext uri="{BB962C8B-B14F-4D97-AF65-F5344CB8AC3E}">
        <p14:creationId xmlns:p14="http://schemas.microsoft.com/office/powerpoint/2010/main" xmlns="" val="22999499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Заголовок 1">
            <a:extLst>
              <a:ext uri="{FF2B5EF4-FFF2-40B4-BE49-F238E27FC236}">
                <a16:creationId xmlns:a16="http://schemas.microsoft.com/office/drawing/2014/main" xmlns="" id="{1CF24004-3650-4178-F9FB-E703BF04AF62}"/>
              </a:ext>
            </a:extLst>
          </p:cNvPr>
          <p:cNvSpPr>
            <a:spLocks noGrp="1"/>
          </p:cNvSpPr>
          <p:nvPr>
            <p:ph type="title"/>
          </p:nvPr>
        </p:nvSpPr>
        <p:spPr/>
        <p:txBody>
          <a:bodyPr/>
          <a:lstStyle/>
          <a:p>
            <a:pPr algn="ctr"/>
            <a:r>
              <a:rPr lang="ru-RU" dirty="0"/>
              <a:t>Расчет </a:t>
            </a:r>
            <a:r>
              <a:rPr lang="ru-RU" dirty="0" err="1"/>
              <a:t>многоцепной</a:t>
            </a:r>
            <a:r>
              <a:rPr lang="ru-RU" dirty="0"/>
              <a:t> ВЛ по СТО</a:t>
            </a:r>
            <a:br>
              <a:rPr lang="ru-RU" dirty="0"/>
            </a:br>
            <a:endParaRPr lang="ru-RU" dirty="0"/>
          </a:p>
        </p:txBody>
      </p:sp>
      <p:pic>
        <p:nvPicPr>
          <p:cNvPr id="5" name="Picture 3">
            <a:extLst>
              <a:ext uri="{FF2B5EF4-FFF2-40B4-BE49-F238E27FC236}">
                <a16:creationId xmlns:a16="http://schemas.microsoft.com/office/drawing/2014/main" xmlns="" id="{3961A5E9-A887-3937-5C3B-47A6F996340A}"/>
              </a:ext>
            </a:extLst>
          </p:cNvPr>
          <p:cNvPicPr>
            <a:picLocks noChangeAspect="1" noChangeArrowheads="1"/>
          </p:cNvPicPr>
          <p:nvPr/>
        </p:nvPicPr>
        <p:blipFill>
          <a:blip r:embed="rId2" cstate="print"/>
          <a:srcRect l="20893" t="28618" r="47229" b="7467"/>
          <a:stretch>
            <a:fillRect/>
          </a:stretch>
        </p:blipFill>
        <p:spPr bwMode="auto">
          <a:xfrm>
            <a:off x="680312" y="803868"/>
            <a:ext cx="5668788" cy="5478201"/>
          </a:xfrm>
          <a:prstGeom prst="rect">
            <a:avLst/>
          </a:prstGeom>
          <a:noFill/>
          <a:ln w="9525">
            <a:noFill/>
            <a:miter lim="800000"/>
            <a:headEnd/>
            <a:tailEnd/>
          </a:ln>
        </p:spPr>
      </p:pic>
      <p:sp>
        <p:nvSpPr>
          <p:cNvPr id="6" name="Прямоугольник 5">
            <a:extLst>
              <a:ext uri="{FF2B5EF4-FFF2-40B4-BE49-F238E27FC236}">
                <a16:creationId xmlns:a16="http://schemas.microsoft.com/office/drawing/2014/main" xmlns="" id="{810FDBC4-9C65-4645-4720-A2768AEBE408}"/>
              </a:ext>
            </a:extLst>
          </p:cNvPr>
          <p:cNvSpPr/>
          <p:nvPr/>
        </p:nvSpPr>
        <p:spPr>
          <a:xfrm>
            <a:off x="6555552" y="1674673"/>
            <a:ext cx="5303912" cy="3508653"/>
          </a:xfrm>
          <a:prstGeom prst="rect">
            <a:avLst/>
          </a:prstGeom>
        </p:spPr>
        <p:txBody>
          <a:bodyPr wrap="square">
            <a:spAutoFit/>
          </a:bodyPr>
          <a:lstStyle/>
          <a:p>
            <a:r>
              <a:rPr lang="ru-RU" sz="2400" b="1" dirty="0"/>
              <a:t>СТО 56947007- 29.240.55.224-2016</a:t>
            </a:r>
          </a:p>
          <a:p>
            <a:r>
              <a:rPr lang="ru-RU" sz="2400" b="1" dirty="0"/>
              <a:t>Методические указания по определению мест повреждений ВЛ напряжением 110 кВ и выше </a:t>
            </a:r>
          </a:p>
          <a:p>
            <a:r>
              <a:rPr lang="ru-RU" dirty="0"/>
              <a:t>Стандарт организации </a:t>
            </a:r>
          </a:p>
          <a:p>
            <a:r>
              <a:rPr lang="ru-RU" dirty="0"/>
              <a:t>Дата введения: 17.08.2016</a:t>
            </a:r>
          </a:p>
          <a:p>
            <a:endParaRPr lang="ru-RU" dirty="0"/>
          </a:p>
          <a:p>
            <a:r>
              <a:rPr lang="ru-RU" dirty="0"/>
              <a:t>ВНЕСЁН: Департаментом релейной защиты, метрологии и автоматизированных систем управления технологическими процессами, Департаментом инновационного развития</a:t>
            </a:r>
            <a:endParaRPr lang="ru-RU" sz="2400" dirty="0"/>
          </a:p>
        </p:txBody>
      </p:sp>
    </p:spTree>
    <p:extLst>
      <p:ext uri="{BB962C8B-B14F-4D97-AF65-F5344CB8AC3E}">
        <p14:creationId xmlns:p14="http://schemas.microsoft.com/office/powerpoint/2010/main" xmlns="" val="1238557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Заголовок 1">
            <a:extLst>
              <a:ext uri="{FF2B5EF4-FFF2-40B4-BE49-F238E27FC236}">
                <a16:creationId xmlns:a16="http://schemas.microsoft.com/office/drawing/2014/main" xmlns="" id="{31B4D0F3-114B-A408-EAE3-FEF9897FDA83}"/>
              </a:ext>
            </a:extLst>
          </p:cNvPr>
          <p:cNvSpPr>
            <a:spLocks noGrp="1"/>
          </p:cNvSpPr>
          <p:nvPr>
            <p:ph type="title"/>
          </p:nvPr>
        </p:nvSpPr>
        <p:spPr/>
        <p:txBody>
          <a:bodyPr/>
          <a:lstStyle/>
          <a:p>
            <a:pPr algn="ctr"/>
            <a:r>
              <a:rPr lang="ru-RU" dirty="0"/>
              <a:t>Как считать погонные  сопротивления НП ЛЭП</a:t>
            </a:r>
            <a:br>
              <a:rPr lang="ru-RU" dirty="0"/>
            </a:br>
            <a:endParaRPr lang="ru-RU" dirty="0"/>
          </a:p>
        </p:txBody>
      </p:sp>
      <p:sp>
        <p:nvSpPr>
          <p:cNvPr id="3" name="TextBox 2">
            <a:extLst>
              <a:ext uri="{FF2B5EF4-FFF2-40B4-BE49-F238E27FC236}">
                <a16:creationId xmlns:a16="http://schemas.microsoft.com/office/drawing/2014/main" xmlns="" id="{BFA6625E-3DB6-F6C6-F86A-CCA111CD232D}"/>
              </a:ext>
            </a:extLst>
          </p:cNvPr>
          <p:cNvSpPr txBox="1"/>
          <p:nvPr/>
        </p:nvSpPr>
        <p:spPr>
          <a:xfrm>
            <a:off x="263352" y="1059115"/>
            <a:ext cx="11725448" cy="4893647"/>
          </a:xfrm>
          <a:prstGeom prst="rect">
            <a:avLst/>
          </a:prstGeom>
          <a:noFill/>
        </p:spPr>
        <p:txBody>
          <a:bodyPr wrap="square">
            <a:spAutoFit/>
          </a:bodyPr>
          <a:lstStyle/>
          <a:p>
            <a:pPr indent="987425" algn="just"/>
            <a:r>
              <a:rPr lang="ru-RU" sz="2400" dirty="0">
                <a:latin typeface="Arial" pitchFamily="34" charset="0"/>
                <a:cs typeface="Arial" pitchFamily="34" charset="0"/>
              </a:rPr>
              <a:t>На параметры НП линии оказывают влияние проводящие тросы и/или параллельные линии, находящиеся  на удалении до 500 метров от основной линии. Влияние более удаленных линий составляет доли процента, поэтому они могут не учитываться. Максимальная ширина коридора выбрана с учетом модели прохождения токов в земле и ее проводимости, которая математически определена как глубина залегания обратного провода с током в земле.</a:t>
            </a:r>
          </a:p>
          <a:p>
            <a:pPr algn="just"/>
            <a:r>
              <a:rPr lang="ru-RU" sz="2400" dirty="0">
                <a:latin typeface="Arial" pitchFamily="34" charset="0"/>
                <a:cs typeface="Arial" pitchFamily="34" charset="0"/>
              </a:rPr>
              <a:t>Расчет погонных параметров прямой и НП может быть выполнен как заранее по заданному режиму работы линии, так и в режиме реального времени при наличии достаточных вычислительных мощностей. Ввиду зависимости факторов, влияющих на расчет параметров линии от места повреждения, которое изначально неизвестно, процесс расчета места или зоны повреждения, равно как и погонных параметров нулевой последовательности линии, будет носить итерационный характер</a:t>
            </a:r>
            <a:r>
              <a:rPr lang="ru-RU" sz="2200" dirty="0"/>
              <a:t>. </a:t>
            </a:r>
          </a:p>
        </p:txBody>
      </p:sp>
    </p:spTree>
    <p:extLst>
      <p:ext uri="{BB962C8B-B14F-4D97-AF65-F5344CB8AC3E}">
        <p14:creationId xmlns:p14="http://schemas.microsoft.com/office/powerpoint/2010/main" xmlns="" val="36323058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2" name="Заголовок 1">
            <a:extLst>
              <a:ext uri="{FF2B5EF4-FFF2-40B4-BE49-F238E27FC236}">
                <a16:creationId xmlns:a16="http://schemas.microsoft.com/office/drawing/2014/main" xmlns="" id="{2937F173-FBD2-0B2C-9E12-D524F0B1787E}"/>
              </a:ext>
            </a:extLst>
          </p:cNvPr>
          <p:cNvSpPr>
            <a:spLocks noGrp="1"/>
          </p:cNvSpPr>
          <p:nvPr>
            <p:ph type="title"/>
          </p:nvPr>
        </p:nvSpPr>
        <p:spPr/>
        <p:txBody>
          <a:bodyPr/>
          <a:lstStyle/>
          <a:p>
            <a:pPr algn="ctr"/>
            <a:r>
              <a:rPr lang="ru-RU" dirty="0"/>
              <a:t>Как считать погонные сопротивлений НП ЛЭП</a:t>
            </a:r>
            <a:br>
              <a:rPr lang="ru-RU" dirty="0"/>
            </a:br>
            <a:endParaRPr lang="ru-RU" dirty="0"/>
          </a:p>
        </p:txBody>
      </p:sp>
      <p:sp>
        <p:nvSpPr>
          <p:cNvPr id="3" name="TextBox 2">
            <a:extLst>
              <a:ext uri="{FF2B5EF4-FFF2-40B4-BE49-F238E27FC236}">
                <a16:creationId xmlns:a16="http://schemas.microsoft.com/office/drawing/2014/main" xmlns="" id="{BFA6625E-3DB6-F6C6-F86A-CCA111CD232D}"/>
              </a:ext>
            </a:extLst>
          </p:cNvPr>
          <p:cNvSpPr txBox="1"/>
          <p:nvPr/>
        </p:nvSpPr>
        <p:spPr>
          <a:xfrm>
            <a:off x="193040" y="1036856"/>
            <a:ext cx="11805920" cy="5262979"/>
          </a:xfrm>
          <a:prstGeom prst="rect">
            <a:avLst/>
          </a:prstGeom>
          <a:noFill/>
        </p:spPr>
        <p:txBody>
          <a:bodyPr wrap="square">
            <a:spAutoFit/>
          </a:bodyPr>
          <a:lstStyle/>
          <a:p>
            <a:pPr indent="355600" algn="just"/>
            <a:r>
              <a:rPr lang="ru-RU" sz="2400" dirty="0">
                <a:latin typeface="Arial" pitchFamily="34" charset="0"/>
                <a:cs typeface="Arial" pitchFamily="34" charset="0"/>
              </a:rPr>
              <a:t>Вся ЛЭП подразделяется на однородные участки</a:t>
            </a:r>
          </a:p>
          <a:p>
            <a:pPr indent="355600" algn="just"/>
            <a:r>
              <a:rPr lang="ru-RU" sz="2400" dirty="0">
                <a:latin typeface="Arial" pitchFamily="34" charset="0"/>
                <a:cs typeface="Arial" pitchFamily="34" charset="0"/>
              </a:rPr>
              <a:t>Расчет погонных параметров НП предполагается в начале и в конце каждого однородного участка линии. Однородность в данном случае определяется наличием параллельных линий и тросов, неизменностью исходных данных линии и коридоров их следования, однородностью удельной проводимости земли, наличием ответвительных подстанций с заземленными нейтральными выводами трансформаторов. </a:t>
            </a:r>
          </a:p>
          <a:p>
            <a:pPr indent="355600" algn="just"/>
            <a:r>
              <a:rPr lang="ru-RU" sz="2400" dirty="0">
                <a:latin typeface="Arial" pitchFamily="34" charset="0"/>
                <a:cs typeface="Arial" pitchFamily="34" charset="0"/>
              </a:rPr>
              <a:t>При значительной длине однородного участка, а также при изменениях на данном участке величины погонного сопротивления  более (2÷5)%, возможен расчет параметров нулевой последовательности еще и в промежуточных точках однородного участка. В расчете сопротивления  участвуют все линии, находящиеся в рассматриваемом коридоре, с собственным сопротивлением нулевой последовательности  с внесенными в него стальными тросами и с учетом сопротивления заземления опоры. </a:t>
            </a:r>
          </a:p>
        </p:txBody>
      </p:sp>
    </p:spTree>
    <p:extLst>
      <p:ext uri="{BB962C8B-B14F-4D97-AF65-F5344CB8AC3E}">
        <p14:creationId xmlns:p14="http://schemas.microsoft.com/office/powerpoint/2010/main" xmlns="" val="3881206555"/>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Заголовок 1">
            <a:extLst>
              <a:ext uri="{FF2B5EF4-FFF2-40B4-BE49-F238E27FC236}">
                <a16:creationId xmlns:a16="http://schemas.microsoft.com/office/drawing/2014/main" xmlns="" id="{29026FFF-61E9-987F-73D3-BFA3274F7FBA}"/>
              </a:ext>
            </a:extLst>
          </p:cNvPr>
          <p:cNvSpPr>
            <a:spLocks noGrp="1"/>
          </p:cNvSpPr>
          <p:nvPr>
            <p:ph type="title"/>
          </p:nvPr>
        </p:nvSpPr>
        <p:spPr/>
        <p:txBody>
          <a:bodyPr/>
          <a:lstStyle/>
          <a:p>
            <a:pPr algn="ctr"/>
            <a:r>
              <a:rPr lang="ru-RU" dirty="0"/>
              <a:t>Как считать погонные сопротивлений НП ЛЭП</a:t>
            </a:r>
          </a:p>
        </p:txBody>
      </p:sp>
      <p:sp>
        <p:nvSpPr>
          <p:cNvPr id="6" name="TextBox 5">
            <a:extLst>
              <a:ext uri="{FF2B5EF4-FFF2-40B4-BE49-F238E27FC236}">
                <a16:creationId xmlns:a16="http://schemas.microsoft.com/office/drawing/2014/main" xmlns="" id="{DBA62BD3-6AA3-EA56-6BBB-92DCA6C7A86C}"/>
              </a:ext>
            </a:extLst>
          </p:cNvPr>
          <p:cNvSpPr txBox="1"/>
          <p:nvPr/>
        </p:nvSpPr>
        <p:spPr>
          <a:xfrm>
            <a:off x="251416" y="1075720"/>
            <a:ext cx="11645944" cy="5262979"/>
          </a:xfrm>
          <a:prstGeom prst="rect">
            <a:avLst/>
          </a:prstGeom>
          <a:noFill/>
        </p:spPr>
        <p:txBody>
          <a:bodyPr wrap="square" rtlCol="0">
            <a:spAutoFit/>
          </a:bodyPr>
          <a:lstStyle/>
          <a:p>
            <a:pPr indent="715963" algn="just"/>
            <a:r>
              <a:rPr lang="ru-RU" sz="2400" dirty="0">
                <a:latin typeface="Arial" pitchFamily="34" charset="0"/>
                <a:cs typeface="Arial" pitchFamily="34" charset="0"/>
              </a:rPr>
              <a:t> Расчет подобных зависимостей                                         и  </a:t>
            </a:r>
          </a:p>
          <a:p>
            <a:pPr indent="715963" algn="just"/>
            <a:endParaRPr lang="ru-RU" sz="2400" dirty="0">
              <a:latin typeface="Arial" pitchFamily="34" charset="0"/>
              <a:cs typeface="Arial" pitchFamily="34" charset="0"/>
            </a:endParaRPr>
          </a:p>
          <a:p>
            <a:pPr algn="just"/>
            <a:r>
              <a:rPr lang="ru-RU" sz="2400" dirty="0">
                <a:latin typeface="Arial" pitchFamily="34" charset="0"/>
                <a:cs typeface="Arial" pitchFamily="34" charset="0"/>
              </a:rPr>
              <a:t>предполагает применение итерационного способа. При этом подразумевается отдельный расчет для каждого однородного участка. Условий деления линии на однородные участки множество, такие как примененные марки провода, марки троса, способ заземления троса на опорах, типы промежуточных опор, наличие ответвительных подстанций. Здесь же может быть учтено изменение проводимости земли, максимальные и минимальные режимы работы сети и другие факторы.</a:t>
            </a:r>
          </a:p>
          <a:p>
            <a:pPr indent="715963" algn="just"/>
            <a:r>
              <a:rPr lang="ru-RU" sz="2400" dirty="0">
                <a:latin typeface="Arial" pitchFamily="34" charset="0"/>
                <a:cs typeface="Arial" pitchFamily="34" charset="0"/>
              </a:rPr>
              <a:t>Следует заметить, что одиночные анкерные опоры вдоль трассы линии практически не влияют на увеличение погрешности расчета погонных параметров прямой и нулевой последовательности и в расчетах не учитываются, за исключением случаев, когда наблюдается несколько стоящих друг за другом опор</a:t>
            </a:r>
          </a:p>
        </p:txBody>
      </p:sp>
      <p:pic>
        <p:nvPicPr>
          <p:cNvPr id="7" name="Picture 6">
            <a:extLst>
              <a:ext uri="{FF2B5EF4-FFF2-40B4-BE49-F238E27FC236}">
                <a16:creationId xmlns:a16="http://schemas.microsoft.com/office/drawing/2014/main" xmlns="" id="{F1D70184-E188-87B8-C394-242AE088B16D}"/>
              </a:ext>
            </a:extLst>
          </p:cNvPr>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066408" y="900336"/>
            <a:ext cx="2834233" cy="864096"/>
          </a:xfrm>
          <a:prstGeom prst="rect">
            <a:avLst/>
          </a:prstGeom>
          <a:noFill/>
        </p:spPr>
      </p:pic>
      <p:pic>
        <p:nvPicPr>
          <p:cNvPr id="8" name="Picture 8">
            <a:extLst>
              <a:ext uri="{FF2B5EF4-FFF2-40B4-BE49-F238E27FC236}">
                <a16:creationId xmlns:a16="http://schemas.microsoft.com/office/drawing/2014/main" xmlns="" id="{05C7FE63-5D08-C971-BF18-0682D48DCF89}"/>
              </a:ext>
            </a:extLst>
          </p:cNvPr>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9349184" y="931704"/>
            <a:ext cx="2495600" cy="770248"/>
          </a:xfrm>
          <a:prstGeom prst="rect">
            <a:avLst/>
          </a:prstGeom>
          <a:noFill/>
        </p:spPr>
      </p:pic>
    </p:spTree>
    <p:extLst>
      <p:ext uri="{BB962C8B-B14F-4D97-AF65-F5344CB8AC3E}">
        <p14:creationId xmlns:p14="http://schemas.microsoft.com/office/powerpoint/2010/main" xmlns="" val="1499241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Заголовок 3">
            <a:extLst>
              <a:ext uri="{FF2B5EF4-FFF2-40B4-BE49-F238E27FC236}">
                <a16:creationId xmlns:a16="http://schemas.microsoft.com/office/drawing/2014/main" xmlns="" id="{25E1F1F3-9FEA-67C5-53F9-2F101A4C4C3D}"/>
              </a:ext>
            </a:extLst>
          </p:cNvPr>
          <p:cNvSpPr>
            <a:spLocks noGrp="1"/>
          </p:cNvSpPr>
          <p:nvPr>
            <p:ph type="title"/>
          </p:nvPr>
        </p:nvSpPr>
        <p:spPr/>
        <p:txBody>
          <a:bodyPr/>
          <a:lstStyle/>
          <a:p>
            <a:pPr algn="ctr"/>
            <a:r>
              <a:rPr lang="ru-RU" altLang="ru-RU" dirty="0"/>
              <a:t>Модель параллельной линии в расчете  </a:t>
            </a:r>
            <a:endParaRPr lang="ru-RU" dirty="0"/>
          </a:p>
        </p:txBody>
      </p:sp>
      <p:sp>
        <p:nvSpPr>
          <p:cNvPr id="781011890" name="Номер слайда 1"/>
          <p:cNvSpPr>
            <a:spLocks noGrp="1"/>
          </p:cNvSpPr>
          <p:nvPr>
            <p:ph type="sldNum" sz="quarter" idx="4294967295"/>
          </p:nvPr>
        </p:nvSpPr>
        <p:spPr bwMode="auto">
          <a:xfrm>
            <a:off x="11755438" y="6403975"/>
            <a:ext cx="436562" cy="365125"/>
          </a:xfrm>
          <a:prstGeom prst="rect">
            <a:avLst/>
          </a:prstGeom>
        </p:spPr>
        <p:txBody>
          <a:bodyPr/>
          <a:lstStyle/>
          <a:p>
            <a:pPr algn="ctr">
              <a:defRPr/>
            </a:pPr>
            <a:fld id="{9C38DABD-2830-7F62-E3A6-4AC4C1F61816}" type="slidenum">
              <a:rPr lang="ru-RU" sz="1400" b="1">
                <a:solidFill>
                  <a:srgbClr val="315026"/>
                </a:solidFill>
              </a:rPr>
              <a:pPr algn="ctr">
                <a:defRPr/>
              </a:pPr>
              <a:t>9</a:t>
            </a:fld>
            <a:endParaRPr sz="1400" b="1">
              <a:solidFill>
                <a:srgbClr val="315026"/>
              </a:solidFill>
            </a:endParaRPr>
          </a:p>
        </p:txBody>
      </p:sp>
      <p:sp>
        <p:nvSpPr>
          <p:cNvPr id="2" name="TextBox 1">
            <a:extLst>
              <a:ext uri="{FF2B5EF4-FFF2-40B4-BE49-F238E27FC236}">
                <a16:creationId xmlns:a16="http://schemas.microsoft.com/office/drawing/2014/main" xmlns="" id="{F4B9D256-B2D5-CE43-C258-288C3FD838C6}"/>
              </a:ext>
            </a:extLst>
          </p:cNvPr>
          <p:cNvSpPr txBox="1"/>
          <p:nvPr/>
        </p:nvSpPr>
        <p:spPr>
          <a:xfrm>
            <a:off x="4223793" y="980728"/>
            <a:ext cx="7968207" cy="1938992"/>
          </a:xfrm>
          <a:prstGeom prst="rect">
            <a:avLst/>
          </a:prstGeom>
          <a:noFill/>
        </p:spPr>
        <p:txBody>
          <a:bodyPr wrap="square" rtlCol="0">
            <a:spAutoFit/>
          </a:bodyPr>
          <a:lstStyle/>
          <a:p>
            <a:r>
              <a:rPr lang="ru-RU" sz="2400" dirty="0">
                <a:latin typeface="Arial" pitchFamily="34" charset="0"/>
                <a:cs typeface="Arial" pitchFamily="34" charset="0"/>
              </a:rPr>
              <a:t>Схема замещения для </a:t>
            </a:r>
            <a:r>
              <a:rPr lang="en-US" sz="2400" i="1" dirty="0">
                <a:latin typeface="Arial" pitchFamily="34" charset="0"/>
                <a:cs typeface="Arial" pitchFamily="34" charset="0"/>
              </a:rPr>
              <a:t>k</a:t>
            </a:r>
            <a:r>
              <a:rPr lang="ru-RU" sz="2400" dirty="0">
                <a:latin typeface="Arial" pitchFamily="34" charset="0"/>
                <a:cs typeface="Arial" pitchFamily="34" charset="0"/>
              </a:rPr>
              <a:t>-й параллельной линии имеет однолинейную структуру . </a:t>
            </a:r>
            <a:endParaRPr lang="en-US" sz="2400" dirty="0">
              <a:latin typeface="Arial" pitchFamily="34" charset="0"/>
              <a:cs typeface="Arial" pitchFamily="34" charset="0"/>
            </a:endParaRPr>
          </a:p>
          <a:p>
            <a:r>
              <a:rPr lang="ru-RU" sz="2400" dirty="0">
                <a:latin typeface="Arial" pitchFamily="34" charset="0"/>
                <a:cs typeface="Arial" pitchFamily="34" charset="0"/>
              </a:rPr>
              <a:t>В расчетах будет фигурировать суммарное сопротивление </a:t>
            </a:r>
            <a:r>
              <a:rPr lang="en-US" sz="2400" dirty="0">
                <a:latin typeface="Arial" pitchFamily="34" charset="0"/>
                <a:cs typeface="Arial" pitchFamily="34" charset="0"/>
              </a:rPr>
              <a:t>k</a:t>
            </a:r>
            <a:r>
              <a:rPr lang="ru-RU" sz="2400" dirty="0">
                <a:latin typeface="Arial" pitchFamily="34" charset="0"/>
                <a:cs typeface="Arial" pitchFamily="34" charset="0"/>
              </a:rPr>
              <a:t>-й параллельной линии  </a:t>
            </a:r>
            <a:endParaRPr lang="en-US" sz="2400" dirty="0">
              <a:latin typeface="Arial" pitchFamily="34" charset="0"/>
              <a:cs typeface="Arial" pitchFamily="34" charset="0"/>
            </a:endParaRPr>
          </a:p>
          <a:p>
            <a:r>
              <a:rPr lang="en-US" sz="2400" i="1" u="sng" dirty="0" err="1">
                <a:latin typeface="Arial" pitchFamily="34" charset="0"/>
                <a:cs typeface="Arial" pitchFamily="34" charset="0"/>
              </a:rPr>
              <a:t>Z</a:t>
            </a:r>
            <a:r>
              <a:rPr lang="en-US" sz="2400" i="1" baseline="-25000" dirty="0" err="1">
                <a:latin typeface="Arial" pitchFamily="34" charset="0"/>
                <a:cs typeface="Arial" pitchFamily="34" charset="0"/>
              </a:rPr>
              <a:t>k</a:t>
            </a:r>
            <a:r>
              <a:rPr lang="ru-RU" sz="2400" i="1" baseline="-25000" dirty="0">
                <a:latin typeface="Arial" pitchFamily="34" charset="0"/>
                <a:cs typeface="Arial" pitchFamily="34" charset="0"/>
              </a:rPr>
              <a:t>∑</a:t>
            </a:r>
            <a:r>
              <a:rPr lang="ru-RU" sz="2400" dirty="0">
                <a:latin typeface="Arial" pitchFamily="34" charset="0"/>
                <a:cs typeface="Arial" pitchFamily="34" charset="0"/>
              </a:rPr>
              <a:t> = </a:t>
            </a:r>
            <a:r>
              <a:rPr lang="en-US" sz="2400" i="1" u="sng" dirty="0">
                <a:latin typeface="Arial" pitchFamily="34" charset="0"/>
                <a:cs typeface="Arial" pitchFamily="34" charset="0"/>
              </a:rPr>
              <a:t>Z</a:t>
            </a:r>
            <a:r>
              <a:rPr lang="ru-RU" sz="2400" baseline="-25000" dirty="0" err="1">
                <a:latin typeface="Arial" pitchFamily="34" charset="0"/>
                <a:cs typeface="Arial" pitchFamily="34" charset="0"/>
              </a:rPr>
              <a:t>н</a:t>
            </a:r>
            <a:r>
              <a:rPr lang="en-US" sz="2400" i="1" baseline="-25000" dirty="0">
                <a:latin typeface="Arial" pitchFamily="34" charset="0"/>
                <a:cs typeface="Arial" pitchFamily="34" charset="0"/>
              </a:rPr>
              <a:t>k</a:t>
            </a:r>
            <a:r>
              <a:rPr lang="en-US" sz="2400" dirty="0">
                <a:latin typeface="Arial" pitchFamily="34" charset="0"/>
                <a:cs typeface="Arial" pitchFamily="34" charset="0"/>
              </a:rPr>
              <a:t> </a:t>
            </a:r>
            <a:r>
              <a:rPr lang="ru-RU" sz="2400" dirty="0">
                <a:latin typeface="Arial" pitchFamily="34" charset="0"/>
                <a:cs typeface="Arial" pitchFamily="34" charset="0"/>
              </a:rPr>
              <a:t>+ </a:t>
            </a:r>
            <a:r>
              <a:rPr lang="en-US" sz="2400" i="1" u="sng" dirty="0">
                <a:latin typeface="Arial" pitchFamily="34" charset="0"/>
                <a:cs typeface="Arial" pitchFamily="34" charset="0"/>
              </a:rPr>
              <a:t>Z</a:t>
            </a:r>
            <a:r>
              <a:rPr lang="ru-RU" sz="2400" i="1" baseline="-25000" dirty="0">
                <a:latin typeface="Arial" pitchFamily="34" charset="0"/>
                <a:cs typeface="Arial" pitchFamily="34" charset="0"/>
              </a:rPr>
              <a:t>0</a:t>
            </a:r>
            <a:r>
              <a:rPr lang="en-US" sz="2400" i="1" baseline="-25000" dirty="0">
                <a:latin typeface="Arial" pitchFamily="34" charset="0"/>
                <a:cs typeface="Arial" pitchFamily="34" charset="0"/>
              </a:rPr>
              <a:t>k</a:t>
            </a:r>
            <a:r>
              <a:rPr lang="ru-RU" sz="2400" dirty="0">
                <a:latin typeface="Arial" pitchFamily="34" charset="0"/>
                <a:cs typeface="Arial" pitchFamily="34" charset="0"/>
              </a:rPr>
              <a:t>,</a:t>
            </a:r>
          </a:p>
        </p:txBody>
      </p:sp>
      <p:pic>
        <p:nvPicPr>
          <p:cNvPr id="3" name="Picture 1">
            <a:extLst>
              <a:ext uri="{FF2B5EF4-FFF2-40B4-BE49-F238E27FC236}">
                <a16:creationId xmlns:a16="http://schemas.microsoft.com/office/drawing/2014/main" xmlns="" id="{484C3C8A-B65A-9743-7D05-911A1FC5BD59}"/>
              </a:ext>
            </a:extLst>
          </p:cNvPr>
          <p:cNvPicPr>
            <a:picLocks noChangeAspect="1" noChangeArrowheads="1"/>
          </p:cNvPicPr>
          <p:nvPr/>
        </p:nvPicPr>
        <p:blipFill>
          <a:blip r:embed="rId2" cstate="print"/>
          <a:srcRect l="26829" t="47611" r="60907" b="38936"/>
          <a:stretch>
            <a:fillRect/>
          </a:stretch>
        </p:blipFill>
        <p:spPr bwMode="auto">
          <a:xfrm>
            <a:off x="954728" y="868968"/>
            <a:ext cx="3150350" cy="2160240"/>
          </a:xfrm>
          <a:prstGeom prst="rect">
            <a:avLst/>
          </a:prstGeom>
          <a:noFill/>
          <a:ln w="9525">
            <a:noFill/>
            <a:miter lim="800000"/>
            <a:headEnd/>
            <a:tailEnd/>
          </a:ln>
        </p:spPr>
      </p:pic>
      <p:sp>
        <p:nvSpPr>
          <p:cNvPr id="5" name="TextBox 4">
            <a:extLst>
              <a:ext uri="{FF2B5EF4-FFF2-40B4-BE49-F238E27FC236}">
                <a16:creationId xmlns:a16="http://schemas.microsoft.com/office/drawing/2014/main" xmlns="" id="{3E0E6584-AB72-9C0C-7D5C-9D6EF2A9130C}"/>
              </a:ext>
            </a:extLst>
          </p:cNvPr>
          <p:cNvSpPr txBox="1"/>
          <p:nvPr/>
        </p:nvSpPr>
        <p:spPr>
          <a:xfrm>
            <a:off x="0" y="2996952"/>
            <a:ext cx="12288688" cy="3170099"/>
          </a:xfrm>
          <a:prstGeom prst="rect">
            <a:avLst/>
          </a:prstGeom>
          <a:noFill/>
        </p:spPr>
        <p:txBody>
          <a:bodyPr wrap="square">
            <a:spAutoFit/>
          </a:bodyPr>
          <a:lstStyle/>
          <a:p>
            <a:r>
              <a:rPr lang="ru-RU" sz="2400" dirty="0">
                <a:latin typeface="Arial" pitchFamily="34" charset="0"/>
                <a:cs typeface="Arial" pitchFamily="34" charset="0"/>
              </a:rPr>
              <a:t>где </a:t>
            </a:r>
            <a:r>
              <a:rPr lang="en-US" sz="2400" i="1" u="sng" dirty="0">
                <a:latin typeface="Arial" pitchFamily="34" charset="0"/>
                <a:cs typeface="Arial" pitchFamily="34" charset="0"/>
              </a:rPr>
              <a:t>Z</a:t>
            </a:r>
            <a:r>
              <a:rPr lang="ru-RU" sz="2400" baseline="-25000" dirty="0">
                <a:latin typeface="Arial" pitchFamily="34" charset="0"/>
                <a:cs typeface="Arial" pitchFamily="34" charset="0"/>
              </a:rPr>
              <a:t>н</a:t>
            </a:r>
            <a:r>
              <a:rPr lang="en-US" sz="2400" i="1" baseline="-25000" dirty="0">
                <a:latin typeface="Arial" pitchFamily="34" charset="0"/>
                <a:cs typeface="Arial" pitchFamily="34" charset="0"/>
              </a:rPr>
              <a:t>k</a:t>
            </a:r>
            <a:r>
              <a:rPr lang="en-US" sz="2400" baseline="-25000" dirty="0">
                <a:latin typeface="Arial" pitchFamily="34" charset="0"/>
                <a:cs typeface="Arial" pitchFamily="34" charset="0"/>
              </a:rPr>
              <a:t> </a:t>
            </a:r>
            <a:r>
              <a:rPr lang="ru-RU" sz="2400" dirty="0">
                <a:latin typeface="Arial" pitchFamily="34" charset="0"/>
                <a:cs typeface="Arial" pitchFamily="34" charset="0"/>
              </a:rPr>
              <a:t>– суммарное сопротивление нагрузки </a:t>
            </a:r>
            <a:r>
              <a:rPr lang="en-US" sz="2400" i="1" dirty="0">
                <a:latin typeface="Arial" pitchFamily="34" charset="0"/>
                <a:cs typeface="Arial" pitchFamily="34" charset="0"/>
              </a:rPr>
              <a:t>k</a:t>
            </a:r>
            <a:r>
              <a:rPr lang="ru-RU" sz="2400" dirty="0">
                <a:latin typeface="Arial" pitchFamily="34" charset="0"/>
                <a:cs typeface="Arial" pitchFamily="34" charset="0"/>
              </a:rPr>
              <a:t>-й линии, включающей эквивалентные сопротивления нулевой последовательности двух концов линии (</a:t>
            </a:r>
            <a:r>
              <a:rPr lang="en-US" sz="2400" i="1" u="sng" dirty="0">
                <a:latin typeface="Arial" pitchFamily="34" charset="0"/>
                <a:cs typeface="Arial" pitchFamily="34" charset="0"/>
              </a:rPr>
              <a:t>Z</a:t>
            </a:r>
            <a:r>
              <a:rPr lang="ru-RU" sz="2400" baseline="-25000" dirty="0" err="1">
                <a:latin typeface="Arial" pitchFamily="34" charset="0"/>
                <a:cs typeface="Arial" pitchFamily="34" charset="0"/>
              </a:rPr>
              <a:t>н</a:t>
            </a:r>
            <a:r>
              <a:rPr lang="en-US" sz="2400" i="1" baseline="-25000" dirty="0">
                <a:latin typeface="Arial" pitchFamily="34" charset="0"/>
                <a:cs typeface="Arial" pitchFamily="34" charset="0"/>
              </a:rPr>
              <a:t>k</a:t>
            </a:r>
            <a:r>
              <a:rPr lang="en-US" sz="2400" baseline="-25000" dirty="0">
                <a:latin typeface="Arial" pitchFamily="34" charset="0"/>
                <a:cs typeface="Arial" pitchFamily="34" charset="0"/>
              </a:rPr>
              <a:t> </a:t>
            </a:r>
            <a:r>
              <a:rPr lang="ru-RU" sz="2400" i="1" dirty="0">
                <a:latin typeface="Arial" pitchFamily="34" charset="0"/>
                <a:cs typeface="Arial" pitchFamily="34" charset="0"/>
              </a:rPr>
              <a:t>= </a:t>
            </a:r>
            <a:r>
              <a:rPr lang="en-US" sz="2400" i="1" u="sng" dirty="0">
                <a:latin typeface="Arial" pitchFamily="34" charset="0"/>
                <a:cs typeface="Arial" pitchFamily="34" charset="0"/>
              </a:rPr>
              <a:t>Z</a:t>
            </a:r>
            <a:r>
              <a:rPr lang="en-US" sz="2400" i="1" baseline="-25000" dirty="0">
                <a:latin typeface="Arial" pitchFamily="34" charset="0"/>
                <a:cs typeface="Arial" pitchFamily="34" charset="0"/>
              </a:rPr>
              <a:t>s</a:t>
            </a:r>
            <a:r>
              <a:rPr lang="ru-RU" sz="2400" baseline="-25000" dirty="0">
                <a:latin typeface="Arial" pitchFamily="34" charset="0"/>
                <a:cs typeface="Arial" pitchFamily="34" charset="0"/>
              </a:rPr>
              <a:t>н</a:t>
            </a:r>
            <a:r>
              <a:rPr lang="en-US" sz="2400" i="1" baseline="-25000" dirty="0">
                <a:latin typeface="Arial" pitchFamily="34" charset="0"/>
                <a:cs typeface="Arial" pitchFamily="34" charset="0"/>
              </a:rPr>
              <a:t>k</a:t>
            </a:r>
            <a:r>
              <a:rPr lang="en-US" sz="2400" baseline="-25000" dirty="0">
                <a:latin typeface="Arial" pitchFamily="34" charset="0"/>
                <a:cs typeface="Arial" pitchFamily="34" charset="0"/>
              </a:rPr>
              <a:t> </a:t>
            </a:r>
            <a:r>
              <a:rPr lang="ru-RU" sz="2400" dirty="0">
                <a:latin typeface="Arial" pitchFamily="34" charset="0"/>
                <a:cs typeface="Arial" pitchFamily="34" charset="0"/>
              </a:rPr>
              <a:t>+ </a:t>
            </a:r>
            <a:r>
              <a:rPr lang="en-US" sz="2400" i="1" u="sng" dirty="0">
                <a:latin typeface="Arial" pitchFamily="34" charset="0"/>
                <a:cs typeface="Arial" pitchFamily="34" charset="0"/>
              </a:rPr>
              <a:t>Z</a:t>
            </a:r>
            <a:r>
              <a:rPr lang="en-US" sz="2400" i="1" baseline="-25000" dirty="0">
                <a:latin typeface="Arial" pitchFamily="34" charset="0"/>
                <a:cs typeface="Arial" pitchFamily="34" charset="0"/>
              </a:rPr>
              <a:t>r</a:t>
            </a:r>
            <a:r>
              <a:rPr lang="ru-RU" sz="2400" baseline="-25000" dirty="0">
                <a:latin typeface="Arial" pitchFamily="34" charset="0"/>
                <a:cs typeface="Arial" pitchFamily="34" charset="0"/>
              </a:rPr>
              <a:t>н</a:t>
            </a:r>
            <a:r>
              <a:rPr lang="en-US" sz="2400" i="1" baseline="-25000" dirty="0">
                <a:latin typeface="Arial" pitchFamily="34" charset="0"/>
                <a:cs typeface="Arial" pitchFamily="34" charset="0"/>
              </a:rPr>
              <a:t>k</a:t>
            </a:r>
            <a:r>
              <a:rPr lang="ru-RU" sz="2400" dirty="0">
                <a:latin typeface="Arial" pitchFamily="34" charset="0"/>
                <a:cs typeface="Arial" pitchFamily="34" charset="0"/>
              </a:rPr>
              <a:t>);    </a:t>
            </a:r>
            <a:r>
              <a:rPr lang="en-US" sz="2400" i="1" u="sng" dirty="0">
                <a:latin typeface="Arial" pitchFamily="34" charset="0"/>
                <a:cs typeface="Arial" pitchFamily="34" charset="0"/>
              </a:rPr>
              <a:t>Z</a:t>
            </a:r>
            <a:r>
              <a:rPr lang="ru-RU" sz="2400" baseline="-25000" dirty="0">
                <a:latin typeface="Arial" pitchFamily="34" charset="0"/>
                <a:cs typeface="Arial" pitchFamily="34" charset="0"/>
              </a:rPr>
              <a:t>0</a:t>
            </a:r>
            <a:r>
              <a:rPr lang="en-US" sz="2400" i="1" baseline="-25000" dirty="0">
                <a:latin typeface="Arial" pitchFamily="34" charset="0"/>
                <a:cs typeface="Arial" pitchFamily="34" charset="0"/>
              </a:rPr>
              <a:t>k</a:t>
            </a:r>
            <a:r>
              <a:rPr lang="ru-RU" sz="2400" dirty="0">
                <a:latin typeface="Arial" pitchFamily="34" charset="0"/>
                <a:cs typeface="Arial" pitchFamily="34" charset="0"/>
              </a:rPr>
              <a:t>=        •</a:t>
            </a:r>
            <a:r>
              <a:rPr lang="en-US" sz="2400" i="1" dirty="0">
                <a:latin typeface="Arial" pitchFamily="34" charset="0"/>
                <a:cs typeface="Arial" pitchFamily="34" charset="0"/>
              </a:rPr>
              <a:t> </a:t>
            </a:r>
            <a:r>
              <a:rPr lang="ru-RU" sz="3200" i="1" dirty="0" err="1">
                <a:latin typeface="Arial" pitchFamily="34" charset="0"/>
                <a:cs typeface="Arial" pitchFamily="34" charset="0"/>
              </a:rPr>
              <a:t>ℓ</a:t>
            </a:r>
            <a:r>
              <a:rPr lang="en-US" sz="3200" i="1" baseline="-25000" dirty="0">
                <a:latin typeface="Arial" pitchFamily="34" charset="0"/>
                <a:cs typeface="Arial" pitchFamily="34" charset="0"/>
              </a:rPr>
              <a:t>k</a:t>
            </a:r>
            <a:r>
              <a:rPr lang="ru-RU" sz="2400" dirty="0">
                <a:latin typeface="Arial" pitchFamily="34" charset="0"/>
                <a:cs typeface="Arial" pitchFamily="34" charset="0"/>
              </a:rPr>
              <a:t> –</a:t>
            </a:r>
            <a:r>
              <a:rPr lang="en-US" sz="2400" dirty="0">
                <a:latin typeface="Arial" pitchFamily="34" charset="0"/>
                <a:cs typeface="Arial" pitchFamily="34" charset="0"/>
              </a:rPr>
              <a:t> </a:t>
            </a:r>
            <a:r>
              <a:rPr lang="ru-RU" sz="2400" dirty="0">
                <a:latin typeface="Arial" pitchFamily="34" charset="0"/>
                <a:cs typeface="Arial" pitchFamily="34" charset="0"/>
              </a:rPr>
              <a:t>сопротивление НП самой линии, определяемой по длине линии  и величине погонного сопротивления без учета параллельных линий, но с возможным введенным сопротивлением стального троса. </a:t>
            </a:r>
          </a:p>
          <a:p>
            <a:r>
              <a:rPr lang="ru-RU" sz="2400" dirty="0">
                <a:latin typeface="Arial" pitchFamily="34" charset="0"/>
                <a:cs typeface="Arial" pitchFamily="34" charset="0"/>
              </a:rPr>
              <a:t>Проводящие тросы моделируются в виде однофазной линии; их сопротивление по концам линии будет определяться только сопротивлением заземления тросов</a:t>
            </a:r>
            <a:r>
              <a:rPr lang="en-US" sz="2400" dirty="0">
                <a:latin typeface="Arial" pitchFamily="34" charset="0"/>
                <a:cs typeface="Arial" pitchFamily="34" charset="0"/>
              </a:rPr>
              <a:t>. </a:t>
            </a:r>
            <a:r>
              <a:rPr lang="ru-RU" sz="2400" dirty="0">
                <a:latin typeface="Arial" pitchFamily="34" charset="0"/>
                <a:cs typeface="Arial" pitchFamily="34" charset="0"/>
              </a:rPr>
              <a:t>Для модели </a:t>
            </a:r>
            <a:r>
              <a:rPr lang="en-US" sz="2400" i="1" dirty="0">
                <a:latin typeface="Arial" pitchFamily="34" charset="0"/>
                <a:cs typeface="Arial" pitchFamily="34" charset="0"/>
              </a:rPr>
              <a:t>k</a:t>
            </a:r>
            <a:r>
              <a:rPr lang="ru-RU" sz="2400" dirty="0">
                <a:latin typeface="Arial" pitchFamily="34" charset="0"/>
                <a:cs typeface="Arial" pitchFamily="34" charset="0"/>
              </a:rPr>
              <a:t>+1 троса </a:t>
            </a:r>
            <a:r>
              <a:rPr lang="en-US" sz="2400" i="1" u="sng" dirty="0">
                <a:latin typeface="Arial" pitchFamily="34" charset="0"/>
                <a:cs typeface="Arial" pitchFamily="34" charset="0"/>
              </a:rPr>
              <a:t>Z</a:t>
            </a:r>
            <a:r>
              <a:rPr lang="ru-RU" sz="2400" baseline="-25000" dirty="0">
                <a:latin typeface="Arial" pitchFamily="34" charset="0"/>
                <a:cs typeface="Arial" pitchFamily="34" charset="0"/>
              </a:rPr>
              <a:t>н(</a:t>
            </a:r>
            <a:r>
              <a:rPr lang="en-US" sz="2400" i="1" baseline="-25000" dirty="0">
                <a:latin typeface="Arial" pitchFamily="34" charset="0"/>
                <a:cs typeface="Arial" pitchFamily="34" charset="0"/>
              </a:rPr>
              <a:t>k</a:t>
            </a:r>
            <a:r>
              <a:rPr lang="ru-RU" sz="2400" baseline="-25000" dirty="0">
                <a:latin typeface="Arial" pitchFamily="34" charset="0"/>
                <a:cs typeface="Arial" pitchFamily="34" charset="0"/>
              </a:rPr>
              <a:t>+1)</a:t>
            </a:r>
            <a:r>
              <a:rPr lang="ru-RU" sz="2400" dirty="0">
                <a:latin typeface="Arial" pitchFamily="34" charset="0"/>
                <a:cs typeface="Arial" pitchFamily="34" charset="0"/>
              </a:rPr>
              <a:t>=</a:t>
            </a:r>
            <a:r>
              <a:rPr lang="en-US" sz="2400" i="1" dirty="0">
                <a:latin typeface="Arial" pitchFamily="34" charset="0"/>
                <a:cs typeface="Arial" pitchFamily="34" charset="0"/>
              </a:rPr>
              <a:t>R</a:t>
            </a:r>
            <a:r>
              <a:rPr lang="ru-RU" sz="2400" baseline="-25000" dirty="0">
                <a:latin typeface="Arial" pitchFamily="34" charset="0"/>
                <a:cs typeface="Arial" pitchFamily="34" charset="0"/>
              </a:rPr>
              <a:t>заз.тр</a:t>
            </a:r>
            <a:r>
              <a:rPr lang="ru-RU" sz="2400" dirty="0">
                <a:latin typeface="Arial" pitchFamily="34" charset="0"/>
                <a:cs typeface="Arial" pitchFamily="34" charset="0"/>
              </a:rPr>
              <a:t>≈5,0 Ом. </a:t>
            </a:r>
          </a:p>
        </p:txBody>
      </p:sp>
      <p:pic>
        <p:nvPicPr>
          <p:cNvPr id="6" name="Picture 1">
            <a:extLst>
              <a:ext uri="{FF2B5EF4-FFF2-40B4-BE49-F238E27FC236}">
                <a16:creationId xmlns:a16="http://schemas.microsoft.com/office/drawing/2014/main" xmlns="" id="{A8FBDD63-955E-A8BB-EC11-C31B46B6920B}"/>
              </a:ext>
            </a:extLst>
          </p:cNvPr>
          <p:cNvPicPr>
            <a:picLocks noChangeAspect="1" noChangeArrowheads="1"/>
          </p:cNvPicPr>
          <p:nvPr/>
        </p:nvPicPr>
        <p:blipFill>
          <a:blip r:embed="rId3" cstate="print">
            <a:clrChange>
              <a:clrFrom>
                <a:srgbClr val="FFFFFF"/>
              </a:clrFrom>
              <a:clrTo>
                <a:srgbClr val="FFFFFF">
                  <a:alpha val="0"/>
                </a:srgbClr>
              </a:clrTo>
            </a:clrChange>
          </a:blip>
          <a:srcRect r="52941"/>
          <a:stretch>
            <a:fillRect/>
          </a:stretch>
        </p:blipFill>
        <p:spPr bwMode="auto">
          <a:xfrm>
            <a:off x="767408" y="3789040"/>
            <a:ext cx="576064" cy="552060"/>
          </a:xfrm>
          <a:prstGeom prst="rect">
            <a:avLst/>
          </a:prstGeom>
          <a:noFill/>
        </p:spPr>
      </p:pic>
    </p:spTree>
    <p:extLst>
      <p:ext uri="{BB962C8B-B14F-4D97-AF65-F5344CB8AC3E}">
        <p14:creationId xmlns:p14="http://schemas.microsoft.com/office/powerpoint/2010/main" xmlns="" val="364497865"/>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3_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2_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5.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28059</TotalTime>
  <Words>1424</Words>
  <Application>Microsoft Office PowerPoint</Application>
  <PresentationFormat>Произвольный</PresentationFormat>
  <Paragraphs>87</Paragraphs>
  <Slides>21</Slides>
  <Notes>1</Notes>
  <HiddenSlides>4</HiddenSlides>
  <MMClips>0</MMClips>
  <ScaleCrop>false</ScaleCrop>
  <HeadingPairs>
    <vt:vector size="6" baseType="variant">
      <vt:variant>
        <vt:lpstr>Тема</vt:lpstr>
      </vt:variant>
      <vt:variant>
        <vt:i4>4</vt:i4>
      </vt:variant>
      <vt:variant>
        <vt:lpstr>Внедренные серверы OLE</vt:lpstr>
      </vt:variant>
      <vt:variant>
        <vt:i4>2</vt:i4>
      </vt:variant>
      <vt:variant>
        <vt:lpstr>Заголовки слайдов</vt:lpstr>
      </vt:variant>
      <vt:variant>
        <vt:i4>21</vt:i4>
      </vt:variant>
    </vt:vector>
  </HeadingPairs>
  <TitlesOfParts>
    <vt:vector size="27" baseType="lpstr">
      <vt:lpstr>Тема Office</vt:lpstr>
      <vt:lpstr>1_Тема Office</vt:lpstr>
      <vt:lpstr>3_Тема Office</vt:lpstr>
      <vt:lpstr>2_Тема Office</vt:lpstr>
      <vt:lpstr>Visio</vt:lpstr>
      <vt:lpstr>Equation</vt:lpstr>
      <vt:lpstr>Проблемы расчёта параметров нулевой последовательности для линий электропередачи и методы их решения</vt:lpstr>
      <vt:lpstr>Введение</vt:lpstr>
      <vt:lpstr>Зависимость погонных сопротивлений от места повреждения </vt:lpstr>
      <vt:lpstr>Зависимость погонных сопротивлений от места повреждения </vt:lpstr>
      <vt:lpstr>Расчет многоцепной ВЛ по СТО </vt:lpstr>
      <vt:lpstr>Как считать погонные  сопротивления НП ЛЭП </vt:lpstr>
      <vt:lpstr>Как считать погонные сопротивлений НП ЛЭП </vt:lpstr>
      <vt:lpstr>Как считать погонные сопротивлений НП ЛЭП</vt:lpstr>
      <vt:lpstr>Модель параллельной линии в расчете  </vt:lpstr>
      <vt:lpstr>Имитационная модель расчета параметров для точки xf </vt:lpstr>
      <vt:lpstr>Расчет эквивалентных погонных параметров НП </vt:lpstr>
      <vt:lpstr>Алгоритмическая модель расчета параметров для точки Xf  </vt:lpstr>
      <vt:lpstr>Расчет эквивалентных погонных параметров НП </vt:lpstr>
      <vt:lpstr>Имитационные модели линии для расчета ОМП/защиты  </vt:lpstr>
      <vt:lpstr>Способ расчета ОМП/защиты для линии со взаимоиндукцией  </vt:lpstr>
      <vt:lpstr>Упрощённая методика  расчета параметров НП </vt:lpstr>
      <vt:lpstr>Слайд 17</vt:lpstr>
      <vt:lpstr>Слайд 18</vt:lpstr>
      <vt:lpstr>Упрощённая методика  расчета параметров НП</vt:lpstr>
      <vt:lpstr>Выводы</vt:lpstr>
      <vt:lpstr>Приглашаем к сотрудничеству!</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Иванова Евгения Юрьевна</dc:creator>
  <cp:lastModifiedBy>Валера Ефремов</cp:lastModifiedBy>
  <cp:revision>110</cp:revision>
  <dcterms:created xsi:type="dcterms:W3CDTF">2020-12-15T05:45:40Z</dcterms:created>
  <dcterms:modified xsi:type="dcterms:W3CDTF">2024-04-23T07:31:22Z</dcterms:modified>
</cp:coreProperties>
</file>