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1117" r:id="rId5"/>
    <p:sldId id="1079" r:id="rId6"/>
    <p:sldId id="1102" r:id="rId7"/>
    <p:sldId id="1136" r:id="rId8"/>
    <p:sldId id="1135" r:id="rId9"/>
    <p:sldId id="1137" r:id="rId10"/>
    <p:sldId id="1142" r:id="rId11"/>
    <p:sldId id="1138" r:id="rId12"/>
    <p:sldId id="1139" r:id="rId13"/>
    <p:sldId id="1140" r:id="rId14"/>
    <p:sldId id="1124" r:id="rId15"/>
    <p:sldId id="1106" r:id="rId16"/>
    <p:sldId id="1128" r:id="rId17"/>
    <p:sldId id="1141" r:id="rId18"/>
    <p:sldId id="1129" r:id="rId19"/>
    <p:sldId id="1118" r:id="rId20"/>
    <p:sldId id="1131" r:id="rId21"/>
    <p:sldId id="1119" r:id="rId22"/>
    <p:sldId id="1120" r:id="rId23"/>
    <p:sldId id="1132" r:id="rId24"/>
    <p:sldId id="1121" r:id="rId25"/>
    <p:sldId id="1133" r:id="rId26"/>
    <p:sldId id="1122" r:id="rId27"/>
    <p:sldId id="107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chim Schlosser" initials="JS" lastIdx="7" clrIdx="0">
    <p:extLst>
      <p:ext uri="{19B8F6BF-5375-455C-9EA6-DF929625EA0E}">
        <p15:presenceInfo xmlns:p15="http://schemas.microsoft.com/office/powerpoint/2012/main" userId="S-1-5-21-436374069-220523388-1801674531-261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B1C5"/>
    <a:srgbClr val="781414"/>
    <a:srgbClr val="092B43"/>
    <a:srgbClr val="0E5481"/>
    <a:srgbClr val="A7D4F3"/>
    <a:srgbClr val="035484"/>
    <a:srgbClr val="00203D"/>
    <a:srgbClr val="FFFFFF"/>
    <a:srgbClr val="C58011"/>
    <a:srgbClr val="1256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44" autoAdjust="0"/>
    <p:restoredTop sz="95226" autoAdjust="0"/>
  </p:normalViewPr>
  <p:slideViewPr>
    <p:cSldViewPr>
      <p:cViewPr varScale="1">
        <p:scale>
          <a:sx n="82" d="100"/>
          <a:sy n="82" d="100"/>
        </p:scale>
        <p:origin x="758" y="48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3" d="100"/>
        <a:sy n="1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54" y="53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93C83-2184-4286-ABE1-941A40B40C8F}" type="datetimeFigureOut">
              <a:rPr lang="en-US" smtClean="0"/>
              <a:pPr/>
              <a:t>4/15/2023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03001-E0F2-47E5-A338-816CC267AF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5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3241F-7ED4-45AC-844C-15DB0D5F9CCD}" type="datetimeFigureOut">
              <a:rPr lang="en-US" smtClean="0"/>
              <a:pPr/>
              <a:t>4/15/2023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3B8C3-A209-4A55-9261-22C2A02B31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8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05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9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97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87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94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80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317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893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0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209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Давайте теперь вернемся к сертификационным испытаниям и посмотрим на более сложные модели.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Стандартом описана топология и состав силовых элементов в тестовой модели энергосистемы для испытания на ней автоматики ограничения перегрузки оборудования. А так же параметры этих элементов.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Стандарт требует от модели достаточной детализации с учетом набора элементов. Все эти условия можно учесть при разработке модели в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nion Pro" panose="02040503050306020203" pitchFamily="18" charset="0"/>
                <a:ea typeface="+mn-ea"/>
                <a:cs typeface="Arial" pitchFamily="34" charset="0"/>
              </a:rPr>
              <a:t>S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nion Pro" panose="02040503050306020203" pitchFamily="18" charset="0"/>
                <a:ea typeface="+mn-ea"/>
                <a:cs typeface="Arial" pitchFamily="34" charset="0"/>
              </a:rPr>
              <a:t>IMULINK.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nion Pro" panose="02040503050306020203" pitchFamily="18" charset="0"/>
                <a:ea typeface="+mn-ea"/>
                <a:cs typeface="Arial" pitchFamily="34" charset="0"/>
              </a:rPr>
              <a:t>Давайте посмотрим как такая модель может быть реализована в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nion Pro" panose="02040503050306020203" pitchFamily="18" charset="0"/>
                <a:ea typeface="+mn-ea"/>
                <a:cs typeface="Arial" pitchFamily="34" charset="0"/>
              </a:rPr>
              <a:t>S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nion Pro" panose="02040503050306020203" pitchFamily="18" charset="0"/>
                <a:ea typeface="+mn-ea"/>
                <a:cs typeface="Arial" pitchFamily="34" charset="0"/>
              </a:rPr>
              <a:t>IMULINK.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4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149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066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78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>
            <a:extLst>
              <a:ext uri="{FF2B5EF4-FFF2-40B4-BE49-F238E27FC236}">
                <a16:creationId xmlns:a16="http://schemas.microsoft.com/office/drawing/2014/main" id="{C3D70407-3DBD-484A-A58E-ED59D9BC73CF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240016" cy="1700808"/>
          </a:xfrm>
          <a:custGeom>
            <a:avLst/>
            <a:gdLst>
              <a:gd name="T0" fmla="*/ 3856 w 7259"/>
              <a:gd name="T1" fmla="*/ 2910 h 2910"/>
              <a:gd name="T2" fmla="*/ 4158 w 7259"/>
              <a:gd name="T3" fmla="*/ 2910 h 2910"/>
              <a:gd name="T4" fmla="*/ 4461 w 7259"/>
              <a:gd name="T5" fmla="*/ 2909 h 2910"/>
              <a:gd name="T6" fmla="*/ 4763 w 7259"/>
              <a:gd name="T7" fmla="*/ 2907 h 2910"/>
              <a:gd name="T8" fmla="*/ 5066 w 7259"/>
              <a:gd name="T9" fmla="*/ 2902 h 2910"/>
              <a:gd name="T10" fmla="*/ 5368 w 7259"/>
              <a:gd name="T11" fmla="*/ 2891 h 2910"/>
              <a:gd name="T12" fmla="*/ 5670 w 7259"/>
              <a:gd name="T13" fmla="*/ 2867 h 2910"/>
              <a:gd name="T14" fmla="*/ 5973 w 7259"/>
              <a:gd name="T15" fmla="*/ 2815 h 2910"/>
              <a:gd name="T16" fmla="*/ 6275 w 7259"/>
              <a:gd name="T17" fmla="*/ 2697 h 2910"/>
              <a:gd name="T18" fmla="*/ 6578 w 7259"/>
              <a:gd name="T19" fmla="*/ 2435 h 2910"/>
              <a:gd name="T20" fmla="*/ 6880 w 7259"/>
              <a:gd name="T21" fmla="*/ 1851 h 2910"/>
              <a:gd name="T22" fmla="*/ 7183 w 7259"/>
              <a:gd name="T23" fmla="*/ 553 h 2910"/>
              <a:gd name="T24" fmla="*/ 7258 w 7259"/>
              <a:gd name="T25" fmla="*/ 0 h 2910"/>
              <a:gd name="T26" fmla="*/ 6956 w 7259"/>
              <a:gd name="T27" fmla="*/ 0 h 2910"/>
              <a:gd name="T28" fmla="*/ 6653 w 7259"/>
              <a:gd name="T29" fmla="*/ 0 h 2910"/>
              <a:gd name="T30" fmla="*/ 6351 w 7259"/>
              <a:gd name="T31" fmla="*/ 0 h 2910"/>
              <a:gd name="T32" fmla="*/ 6048 w 7259"/>
              <a:gd name="T33" fmla="*/ 0 h 2910"/>
              <a:gd name="T34" fmla="*/ 5746 w 7259"/>
              <a:gd name="T35" fmla="*/ 0 h 2910"/>
              <a:gd name="T36" fmla="*/ 5443 w 7259"/>
              <a:gd name="T37" fmla="*/ 0 h 2910"/>
              <a:gd name="T38" fmla="*/ 5141 w 7259"/>
              <a:gd name="T39" fmla="*/ 0 h 2910"/>
              <a:gd name="T40" fmla="*/ 4839 w 7259"/>
              <a:gd name="T41" fmla="*/ 0 h 2910"/>
              <a:gd name="T42" fmla="*/ 4536 w 7259"/>
              <a:gd name="T43" fmla="*/ 0 h 2910"/>
              <a:gd name="T44" fmla="*/ 4234 w 7259"/>
              <a:gd name="T45" fmla="*/ 0 h 2910"/>
              <a:gd name="T46" fmla="*/ 3932 w 7259"/>
              <a:gd name="T47" fmla="*/ 0 h 2910"/>
              <a:gd name="T48" fmla="*/ 3629 w 7259"/>
              <a:gd name="T49" fmla="*/ 0 h 2910"/>
              <a:gd name="T50" fmla="*/ 3327 w 7259"/>
              <a:gd name="T51" fmla="*/ 0 h 2910"/>
              <a:gd name="T52" fmla="*/ 3024 w 7259"/>
              <a:gd name="T53" fmla="*/ 0 h 2910"/>
              <a:gd name="T54" fmla="*/ 2722 w 7259"/>
              <a:gd name="T55" fmla="*/ 0 h 2910"/>
              <a:gd name="T56" fmla="*/ 2419 w 7259"/>
              <a:gd name="T57" fmla="*/ 0 h 2910"/>
              <a:gd name="T58" fmla="*/ 2117 w 7259"/>
              <a:gd name="T59" fmla="*/ 0 h 2910"/>
              <a:gd name="T60" fmla="*/ 1814 w 7259"/>
              <a:gd name="T61" fmla="*/ 0 h 2910"/>
              <a:gd name="T62" fmla="*/ 1512 w 7259"/>
              <a:gd name="T63" fmla="*/ 0 h 2910"/>
              <a:gd name="T64" fmla="*/ 1210 w 7259"/>
              <a:gd name="T65" fmla="*/ 0 h 2910"/>
              <a:gd name="T66" fmla="*/ 907 w 7259"/>
              <a:gd name="T67" fmla="*/ 0 h 2910"/>
              <a:gd name="T68" fmla="*/ 605 w 7259"/>
              <a:gd name="T69" fmla="*/ 0 h 2910"/>
              <a:gd name="T70" fmla="*/ 302 w 7259"/>
              <a:gd name="T71" fmla="*/ 0 h 2910"/>
              <a:gd name="T72" fmla="*/ 0 w 7259"/>
              <a:gd name="T73" fmla="*/ 0 h 2910"/>
              <a:gd name="T74" fmla="*/ 226 w 7259"/>
              <a:gd name="T75" fmla="*/ 2910 h 2910"/>
              <a:gd name="T76" fmla="*/ 529 w 7259"/>
              <a:gd name="T77" fmla="*/ 2910 h 2910"/>
              <a:gd name="T78" fmla="*/ 831 w 7259"/>
              <a:gd name="T79" fmla="*/ 2910 h 2910"/>
              <a:gd name="T80" fmla="*/ 1134 w 7259"/>
              <a:gd name="T81" fmla="*/ 2910 h 2910"/>
              <a:gd name="T82" fmla="*/ 1436 w 7259"/>
              <a:gd name="T83" fmla="*/ 2910 h 2910"/>
              <a:gd name="T84" fmla="*/ 1739 w 7259"/>
              <a:gd name="T85" fmla="*/ 2910 h 2910"/>
              <a:gd name="T86" fmla="*/ 2041 w 7259"/>
              <a:gd name="T87" fmla="*/ 2910 h 2910"/>
              <a:gd name="T88" fmla="*/ 2344 w 7259"/>
              <a:gd name="T89" fmla="*/ 2910 h 2910"/>
              <a:gd name="T90" fmla="*/ 2646 w 7259"/>
              <a:gd name="T91" fmla="*/ 2910 h 2910"/>
              <a:gd name="T92" fmla="*/ 2948 w 7259"/>
              <a:gd name="T93" fmla="*/ 2910 h 2910"/>
              <a:gd name="T94" fmla="*/ 3251 w 7259"/>
              <a:gd name="T95" fmla="*/ 2910 h 2910"/>
              <a:gd name="T96" fmla="*/ 3553 w 7259"/>
              <a:gd name="T97" fmla="*/ 2910 h 2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259" h="2910">
                <a:moveTo>
                  <a:pt x="3629" y="2910"/>
                </a:moveTo>
                <a:lnTo>
                  <a:pt x="3705" y="2910"/>
                </a:lnTo>
                <a:lnTo>
                  <a:pt x="3780" y="2910"/>
                </a:lnTo>
                <a:lnTo>
                  <a:pt x="3856" y="2910"/>
                </a:lnTo>
                <a:lnTo>
                  <a:pt x="3932" y="2910"/>
                </a:lnTo>
                <a:lnTo>
                  <a:pt x="4007" y="2910"/>
                </a:lnTo>
                <a:lnTo>
                  <a:pt x="4082" y="2910"/>
                </a:lnTo>
                <a:lnTo>
                  <a:pt x="4158" y="2910"/>
                </a:lnTo>
                <a:lnTo>
                  <a:pt x="4234" y="2909"/>
                </a:lnTo>
                <a:lnTo>
                  <a:pt x="4309" y="2909"/>
                </a:lnTo>
                <a:lnTo>
                  <a:pt x="4385" y="2909"/>
                </a:lnTo>
                <a:lnTo>
                  <a:pt x="4461" y="2909"/>
                </a:lnTo>
                <a:lnTo>
                  <a:pt x="4536" y="2909"/>
                </a:lnTo>
                <a:lnTo>
                  <a:pt x="4612" y="2908"/>
                </a:lnTo>
                <a:lnTo>
                  <a:pt x="4687" y="2907"/>
                </a:lnTo>
                <a:lnTo>
                  <a:pt x="4763" y="2907"/>
                </a:lnTo>
                <a:lnTo>
                  <a:pt x="4839" y="2906"/>
                </a:lnTo>
                <a:lnTo>
                  <a:pt x="4914" y="2905"/>
                </a:lnTo>
                <a:lnTo>
                  <a:pt x="4990" y="2904"/>
                </a:lnTo>
                <a:lnTo>
                  <a:pt x="5066" y="2902"/>
                </a:lnTo>
                <a:lnTo>
                  <a:pt x="5141" y="2900"/>
                </a:lnTo>
                <a:lnTo>
                  <a:pt x="5217" y="2898"/>
                </a:lnTo>
                <a:lnTo>
                  <a:pt x="5293" y="2894"/>
                </a:lnTo>
                <a:lnTo>
                  <a:pt x="5368" y="2891"/>
                </a:lnTo>
                <a:lnTo>
                  <a:pt x="5443" y="2887"/>
                </a:lnTo>
                <a:lnTo>
                  <a:pt x="5519" y="2882"/>
                </a:lnTo>
                <a:lnTo>
                  <a:pt x="5595" y="2875"/>
                </a:lnTo>
                <a:lnTo>
                  <a:pt x="5670" y="2867"/>
                </a:lnTo>
                <a:lnTo>
                  <a:pt x="5746" y="2858"/>
                </a:lnTo>
                <a:lnTo>
                  <a:pt x="5822" y="2846"/>
                </a:lnTo>
                <a:lnTo>
                  <a:pt x="5897" y="2832"/>
                </a:lnTo>
                <a:lnTo>
                  <a:pt x="5973" y="2815"/>
                </a:lnTo>
                <a:lnTo>
                  <a:pt x="6048" y="2793"/>
                </a:lnTo>
                <a:lnTo>
                  <a:pt x="6124" y="2767"/>
                </a:lnTo>
                <a:lnTo>
                  <a:pt x="6200" y="2735"/>
                </a:lnTo>
                <a:lnTo>
                  <a:pt x="6275" y="2697"/>
                </a:lnTo>
                <a:lnTo>
                  <a:pt x="6351" y="2649"/>
                </a:lnTo>
                <a:lnTo>
                  <a:pt x="6427" y="2592"/>
                </a:lnTo>
                <a:lnTo>
                  <a:pt x="6502" y="2521"/>
                </a:lnTo>
                <a:lnTo>
                  <a:pt x="6578" y="2435"/>
                </a:lnTo>
                <a:lnTo>
                  <a:pt x="6653" y="2329"/>
                </a:lnTo>
                <a:lnTo>
                  <a:pt x="6729" y="2201"/>
                </a:lnTo>
                <a:lnTo>
                  <a:pt x="6804" y="2043"/>
                </a:lnTo>
                <a:lnTo>
                  <a:pt x="6880" y="1851"/>
                </a:lnTo>
                <a:lnTo>
                  <a:pt x="6956" y="1616"/>
                </a:lnTo>
                <a:lnTo>
                  <a:pt x="7031" y="1330"/>
                </a:lnTo>
                <a:lnTo>
                  <a:pt x="7107" y="980"/>
                </a:lnTo>
                <a:lnTo>
                  <a:pt x="7183" y="553"/>
                </a:lnTo>
                <a:lnTo>
                  <a:pt x="7258" y="30"/>
                </a:lnTo>
                <a:lnTo>
                  <a:pt x="7259" y="23"/>
                </a:lnTo>
                <a:lnTo>
                  <a:pt x="7259" y="0"/>
                </a:lnTo>
                <a:lnTo>
                  <a:pt x="7258" y="0"/>
                </a:lnTo>
                <a:lnTo>
                  <a:pt x="7183" y="0"/>
                </a:lnTo>
                <a:lnTo>
                  <a:pt x="7107" y="0"/>
                </a:lnTo>
                <a:lnTo>
                  <a:pt x="7031" y="0"/>
                </a:lnTo>
                <a:lnTo>
                  <a:pt x="6956" y="0"/>
                </a:lnTo>
                <a:lnTo>
                  <a:pt x="6880" y="0"/>
                </a:lnTo>
                <a:lnTo>
                  <a:pt x="6804" y="0"/>
                </a:lnTo>
                <a:lnTo>
                  <a:pt x="6729" y="0"/>
                </a:lnTo>
                <a:lnTo>
                  <a:pt x="6653" y="0"/>
                </a:lnTo>
                <a:lnTo>
                  <a:pt x="6578" y="0"/>
                </a:lnTo>
                <a:lnTo>
                  <a:pt x="6502" y="0"/>
                </a:lnTo>
                <a:lnTo>
                  <a:pt x="6427" y="0"/>
                </a:lnTo>
                <a:lnTo>
                  <a:pt x="6351" y="0"/>
                </a:lnTo>
                <a:lnTo>
                  <a:pt x="6275" y="0"/>
                </a:lnTo>
                <a:lnTo>
                  <a:pt x="6200" y="0"/>
                </a:lnTo>
                <a:lnTo>
                  <a:pt x="6124" y="0"/>
                </a:lnTo>
                <a:lnTo>
                  <a:pt x="6048" y="0"/>
                </a:lnTo>
                <a:lnTo>
                  <a:pt x="5973" y="0"/>
                </a:lnTo>
                <a:lnTo>
                  <a:pt x="5897" y="0"/>
                </a:lnTo>
                <a:lnTo>
                  <a:pt x="5822" y="0"/>
                </a:lnTo>
                <a:lnTo>
                  <a:pt x="5746" y="0"/>
                </a:lnTo>
                <a:lnTo>
                  <a:pt x="5670" y="0"/>
                </a:lnTo>
                <a:lnTo>
                  <a:pt x="5595" y="0"/>
                </a:lnTo>
                <a:lnTo>
                  <a:pt x="5519" y="0"/>
                </a:lnTo>
                <a:lnTo>
                  <a:pt x="5443" y="0"/>
                </a:lnTo>
                <a:lnTo>
                  <a:pt x="5368" y="0"/>
                </a:lnTo>
                <a:lnTo>
                  <a:pt x="5293" y="0"/>
                </a:lnTo>
                <a:lnTo>
                  <a:pt x="5217" y="0"/>
                </a:lnTo>
                <a:lnTo>
                  <a:pt x="5141" y="0"/>
                </a:lnTo>
                <a:lnTo>
                  <a:pt x="5066" y="0"/>
                </a:lnTo>
                <a:lnTo>
                  <a:pt x="4990" y="0"/>
                </a:lnTo>
                <a:lnTo>
                  <a:pt x="4914" y="0"/>
                </a:lnTo>
                <a:lnTo>
                  <a:pt x="4839" y="0"/>
                </a:lnTo>
                <a:lnTo>
                  <a:pt x="4763" y="0"/>
                </a:lnTo>
                <a:lnTo>
                  <a:pt x="4687" y="0"/>
                </a:lnTo>
                <a:lnTo>
                  <a:pt x="4612" y="0"/>
                </a:lnTo>
                <a:lnTo>
                  <a:pt x="4536" y="0"/>
                </a:lnTo>
                <a:lnTo>
                  <a:pt x="4461" y="0"/>
                </a:lnTo>
                <a:lnTo>
                  <a:pt x="4385" y="0"/>
                </a:lnTo>
                <a:lnTo>
                  <a:pt x="4309" y="0"/>
                </a:lnTo>
                <a:lnTo>
                  <a:pt x="4234" y="0"/>
                </a:lnTo>
                <a:lnTo>
                  <a:pt x="4158" y="0"/>
                </a:lnTo>
                <a:lnTo>
                  <a:pt x="4082" y="0"/>
                </a:lnTo>
                <a:lnTo>
                  <a:pt x="4007" y="0"/>
                </a:lnTo>
                <a:lnTo>
                  <a:pt x="3932" y="0"/>
                </a:lnTo>
                <a:lnTo>
                  <a:pt x="3856" y="0"/>
                </a:lnTo>
                <a:lnTo>
                  <a:pt x="3780" y="0"/>
                </a:lnTo>
                <a:lnTo>
                  <a:pt x="3705" y="0"/>
                </a:lnTo>
                <a:lnTo>
                  <a:pt x="3629" y="0"/>
                </a:lnTo>
                <a:lnTo>
                  <a:pt x="3553" y="0"/>
                </a:lnTo>
                <a:lnTo>
                  <a:pt x="3478" y="0"/>
                </a:lnTo>
                <a:lnTo>
                  <a:pt x="3402" y="0"/>
                </a:lnTo>
                <a:lnTo>
                  <a:pt x="3327" y="0"/>
                </a:lnTo>
                <a:lnTo>
                  <a:pt x="3251" y="0"/>
                </a:lnTo>
                <a:lnTo>
                  <a:pt x="3175" y="0"/>
                </a:lnTo>
                <a:lnTo>
                  <a:pt x="3100" y="0"/>
                </a:lnTo>
                <a:lnTo>
                  <a:pt x="3024" y="0"/>
                </a:lnTo>
                <a:lnTo>
                  <a:pt x="2948" y="0"/>
                </a:lnTo>
                <a:lnTo>
                  <a:pt x="2873" y="0"/>
                </a:lnTo>
                <a:lnTo>
                  <a:pt x="2797" y="0"/>
                </a:lnTo>
                <a:lnTo>
                  <a:pt x="2722" y="0"/>
                </a:lnTo>
                <a:lnTo>
                  <a:pt x="2646" y="0"/>
                </a:lnTo>
                <a:lnTo>
                  <a:pt x="2571" y="0"/>
                </a:lnTo>
                <a:lnTo>
                  <a:pt x="2495" y="0"/>
                </a:lnTo>
                <a:lnTo>
                  <a:pt x="2419" y="0"/>
                </a:lnTo>
                <a:lnTo>
                  <a:pt x="2344" y="0"/>
                </a:lnTo>
                <a:lnTo>
                  <a:pt x="2268" y="0"/>
                </a:lnTo>
                <a:lnTo>
                  <a:pt x="2192" y="0"/>
                </a:lnTo>
                <a:lnTo>
                  <a:pt x="2117" y="0"/>
                </a:lnTo>
                <a:lnTo>
                  <a:pt x="2041" y="0"/>
                </a:lnTo>
                <a:lnTo>
                  <a:pt x="1966" y="0"/>
                </a:lnTo>
                <a:lnTo>
                  <a:pt x="1890" y="0"/>
                </a:lnTo>
                <a:lnTo>
                  <a:pt x="1814" y="0"/>
                </a:lnTo>
                <a:lnTo>
                  <a:pt x="1739" y="0"/>
                </a:lnTo>
                <a:lnTo>
                  <a:pt x="1663" y="0"/>
                </a:lnTo>
                <a:lnTo>
                  <a:pt x="1587" y="0"/>
                </a:lnTo>
                <a:lnTo>
                  <a:pt x="1512" y="0"/>
                </a:lnTo>
                <a:lnTo>
                  <a:pt x="1436" y="0"/>
                </a:lnTo>
                <a:lnTo>
                  <a:pt x="1361" y="0"/>
                </a:lnTo>
                <a:lnTo>
                  <a:pt x="1285" y="0"/>
                </a:lnTo>
                <a:lnTo>
                  <a:pt x="1210" y="0"/>
                </a:lnTo>
                <a:lnTo>
                  <a:pt x="1134" y="0"/>
                </a:lnTo>
                <a:lnTo>
                  <a:pt x="1058" y="0"/>
                </a:lnTo>
                <a:lnTo>
                  <a:pt x="983" y="0"/>
                </a:lnTo>
                <a:lnTo>
                  <a:pt x="907" y="0"/>
                </a:lnTo>
                <a:lnTo>
                  <a:pt x="831" y="0"/>
                </a:lnTo>
                <a:lnTo>
                  <a:pt x="756" y="0"/>
                </a:lnTo>
                <a:lnTo>
                  <a:pt x="680" y="0"/>
                </a:lnTo>
                <a:lnTo>
                  <a:pt x="605" y="0"/>
                </a:lnTo>
                <a:lnTo>
                  <a:pt x="529" y="0"/>
                </a:lnTo>
                <a:lnTo>
                  <a:pt x="453" y="0"/>
                </a:lnTo>
                <a:lnTo>
                  <a:pt x="378" y="0"/>
                </a:lnTo>
                <a:lnTo>
                  <a:pt x="302" y="0"/>
                </a:lnTo>
                <a:lnTo>
                  <a:pt x="226" y="0"/>
                </a:lnTo>
                <a:lnTo>
                  <a:pt x="151" y="0"/>
                </a:lnTo>
                <a:lnTo>
                  <a:pt x="75" y="0"/>
                </a:lnTo>
                <a:lnTo>
                  <a:pt x="0" y="0"/>
                </a:lnTo>
                <a:lnTo>
                  <a:pt x="0" y="2910"/>
                </a:lnTo>
                <a:lnTo>
                  <a:pt x="75" y="2910"/>
                </a:lnTo>
                <a:lnTo>
                  <a:pt x="151" y="2910"/>
                </a:lnTo>
                <a:lnTo>
                  <a:pt x="226" y="2910"/>
                </a:lnTo>
                <a:lnTo>
                  <a:pt x="302" y="2910"/>
                </a:lnTo>
                <a:lnTo>
                  <a:pt x="378" y="2910"/>
                </a:lnTo>
                <a:lnTo>
                  <a:pt x="453" y="2910"/>
                </a:lnTo>
                <a:lnTo>
                  <a:pt x="529" y="2910"/>
                </a:lnTo>
                <a:lnTo>
                  <a:pt x="605" y="2910"/>
                </a:lnTo>
                <a:lnTo>
                  <a:pt x="680" y="2910"/>
                </a:lnTo>
                <a:lnTo>
                  <a:pt x="756" y="2910"/>
                </a:lnTo>
                <a:lnTo>
                  <a:pt x="831" y="2910"/>
                </a:lnTo>
                <a:lnTo>
                  <a:pt x="907" y="2910"/>
                </a:lnTo>
                <a:lnTo>
                  <a:pt x="983" y="2910"/>
                </a:lnTo>
                <a:lnTo>
                  <a:pt x="1058" y="2910"/>
                </a:lnTo>
                <a:lnTo>
                  <a:pt x="1134" y="2910"/>
                </a:lnTo>
                <a:lnTo>
                  <a:pt x="1210" y="2910"/>
                </a:lnTo>
                <a:lnTo>
                  <a:pt x="1285" y="2910"/>
                </a:lnTo>
                <a:lnTo>
                  <a:pt x="1361" y="2910"/>
                </a:lnTo>
                <a:lnTo>
                  <a:pt x="1436" y="2910"/>
                </a:lnTo>
                <a:lnTo>
                  <a:pt x="1512" y="2910"/>
                </a:lnTo>
                <a:lnTo>
                  <a:pt x="1587" y="2910"/>
                </a:lnTo>
                <a:lnTo>
                  <a:pt x="1663" y="2910"/>
                </a:lnTo>
                <a:lnTo>
                  <a:pt x="1739" y="2910"/>
                </a:lnTo>
                <a:lnTo>
                  <a:pt x="1814" y="2910"/>
                </a:lnTo>
                <a:lnTo>
                  <a:pt x="1890" y="2910"/>
                </a:lnTo>
                <a:lnTo>
                  <a:pt x="1966" y="2910"/>
                </a:lnTo>
                <a:lnTo>
                  <a:pt x="2041" y="2910"/>
                </a:lnTo>
                <a:lnTo>
                  <a:pt x="2117" y="2910"/>
                </a:lnTo>
                <a:lnTo>
                  <a:pt x="2192" y="2910"/>
                </a:lnTo>
                <a:lnTo>
                  <a:pt x="2268" y="2910"/>
                </a:lnTo>
                <a:lnTo>
                  <a:pt x="2344" y="2910"/>
                </a:lnTo>
                <a:lnTo>
                  <a:pt x="2419" y="2910"/>
                </a:lnTo>
                <a:lnTo>
                  <a:pt x="2495" y="2910"/>
                </a:lnTo>
                <a:lnTo>
                  <a:pt x="2571" y="2910"/>
                </a:lnTo>
                <a:lnTo>
                  <a:pt x="2646" y="2910"/>
                </a:lnTo>
                <a:lnTo>
                  <a:pt x="2722" y="2910"/>
                </a:lnTo>
                <a:lnTo>
                  <a:pt x="2797" y="2910"/>
                </a:lnTo>
                <a:lnTo>
                  <a:pt x="2873" y="2910"/>
                </a:lnTo>
                <a:lnTo>
                  <a:pt x="2948" y="2910"/>
                </a:lnTo>
                <a:lnTo>
                  <a:pt x="3024" y="2910"/>
                </a:lnTo>
                <a:lnTo>
                  <a:pt x="3100" y="2910"/>
                </a:lnTo>
                <a:lnTo>
                  <a:pt x="3175" y="2910"/>
                </a:lnTo>
                <a:lnTo>
                  <a:pt x="3251" y="2910"/>
                </a:lnTo>
                <a:lnTo>
                  <a:pt x="3327" y="2910"/>
                </a:lnTo>
                <a:lnTo>
                  <a:pt x="3402" y="2910"/>
                </a:lnTo>
                <a:lnTo>
                  <a:pt x="3478" y="2910"/>
                </a:lnTo>
                <a:lnTo>
                  <a:pt x="3553" y="2910"/>
                </a:lnTo>
                <a:lnTo>
                  <a:pt x="3629" y="2910"/>
                </a:lnTo>
                <a:close/>
              </a:path>
            </a:pathLst>
          </a:custGeom>
          <a:solidFill>
            <a:srgbClr val="0E54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B377CB-31B2-44EA-B124-18DB34E04F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4664"/>
            <a:ext cx="4176464" cy="905058"/>
          </a:xfrm>
          <a:prstGeom prst="rect">
            <a:avLst/>
          </a:prstGeom>
        </p:spPr>
      </p:pic>
      <p:sp>
        <p:nvSpPr>
          <p:cNvPr id="12" name="Текст 11">
            <a:extLst>
              <a:ext uri="{FF2B5EF4-FFF2-40B4-BE49-F238E27FC236}">
                <a16:creationId xmlns:a16="http://schemas.microsoft.com/office/drawing/2014/main" id="{F1334D01-1244-4D4B-848B-2C323252B0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35760" y="2204864"/>
            <a:ext cx="7921599" cy="2304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rgbClr val="092B43"/>
                </a:solidFill>
              </a:defRPr>
            </a:lvl1pPr>
          </a:lstStyle>
          <a:p>
            <a:pPr lvl="0"/>
            <a:r>
              <a:rPr lang="ru-RU" dirty="0"/>
              <a:t>Разработка</a:t>
            </a:r>
            <a:br>
              <a:rPr lang="en-US" dirty="0"/>
            </a:br>
            <a:r>
              <a:rPr lang="ru-RU" dirty="0"/>
              <a:t>в </a:t>
            </a:r>
            <a:r>
              <a:rPr lang="en-US" dirty="0"/>
              <a:t>MATLAB &amp; Simulink</a:t>
            </a:r>
            <a:endParaRPr lang="ru-RU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5F5B5A-2001-445D-B8D3-7B8E5709291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flipH="1" flipV="1">
            <a:off x="4461953" y="5085184"/>
            <a:ext cx="8546815" cy="1872580"/>
            <a:chOff x="529" y="2568"/>
            <a:chExt cx="2844" cy="774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EE772ADC-2FE9-4966-9FA3-92A4FF5840C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29" y="2568"/>
              <a:ext cx="284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B172C54-0C40-4902-B400-12832DB14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" y="3227"/>
              <a:ext cx="1841" cy="25"/>
            </a:xfrm>
            <a:custGeom>
              <a:avLst/>
              <a:gdLst>
                <a:gd name="T0" fmla="*/ 23 w 1841"/>
                <a:gd name="T1" fmla="*/ 25 h 25"/>
                <a:gd name="T2" fmla="*/ 58 w 1841"/>
                <a:gd name="T3" fmla="*/ 25 h 25"/>
                <a:gd name="T4" fmla="*/ 92 w 1841"/>
                <a:gd name="T5" fmla="*/ 25 h 25"/>
                <a:gd name="T6" fmla="*/ 127 w 1841"/>
                <a:gd name="T7" fmla="*/ 25 h 25"/>
                <a:gd name="T8" fmla="*/ 161 w 1841"/>
                <a:gd name="T9" fmla="*/ 25 h 25"/>
                <a:gd name="T10" fmla="*/ 196 w 1841"/>
                <a:gd name="T11" fmla="*/ 25 h 25"/>
                <a:gd name="T12" fmla="*/ 230 w 1841"/>
                <a:gd name="T13" fmla="*/ 25 h 25"/>
                <a:gd name="T14" fmla="*/ 265 w 1841"/>
                <a:gd name="T15" fmla="*/ 25 h 25"/>
                <a:gd name="T16" fmla="*/ 300 w 1841"/>
                <a:gd name="T17" fmla="*/ 25 h 25"/>
                <a:gd name="T18" fmla="*/ 334 w 1841"/>
                <a:gd name="T19" fmla="*/ 25 h 25"/>
                <a:gd name="T20" fmla="*/ 368 w 1841"/>
                <a:gd name="T21" fmla="*/ 25 h 25"/>
                <a:gd name="T22" fmla="*/ 403 w 1841"/>
                <a:gd name="T23" fmla="*/ 25 h 25"/>
                <a:gd name="T24" fmla="*/ 438 w 1841"/>
                <a:gd name="T25" fmla="*/ 25 h 25"/>
                <a:gd name="T26" fmla="*/ 472 w 1841"/>
                <a:gd name="T27" fmla="*/ 25 h 25"/>
                <a:gd name="T28" fmla="*/ 507 w 1841"/>
                <a:gd name="T29" fmla="*/ 25 h 25"/>
                <a:gd name="T30" fmla="*/ 541 w 1841"/>
                <a:gd name="T31" fmla="*/ 25 h 25"/>
                <a:gd name="T32" fmla="*/ 576 w 1841"/>
                <a:gd name="T33" fmla="*/ 25 h 25"/>
                <a:gd name="T34" fmla="*/ 610 w 1841"/>
                <a:gd name="T35" fmla="*/ 25 h 25"/>
                <a:gd name="T36" fmla="*/ 645 w 1841"/>
                <a:gd name="T37" fmla="*/ 25 h 25"/>
                <a:gd name="T38" fmla="*/ 679 w 1841"/>
                <a:gd name="T39" fmla="*/ 25 h 25"/>
                <a:gd name="T40" fmla="*/ 714 w 1841"/>
                <a:gd name="T41" fmla="*/ 25 h 25"/>
                <a:gd name="T42" fmla="*/ 748 w 1841"/>
                <a:gd name="T43" fmla="*/ 25 h 25"/>
                <a:gd name="T44" fmla="*/ 783 w 1841"/>
                <a:gd name="T45" fmla="*/ 25 h 25"/>
                <a:gd name="T46" fmla="*/ 817 w 1841"/>
                <a:gd name="T47" fmla="*/ 25 h 25"/>
                <a:gd name="T48" fmla="*/ 852 w 1841"/>
                <a:gd name="T49" fmla="*/ 25 h 25"/>
                <a:gd name="T50" fmla="*/ 886 w 1841"/>
                <a:gd name="T51" fmla="*/ 25 h 25"/>
                <a:gd name="T52" fmla="*/ 921 w 1841"/>
                <a:gd name="T53" fmla="*/ 25 h 25"/>
                <a:gd name="T54" fmla="*/ 955 w 1841"/>
                <a:gd name="T55" fmla="*/ 25 h 25"/>
                <a:gd name="T56" fmla="*/ 990 w 1841"/>
                <a:gd name="T57" fmla="*/ 25 h 25"/>
                <a:gd name="T58" fmla="*/ 1025 w 1841"/>
                <a:gd name="T59" fmla="*/ 25 h 25"/>
                <a:gd name="T60" fmla="*/ 1059 w 1841"/>
                <a:gd name="T61" fmla="*/ 25 h 25"/>
                <a:gd name="T62" fmla="*/ 1093 w 1841"/>
                <a:gd name="T63" fmla="*/ 25 h 25"/>
                <a:gd name="T64" fmla="*/ 1128 w 1841"/>
                <a:gd name="T65" fmla="*/ 25 h 25"/>
                <a:gd name="T66" fmla="*/ 1163 w 1841"/>
                <a:gd name="T67" fmla="*/ 25 h 25"/>
                <a:gd name="T68" fmla="*/ 1197 w 1841"/>
                <a:gd name="T69" fmla="*/ 25 h 25"/>
                <a:gd name="T70" fmla="*/ 1231 w 1841"/>
                <a:gd name="T71" fmla="*/ 25 h 25"/>
                <a:gd name="T72" fmla="*/ 1266 w 1841"/>
                <a:gd name="T73" fmla="*/ 25 h 25"/>
                <a:gd name="T74" fmla="*/ 1301 w 1841"/>
                <a:gd name="T75" fmla="*/ 25 h 25"/>
                <a:gd name="T76" fmla="*/ 1335 w 1841"/>
                <a:gd name="T77" fmla="*/ 25 h 25"/>
                <a:gd name="T78" fmla="*/ 1370 w 1841"/>
                <a:gd name="T79" fmla="*/ 25 h 25"/>
                <a:gd name="T80" fmla="*/ 1404 w 1841"/>
                <a:gd name="T81" fmla="*/ 24 h 25"/>
                <a:gd name="T82" fmla="*/ 1439 w 1841"/>
                <a:gd name="T83" fmla="*/ 24 h 25"/>
                <a:gd name="T84" fmla="*/ 1473 w 1841"/>
                <a:gd name="T85" fmla="*/ 24 h 25"/>
                <a:gd name="T86" fmla="*/ 1508 w 1841"/>
                <a:gd name="T87" fmla="*/ 24 h 25"/>
                <a:gd name="T88" fmla="*/ 1542 w 1841"/>
                <a:gd name="T89" fmla="*/ 23 h 25"/>
                <a:gd name="T90" fmla="*/ 1577 w 1841"/>
                <a:gd name="T91" fmla="*/ 23 h 25"/>
                <a:gd name="T92" fmla="*/ 1611 w 1841"/>
                <a:gd name="T93" fmla="*/ 22 h 25"/>
                <a:gd name="T94" fmla="*/ 1646 w 1841"/>
                <a:gd name="T95" fmla="*/ 20 h 25"/>
                <a:gd name="T96" fmla="*/ 1680 w 1841"/>
                <a:gd name="T97" fmla="*/ 19 h 25"/>
                <a:gd name="T98" fmla="*/ 1715 w 1841"/>
                <a:gd name="T99" fmla="*/ 17 h 25"/>
                <a:gd name="T100" fmla="*/ 1749 w 1841"/>
                <a:gd name="T101" fmla="*/ 14 h 25"/>
                <a:gd name="T102" fmla="*/ 1784 w 1841"/>
                <a:gd name="T103" fmla="*/ 10 h 25"/>
                <a:gd name="T104" fmla="*/ 1818 w 1841"/>
                <a:gd name="T10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1" h="25">
                  <a:moveTo>
                    <a:pt x="0" y="25"/>
                  </a:moveTo>
                  <a:lnTo>
                    <a:pt x="12" y="25"/>
                  </a:lnTo>
                  <a:lnTo>
                    <a:pt x="23" y="25"/>
                  </a:lnTo>
                  <a:lnTo>
                    <a:pt x="35" y="25"/>
                  </a:lnTo>
                  <a:lnTo>
                    <a:pt x="46" y="25"/>
                  </a:lnTo>
                  <a:lnTo>
                    <a:pt x="58" y="25"/>
                  </a:lnTo>
                  <a:lnTo>
                    <a:pt x="69" y="25"/>
                  </a:lnTo>
                  <a:lnTo>
                    <a:pt x="81" y="25"/>
                  </a:lnTo>
                  <a:lnTo>
                    <a:pt x="92" y="25"/>
                  </a:lnTo>
                  <a:lnTo>
                    <a:pt x="104" y="25"/>
                  </a:lnTo>
                  <a:lnTo>
                    <a:pt x="115" y="25"/>
                  </a:lnTo>
                  <a:lnTo>
                    <a:pt x="127" y="25"/>
                  </a:lnTo>
                  <a:lnTo>
                    <a:pt x="138" y="25"/>
                  </a:lnTo>
                  <a:lnTo>
                    <a:pt x="150" y="25"/>
                  </a:lnTo>
                  <a:lnTo>
                    <a:pt x="161" y="25"/>
                  </a:lnTo>
                  <a:lnTo>
                    <a:pt x="173" y="25"/>
                  </a:lnTo>
                  <a:lnTo>
                    <a:pt x="184" y="25"/>
                  </a:lnTo>
                  <a:lnTo>
                    <a:pt x="196" y="25"/>
                  </a:lnTo>
                  <a:lnTo>
                    <a:pt x="207" y="25"/>
                  </a:lnTo>
                  <a:lnTo>
                    <a:pt x="219" y="25"/>
                  </a:lnTo>
                  <a:lnTo>
                    <a:pt x="230" y="25"/>
                  </a:lnTo>
                  <a:lnTo>
                    <a:pt x="242" y="25"/>
                  </a:lnTo>
                  <a:lnTo>
                    <a:pt x="254" y="25"/>
                  </a:lnTo>
                  <a:lnTo>
                    <a:pt x="265" y="25"/>
                  </a:lnTo>
                  <a:lnTo>
                    <a:pt x="276" y="25"/>
                  </a:lnTo>
                  <a:lnTo>
                    <a:pt x="288" y="25"/>
                  </a:lnTo>
                  <a:lnTo>
                    <a:pt x="300" y="25"/>
                  </a:lnTo>
                  <a:lnTo>
                    <a:pt x="311" y="25"/>
                  </a:lnTo>
                  <a:lnTo>
                    <a:pt x="322" y="25"/>
                  </a:lnTo>
                  <a:lnTo>
                    <a:pt x="334" y="25"/>
                  </a:lnTo>
                  <a:lnTo>
                    <a:pt x="346" y="25"/>
                  </a:lnTo>
                  <a:lnTo>
                    <a:pt x="357" y="25"/>
                  </a:lnTo>
                  <a:lnTo>
                    <a:pt x="368" y="25"/>
                  </a:lnTo>
                  <a:lnTo>
                    <a:pt x="380" y="25"/>
                  </a:lnTo>
                  <a:lnTo>
                    <a:pt x="392" y="25"/>
                  </a:lnTo>
                  <a:lnTo>
                    <a:pt x="403" y="25"/>
                  </a:lnTo>
                  <a:lnTo>
                    <a:pt x="414" y="25"/>
                  </a:lnTo>
                  <a:lnTo>
                    <a:pt x="426" y="25"/>
                  </a:lnTo>
                  <a:lnTo>
                    <a:pt x="438" y="25"/>
                  </a:lnTo>
                  <a:lnTo>
                    <a:pt x="449" y="25"/>
                  </a:lnTo>
                  <a:lnTo>
                    <a:pt x="461" y="25"/>
                  </a:lnTo>
                  <a:lnTo>
                    <a:pt x="472" y="25"/>
                  </a:lnTo>
                  <a:lnTo>
                    <a:pt x="484" y="25"/>
                  </a:lnTo>
                  <a:lnTo>
                    <a:pt x="495" y="25"/>
                  </a:lnTo>
                  <a:lnTo>
                    <a:pt x="507" y="25"/>
                  </a:lnTo>
                  <a:lnTo>
                    <a:pt x="518" y="25"/>
                  </a:lnTo>
                  <a:lnTo>
                    <a:pt x="530" y="25"/>
                  </a:lnTo>
                  <a:lnTo>
                    <a:pt x="541" y="25"/>
                  </a:lnTo>
                  <a:lnTo>
                    <a:pt x="553" y="25"/>
                  </a:lnTo>
                  <a:lnTo>
                    <a:pt x="564" y="25"/>
                  </a:lnTo>
                  <a:lnTo>
                    <a:pt x="576" y="25"/>
                  </a:lnTo>
                  <a:lnTo>
                    <a:pt x="587" y="25"/>
                  </a:lnTo>
                  <a:lnTo>
                    <a:pt x="599" y="25"/>
                  </a:lnTo>
                  <a:lnTo>
                    <a:pt x="610" y="25"/>
                  </a:lnTo>
                  <a:lnTo>
                    <a:pt x="622" y="25"/>
                  </a:lnTo>
                  <a:lnTo>
                    <a:pt x="633" y="25"/>
                  </a:lnTo>
                  <a:lnTo>
                    <a:pt x="645" y="25"/>
                  </a:lnTo>
                  <a:lnTo>
                    <a:pt x="656" y="25"/>
                  </a:lnTo>
                  <a:lnTo>
                    <a:pt x="668" y="25"/>
                  </a:lnTo>
                  <a:lnTo>
                    <a:pt x="679" y="25"/>
                  </a:lnTo>
                  <a:lnTo>
                    <a:pt x="691" y="25"/>
                  </a:lnTo>
                  <a:lnTo>
                    <a:pt x="702" y="25"/>
                  </a:lnTo>
                  <a:lnTo>
                    <a:pt x="714" y="25"/>
                  </a:lnTo>
                  <a:lnTo>
                    <a:pt x="725" y="25"/>
                  </a:lnTo>
                  <a:lnTo>
                    <a:pt x="737" y="25"/>
                  </a:lnTo>
                  <a:lnTo>
                    <a:pt x="748" y="25"/>
                  </a:lnTo>
                  <a:lnTo>
                    <a:pt x="760" y="25"/>
                  </a:lnTo>
                  <a:lnTo>
                    <a:pt x="771" y="25"/>
                  </a:lnTo>
                  <a:lnTo>
                    <a:pt x="783" y="25"/>
                  </a:lnTo>
                  <a:lnTo>
                    <a:pt x="794" y="25"/>
                  </a:lnTo>
                  <a:lnTo>
                    <a:pt x="806" y="25"/>
                  </a:lnTo>
                  <a:lnTo>
                    <a:pt x="817" y="25"/>
                  </a:lnTo>
                  <a:lnTo>
                    <a:pt x="829" y="25"/>
                  </a:lnTo>
                  <a:lnTo>
                    <a:pt x="840" y="25"/>
                  </a:lnTo>
                  <a:lnTo>
                    <a:pt x="852" y="25"/>
                  </a:lnTo>
                  <a:lnTo>
                    <a:pt x="863" y="25"/>
                  </a:lnTo>
                  <a:lnTo>
                    <a:pt x="875" y="25"/>
                  </a:lnTo>
                  <a:lnTo>
                    <a:pt x="886" y="25"/>
                  </a:lnTo>
                  <a:lnTo>
                    <a:pt x="898" y="25"/>
                  </a:lnTo>
                  <a:lnTo>
                    <a:pt x="909" y="25"/>
                  </a:lnTo>
                  <a:lnTo>
                    <a:pt x="921" y="25"/>
                  </a:lnTo>
                  <a:lnTo>
                    <a:pt x="932" y="25"/>
                  </a:lnTo>
                  <a:lnTo>
                    <a:pt x="944" y="25"/>
                  </a:lnTo>
                  <a:lnTo>
                    <a:pt x="955" y="25"/>
                  </a:lnTo>
                  <a:lnTo>
                    <a:pt x="967" y="25"/>
                  </a:lnTo>
                  <a:lnTo>
                    <a:pt x="978" y="25"/>
                  </a:lnTo>
                  <a:lnTo>
                    <a:pt x="990" y="25"/>
                  </a:lnTo>
                  <a:lnTo>
                    <a:pt x="1001" y="25"/>
                  </a:lnTo>
                  <a:lnTo>
                    <a:pt x="1013" y="25"/>
                  </a:lnTo>
                  <a:lnTo>
                    <a:pt x="1025" y="25"/>
                  </a:lnTo>
                  <a:lnTo>
                    <a:pt x="1036" y="25"/>
                  </a:lnTo>
                  <a:lnTo>
                    <a:pt x="1047" y="25"/>
                  </a:lnTo>
                  <a:lnTo>
                    <a:pt x="1059" y="25"/>
                  </a:lnTo>
                  <a:lnTo>
                    <a:pt x="1071" y="25"/>
                  </a:lnTo>
                  <a:lnTo>
                    <a:pt x="1082" y="25"/>
                  </a:lnTo>
                  <a:lnTo>
                    <a:pt x="1093" y="25"/>
                  </a:lnTo>
                  <a:lnTo>
                    <a:pt x="1105" y="25"/>
                  </a:lnTo>
                  <a:lnTo>
                    <a:pt x="1117" y="25"/>
                  </a:lnTo>
                  <a:lnTo>
                    <a:pt x="1128" y="25"/>
                  </a:lnTo>
                  <a:lnTo>
                    <a:pt x="1139" y="25"/>
                  </a:lnTo>
                  <a:lnTo>
                    <a:pt x="1151" y="25"/>
                  </a:lnTo>
                  <a:lnTo>
                    <a:pt x="1163" y="25"/>
                  </a:lnTo>
                  <a:lnTo>
                    <a:pt x="1174" y="25"/>
                  </a:lnTo>
                  <a:lnTo>
                    <a:pt x="1185" y="25"/>
                  </a:lnTo>
                  <a:lnTo>
                    <a:pt x="1197" y="25"/>
                  </a:lnTo>
                  <a:lnTo>
                    <a:pt x="1209" y="25"/>
                  </a:lnTo>
                  <a:lnTo>
                    <a:pt x="1220" y="25"/>
                  </a:lnTo>
                  <a:lnTo>
                    <a:pt x="1231" y="25"/>
                  </a:lnTo>
                  <a:lnTo>
                    <a:pt x="1243" y="25"/>
                  </a:lnTo>
                  <a:lnTo>
                    <a:pt x="1255" y="25"/>
                  </a:lnTo>
                  <a:lnTo>
                    <a:pt x="1266" y="25"/>
                  </a:lnTo>
                  <a:lnTo>
                    <a:pt x="1278" y="25"/>
                  </a:lnTo>
                  <a:lnTo>
                    <a:pt x="1289" y="25"/>
                  </a:lnTo>
                  <a:lnTo>
                    <a:pt x="1301" y="25"/>
                  </a:lnTo>
                  <a:lnTo>
                    <a:pt x="1312" y="25"/>
                  </a:lnTo>
                  <a:lnTo>
                    <a:pt x="1324" y="25"/>
                  </a:lnTo>
                  <a:lnTo>
                    <a:pt x="1335" y="25"/>
                  </a:lnTo>
                  <a:lnTo>
                    <a:pt x="1347" y="25"/>
                  </a:lnTo>
                  <a:lnTo>
                    <a:pt x="1358" y="25"/>
                  </a:lnTo>
                  <a:lnTo>
                    <a:pt x="1370" y="25"/>
                  </a:lnTo>
                  <a:lnTo>
                    <a:pt x="1381" y="25"/>
                  </a:lnTo>
                  <a:lnTo>
                    <a:pt x="1393" y="24"/>
                  </a:lnTo>
                  <a:lnTo>
                    <a:pt x="1404" y="24"/>
                  </a:lnTo>
                  <a:lnTo>
                    <a:pt x="1416" y="24"/>
                  </a:lnTo>
                  <a:lnTo>
                    <a:pt x="1427" y="24"/>
                  </a:lnTo>
                  <a:lnTo>
                    <a:pt x="1439" y="24"/>
                  </a:lnTo>
                  <a:lnTo>
                    <a:pt x="1450" y="24"/>
                  </a:lnTo>
                  <a:lnTo>
                    <a:pt x="1462" y="24"/>
                  </a:lnTo>
                  <a:lnTo>
                    <a:pt x="1473" y="24"/>
                  </a:lnTo>
                  <a:lnTo>
                    <a:pt x="1485" y="24"/>
                  </a:lnTo>
                  <a:lnTo>
                    <a:pt x="1496" y="24"/>
                  </a:lnTo>
                  <a:lnTo>
                    <a:pt x="1508" y="24"/>
                  </a:lnTo>
                  <a:lnTo>
                    <a:pt x="1519" y="23"/>
                  </a:lnTo>
                  <a:lnTo>
                    <a:pt x="1531" y="23"/>
                  </a:lnTo>
                  <a:lnTo>
                    <a:pt x="1542" y="23"/>
                  </a:lnTo>
                  <a:lnTo>
                    <a:pt x="1554" y="23"/>
                  </a:lnTo>
                  <a:lnTo>
                    <a:pt x="1565" y="23"/>
                  </a:lnTo>
                  <a:lnTo>
                    <a:pt x="1577" y="23"/>
                  </a:lnTo>
                  <a:lnTo>
                    <a:pt x="1588" y="22"/>
                  </a:lnTo>
                  <a:lnTo>
                    <a:pt x="1600" y="22"/>
                  </a:lnTo>
                  <a:lnTo>
                    <a:pt x="1611" y="22"/>
                  </a:lnTo>
                  <a:lnTo>
                    <a:pt x="1623" y="21"/>
                  </a:lnTo>
                  <a:lnTo>
                    <a:pt x="1634" y="21"/>
                  </a:lnTo>
                  <a:lnTo>
                    <a:pt x="1646" y="20"/>
                  </a:lnTo>
                  <a:lnTo>
                    <a:pt x="1657" y="20"/>
                  </a:lnTo>
                  <a:lnTo>
                    <a:pt x="1669" y="19"/>
                  </a:lnTo>
                  <a:lnTo>
                    <a:pt x="1680" y="19"/>
                  </a:lnTo>
                  <a:lnTo>
                    <a:pt x="1692" y="18"/>
                  </a:lnTo>
                  <a:lnTo>
                    <a:pt x="1703" y="17"/>
                  </a:lnTo>
                  <a:lnTo>
                    <a:pt x="1715" y="17"/>
                  </a:lnTo>
                  <a:lnTo>
                    <a:pt x="1726" y="16"/>
                  </a:lnTo>
                  <a:lnTo>
                    <a:pt x="1738" y="15"/>
                  </a:lnTo>
                  <a:lnTo>
                    <a:pt x="1749" y="14"/>
                  </a:lnTo>
                  <a:lnTo>
                    <a:pt x="1761" y="12"/>
                  </a:lnTo>
                  <a:lnTo>
                    <a:pt x="1772" y="11"/>
                  </a:lnTo>
                  <a:lnTo>
                    <a:pt x="1784" y="10"/>
                  </a:lnTo>
                  <a:lnTo>
                    <a:pt x="1795" y="8"/>
                  </a:lnTo>
                  <a:lnTo>
                    <a:pt x="1807" y="6"/>
                  </a:lnTo>
                  <a:lnTo>
                    <a:pt x="1818" y="4"/>
                  </a:lnTo>
                  <a:lnTo>
                    <a:pt x="1830" y="2"/>
                  </a:lnTo>
                  <a:lnTo>
                    <a:pt x="1841" y="0"/>
                  </a:lnTo>
                </a:path>
              </a:pathLst>
            </a:custGeom>
            <a:noFill/>
            <a:ln w="31750" cap="flat">
              <a:solidFill>
                <a:srgbClr val="0E548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EFADD510-0D94-4B7C-A4A5-223091C05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944"/>
              <a:ext cx="173" cy="239"/>
            </a:xfrm>
            <a:custGeom>
              <a:avLst/>
              <a:gdLst>
                <a:gd name="T0" fmla="*/ 0 w 173"/>
                <a:gd name="T1" fmla="*/ 239 h 239"/>
                <a:gd name="T2" fmla="*/ 12 w 173"/>
                <a:gd name="T3" fmla="*/ 232 h 239"/>
                <a:gd name="T4" fmla="*/ 23 w 173"/>
                <a:gd name="T5" fmla="*/ 224 h 239"/>
                <a:gd name="T6" fmla="*/ 35 w 173"/>
                <a:gd name="T7" fmla="*/ 215 h 239"/>
                <a:gd name="T8" fmla="*/ 46 w 173"/>
                <a:gd name="T9" fmla="*/ 206 h 239"/>
                <a:gd name="T10" fmla="*/ 58 w 173"/>
                <a:gd name="T11" fmla="*/ 195 h 239"/>
                <a:gd name="T12" fmla="*/ 69 w 173"/>
                <a:gd name="T13" fmla="*/ 183 h 239"/>
                <a:gd name="T14" fmla="*/ 81 w 173"/>
                <a:gd name="T15" fmla="*/ 170 h 239"/>
                <a:gd name="T16" fmla="*/ 93 w 173"/>
                <a:gd name="T17" fmla="*/ 155 h 239"/>
                <a:gd name="T18" fmla="*/ 104 w 173"/>
                <a:gd name="T19" fmla="*/ 139 h 239"/>
                <a:gd name="T20" fmla="*/ 115 w 173"/>
                <a:gd name="T21" fmla="*/ 121 h 239"/>
                <a:gd name="T22" fmla="*/ 127 w 173"/>
                <a:gd name="T23" fmla="*/ 102 h 239"/>
                <a:gd name="T24" fmla="*/ 139 w 173"/>
                <a:gd name="T25" fmla="*/ 80 h 239"/>
                <a:gd name="T26" fmla="*/ 150 w 173"/>
                <a:gd name="T27" fmla="*/ 56 h 239"/>
                <a:gd name="T28" fmla="*/ 161 w 173"/>
                <a:gd name="T29" fmla="*/ 29 h 239"/>
                <a:gd name="T30" fmla="*/ 173 w 173"/>
                <a:gd name="T3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239">
                  <a:moveTo>
                    <a:pt x="0" y="239"/>
                  </a:moveTo>
                  <a:lnTo>
                    <a:pt x="12" y="232"/>
                  </a:lnTo>
                  <a:lnTo>
                    <a:pt x="23" y="224"/>
                  </a:lnTo>
                  <a:lnTo>
                    <a:pt x="35" y="215"/>
                  </a:lnTo>
                  <a:lnTo>
                    <a:pt x="46" y="206"/>
                  </a:lnTo>
                  <a:lnTo>
                    <a:pt x="58" y="195"/>
                  </a:lnTo>
                  <a:lnTo>
                    <a:pt x="69" y="183"/>
                  </a:lnTo>
                  <a:lnTo>
                    <a:pt x="81" y="170"/>
                  </a:lnTo>
                  <a:lnTo>
                    <a:pt x="93" y="155"/>
                  </a:lnTo>
                  <a:lnTo>
                    <a:pt x="104" y="139"/>
                  </a:lnTo>
                  <a:lnTo>
                    <a:pt x="115" y="121"/>
                  </a:lnTo>
                  <a:lnTo>
                    <a:pt x="127" y="102"/>
                  </a:lnTo>
                  <a:lnTo>
                    <a:pt x="139" y="80"/>
                  </a:lnTo>
                  <a:lnTo>
                    <a:pt x="150" y="56"/>
                  </a:lnTo>
                  <a:lnTo>
                    <a:pt x="161" y="29"/>
                  </a:lnTo>
                  <a:lnTo>
                    <a:pt x="173" y="0"/>
                  </a:lnTo>
                </a:path>
              </a:pathLst>
            </a:custGeom>
            <a:noFill/>
            <a:ln w="31750" cap="flat">
              <a:solidFill>
                <a:srgbClr val="1BA2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4090ED3-979B-4830-947C-2ED6A7C8B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" y="2630"/>
              <a:ext cx="47" cy="206"/>
            </a:xfrm>
            <a:custGeom>
              <a:avLst/>
              <a:gdLst>
                <a:gd name="T0" fmla="*/ 0 w 47"/>
                <a:gd name="T1" fmla="*/ 206 h 206"/>
                <a:gd name="T2" fmla="*/ 12 w 47"/>
                <a:gd name="T3" fmla="*/ 163 h 206"/>
                <a:gd name="T4" fmla="*/ 24 w 47"/>
                <a:gd name="T5" fmla="*/ 114 h 206"/>
                <a:gd name="T6" fmla="*/ 35 w 47"/>
                <a:gd name="T7" fmla="*/ 61 h 206"/>
                <a:gd name="T8" fmla="*/ 46 w 47"/>
                <a:gd name="T9" fmla="*/ 2 h 206"/>
                <a:gd name="T10" fmla="*/ 47 w 47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06">
                  <a:moveTo>
                    <a:pt x="0" y="206"/>
                  </a:moveTo>
                  <a:lnTo>
                    <a:pt x="12" y="163"/>
                  </a:lnTo>
                  <a:lnTo>
                    <a:pt x="24" y="114"/>
                  </a:lnTo>
                  <a:lnTo>
                    <a:pt x="35" y="61"/>
                  </a:lnTo>
                  <a:lnTo>
                    <a:pt x="46" y="2"/>
                  </a:lnTo>
                  <a:lnTo>
                    <a:pt x="47" y="0"/>
                  </a:lnTo>
                </a:path>
              </a:pathLst>
            </a:custGeom>
            <a:noFill/>
            <a:ln w="31750" cap="flat">
              <a:solidFill>
                <a:srgbClr val="0E548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" name="Текст 2">
            <a:extLst>
              <a:ext uri="{FF2B5EF4-FFF2-40B4-BE49-F238E27FC236}">
                <a16:creationId xmlns:a16="http://schemas.microsoft.com/office/drawing/2014/main" id="{CE3E79C2-51B9-4BC8-AC9F-78C6F9092D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20547" y="5558350"/>
            <a:ext cx="6271454" cy="1183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092B43"/>
                </a:solidFill>
              </a:defRPr>
            </a:lvl1pPr>
          </a:lstStyle>
          <a:p>
            <a:pPr lvl="0"/>
            <a:r>
              <a:rPr lang="ru-RU" dirty="0"/>
              <a:t>Максим Сидоров</a:t>
            </a:r>
            <a:br>
              <a:rPr lang="ru-RU" dirty="0"/>
            </a:br>
            <a:r>
              <a:rPr lang="ru-RU" dirty="0"/>
              <a:t>Инженер ЦИТМ «Экспонента»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24F19348-04AB-4100-B323-AEFD036DAF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12425" y="4593126"/>
            <a:ext cx="1984416" cy="6655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CODE</a:t>
            </a:r>
            <a:endParaRPr lang="ru-RU" dirty="0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FA1EAED8-13D7-425D-9065-65ACCB8ADFF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5468" y="2204864"/>
            <a:ext cx="3307240" cy="4248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Обложка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548680"/>
            <a:ext cx="10769600" cy="762000"/>
          </a:xfrm>
          <a:prstGeom prst="rect">
            <a:avLst/>
          </a:prstGeom>
        </p:spPr>
        <p:txBody>
          <a:bodyPr/>
          <a:lstStyle>
            <a:lvl1pPr>
              <a:defRPr sz="54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0"/>
            <a:ext cx="10769600" cy="4648200"/>
          </a:xfrm>
          <a:prstGeom prst="rect">
            <a:avLst/>
          </a:prstGeom>
        </p:spPr>
        <p:txBody>
          <a:bodyPr/>
          <a:lstStyle>
            <a:lvl1pPr>
              <a:buSzPct val="75000"/>
              <a:defRPr sz="44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>
              <a:lnSpc>
                <a:spcPct val="105000"/>
              </a:lnSpc>
              <a:defRPr sz="40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>
              <a:lnSpc>
                <a:spcPct val="105000"/>
              </a:lnSpc>
              <a:buSzPct val="75000"/>
              <a:defRPr sz="36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>
              <a:lnSpc>
                <a:spcPct val="105000"/>
              </a:lnSpc>
              <a:defRPr/>
            </a:lvl4pPr>
            <a:lvl5pPr>
              <a:lnSpc>
                <a:spcPct val="105000"/>
              </a:lnSpc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A5BFB1C9-B5FE-49EF-84C7-C68FF39709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41" y="6406851"/>
            <a:ext cx="367480" cy="367480"/>
          </a:xfrm>
          <a:prstGeom prst="rect">
            <a:avLst/>
          </a:prstGeom>
        </p:spPr>
      </p:pic>
      <p:sp>
        <p:nvSpPr>
          <p:cNvPr id="64" name="Rectangle 7">
            <a:extLst>
              <a:ext uri="{FF2B5EF4-FFF2-40B4-BE49-F238E27FC236}">
                <a16:creationId xmlns:a16="http://schemas.microsoft.com/office/drawing/2014/main" id="{36325EAE-E0FF-4280-98DC-63DC64A38042}"/>
              </a:ext>
            </a:extLst>
          </p:cNvPr>
          <p:cNvSpPr/>
          <p:nvPr userDrawn="1"/>
        </p:nvSpPr>
        <p:spPr>
          <a:xfrm>
            <a:off x="11520369" y="6406851"/>
            <a:ext cx="646383" cy="381001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noAutofit/>
          </a:bodyPr>
          <a:lstStyle/>
          <a:p>
            <a:pPr algn="ctr"/>
            <a:fld id="{47FBD1EF-0801-4063-B668-C71608ACC70F}" type="slidenum"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E548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algn="ctr"/>
              <a:t>‹#›</a:t>
            </a:fld>
            <a:endParaRPr lang="en-US" sz="2000" b="1" dirty="0">
              <a:solidFill>
                <a:srgbClr val="0E5481"/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5E8C89-2D1E-4DD2-9D7E-2CD63F981EF9}"/>
              </a:ext>
            </a:extLst>
          </p:cNvPr>
          <p:cNvSpPr txBox="1"/>
          <p:nvPr userDrawn="1"/>
        </p:nvSpPr>
        <p:spPr>
          <a:xfrm>
            <a:off x="632921" y="6453336"/>
            <a:ext cx="5862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rgbClr val="0E5481"/>
                </a:solidFill>
                <a:latin typeface="Arial" pitchFamily="34" charset="0"/>
                <a:cs typeface="Arial" pitchFamily="34" charset="0"/>
              </a:rPr>
              <a:t>ЦЕНТР ИНЖЕНЕРНЫХ ТЕХНОЛОГИЙ И МОДЕЛИРОВАНИЯ «ЭКСПОНЕНТА»</a:t>
            </a:r>
          </a:p>
        </p:txBody>
      </p: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7AB6F691-72C8-4E25-8CC4-52ED3F5DD7BB}"/>
              </a:ext>
            </a:extLst>
          </p:cNvPr>
          <p:cNvCxnSpPr>
            <a:cxnSpLocks/>
            <a:stCxn id="4" idx="3"/>
            <a:endCxn id="64" idx="1"/>
          </p:cNvCxnSpPr>
          <p:nvPr userDrawn="1"/>
        </p:nvCxnSpPr>
        <p:spPr>
          <a:xfrm>
            <a:off x="6495744" y="6591836"/>
            <a:ext cx="5024625" cy="5516"/>
          </a:xfrm>
          <a:prstGeom prst="line">
            <a:avLst/>
          </a:prstGeom>
          <a:ln w="28575">
            <a:solidFill>
              <a:srgbClr val="0E5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овый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7368" y="1628800"/>
            <a:ext cx="11233248" cy="1008112"/>
          </a:xfrm>
          <a:prstGeom prst="rect">
            <a:avLst/>
          </a:prstGeom>
        </p:spPr>
        <p:txBody>
          <a:bodyPr/>
          <a:lstStyle>
            <a:lvl1pPr>
              <a:defRPr sz="66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Заголовок раздела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2780928"/>
            <a:ext cx="12192000" cy="4077072"/>
          </a:xfrm>
          <a:prstGeom prst="rect">
            <a:avLst/>
          </a:prstGeom>
        </p:spPr>
        <p:txBody>
          <a:bodyPr/>
          <a:lstStyle>
            <a:lvl1pPr marL="0" indent="0">
              <a:buSzPct val="75000"/>
              <a:buNone/>
              <a:defRPr sz="44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>
              <a:lnSpc>
                <a:spcPct val="105000"/>
              </a:lnSpc>
              <a:defRPr sz="40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>
              <a:lnSpc>
                <a:spcPct val="105000"/>
              </a:lnSpc>
              <a:buSzPct val="75000"/>
              <a:defRPr sz="36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>
              <a:lnSpc>
                <a:spcPct val="105000"/>
              </a:lnSpc>
              <a:defRPr/>
            </a:lvl4pPr>
            <a:lvl5pPr>
              <a:lnSpc>
                <a:spcPct val="105000"/>
              </a:lnSpc>
              <a:defRPr/>
            </a:lvl5pPr>
          </a:lstStyle>
          <a:p>
            <a:pPr lvl="0"/>
            <a:r>
              <a:rPr lang="ru-RU" dirty="0"/>
              <a:t>Обложка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437877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1B3A13-9E69-48A6-B1F3-B51D9F289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6718" y="6126022"/>
            <a:ext cx="1114425" cy="6281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BD1EF-0801-4063-B668-C71608ACC70F}" type="slidenum">
              <a:rPr lang="en-US" sz="3200" b="1" smtClean="0">
                <a:solidFill>
                  <a:schemeClr val="tx2"/>
                </a:solidFill>
                <a:cs typeface="Arial" pitchFamily="34" charset="0"/>
              </a:rPr>
              <a:pPr/>
              <a:t>‹#›</a:t>
            </a:fld>
            <a:endParaRPr lang="ru-RU" sz="3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2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§"/>
        <a:defRPr sz="4800" kern="1200">
          <a:solidFill>
            <a:schemeClr val="tx1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4400" kern="1200">
          <a:solidFill>
            <a:schemeClr val="tx1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§"/>
        <a:defRPr sz="3600" kern="1200">
          <a:solidFill>
            <a:schemeClr val="tx1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34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7.png"/><Relationship Id="rId7" Type="http://schemas.microsoft.com/office/2007/relationships/hdphoto" Target="../media/hdphoto2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4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5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26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>
            <a:extLst>
              <a:ext uri="{FF2B5EF4-FFF2-40B4-BE49-F238E27FC236}">
                <a16:creationId xmlns:a16="http://schemas.microsoft.com/office/drawing/2014/main" id="{CEFC9C6B-D269-4F19-A163-C70326854B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4433" y="2139036"/>
            <a:ext cx="7144379" cy="2304256"/>
          </a:xfrm>
        </p:spPr>
        <p:txBody>
          <a:bodyPr/>
          <a:lstStyle/>
          <a:p>
            <a:r>
              <a:rPr lang="ru-RU" sz="3600" dirty="0"/>
              <a:t>Моделирование </a:t>
            </a:r>
            <a:r>
              <a:rPr lang="ru-RU" sz="3600" dirty="0" err="1"/>
              <a:t>киберинцидентов</a:t>
            </a:r>
            <a:r>
              <a:rPr lang="ru-RU" sz="3600" dirty="0"/>
              <a:t> с помощью программно-аппаратных комплексов реального времени КПМ РИТМ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E4540664-994E-46F9-AA1F-381FF1E87C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Тимофеев Даниил</a:t>
            </a:r>
          </a:p>
          <a:p>
            <a:r>
              <a:rPr lang="ru-RU" dirty="0"/>
              <a:t>Инженер ЦИТМ «Экспонента»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5BBD62E3-3C25-4B8B-8EF8-8C35676DA6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1D8862-4FC1-128D-4C78-BBF436BF7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54" y="3633239"/>
            <a:ext cx="4433141" cy="2308324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57DB689-5E73-F7BD-C3F5-FD8407FF1CD0}"/>
              </a:ext>
            </a:extLst>
          </p:cNvPr>
          <p:cNvGrpSpPr/>
          <p:nvPr/>
        </p:nvGrpSpPr>
        <p:grpSpPr>
          <a:xfrm>
            <a:off x="432500" y="2240940"/>
            <a:ext cx="4032448" cy="1529190"/>
            <a:chOff x="1836676" y="2811139"/>
            <a:chExt cx="1080120" cy="1206578"/>
          </a:xfrm>
          <a:solidFill>
            <a:srgbClr val="A7D4F3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id="{F8D564E6-E51A-90A5-0DBB-C4766BAE73D4}"/>
                </a:ext>
              </a:extLst>
            </p:cNvPr>
            <p:cNvSpPr/>
            <p:nvPr/>
          </p:nvSpPr>
          <p:spPr>
            <a:xfrm>
              <a:off x="1836676" y="2811139"/>
              <a:ext cx="1080120" cy="1033264"/>
            </a:xfrm>
            <a:prstGeom prst="roundRect">
              <a:avLst/>
            </a:prstGeom>
            <a:grpFill/>
            <a:ln>
              <a:solidFill>
                <a:srgbClr val="A7D4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cs typeface="Arial" pitchFamily="34" charset="0"/>
              </a:endParaRPr>
            </a:p>
          </p:txBody>
        </p:sp>
        <p:sp>
          <p:nvSpPr>
            <p:cNvPr id="7" name="Равнобедренный треугольник 6">
              <a:extLst>
                <a:ext uri="{FF2B5EF4-FFF2-40B4-BE49-F238E27FC236}">
                  <a16:creationId xmlns:a16="http://schemas.microsoft.com/office/drawing/2014/main" id="{47608E94-4AB9-C546-7208-E8847407D20B}"/>
                </a:ext>
              </a:extLst>
            </p:cNvPr>
            <p:cNvSpPr/>
            <p:nvPr/>
          </p:nvSpPr>
          <p:spPr>
            <a:xfrm rot="10800000">
              <a:off x="2181153" y="3801693"/>
              <a:ext cx="360040" cy="216024"/>
            </a:xfrm>
            <a:prstGeom prst="triangle">
              <a:avLst/>
            </a:prstGeom>
            <a:grpFill/>
            <a:ln>
              <a:solidFill>
                <a:srgbClr val="A7D4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cs typeface="Arial" pitchFamily="34" charset="0"/>
              </a:endParaRPr>
            </a:p>
          </p:txBody>
        </p:sp>
      </p:grpSp>
      <p:pic>
        <p:nvPicPr>
          <p:cNvPr id="8" name="Рисунок 7" descr="Электрическая опора со сплошной заливкой">
            <a:extLst>
              <a:ext uri="{FF2B5EF4-FFF2-40B4-BE49-F238E27FC236}">
                <a16:creationId xmlns:a16="http://schemas.microsoft.com/office/drawing/2014/main" id="{5A770055-E23B-305E-F3C6-CFC4729DB0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400" y="2325863"/>
            <a:ext cx="1116355" cy="111635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F628F8-5DCB-8514-8D60-7707234BC7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4366" r="95634">
                        <a14:foregroundMark x1="8186" y1="40638" x2="8186" y2="40638"/>
                        <a14:foregroundMark x1="4366" y1="46170" x2="4366" y2="46170"/>
                        <a14:foregroundMark x1="20600" y1="69362" x2="20600" y2="69362"/>
                        <a14:foregroundMark x1="48158" y1="74255" x2="48158" y2="74255"/>
                        <a14:foregroundMark x1="50614" y1="27447" x2="50614" y2="27447"/>
                        <a14:foregroundMark x1="40518" y1="47660" x2="40518" y2="47660"/>
                        <a14:foregroundMark x1="44065" y1="46809" x2="44065" y2="46809"/>
                        <a14:foregroundMark x1="50887" y1="48085" x2="50887" y2="48085"/>
                        <a14:foregroundMark x1="62756" y1="48298" x2="62756" y2="48298"/>
                        <a14:foregroundMark x1="71623" y1="48936" x2="71623" y2="48936"/>
                        <a14:foregroundMark x1="78308" y1="50000" x2="78308" y2="50000"/>
                        <a14:foregroundMark x1="84038" y1="46809" x2="84038" y2="46809"/>
                        <a14:foregroundMark x1="90859" y1="48936" x2="90859" y2="48936"/>
                        <a14:foregroundMark x1="95634" y1="49574" x2="95634" y2="49574"/>
                        <a14:foregroundMark x1="90859" y1="47021" x2="90859" y2="47021"/>
                        <a14:foregroundMark x1="84038" y1="44894" x2="84038" y2="44894"/>
                        <a14:foregroundMark x1="87312" y1="53830" x2="87312" y2="53830"/>
                        <a14:foregroundMark x1="62756" y1="55106" x2="62756" y2="55106"/>
                        <a14:foregroundMark x1="75580" y1="54894" x2="75580" y2="54894"/>
                        <a14:foregroundMark x1="46658" y1="23830" x2="46658" y2="23830"/>
                        <a14:foregroundMark x1="48568" y1="27447" x2="48568" y2="27447"/>
                        <a14:foregroundMark x1="47203" y1="29362" x2="47203" y2="29362"/>
                        <a14:foregroundMark x1="48022" y1="77447" x2="48022" y2="77447"/>
                        <a14:foregroundMark x1="51023" y1="46809" x2="50614" y2="525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46928" y="2523140"/>
            <a:ext cx="1224874" cy="7853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522EE2-70D6-7A1D-5C23-A3D0B43477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971" b="96930" l="8795" r="89577">
                        <a14:foregroundMark x1="62215" y1="47953" x2="62215" y2="47953"/>
                        <a14:foregroundMark x1="65961" y1="48246" x2="65961" y2="48246"/>
                        <a14:foregroundMark x1="44625" y1="4971" x2="44625" y2="4971"/>
                        <a14:foregroundMark x1="8795" y1="69883" x2="8795" y2="69883"/>
                        <a14:foregroundMark x1="31107" y1="69883" x2="31107" y2="69883"/>
                        <a14:foregroundMark x1="43811" y1="96930" x2="43811" y2="96930"/>
                        <a14:backgroundMark x1="5049" y1="17544" x2="5049" y2="175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9345" y="2405314"/>
            <a:ext cx="839502" cy="935211"/>
          </a:xfrm>
          <a:prstGeom prst="rect">
            <a:avLst/>
          </a:prstGeom>
        </p:spPr>
      </p:pic>
      <p:sp>
        <p:nvSpPr>
          <p:cNvPr id="11" name="Знак ''плюс'' 10">
            <a:extLst>
              <a:ext uri="{FF2B5EF4-FFF2-40B4-BE49-F238E27FC236}">
                <a16:creationId xmlns:a16="http://schemas.microsoft.com/office/drawing/2014/main" id="{9F3E2E6F-6C73-FFEB-C654-67D7DD512BF1}"/>
              </a:ext>
            </a:extLst>
          </p:cNvPr>
          <p:cNvSpPr/>
          <p:nvPr/>
        </p:nvSpPr>
        <p:spPr>
          <a:xfrm>
            <a:off x="1369159" y="2625127"/>
            <a:ext cx="495586" cy="495586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2" name="Знак ''плюс'' 11">
            <a:extLst>
              <a:ext uri="{FF2B5EF4-FFF2-40B4-BE49-F238E27FC236}">
                <a16:creationId xmlns:a16="http://schemas.microsoft.com/office/drawing/2014/main" id="{0BD7C0BB-3C57-FFE4-8830-3344CFC565D7}"/>
              </a:ext>
            </a:extLst>
          </p:cNvPr>
          <p:cNvSpPr/>
          <p:nvPr/>
        </p:nvSpPr>
        <p:spPr>
          <a:xfrm>
            <a:off x="3083759" y="2668042"/>
            <a:ext cx="495586" cy="495586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575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1C7B6-11F1-D090-9A44-5EABF3C7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548680"/>
            <a:ext cx="10769600" cy="76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4600"/>
              <a:t>Использование: для исследования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4437C3A9-B789-B8C4-6091-EA2C20F2B1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8175" y="1600200"/>
            <a:ext cx="8612450" cy="4648200"/>
          </a:xfrm>
        </p:spPr>
      </p:pic>
    </p:spTree>
    <p:extLst>
      <p:ext uri="{BB962C8B-B14F-4D97-AF65-F5344CB8AC3E}">
        <p14:creationId xmlns:p14="http://schemas.microsoft.com/office/powerpoint/2010/main" val="3882237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76672"/>
            <a:ext cx="10769600" cy="762000"/>
          </a:xfrm>
        </p:spPr>
        <p:txBody>
          <a:bodyPr/>
          <a:lstStyle/>
          <a:p>
            <a:r>
              <a:rPr lang="ru-RU" sz="4000" dirty="0"/>
              <a:t>Пример: </a:t>
            </a:r>
            <a:r>
              <a:rPr lang="en-US" sz="4000" dirty="0"/>
              <a:t>GOOSE </a:t>
            </a:r>
            <a:r>
              <a:rPr lang="ru-RU" sz="4000" b="1" dirty="0" err="1"/>
              <a:t>spoofing</a:t>
            </a:r>
            <a:endParaRPr lang="ru-RU" sz="4000" dirty="0"/>
          </a:p>
        </p:txBody>
      </p:sp>
      <p:sp>
        <p:nvSpPr>
          <p:cNvPr id="25" name="Прямоугольник: усеченные противолежащие углы 24">
            <a:extLst>
              <a:ext uri="{FF2B5EF4-FFF2-40B4-BE49-F238E27FC236}">
                <a16:creationId xmlns:a16="http://schemas.microsoft.com/office/drawing/2014/main" id="{14F73CBC-145E-A9F1-3FBC-EAAFFDA9CD18}"/>
              </a:ext>
            </a:extLst>
          </p:cNvPr>
          <p:cNvSpPr/>
          <p:nvPr/>
        </p:nvSpPr>
        <p:spPr>
          <a:xfrm>
            <a:off x="518183" y="1628800"/>
            <a:ext cx="11056640" cy="1368152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6" name="Прямоугольник: усеченные противолежащие углы 25">
            <a:extLst>
              <a:ext uri="{FF2B5EF4-FFF2-40B4-BE49-F238E27FC236}">
                <a16:creationId xmlns:a16="http://schemas.microsoft.com/office/drawing/2014/main" id="{E01BC0A3-1059-FFEF-D864-E210580FAB98}"/>
              </a:ext>
            </a:extLst>
          </p:cNvPr>
          <p:cNvSpPr/>
          <p:nvPr/>
        </p:nvSpPr>
        <p:spPr>
          <a:xfrm>
            <a:off x="522127" y="3573016"/>
            <a:ext cx="11056640" cy="1368152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" name="Объект 2">
            <a:extLst>
              <a:ext uri="{FF2B5EF4-FFF2-40B4-BE49-F238E27FC236}">
                <a16:creationId xmlns:a16="http://schemas.microsoft.com/office/drawing/2014/main" id="{F474C1DB-7EA4-FCC5-356C-C2DBE099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775" y="1757296"/>
            <a:ext cx="10769600" cy="35439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 err="1"/>
              <a:t>spoofing</a:t>
            </a:r>
            <a:r>
              <a:rPr lang="ru-RU" sz="2400" b="1" dirty="0"/>
              <a:t> </a:t>
            </a:r>
            <a:r>
              <a:rPr lang="ru-RU" sz="2400" b="1" dirty="0" err="1"/>
              <a:t>attack</a:t>
            </a:r>
            <a:r>
              <a:rPr lang="ru-RU" sz="2400" dirty="0"/>
              <a:t>— ситуация, в которой один человек или программа успешно маскируется под другую путём фальсификации данных и позволяет получить незаконные преимущества.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en-US" sz="2400" b="1" dirty="0"/>
              <a:t>GOOSE </a:t>
            </a:r>
            <a:r>
              <a:rPr lang="ru-RU" sz="2400" b="1" dirty="0" err="1"/>
              <a:t>spoofing</a:t>
            </a:r>
            <a:r>
              <a:rPr lang="ru-RU" sz="2400" b="1" dirty="0"/>
              <a:t> </a:t>
            </a:r>
            <a:r>
              <a:rPr lang="ru-RU" sz="2400" b="1" dirty="0" err="1"/>
              <a:t>attack</a:t>
            </a:r>
            <a:r>
              <a:rPr lang="ru-RU" sz="2400" dirty="0"/>
              <a:t>—фальсификации данных о событиях на подстанции</a:t>
            </a:r>
            <a:r>
              <a:rPr lang="en-US" sz="2400" dirty="0"/>
              <a:t> (</a:t>
            </a:r>
            <a:r>
              <a:rPr lang="ru-RU" sz="2400" dirty="0"/>
              <a:t>срабатывания РЗА, блокировки, положения выключателей и т.д.</a:t>
            </a:r>
            <a:r>
              <a:rPr lang="en-US" sz="2400" dirty="0"/>
              <a:t>)</a:t>
            </a:r>
            <a:r>
              <a:rPr lang="ru-RU" sz="2400" dirty="0"/>
              <a:t>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459B383-A4D1-2EBE-B171-BD233A2DF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7" b="92350" l="8633" r="95204">
                        <a14:foregroundMark x1="50120" y1="85792" x2="50120" y2="85792"/>
                        <a14:foregroundMark x1="47002" y1="87978" x2="47002" y2="87978"/>
                        <a14:foregroundMark x1="46283" y1="88251" x2="28777" y2="86885"/>
                        <a14:foregroundMark x1="42686" y1="87158" x2="56355" y2="89891"/>
                        <a14:foregroundMark x1="56355" y1="89891" x2="69544" y2="89071"/>
                        <a14:foregroundMark x1="69544" y1="89071" x2="87530" y2="89344"/>
                        <a14:foregroundMark x1="87530" y1="89344" x2="82974" y2="69945"/>
                        <a14:foregroundMark x1="50839" y1="8197" x2="50839" y2="8197"/>
                        <a14:foregroundMark x1="90647" y1="92350" x2="95204" y2="82787"/>
                        <a14:foregroundMark x1="8633" y1="85246" x2="8633" y2="852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20264" y="4293096"/>
            <a:ext cx="237921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67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0769600" cy="762000"/>
          </a:xfrm>
        </p:spPr>
        <p:txBody>
          <a:bodyPr/>
          <a:lstStyle/>
          <a:p>
            <a:r>
              <a:rPr lang="ru-RU" sz="3600" dirty="0"/>
              <a:t>Принципиальная схема стенда на базе КПМ РИТМ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944769-557D-9574-01DA-FD5A59440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333" y="1026088"/>
            <a:ext cx="8790469" cy="52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241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049355-2AF8-627D-EC75-73EE7F8AD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476672"/>
            <a:ext cx="10769600" cy="762000"/>
          </a:xfrm>
        </p:spPr>
        <p:txBody>
          <a:bodyPr/>
          <a:lstStyle/>
          <a:p>
            <a:r>
              <a:rPr lang="ru-RU" sz="4000" dirty="0"/>
              <a:t>Схема энергосистемы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20B16BB-F79D-7FCD-1B9F-8B7F8B235C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3018" y="1600200"/>
            <a:ext cx="9822764" cy="4648200"/>
          </a:xfrm>
        </p:spPr>
      </p:pic>
    </p:spTree>
    <p:extLst>
      <p:ext uri="{BB962C8B-B14F-4D97-AF65-F5344CB8AC3E}">
        <p14:creationId xmlns:p14="http://schemas.microsoft.com/office/powerpoint/2010/main" val="1332087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049355-2AF8-627D-EC75-73EE7F8AD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476672"/>
            <a:ext cx="10769600" cy="762000"/>
          </a:xfrm>
        </p:spPr>
        <p:txBody>
          <a:bodyPr/>
          <a:lstStyle/>
          <a:p>
            <a:r>
              <a:rPr lang="ru-RU" sz="4000" dirty="0"/>
              <a:t>Модель энергосистемы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AB8D25D2-36C3-E12E-D3F1-8FE88379F6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6197" y="1340768"/>
            <a:ext cx="10201358" cy="4908335"/>
          </a:xfrm>
        </p:spPr>
      </p:pic>
    </p:spTree>
    <p:extLst>
      <p:ext uri="{BB962C8B-B14F-4D97-AF65-F5344CB8AC3E}">
        <p14:creationId xmlns:p14="http://schemas.microsoft.com/office/powerpoint/2010/main" val="1532235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DA539D-0C60-9016-D5A9-D890B9518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04664"/>
            <a:ext cx="10769600" cy="762000"/>
          </a:xfrm>
        </p:spPr>
        <p:txBody>
          <a:bodyPr/>
          <a:lstStyle/>
          <a:p>
            <a:r>
              <a:rPr lang="ru-RU" sz="4000" dirty="0"/>
              <a:t>Моделирование кибер-инцидентов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673D1E-3725-5575-D9BA-07FC8BB9E4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144" y="1393876"/>
            <a:ext cx="9538213" cy="4648200"/>
          </a:xfr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20FF407F-5486-C3E4-6F6F-21315CF0A420}"/>
              </a:ext>
            </a:extLst>
          </p:cNvPr>
          <p:cNvSpPr/>
          <p:nvPr/>
        </p:nvSpPr>
        <p:spPr>
          <a:xfrm>
            <a:off x="7464152" y="1356681"/>
            <a:ext cx="4375695" cy="704168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6DEDB337-728A-A7C5-5B27-81BD30B30802}"/>
              </a:ext>
            </a:extLst>
          </p:cNvPr>
          <p:cNvSpPr txBox="1">
            <a:spLocks/>
          </p:cNvSpPr>
          <p:nvPr/>
        </p:nvSpPr>
        <p:spPr>
          <a:xfrm>
            <a:off x="7608168" y="1393876"/>
            <a:ext cx="3974231" cy="9516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1800" dirty="0"/>
              <a:t>Терминал защит отправляет сигнал о срабатывании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10" name="Прямоугольник: усеченные противолежащие углы 9">
            <a:extLst>
              <a:ext uri="{FF2B5EF4-FFF2-40B4-BE49-F238E27FC236}">
                <a16:creationId xmlns:a16="http://schemas.microsoft.com/office/drawing/2014/main" id="{2161F402-0E91-CDB0-D348-C4860B5E2625}"/>
              </a:ext>
            </a:extLst>
          </p:cNvPr>
          <p:cNvSpPr/>
          <p:nvPr/>
        </p:nvSpPr>
        <p:spPr>
          <a:xfrm>
            <a:off x="7464152" y="2159309"/>
            <a:ext cx="4375695" cy="988819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D78F55E5-173B-0BFA-5DFA-395CDFBCD334}"/>
              </a:ext>
            </a:extLst>
          </p:cNvPr>
          <p:cNvSpPr txBox="1">
            <a:spLocks/>
          </p:cNvSpPr>
          <p:nvPr/>
        </p:nvSpPr>
        <p:spPr>
          <a:xfrm>
            <a:off x="7608168" y="2196505"/>
            <a:ext cx="3974231" cy="9516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1800" dirty="0"/>
              <a:t>Терминал автоматики управления ведет сбор сигналов срабатывания и управляет выключателем в модели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4297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Нормальный трафик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82CC2CB-E2C5-DCC1-3743-D040D7FBAD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5484" y="1376992"/>
            <a:ext cx="4204003" cy="4648200"/>
          </a:xfrm>
          <a:prstGeom prst="rect">
            <a:avLst/>
          </a:prstGeom>
          <a:ln w="127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4F530C2-0E0C-279B-9688-B32B9C06411C}"/>
              </a:ext>
            </a:extLst>
          </p:cNvPr>
          <p:cNvSpPr/>
          <p:nvPr/>
        </p:nvSpPr>
        <p:spPr>
          <a:xfrm>
            <a:off x="1204716" y="5298782"/>
            <a:ext cx="543360" cy="214936"/>
          </a:xfrm>
          <a:prstGeom prst="round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0" name="Соединитель: изогнутый 9">
            <a:extLst>
              <a:ext uri="{FF2B5EF4-FFF2-40B4-BE49-F238E27FC236}">
                <a16:creationId xmlns:a16="http://schemas.microsoft.com/office/drawing/2014/main" id="{FFE6280F-A91A-06CC-E3FD-8218ADAFE6F4}"/>
              </a:ext>
            </a:extLst>
          </p:cNvPr>
          <p:cNvCxnSpPr>
            <a:cxnSpLocks/>
            <a:stCxn id="8" idx="3"/>
            <a:endCxn id="33" idx="1"/>
          </p:cNvCxnSpPr>
          <p:nvPr/>
        </p:nvCxnSpPr>
        <p:spPr>
          <a:xfrm flipV="1">
            <a:off x="1748076" y="5381459"/>
            <a:ext cx="1082110" cy="24791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Соединитель: изогнутый 10">
            <a:extLst>
              <a:ext uri="{FF2B5EF4-FFF2-40B4-BE49-F238E27FC236}">
                <a16:creationId xmlns:a16="http://schemas.microsoft.com/office/drawing/2014/main" id="{E1EEFB29-AEBF-9D9B-9C72-5C77D7E90760}"/>
              </a:ext>
            </a:extLst>
          </p:cNvPr>
          <p:cNvCxnSpPr>
            <a:cxnSpLocks/>
          </p:cNvCxnSpPr>
          <p:nvPr/>
        </p:nvCxnSpPr>
        <p:spPr>
          <a:xfrm>
            <a:off x="4943872" y="2060848"/>
            <a:ext cx="1653021" cy="144016"/>
          </a:xfrm>
          <a:prstGeom prst="curvedConnector3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777D368-930D-B6D7-A41D-8473B27AB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893" y="1340768"/>
            <a:ext cx="4204004" cy="4684424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BD14ADEF-E105-77CC-0806-98136F571D0B}"/>
              </a:ext>
            </a:extLst>
          </p:cNvPr>
          <p:cNvSpPr/>
          <p:nvPr/>
        </p:nvSpPr>
        <p:spPr>
          <a:xfrm>
            <a:off x="6848706" y="5273991"/>
            <a:ext cx="543360" cy="214936"/>
          </a:xfrm>
          <a:prstGeom prst="round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9" name="Соединитель: изогнутый 18">
            <a:extLst>
              <a:ext uri="{FF2B5EF4-FFF2-40B4-BE49-F238E27FC236}">
                <a16:creationId xmlns:a16="http://schemas.microsoft.com/office/drawing/2014/main" id="{25AADAEC-08E9-9B32-B174-B1DD2AB94109}"/>
              </a:ext>
            </a:extLst>
          </p:cNvPr>
          <p:cNvCxnSpPr>
            <a:cxnSpLocks/>
            <a:stCxn id="18" idx="3"/>
            <a:endCxn id="29" idx="1"/>
          </p:cNvCxnSpPr>
          <p:nvPr/>
        </p:nvCxnSpPr>
        <p:spPr>
          <a:xfrm flipV="1">
            <a:off x="7392066" y="5349978"/>
            <a:ext cx="1143012" cy="31481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FFFAE5-8732-B11E-E08A-DE57EFE5E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444" y="5013176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>
            <a:extLst>
              <a:ext uri="{FF2B5EF4-FFF2-40B4-BE49-F238E27FC236}">
                <a16:creationId xmlns:a16="http://schemas.microsoft.com/office/drawing/2014/main" id="{12254788-4CEA-0B8F-6C54-3C083AFFD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349" y="5075621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E22AB60-5D49-5E6F-7B2C-159A123786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5078" y="5118112"/>
            <a:ext cx="995327" cy="46373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D24C5485-FD89-87A4-ACC7-2AE49C98EA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0186" y="5136828"/>
            <a:ext cx="954061" cy="48926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0753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292ADFCD-5C91-88B1-D76E-F1BF9959C2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06066" y="1247452"/>
            <a:ext cx="4363488" cy="482453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Нормальный трафик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4F530C2-0E0C-279B-9688-B32B9C06411C}"/>
              </a:ext>
            </a:extLst>
          </p:cNvPr>
          <p:cNvSpPr/>
          <p:nvPr/>
        </p:nvSpPr>
        <p:spPr>
          <a:xfrm>
            <a:off x="1295012" y="4518593"/>
            <a:ext cx="543360" cy="216024"/>
          </a:xfrm>
          <a:prstGeom prst="round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0" name="Соединитель: изогнутый 9">
            <a:extLst>
              <a:ext uri="{FF2B5EF4-FFF2-40B4-BE49-F238E27FC236}">
                <a16:creationId xmlns:a16="http://schemas.microsoft.com/office/drawing/2014/main" id="{FFE6280F-A91A-06CC-E3FD-8218ADAFE6F4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 flipV="1">
            <a:off x="1838372" y="4520131"/>
            <a:ext cx="1389462" cy="106474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0" name="Picture 2">
            <a:extLst>
              <a:ext uri="{FF2B5EF4-FFF2-40B4-BE49-F238E27FC236}">
                <a16:creationId xmlns:a16="http://schemas.microsoft.com/office/drawing/2014/main" id="{12254788-4CEA-0B8F-6C54-3C083AFFD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02" y="5036694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7E53FCA-EA35-3011-B9D4-482CCF362B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7834" y="4294026"/>
            <a:ext cx="866736" cy="45221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D7F16FC8-B286-1870-7125-99D649E2CF4D}"/>
              </a:ext>
            </a:extLst>
          </p:cNvPr>
          <p:cNvSpPr/>
          <p:nvPr/>
        </p:nvSpPr>
        <p:spPr>
          <a:xfrm>
            <a:off x="1426770" y="5293592"/>
            <a:ext cx="792088" cy="144016"/>
          </a:xfrm>
          <a:prstGeom prst="round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5264BD3-125D-2D36-2DB5-B5D1C7DEC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7016" y="5073703"/>
            <a:ext cx="1548729" cy="248381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6" name="Соединитель: изогнутый 25">
            <a:extLst>
              <a:ext uri="{FF2B5EF4-FFF2-40B4-BE49-F238E27FC236}">
                <a16:creationId xmlns:a16="http://schemas.microsoft.com/office/drawing/2014/main" id="{4F0C15C4-A914-7328-D8D9-217C103F268E}"/>
              </a:ext>
            </a:extLst>
          </p:cNvPr>
          <p:cNvCxnSpPr>
            <a:cxnSpLocks/>
            <a:stCxn id="17" idx="3"/>
            <a:endCxn id="24" idx="1"/>
          </p:cNvCxnSpPr>
          <p:nvPr/>
        </p:nvCxnSpPr>
        <p:spPr>
          <a:xfrm flipV="1">
            <a:off x="2218858" y="5197894"/>
            <a:ext cx="728158" cy="167706"/>
          </a:xfrm>
          <a:prstGeom prst="curvedConnector3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BEC1F878-873F-8A26-7A79-27F236EFF788}"/>
              </a:ext>
            </a:extLst>
          </p:cNvPr>
          <p:cNvSpPr/>
          <p:nvPr/>
        </p:nvSpPr>
        <p:spPr>
          <a:xfrm>
            <a:off x="862050" y="2328264"/>
            <a:ext cx="4680520" cy="1079428"/>
          </a:xfrm>
          <a:prstGeom prst="round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549DBD71-B651-B01C-2B7A-50FF8356F390}"/>
              </a:ext>
            </a:extLst>
          </p:cNvPr>
          <p:cNvSpPr/>
          <p:nvPr/>
        </p:nvSpPr>
        <p:spPr>
          <a:xfrm>
            <a:off x="5951984" y="1268058"/>
            <a:ext cx="5743085" cy="1079428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DEC614-DCA9-39F1-5F5B-61115914FFA7}"/>
              </a:ext>
            </a:extLst>
          </p:cNvPr>
          <p:cNvSpPr txBox="1">
            <a:spLocks/>
          </p:cNvSpPr>
          <p:nvPr/>
        </p:nvSpPr>
        <p:spPr>
          <a:xfrm>
            <a:off x="6096000" y="1349786"/>
            <a:ext cx="5542248" cy="9784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Возникновение КЗ в сети и правильное срабатывание дистанционной защиты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F4094A-BE2E-A5DF-F0C5-E2B266CDFD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2273" y="2520888"/>
            <a:ext cx="5058738" cy="3429000"/>
          </a:xfrm>
          <a:prstGeom prst="rect">
            <a:avLst/>
          </a:prstGeom>
          <a:ln w="38100" cap="sq">
            <a:solidFill>
              <a:srgbClr val="90B1C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5804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A1B4C2-E0ED-125D-1304-C4441F742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68" y="1094656"/>
            <a:ext cx="4866402" cy="5042827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0C2578-071F-75A7-CBFB-1F8A60FCA1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6426" y="1078452"/>
            <a:ext cx="4866402" cy="5042827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Внедрение в поток </a:t>
            </a:r>
            <a:r>
              <a:rPr lang="en-US" sz="4000" dirty="0"/>
              <a:t>GOOSE</a:t>
            </a:r>
            <a:r>
              <a:rPr lang="ru-RU" sz="4000" dirty="0"/>
              <a:t>-сообщений </a:t>
            </a:r>
          </a:p>
        </p:txBody>
      </p:sp>
      <p:cxnSp>
        <p:nvCxnSpPr>
          <p:cNvPr id="11" name="Соединитель: изогнутый 10">
            <a:extLst>
              <a:ext uri="{FF2B5EF4-FFF2-40B4-BE49-F238E27FC236}">
                <a16:creationId xmlns:a16="http://schemas.microsoft.com/office/drawing/2014/main" id="{E1EEFB29-AEBF-9D9B-9C72-5C77D7E90760}"/>
              </a:ext>
            </a:extLst>
          </p:cNvPr>
          <p:cNvCxnSpPr>
            <a:cxnSpLocks/>
          </p:cNvCxnSpPr>
          <p:nvPr/>
        </p:nvCxnSpPr>
        <p:spPr>
          <a:xfrm>
            <a:off x="5113786" y="2690000"/>
            <a:ext cx="1592640" cy="90928"/>
          </a:xfrm>
          <a:prstGeom prst="curvedConnector3">
            <a:avLst/>
          </a:prstGeom>
          <a:ln w="38100">
            <a:solidFill>
              <a:srgbClr val="7814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BD14ADEF-E105-77CC-0806-98136F571D0B}"/>
              </a:ext>
            </a:extLst>
          </p:cNvPr>
          <p:cNvSpPr/>
          <p:nvPr/>
        </p:nvSpPr>
        <p:spPr>
          <a:xfrm>
            <a:off x="839416" y="4603127"/>
            <a:ext cx="543360" cy="216024"/>
          </a:xfrm>
          <a:prstGeom prst="round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9" name="Соединитель: изогнутый 18">
            <a:extLst>
              <a:ext uri="{FF2B5EF4-FFF2-40B4-BE49-F238E27FC236}">
                <a16:creationId xmlns:a16="http://schemas.microsoft.com/office/drawing/2014/main" id="{25AADAEC-08E9-9B32-B174-B1DD2AB94109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1382776" y="4711139"/>
            <a:ext cx="1312947" cy="513162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EC3811C-E799-6F54-EA9A-88360AB4C7AF}"/>
              </a:ext>
            </a:extLst>
          </p:cNvPr>
          <p:cNvSpPr/>
          <p:nvPr/>
        </p:nvSpPr>
        <p:spPr>
          <a:xfrm>
            <a:off x="7069120" y="4603127"/>
            <a:ext cx="543360" cy="216024"/>
          </a:xfrm>
          <a:prstGeom prst="round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2" name="Соединитель: изогнутый 11">
            <a:extLst>
              <a:ext uri="{FF2B5EF4-FFF2-40B4-BE49-F238E27FC236}">
                <a16:creationId xmlns:a16="http://schemas.microsoft.com/office/drawing/2014/main" id="{1C83300A-6889-0E19-CD3F-CAE1AC505197}"/>
              </a:ext>
            </a:extLst>
          </p:cNvPr>
          <p:cNvCxnSpPr>
            <a:cxnSpLocks/>
          </p:cNvCxnSpPr>
          <p:nvPr/>
        </p:nvCxnSpPr>
        <p:spPr>
          <a:xfrm flipV="1">
            <a:off x="7612480" y="4409724"/>
            <a:ext cx="1441881" cy="311460"/>
          </a:xfrm>
          <a:prstGeom prst="curvedConnector2">
            <a:avLst/>
          </a:prstGeom>
          <a:ln w="28575">
            <a:solidFill>
              <a:srgbClr val="78141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8A8F1AD-88A3-78B7-4BB3-1518A4C331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71" b="96930" l="8795" r="89577">
                        <a14:foregroundMark x1="62215" y1="47953" x2="62215" y2="47953"/>
                        <a14:foregroundMark x1="65961" y1="48246" x2="65961" y2="48246"/>
                        <a14:foregroundMark x1="44625" y1="4971" x2="44625" y2="4971"/>
                        <a14:foregroundMark x1="8795" y1="69883" x2="8795" y2="69883"/>
                        <a14:foregroundMark x1="31107" y1="69883" x2="31107" y2="69883"/>
                        <a14:foregroundMark x1="43811" y1="96930" x2="43811" y2="96930"/>
                        <a14:backgroundMark x1="5049" y1="17544" x2="5049" y2="175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06224" y="5165519"/>
            <a:ext cx="839502" cy="935211"/>
          </a:xfrm>
          <a:prstGeom prst="rect">
            <a:avLst/>
          </a:prstGeom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20CC70B8-199C-4B2E-BC01-AFD651144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555" y="5165519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25E08-42E7-B515-91AC-2E3DAE1661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1660" y="4970932"/>
            <a:ext cx="1190099" cy="513162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AED5BD-E9CE-BD1D-A81D-9A097766E4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5041" y="3883339"/>
            <a:ext cx="1285359" cy="526385"/>
          </a:xfrm>
          <a:prstGeom prst="rect">
            <a:avLst/>
          </a:prstGeom>
          <a:ln w="28575">
            <a:solidFill>
              <a:srgbClr val="781414"/>
            </a:solidFill>
          </a:ln>
        </p:spPr>
      </p:pic>
    </p:spTree>
    <p:extLst>
      <p:ext uri="{BB962C8B-B14F-4D97-AF65-F5344CB8AC3E}">
        <p14:creationId xmlns:p14="http://schemas.microsoft.com/office/powerpoint/2010/main" val="2983813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5BC3A73-9BA5-B2C9-4CE5-7E0A49CC2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031" y="1078424"/>
            <a:ext cx="4887122" cy="5069220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Внедрение в поток </a:t>
            </a:r>
            <a:r>
              <a:rPr lang="en-US" sz="4000" dirty="0"/>
              <a:t>GOOSE</a:t>
            </a:r>
            <a:r>
              <a:rPr lang="ru-RU" sz="4000" dirty="0"/>
              <a:t>-сообщений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4BA364D-0333-975A-56E8-69205F795624}"/>
              </a:ext>
            </a:extLst>
          </p:cNvPr>
          <p:cNvSpPr/>
          <p:nvPr/>
        </p:nvSpPr>
        <p:spPr>
          <a:xfrm>
            <a:off x="6923193" y="4991536"/>
            <a:ext cx="543360" cy="236045"/>
          </a:xfrm>
          <a:prstGeom prst="round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8" name="Соединитель: изогнутый 7">
            <a:extLst>
              <a:ext uri="{FF2B5EF4-FFF2-40B4-BE49-F238E27FC236}">
                <a16:creationId xmlns:a16="http://schemas.microsoft.com/office/drawing/2014/main" id="{3EC55D06-F131-F588-3734-4578452E8C17}"/>
              </a:ext>
            </a:extLst>
          </p:cNvPr>
          <p:cNvCxnSpPr>
            <a:cxnSpLocks/>
          </p:cNvCxnSpPr>
          <p:nvPr/>
        </p:nvCxnSpPr>
        <p:spPr>
          <a:xfrm flipV="1">
            <a:off x="7466553" y="4795288"/>
            <a:ext cx="1441881" cy="311460"/>
          </a:xfrm>
          <a:prstGeom prst="curvedConnector2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Picture 2">
            <a:extLst>
              <a:ext uri="{FF2B5EF4-FFF2-40B4-BE49-F238E27FC236}">
                <a16:creationId xmlns:a16="http://schemas.microsoft.com/office/drawing/2014/main" id="{D520EF2F-9D21-6CE4-AA95-6EA6C05D2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900" y="5109559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B436AA-B4E1-1C27-17C4-68FA5DE429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847" y="1125366"/>
            <a:ext cx="4866402" cy="5042827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CB52ED3D-17C5-45C6-DAF3-A31718BC388D}"/>
              </a:ext>
            </a:extLst>
          </p:cNvPr>
          <p:cNvSpPr/>
          <p:nvPr/>
        </p:nvSpPr>
        <p:spPr>
          <a:xfrm>
            <a:off x="1069541" y="4650041"/>
            <a:ext cx="543360" cy="216024"/>
          </a:xfrm>
          <a:prstGeom prst="round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1" name="Соединитель: изогнутый 10">
            <a:extLst>
              <a:ext uri="{FF2B5EF4-FFF2-40B4-BE49-F238E27FC236}">
                <a16:creationId xmlns:a16="http://schemas.microsoft.com/office/drawing/2014/main" id="{E1EEFB29-AEBF-9D9B-9C72-5C77D7E90760}"/>
              </a:ext>
            </a:extLst>
          </p:cNvPr>
          <p:cNvCxnSpPr>
            <a:cxnSpLocks/>
          </p:cNvCxnSpPr>
          <p:nvPr/>
        </p:nvCxnSpPr>
        <p:spPr>
          <a:xfrm>
            <a:off x="5299680" y="2854190"/>
            <a:ext cx="1592640" cy="72008"/>
          </a:xfrm>
          <a:prstGeom prst="curvedConnector3">
            <a:avLst/>
          </a:prstGeom>
          <a:ln w="38100">
            <a:solidFill>
              <a:srgbClr val="7814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: изогнутый 15">
            <a:extLst>
              <a:ext uri="{FF2B5EF4-FFF2-40B4-BE49-F238E27FC236}">
                <a16:creationId xmlns:a16="http://schemas.microsoft.com/office/drawing/2014/main" id="{64FEFA9C-03FE-6EFC-123B-441FBF90155D}"/>
              </a:ext>
            </a:extLst>
          </p:cNvPr>
          <p:cNvCxnSpPr>
            <a:cxnSpLocks/>
          </p:cNvCxnSpPr>
          <p:nvPr/>
        </p:nvCxnSpPr>
        <p:spPr>
          <a:xfrm flipV="1">
            <a:off x="1612901" y="4456638"/>
            <a:ext cx="1441881" cy="311460"/>
          </a:xfrm>
          <a:prstGeom prst="curvedConnector2">
            <a:avLst/>
          </a:prstGeom>
          <a:ln w="28575">
            <a:solidFill>
              <a:srgbClr val="78141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67202CD-C834-B35C-601B-5A806A8D08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71" b="96930" l="8795" r="89577">
                        <a14:foregroundMark x1="62215" y1="47953" x2="62215" y2="47953"/>
                        <a14:foregroundMark x1="65961" y1="48246" x2="65961" y2="48246"/>
                        <a14:foregroundMark x1="44625" y1="4971" x2="44625" y2="4971"/>
                        <a14:foregroundMark x1="8795" y1="69883" x2="8795" y2="69883"/>
                        <a14:foregroundMark x1="31107" y1="69883" x2="31107" y2="69883"/>
                        <a14:foregroundMark x1="43811" y1="96930" x2="43811" y2="96930"/>
                        <a14:backgroundMark x1="5049" y1="17544" x2="5049" y2="175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6645" y="5212433"/>
            <a:ext cx="839502" cy="93521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3852616-FD08-E460-B212-1DAEAA3D4C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55462" y="3930253"/>
            <a:ext cx="1285359" cy="526385"/>
          </a:xfrm>
          <a:prstGeom prst="rect">
            <a:avLst/>
          </a:prstGeom>
          <a:ln w="28575">
            <a:solidFill>
              <a:srgbClr val="781414"/>
            </a:solidFill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97B6E14-4E22-2988-A843-26CC9099E8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71267" y="4268903"/>
            <a:ext cx="1285359" cy="526385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986606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308C8FB-5D94-4C50-B70A-D1B1D5C941B7}"/>
              </a:ext>
            </a:extLst>
          </p:cNvPr>
          <p:cNvSpPr/>
          <p:nvPr/>
        </p:nvSpPr>
        <p:spPr>
          <a:xfrm>
            <a:off x="0" y="0"/>
            <a:ext cx="12192000" cy="1484784"/>
          </a:xfrm>
          <a:prstGeom prst="rect">
            <a:avLst/>
          </a:prstGeom>
          <a:solidFill>
            <a:schemeClr val="tx2">
              <a:lumMod val="7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878C091-A38A-4C5E-A4CB-AA61E863F50F}"/>
              </a:ext>
            </a:extLst>
          </p:cNvPr>
          <p:cNvSpPr/>
          <p:nvPr/>
        </p:nvSpPr>
        <p:spPr>
          <a:xfrm>
            <a:off x="227348" y="181920"/>
            <a:ext cx="11773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Рассматриваемые вопросы: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896CC6-D7EF-4E31-8FF0-2F90EF94824F}"/>
              </a:ext>
            </a:extLst>
          </p:cNvPr>
          <p:cNvSpPr txBox="1"/>
          <p:nvPr/>
        </p:nvSpPr>
        <p:spPr>
          <a:xfrm>
            <a:off x="47328" y="2348880"/>
            <a:ext cx="114217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Стенды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полунатурных испытаний </a:t>
            </a: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на базе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КПМ РИТМ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Использование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КПМ РИТМ </a:t>
            </a: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для моделирования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киберинцидентов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buFont typeface="Wingdings" panose="05000000000000000000" pitchFamily="2" charset="2"/>
              <a:buChar char="§"/>
              <a:tabLst/>
              <a:defRPr/>
            </a:pPr>
            <a:r>
              <a:rPr lang="ru-RU" sz="3600" b="1" dirty="0">
                <a:solidFill>
                  <a:prstClr val="white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Пример </a:t>
            </a:r>
            <a:r>
              <a:rPr lang="ru-RU" sz="3600" dirty="0">
                <a:solidFill>
                  <a:prstClr val="white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испытания терминалов РЗА</a:t>
            </a: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на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киберустойчивость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buFont typeface="Wingdings" panose="05000000000000000000" pitchFamily="2" charset="2"/>
              <a:buChar char="§"/>
              <a:tabLst/>
              <a:defRPr/>
            </a:pPr>
            <a:endParaRPr lang="en-US" sz="3600" dirty="0">
              <a:solidFill>
                <a:prstClr val="white"/>
              </a:solidFill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/>
              </a:buClr>
              <a:buSzPct val="75000"/>
              <a:buFont typeface="Wingdings" panose="05000000000000000000" pitchFamily="2" charset="2"/>
              <a:buChar char="§"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 descr="Изображение выглядит как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id="{C9B0C4A8-32E9-3632-3A6D-02B3CA373D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11" b="89649" l="3898" r="95323">
                        <a14:foregroundMark x1="35857" y1="8180" x2="35857" y2="8180"/>
                        <a14:foregroundMark x1="8241" y1="30384" x2="8241" y2="30384"/>
                        <a14:foregroundMark x1="3898" y1="35225" x2="3898" y2="35225"/>
                        <a14:foregroundMark x1="35857" y1="6511" x2="35857" y2="6511"/>
                        <a14:foregroundMark x1="84410" y1="86811" x2="84410" y2="86811"/>
                        <a14:foregroundMark x1="71604" y1="89983" x2="71604" y2="89983"/>
                        <a14:foregroundMark x1="93653" y1="86477" x2="93653" y2="86477"/>
                        <a14:foregroundMark x1="95323" y1="79633" x2="95323" y2="79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152"/>
          <a:stretch/>
        </p:blipFill>
        <p:spPr>
          <a:xfrm>
            <a:off x="8495675" y="3229454"/>
            <a:ext cx="3696325" cy="233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7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AF1EFA-EDB0-64AB-4D43-173AD3DF5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61" y="1110070"/>
            <a:ext cx="4848410" cy="50290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Захват потока </a:t>
            </a:r>
            <a:r>
              <a:rPr lang="en-US" sz="4000" dirty="0"/>
              <a:t>GOOSE</a:t>
            </a:r>
            <a:r>
              <a:rPr lang="ru-RU" sz="4000" dirty="0"/>
              <a:t>-сообщений 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19319DC-49D5-E59F-B487-800E5BA115DA}"/>
              </a:ext>
            </a:extLst>
          </p:cNvPr>
          <p:cNvSpPr/>
          <p:nvPr/>
        </p:nvSpPr>
        <p:spPr>
          <a:xfrm>
            <a:off x="759561" y="2060848"/>
            <a:ext cx="4038062" cy="2232248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F723EA2-F51F-C2B2-1293-D6DEF7565D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71" b="96930" l="8795" r="89577">
                        <a14:foregroundMark x1="62215" y1="47953" x2="62215" y2="47953"/>
                        <a14:foregroundMark x1="65961" y1="48246" x2="65961" y2="48246"/>
                        <a14:foregroundMark x1="44625" y1="4971" x2="44625" y2="4971"/>
                        <a14:foregroundMark x1="8795" y1="69883" x2="8795" y2="69883"/>
                        <a14:foregroundMark x1="31107" y1="69883" x2="31107" y2="69883"/>
                        <a14:foregroundMark x1="43811" y1="96930" x2="43811" y2="96930"/>
                        <a14:backgroundMark x1="5049" y1="17544" x2="5049" y2="175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68469" y="5165977"/>
            <a:ext cx="839502" cy="9352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2E0E22-590A-E56B-0A4C-89E215C4EA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5165" y="1512578"/>
            <a:ext cx="5690416" cy="23002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0124747-3873-30C9-5BC8-D98E330171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6105" y="2105638"/>
            <a:ext cx="1708544" cy="826715"/>
          </a:xfrm>
          <a:prstGeom prst="rect">
            <a:avLst/>
          </a:prstGeom>
          <a:ln w="28575">
            <a:solidFill>
              <a:srgbClr val="781414"/>
            </a:solidFill>
          </a:ln>
        </p:spPr>
      </p:pic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F2DCD256-A12D-A2BF-E66C-79C50219F572}"/>
              </a:ext>
            </a:extLst>
          </p:cNvPr>
          <p:cNvSpPr/>
          <p:nvPr/>
        </p:nvSpPr>
        <p:spPr>
          <a:xfrm>
            <a:off x="6403418" y="3093091"/>
            <a:ext cx="543360" cy="324036"/>
          </a:xfrm>
          <a:prstGeom prst="round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32" name="Соединитель: изогнутый 31">
            <a:extLst>
              <a:ext uri="{FF2B5EF4-FFF2-40B4-BE49-F238E27FC236}">
                <a16:creationId xmlns:a16="http://schemas.microsoft.com/office/drawing/2014/main" id="{BECE2F63-DA5A-1651-C45E-7705D3D55AD0}"/>
              </a:ext>
            </a:extLst>
          </p:cNvPr>
          <p:cNvCxnSpPr>
            <a:cxnSpLocks/>
            <a:stCxn id="26" idx="3"/>
            <a:endCxn id="25" idx="1"/>
          </p:cNvCxnSpPr>
          <p:nvPr/>
        </p:nvCxnSpPr>
        <p:spPr>
          <a:xfrm flipV="1">
            <a:off x="6946778" y="2518996"/>
            <a:ext cx="1559327" cy="736113"/>
          </a:xfrm>
          <a:prstGeom prst="curvedConnector3">
            <a:avLst/>
          </a:prstGeom>
          <a:ln w="28575">
            <a:solidFill>
              <a:srgbClr val="7814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: усеченные противолежащие углы 41">
            <a:extLst>
              <a:ext uri="{FF2B5EF4-FFF2-40B4-BE49-F238E27FC236}">
                <a16:creationId xmlns:a16="http://schemas.microsoft.com/office/drawing/2014/main" id="{3B4B1643-70C6-E335-6DCB-6603F96D8EBF}"/>
              </a:ext>
            </a:extLst>
          </p:cNvPr>
          <p:cNvSpPr/>
          <p:nvPr/>
        </p:nvSpPr>
        <p:spPr>
          <a:xfrm>
            <a:off x="5982568" y="4230760"/>
            <a:ext cx="5743085" cy="1402822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BEF79C70-17D4-4688-80FD-371F36FB4AE2}"/>
              </a:ext>
            </a:extLst>
          </p:cNvPr>
          <p:cNvSpPr txBox="1">
            <a:spLocks/>
          </p:cNvSpPr>
          <p:nvPr/>
        </p:nvSpPr>
        <p:spPr>
          <a:xfrm>
            <a:off x="6126584" y="4312488"/>
            <a:ext cx="5542248" cy="14028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Искусственное накопление значения полей </a:t>
            </a:r>
            <a:r>
              <a:rPr lang="en-US" sz="2400" b="1" dirty="0" err="1"/>
              <a:t>stNum</a:t>
            </a:r>
            <a:r>
              <a:rPr lang="en-US" sz="2400" b="1" dirty="0"/>
              <a:t> </a:t>
            </a:r>
            <a:r>
              <a:rPr lang="ru-RU" sz="2400" b="1" dirty="0"/>
              <a:t>и </a:t>
            </a:r>
            <a:r>
              <a:rPr lang="en-US" sz="2400" b="1" dirty="0" err="1"/>
              <a:t>sqNum</a:t>
            </a:r>
            <a:r>
              <a:rPr lang="en-US" sz="2400" b="1" dirty="0"/>
              <a:t> </a:t>
            </a:r>
            <a:r>
              <a:rPr lang="ru-RU" sz="2400" b="1" dirty="0"/>
              <a:t>без изменения полей </a:t>
            </a:r>
            <a:r>
              <a:rPr lang="en-US" sz="2400" b="1" dirty="0" err="1"/>
              <a:t>allData</a:t>
            </a:r>
            <a:r>
              <a:rPr lang="ru-RU" sz="2400" b="1" dirty="0"/>
              <a:t> 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27023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0D51CA-C4EB-4145-1415-31B02F748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094656"/>
            <a:ext cx="4760685" cy="4938072"/>
          </a:xfrm>
          <a:prstGeom prst="rect">
            <a:avLst/>
          </a:prstGeom>
        </p:spPr>
      </p:pic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Захват потока </a:t>
            </a:r>
            <a:r>
              <a:rPr lang="en-US" sz="4000" dirty="0"/>
              <a:t>GOOSE</a:t>
            </a:r>
            <a:r>
              <a:rPr lang="ru-RU" sz="4000" dirty="0"/>
              <a:t>-сообщений </a:t>
            </a:r>
          </a:p>
          <a:p>
            <a:r>
              <a:rPr lang="ru-RU" sz="4000" dirty="0"/>
              <a:t> 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19319DC-49D5-E59F-B487-800E5BA115DA}"/>
              </a:ext>
            </a:extLst>
          </p:cNvPr>
          <p:cNvSpPr/>
          <p:nvPr/>
        </p:nvSpPr>
        <p:spPr>
          <a:xfrm>
            <a:off x="792966" y="2131596"/>
            <a:ext cx="4111602" cy="761999"/>
          </a:xfrm>
          <a:prstGeom prst="round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8" name="Молния 27">
            <a:extLst>
              <a:ext uri="{FF2B5EF4-FFF2-40B4-BE49-F238E27FC236}">
                <a16:creationId xmlns:a16="http://schemas.microsoft.com/office/drawing/2014/main" id="{361A2E6A-5BB6-FA7E-2FBF-51F4CB3C243A}"/>
              </a:ext>
            </a:extLst>
          </p:cNvPr>
          <p:cNvSpPr/>
          <p:nvPr/>
        </p:nvSpPr>
        <p:spPr>
          <a:xfrm rot="1578487">
            <a:off x="264126" y="2307423"/>
            <a:ext cx="410344" cy="410344"/>
          </a:xfrm>
          <a:prstGeom prst="lightningBol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9" name="Молния 28">
            <a:extLst>
              <a:ext uri="{FF2B5EF4-FFF2-40B4-BE49-F238E27FC236}">
                <a16:creationId xmlns:a16="http://schemas.microsoft.com/office/drawing/2014/main" id="{F0E218DD-E8B4-59B9-9345-A53C5C72CBF6}"/>
              </a:ext>
            </a:extLst>
          </p:cNvPr>
          <p:cNvSpPr/>
          <p:nvPr/>
        </p:nvSpPr>
        <p:spPr>
          <a:xfrm rot="1578487">
            <a:off x="5009627" y="2307422"/>
            <a:ext cx="410344" cy="410344"/>
          </a:xfrm>
          <a:prstGeom prst="lightningBol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D37BBE0-C2E8-20E6-5596-4C4D56F62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483" y="4974094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усеченные противолежащие углы 4">
            <a:extLst>
              <a:ext uri="{FF2B5EF4-FFF2-40B4-BE49-F238E27FC236}">
                <a16:creationId xmlns:a16="http://schemas.microsoft.com/office/drawing/2014/main" id="{AE7DF5BD-2C62-6A1E-7BB7-411E8F8BCCC3}"/>
              </a:ext>
            </a:extLst>
          </p:cNvPr>
          <p:cNvSpPr/>
          <p:nvPr/>
        </p:nvSpPr>
        <p:spPr>
          <a:xfrm>
            <a:off x="6066768" y="1085717"/>
            <a:ext cx="5743085" cy="1701729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04D26D3-06DC-4DBA-77DE-97516874BCEC}"/>
              </a:ext>
            </a:extLst>
          </p:cNvPr>
          <p:cNvSpPr txBox="1">
            <a:spLocks/>
          </p:cNvSpPr>
          <p:nvPr/>
        </p:nvSpPr>
        <p:spPr>
          <a:xfrm>
            <a:off x="6210784" y="1167446"/>
            <a:ext cx="5542248" cy="14028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Возникновение КЗ в сети, работа дистанционный защиты, </a:t>
            </a:r>
            <a:r>
              <a:rPr lang="ru-RU" sz="2400" b="1" dirty="0"/>
              <a:t>но отказ действия</a:t>
            </a:r>
            <a:r>
              <a:rPr lang="ru-RU" sz="2400" dirty="0"/>
              <a:t> терминала управления выключателя 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7A6BB1-019C-8E04-BD60-9D2E74D7BD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1314" y="3810709"/>
            <a:ext cx="1314169" cy="518751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3F24F85-4227-BC06-D029-A0D10D9D8690}"/>
              </a:ext>
            </a:extLst>
          </p:cNvPr>
          <p:cNvSpPr/>
          <p:nvPr/>
        </p:nvSpPr>
        <p:spPr>
          <a:xfrm>
            <a:off x="1343472" y="4509481"/>
            <a:ext cx="543360" cy="236045"/>
          </a:xfrm>
          <a:prstGeom prst="round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1" name="Соединитель: изогнутый 10">
            <a:extLst>
              <a:ext uri="{FF2B5EF4-FFF2-40B4-BE49-F238E27FC236}">
                <a16:creationId xmlns:a16="http://schemas.microsoft.com/office/drawing/2014/main" id="{6CA20D5F-CD33-1DC5-25C2-D970B80706FC}"/>
              </a:ext>
            </a:extLst>
          </p:cNvPr>
          <p:cNvCxnSpPr>
            <a:cxnSpLocks/>
          </p:cNvCxnSpPr>
          <p:nvPr/>
        </p:nvCxnSpPr>
        <p:spPr>
          <a:xfrm flipV="1">
            <a:off x="1886832" y="4313233"/>
            <a:ext cx="1441881" cy="311460"/>
          </a:xfrm>
          <a:prstGeom prst="curvedConnector2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AE9BD86-F0B2-E07C-8B84-0825F02724D4}"/>
              </a:ext>
            </a:extLst>
          </p:cNvPr>
          <p:cNvSpPr/>
          <p:nvPr/>
        </p:nvSpPr>
        <p:spPr>
          <a:xfrm>
            <a:off x="1531285" y="5287708"/>
            <a:ext cx="748289" cy="236045"/>
          </a:xfrm>
          <a:prstGeom prst="round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9" name="Соединитель: изогнутый 18">
            <a:extLst>
              <a:ext uri="{FF2B5EF4-FFF2-40B4-BE49-F238E27FC236}">
                <a16:creationId xmlns:a16="http://schemas.microsoft.com/office/drawing/2014/main" id="{8AE75D1D-3386-797A-896F-EDE6EB534F3D}"/>
              </a:ext>
            </a:extLst>
          </p:cNvPr>
          <p:cNvCxnSpPr>
            <a:cxnSpLocks/>
          </p:cNvCxnSpPr>
          <p:nvPr/>
        </p:nvCxnSpPr>
        <p:spPr>
          <a:xfrm flipV="1">
            <a:off x="2279574" y="5025364"/>
            <a:ext cx="1091740" cy="380366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C89BE35-ADD1-DED4-16F2-48186E4EDD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4303" y="4852397"/>
            <a:ext cx="1556703" cy="34593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649347C-71A8-8AD9-6652-8D65B8FF8D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7562" y="2958469"/>
            <a:ext cx="4820639" cy="3262526"/>
          </a:xfrm>
          <a:prstGeom prst="rect">
            <a:avLst/>
          </a:prstGeom>
          <a:ln w="38100" cap="sq">
            <a:solidFill>
              <a:srgbClr val="90B1C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6957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F53348-FA9A-6B78-782D-514176748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66" y="1110869"/>
            <a:ext cx="4819079" cy="499864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Ложное управляющее воздействие  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19319DC-49D5-E59F-B487-800E5BA115DA}"/>
              </a:ext>
            </a:extLst>
          </p:cNvPr>
          <p:cNvSpPr/>
          <p:nvPr/>
        </p:nvSpPr>
        <p:spPr>
          <a:xfrm>
            <a:off x="792966" y="2131596"/>
            <a:ext cx="4111602" cy="761999"/>
          </a:xfrm>
          <a:prstGeom prst="roundRect">
            <a:avLst/>
          </a:prstGeom>
          <a:noFill/>
          <a:ln w="57150" cap="flat" cmpd="sng" algn="ctr">
            <a:solidFill>
              <a:srgbClr val="78141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8" name="Молния 27">
            <a:extLst>
              <a:ext uri="{FF2B5EF4-FFF2-40B4-BE49-F238E27FC236}">
                <a16:creationId xmlns:a16="http://schemas.microsoft.com/office/drawing/2014/main" id="{361A2E6A-5BB6-FA7E-2FBF-51F4CB3C243A}"/>
              </a:ext>
            </a:extLst>
          </p:cNvPr>
          <p:cNvSpPr/>
          <p:nvPr/>
        </p:nvSpPr>
        <p:spPr>
          <a:xfrm rot="1578487">
            <a:off x="264126" y="2307423"/>
            <a:ext cx="410344" cy="410344"/>
          </a:xfrm>
          <a:prstGeom prst="lightningBolt">
            <a:avLst/>
          </a:prstGeom>
          <a:solidFill>
            <a:srgbClr val="FF0000"/>
          </a:solidFill>
          <a:ln>
            <a:solidFill>
              <a:srgbClr val="781414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9" name="Молния 28">
            <a:extLst>
              <a:ext uri="{FF2B5EF4-FFF2-40B4-BE49-F238E27FC236}">
                <a16:creationId xmlns:a16="http://schemas.microsoft.com/office/drawing/2014/main" id="{F0E218DD-E8B4-59B9-9345-A53C5C72CBF6}"/>
              </a:ext>
            </a:extLst>
          </p:cNvPr>
          <p:cNvSpPr/>
          <p:nvPr/>
        </p:nvSpPr>
        <p:spPr>
          <a:xfrm rot="1578487">
            <a:off x="5009627" y="2307422"/>
            <a:ext cx="410344" cy="410344"/>
          </a:xfrm>
          <a:prstGeom prst="lightningBolt">
            <a:avLst/>
          </a:prstGeom>
          <a:solidFill>
            <a:srgbClr val="FF0000"/>
          </a:solidFill>
          <a:ln>
            <a:solidFill>
              <a:srgbClr val="781414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5" name="Прямоугольник: усеченные противолежащие углы 4">
            <a:extLst>
              <a:ext uri="{FF2B5EF4-FFF2-40B4-BE49-F238E27FC236}">
                <a16:creationId xmlns:a16="http://schemas.microsoft.com/office/drawing/2014/main" id="{AE7DF5BD-2C62-6A1E-7BB7-411E8F8BCCC3}"/>
              </a:ext>
            </a:extLst>
          </p:cNvPr>
          <p:cNvSpPr/>
          <p:nvPr/>
        </p:nvSpPr>
        <p:spPr>
          <a:xfrm>
            <a:off x="6066768" y="1085717"/>
            <a:ext cx="5743085" cy="1701729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04D26D3-06DC-4DBA-77DE-97516874BCEC}"/>
              </a:ext>
            </a:extLst>
          </p:cNvPr>
          <p:cNvSpPr txBox="1">
            <a:spLocks/>
          </p:cNvSpPr>
          <p:nvPr/>
        </p:nvSpPr>
        <p:spPr>
          <a:xfrm>
            <a:off x="6210784" y="1167446"/>
            <a:ext cx="5542248" cy="14028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Отсутствие КЗ в сети и пусков защит, </a:t>
            </a:r>
            <a:r>
              <a:rPr lang="ru-RU" sz="2400" b="1" dirty="0"/>
              <a:t>ложное отключение </a:t>
            </a:r>
            <a:r>
              <a:rPr lang="ru-RU" sz="2400" dirty="0"/>
              <a:t>от автоматами управления выключателя из-за </a:t>
            </a:r>
            <a:r>
              <a:rPr lang="en-US" sz="2400" b="1" dirty="0"/>
              <a:t>spoofing</a:t>
            </a:r>
            <a:r>
              <a:rPr lang="ru-RU" sz="2400" b="1" dirty="0"/>
              <a:t> атаки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E61D23AF-5D2F-B3D9-5C30-6440F53EFBEE}"/>
              </a:ext>
            </a:extLst>
          </p:cNvPr>
          <p:cNvSpPr/>
          <p:nvPr/>
        </p:nvSpPr>
        <p:spPr>
          <a:xfrm>
            <a:off x="1115830" y="4559820"/>
            <a:ext cx="543360" cy="236045"/>
          </a:xfrm>
          <a:prstGeom prst="roundRect">
            <a:avLst/>
          </a:prstGeom>
          <a:noFill/>
          <a:ln w="28575" cap="flat" cmpd="sng" algn="ctr">
            <a:solidFill>
              <a:srgbClr val="78141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2" name="Соединитель: изогнутый 11">
            <a:extLst>
              <a:ext uri="{FF2B5EF4-FFF2-40B4-BE49-F238E27FC236}">
                <a16:creationId xmlns:a16="http://schemas.microsoft.com/office/drawing/2014/main" id="{7B8BCDC9-5B99-2181-3C30-5C125B71CBD9}"/>
              </a:ext>
            </a:extLst>
          </p:cNvPr>
          <p:cNvCxnSpPr>
            <a:cxnSpLocks/>
          </p:cNvCxnSpPr>
          <p:nvPr/>
        </p:nvCxnSpPr>
        <p:spPr>
          <a:xfrm flipV="1">
            <a:off x="1659190" y="4363572"/>
            <a:ext cx="1441881" cy="311460"/>
          </a:xfrm>
          <a:prstGeom prst="curvedConnector2">
            <a:avLst/>
          </a:prstGeom>
          <a:ln w="28575">
            <a:solidFill>
              <a:srgbClr val="78141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C8131F48-8D17-D0AA-C4CA-077CB9E6A7B0}"/>
              </a:ext>
            </a:extLst>
          </p:cNvPr>
          <p:cNvSpPr/>
          <p:nvPr/>
        </p:nvSpPr>
        <p:spPr>
          <a:xfrm>
            <a:off x="1303643" y="5338047"/>
            <a:ext cx="748289" cy="236045"/>
          </a:xfrm>
          <a:prstGeom prst="roundRect">
            <a:avLst/>
          </a:prstGeom>
          <a:noFill/>
          <a:ln w="28575" cap="flat" cmpd="sng" algn="ctr">
            <a:solidFill>
              <a:srgbClr val="78141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cxnSp>
        <p:nvCxnSpPr>
          <p:cNvPr id="15" name="Соединитель: изогнутый 14">
            <a:extLst>
              <a:ext uri="{FF2B5EF4-FFF2-40B4-BE49-F238E27FC236}">
                <a16:creationId xmlns:a16="http://schemas.microsoft.com/office/drawing/2014/main" id="{CA398C95-DF5B-F6E6-D1BB-2ACBAB20A08C}"/>
              </a:ext>
            </a:extLst>
          </p:cNvPr>
          <p:cNvCxnSpPr>
            <a:cxnSpLocks/>
          </p:cNvCxnSpPr>
          <p:nvPr/>
        </p:nvCxnSpPr>
        <p:spPr>
          <a:xfrm flipV="1">
            <a:off x="2051932" y="5075703"/>
            <a:ext cx="1091740" cy="380366"/>
          </a:xfrm>
          <a:prstGeom prst="curvedConnector3">
            <a:avLst>
              <a:gd name="adj1" fmla="val 50000"/>
            </a:avLst>
          </a:prstGeom>
          <a:ln w="28575">
            <a:solidFill>
              <a:srgbClr val="78141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750D74-BA53-B999-3785-71304D5D2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661" y="4902736"/>
            <a:ext cx="1556703" cy="345934"/>
          </a:xfrm>
          <a:prstGeom prst="rect">
            <a:avLst/>
          </a:prstGeom>
          <a:ln w="38100">
            <a:solidFill>
              <a:srgbClr val="781414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F2FBACB-AC3D-BCAD-0094-5FA73E2E9D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256" y="3839537"/>
            <a:ext cx="1091740" cy="524035"/>
          </a:xfrm>
          <a:prstGeom prst="rect">
            <a:avLst/>
          </a:prstGeom>
          <a:ln w="28575">
            <a:solidFill>
              <a:srgbClr val="781414"/>
            </a:solidFill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991AC4C-2FAF-8F01-1AB6-2F1AB312BE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71" b="96930" l="8795" r="89577">
                        <a14:foregroundMark x1="62215" y1="47953" x2="62215" y2="47953"/>
                        <a14:foregroundMark x1="65961" y1="48246" x2="65961" y2="48246"/>
                        <a14:foregroundMark x1="44625" y1="4971" x2="44625" y2="4971"/>
                        <a14:foregroundMark x1="8795" y1="69883" x2="8795" y2="69883"/>
                        <a14:foregroundMark x1="31107" y1="69883" x2="31107" y2="69883"/>
                        <a14:foregroundMark x1="43811" y1="96930" x2="43811" y2="96930"/>
                        <a14:backgroundMark x1="5049" y1="17544" x2="5049" y2="175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62179" y="5075703"/>
            <a:ext cx="839502" cy="93521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0DCEF27-0D6C-55F6-CFA5-BA1A69DB0F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2686" y="2912651"/>
            <a:ext cx="5078444" cy="3448852"/>
          </a:xfrm>
          <a:prstGeom prst="rect">
            <a:avLst/>
          </a:prstGeom>
          <a:ln w="38100" cap="sq">
            <a:solidFill>
              <a:srgbClr val="90B1C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7554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3">
            <a:extLst>
              <a:ext uri="{FF2B5EF4-FFF2-40B4-BE49-F238E27FC236}">
                <a16:creationId xmlns:a16="http://schemas.microsoft.com/office/drawing/2014/main" id="{B17C46BA-3FF9-96EB-F15A-D12453FFEA91}"/>
              </a:ext>
            </a:extLst>
          </p:cNvPr>
          <p:cNvSpPr txBox="1">
            <a:spLocks/>
          </p:cNvSpPr>
          <p:nvPr/>
        </p:nvSpPr>
        <p:spPr>
          <a:xfrm>
            <a:off x="597768" y="332656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4000" dirty="0"/>
              <a:t>Моделирование кибер-инцидентов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4A48DEC-8EDE-074C-AF65-D5E6D65E7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71" b="96930" l="8795" r="89577">
                        <a14:foregroundMark x1="62215" y1="47953" x2="62215" y2="47953"/>
                        <a14:foregroundMark x1="65961" y1="48246" x2="65961" y2="48246"/>
                        <a14:foregroundMark x1="44625" y1="4971" x2="44625" y2="4971"/>
                        <a14:foregroundMark x1="8795" y1="69883" x2="8795" y2="69883"/>
                        <a14:foregroundMark x1="31107" y1="69883" x2="31107" y2="69883"/>
                        <a14:foregroundMark x1="43811" y1="96930" x2="43811" y2="96930"/>
                        <a14:backgroundMark x1="5049" y1="17544" x2="5049" y2="175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39077" y="1954291"/>
            <a:ext cx="839502" cy="935211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3249F328-1228-5B7A-D21F-2F5E4C4E8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511" y="3739544"/>
            <a:ext cx="1058634" cy="10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Стрелка: вверх-вниз 44">
            <a:extLst>
              <a:ext uri="{FF2B5EF4-FFF2-40B4-BE49-F238E27FC236}">
                <a16:creationId xmlns:a16="http://schemas.microsoft.com/office/drawing/2014/main" id="{2C00F693-7B2F-A171-7D49-19C1587FD45C}"/>
              </a:ext>
            </a:extLst>
          </p:cNvPr>
          <p:cNvSpPr/>
          <p:nvPr/>
        </p:nvSpPr>
        <p:spPr>
          <a:xfrm rot="3988732">
            <a:off x="9636492" y="2567236"/>
            <a:ext cx="295177" cy="583227"/>
          </a:xfrm>
          <a:prstGeom prst="upDown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7" name="Стрелка: вверх-вниз 46">
            <a:extLst>
              <a:ext uri="{FF2B5EF4-FFF2-40B4-BE49-F238E27FC236}">
                <a16:creationId xmlns:a16="http://schemas.microsoft.com/office/drawing/2014/main" id="{B3F2F314-BCB4-379F-18D4-9A4B844074BB}"/>
              </a:ext>
            </a:extLst>
          </p:cNvPr>
          <p:cNvSpPr/>
          <p:nvPr/>
        </p:nvSpPr>
        <p:spPr>
          <a:xfrm rot="6416105" flipH="1">
            <a:off x="9632168" y="3709701"/>
            <a:ext cx="295177" cy="583227"/>
          </a:xfrm>
          <a:prstGeom prst="upDown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8" name="Знак умножения 47">
            <a:extLst>
              <a:ext uri="{FF2B5EF4-FFF2-40B4-BE49-F238E27FC236}">
                <a16:creationId xmlns:a16="http://schemas.microsoft.com/office/drawing/2014/main" id="{B984FBA8-7CA4-5486-A20B-EA3AE7E9784A}"/>
              </a:ext>
            </a:extLst>
          </p:cNvPr>
          <p:cNvSpPr/>
          <p:nvPr/>
        </p:nvSpPr>
        <p:spPr>
          <a:xfrm>
            <a:off x="9563543" y="3768861"/>
            <a:ext cx="423585" cy="46490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AF2F7F-33F3-C939-A981-44283A4791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2204864"/>
            <a:ext cx="2445145" cy="2638183"/>
          </a:xfrm>
          <a:prstGeom prst="rect">
            <a:avLst/>
          </a:prstGeo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47985F45-E6BE-FB72-B6CC-254DD6744BFA}"/>
              </a:ext>
            </a:extLst>
          </p:cNvPr>
          <p:cNvSpPr/>
          <p:nvPr/>
        </p:nvSpPr>
        <p:spPr>
          <a:xfrm>
            <a:off x="587854" y="1370123"/>
            <a:ext cx="5743085" cy="1368430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AA83CFE3-506B-1283-C467-2449F73EC8E6}"/>
              </a:ext>
            </a:extLst>
          </p:cNvPr>
          <p:cNvSpPr txBox="1">
            <a:spLocks/>
          </p:cNvSpPr>
          <p:nvPr/>
        </p:nvSpPr>
        <p:spPr>
          <a:xfrm>
            <a:off x="731870" y="1451851"/>
            <a:ext cx="5542248" cy="11426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Рассмотрели возможности и примеры применения КПМ РИТМ в рамках работы по МЭК61850</a:t>
            </a:r>
            <a:endParaRPr lang="ru-RU" sz="2400" b="1" dirty="0"/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9" name="Прямоугольник: усеченные противолежащие углы 8">
            <a:extLst>
              <a:ext uri="{FF2B5EF4-FFF2-40B4-BE49-F238E27FC236}">
                <a16:creationId xmlns:a16="http://schemas.microsoft.com/office/drawing/2014/main" id="{ECC65F84-6C50-FEFD-BCD1-AE4765A11F36}"/>
              </a:ext>
            </a:extLst>
          </p:cNvPr>
          <p:cNvSpPr/>
          <p:nvPr/>
        </p:nvSpPr>
        <p:spPr>
          <a:xfrm>
            <a:off x="587854" y="3166862"/>
            <a:ext cx="5743085" cy="976237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415D102A-2010-CF94-BBF8-7759EB1D03E4}"/>
              </a:ext>
            </a:extLst>
          </p:cNvPr>
          <p:cNvSpPr txBox="1">
            <a:spLocks/>
          </p:cNvSpPr>
          <p:nvPr/>
        </p:nvSpPr>
        <p:spPr>
          <a:xfrm>
            <a:off x="731870" y="3248590"/>
            <a:ext cx="5542248" cy="8945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Возможности КПМ РИТМ для моделирования кибер-инцидентов </a:t>
            </a:r>
            <a:endParaRPr lang="ru-RU" sz="2400" b="1" dirty="0"/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11" name="Прямоугольник: усеченные противолежащие углы 10">
            <a:extLst>
              <a:ext uri="{FF2B5EF4-FFF2-40B4-BE49-F238E27FC236}">
                <a16:creationId xmlns:a16="http://schemas.microsoft.com/office/drawing/2014/main" id="{1CDC5EB6-32CC-5444-13B0-8942797E97E9}"/>
              </a:ext>
            </a:extLst>
          </p:cNvPr>
          <p:cNvSpPr/>
          <p:nvPr/>
        </p:nvSpPr>
        <p:spPr>
          <a:xfrm>
            <a:off x="587854" y="4571408"/>
            <a:ext cx="5743085" cy="1368430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9A48A6B1-9DE4-2AFE-F794-D2BE265885E3}"/>
              </a:ext>
            </a:extLst>
          </p:cNvPr>
          <p:cNvSpPr txBox="1">
            <a:spLocks/>
          </p:cNvSpPr>
          <p:nvPr/>
        </p:nvSpPr>
        <p:spPr>
          <a:xfrm>
            <a:off x="731870" y="4653136"/>
            <a:ext cx="5542248" cy="11331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КПМ РИТМ как эффективный инструмент для тестирования и изучения устройств в области кибербезопасности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22088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3A7F08-553A-4F5E-B833-7F906AF6BB01}"/>
              </a:ext>
            </a:extLst>
          </p:cNvPr>
          <p:cNvSpPr/>
          <p:nvPr/>
        </p:nvSpPr>
        <p:spPr>
          <a:xfrm>
            <a:off x="0" y="0"/>
            <a:ext cx="12192000" cy="23268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26328D-1862-43B2-A0EC-5525DA849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63" y="473033"/>
            <a:ext cx="11863580" cy="13001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E26A85-802B-4E30-BD72-4B6E5D775865}"/>
              </a:ext>
            </a:extLst>
          </p:cNvPr>
          <p:cNvSpPr txBox="1"/>
          <p:nvPr/>
        </p:nvSpPr>
        <p:spPr>
          <a:xfrm>
            <a:off x="3210686" y="4887806"/>
            <a:ext cx="6372708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buClr>
                <a:srgbClr val="0E5481"/>
              </a:buClr>
              <a:buSzPct val="80000"/>
            </a:pPr>
            <a:r>
              <a:rPr lang="ru-RU" sz="4000" b="1" dirty="0"/>
              <a:t>Спасибо за внимание!</a:t>
            </a:r>
          </a:p>
          <a:p>
            <a:pPr algn="ctr">
              <a:lnSpc>
                <a:spcPct val="120000"/>
              </a:lnSpc>
              <a:buClr>
                <a:srgbClr val="0E5481"/>
              </a:buClr>
              <a:buSzPct val="80000"/>
            </a:pPr>
            <a:r>
              <a:rPr lang="ru-RU" sz="4000" dirty="0"/>
              <a:t>Задавайте Ваши вопросы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D05AC0-F2E9-864E-39E3-F81C81A1C9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086" y1="13438" x2="38917" y2="13906"/>
                        <a14:foregroundMark x1="38071" y1="14688" x2="38240" y2="15937"/>
                        <a14:foregroundMark x1="38240" y1="16875" x2="38240" y2="17344"/>
                        <a14:foregroundMark x1="37733" y1="16172" x2="37733" y2="15547"/>
                        <a14:foregroundMark x1="37902" y1="16172" x2="38917" y2="18203"/>
                        <a14:foregroundMark x1="39086" y1="18281" x2="39086" y2="18281"/>
                        <a14:foregroundMark x1="40948" y1="12031" x2="45347" y2="11094"/>
                        <a14:foregroundMark x1="46531" y1="10625" x2="50254" y2="10625"/>
                        <a14:foregroundMark x1="51607" y1="10625" x2="52115" y2="10625"/>
                        <a14:foregroundMark x1="53299" y1="10313" x2="55499" y2="11172"/>
                        <a14:foregroundMark x1="57360" y1="11406" x2="59391" y2="12734"/>
                        <a14:foregroundMark x1="60237" y1="13281" x2="61083" y2="14531"/>
                        <a14:foregroundMark x1="62267" y1="14844" x2="62098" y2="16016"/>
                        <a14:foregroundMark x1="61252" y1="18281" x2="62267" y2="17188"/>
                      </a14:backgroundRemoval>
                    </a14:imgEffect>
                  </a14:imgLayer>
                </a14:imgProps>
              </a:ext>
            </a:extLst>
          </a:blip>
          <a:srcRect t="22509" b="41201"/>
          <a:stretch/>
        </p:blipFill>
        <p:spPr>
          <a:xfrm>
            <a:off x="4511824" y="2519790"/>
            <a:ext cx="3325376" cy="261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27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0769600" cy="762000"/>
          </a:xfrm>
        </p:spPr>
        <p:txBody>
          <a:bodyPr/>
          <a:lstStyle/>
          <a:p>
            <a:r>
              <a:rPr lang="ru-RU" sz="4000" dirty="0"/>
              <a:t>Программно-аппаратный комплекс реального времени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3FB2AF-B25E-7667-AF33-FD3195F9C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955" y="2996952"/>
            <a:ext cx="6753225" cy="3190875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28E2815E-5ECE-D6BE-A0A6-252A8D1CDED7}"/>
              </a:ext>
            </a:extLst>
          </p:cNvPr>
          <p:cNvSpPr txBox="1">
            <a:spLocks/>
          </p:cNvSpPr>
          <p:nvPr/>
        </p:nvSpPr>
        <p:spPr>
          <a:xfrm>
            <a:off x="603865" y="1700808"/>
            <a:ext cx="10769600" cy="15121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b="1" dirty="0"/>
              <a:t>ПАК РВ </a:t>
            </a:r>
            <a:r>
              <a:rPr lang="ru-RU" sz="2400" dirty="0"/>
              <a:t>– специализированный программно-аппаратный комплекс моделирования энергосистем в режиме реального времени для создания </a:t>
            </a:r>
            <a:r>
              <a:rPr lang="ru-RU" sz="2400" b="1" dirty="0"/>
              <a:t>цифровых двойников объектов энергетики</a:t>
            </a:r>
            <a:r>
              <a:rPr lang="ru-RU" sz="2400" dirty="0"/>
              <a:t>.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10997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1C7B6-11F1-D090-9A44-5EABF3C7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Российский ПАК РВ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45F1758-F9AB-36AF-D5B7-CA6A362764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1" y="1334544"/>
            <a:ext cx="10769600" cy="4469763"/>
          </a:xfrm>
        </p:spPr>
      </p:pic>
    </p:spTree>
    <p:extLst>
      <p:ext uri="{BB962C8B-B14F-4D97-AF65-F5344CB8AC3E}">
        <p14:creationId xmlns:p14="http://schemas.microsoft.com/office/powerpoint/2010/main" val="3023334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0769600" cy="762000"/>
          </a:xfrm>
        </p:spPr>
        <p:txBody>
          <a:bodyPr/>
          <a:lstStyle/>
          <a:p>
            <a:r>
              <a:rPr lang="ru-RU" sz="4000" dirty="0"/>
              <a:t>ПАК РВ + МЭК61850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23107372-BC88-6CEE-B897-C27A0C2DB63E}"/>
              </a:ext>
            </a:extLst>
          </p:cNvPr>
          <p:cNvSpPr txBox="1">
            <a:spLocks/>
          </p:cNvSpPr>
          <p:nvPr/>
        </p:nvSpPr>
        <p:spPr>
          <a:xfrm>
            <a:off x="597768" y="1181762"/>
            <a:ext cx="10769600" cy="15121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Помимо совместного моделирования </a:t>
            </a:r>
            <a:r>
              <a:rPr lang="ru-RU" sz="2400" b="1" dirty="0"/>
              <a:t>«физики»</a:t>
            </a:r>
            <a:r>
              <a:rPr lang="ru-RU" sz="2400" dirty="0"/>
              <a:t>, логики устройств добавилась возможность моделирования информационной системы передачи данных по </a:t>
            </a:r>
            <a:r>
              <a:rPr lang="ru-RU" sz="2400" b="1" dirty="0"/>
              <a:t>МЭК61850</a:t>
            </a:r>
            <a:r>
              <a:rPr lang="en-US" sz="2400" b="1" dirty="0"/>
              <a:t> (SV, GOOSE)</a:t>
            </a:r>
            <a:r>
              <a:rPr lang="ru-RU" sz="2400" dirty="0"/>
              <a:t>.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Тонкое </a:t>
            </a:r>
            <a:r>
              <a:rPr lang="ru-RU" sz="2400" b="1" dirty="0"/>
              <a:t>управление</a:t>
            </a:r>
            <a:r>
              <a:rPr lang="ru-RU" sz="2400" dirty="0"/>
              <a:t> всеми </a:t>
            </a:r>
            <a:r>
              <a:rPr lang="ru-RU" sz="2400" b="1" dirty="0"/>
              <a:t>полями и ходом передачи пакетов </a:t>
            </a:r>
            <a:r>
              <a:rPr lang="ru-RU" sz="2400" dirty="0"/>
              <a:t>и моделирование </a:t>
            </a:r>
            <a:r>
              <a:rPr lang="ru-RU" sz="2400" b="1" dirty="0" err="1"/>
              <a:t>киберинцидентов</a:t>
            </a:r>
            <a:r>
              <a:rPr lang="ru-RU" sz="2400" dirty="0"/>
              <a:t>.</a:t>
            </a: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53C811-797D-54A5-0BCD-5A81F3360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873" y="3140968"/>
            <a:ext cx="8809390" cy="330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1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1C7B6-11F1-D090-9A44-5EABF3C7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76672"/>
            <a:ext cx="10769600" cy="762000"/>
          </a:xfrm>
        </p:spPr>
        <p:txBody>
          <a:bodyPr/>
          <a:lstStyle/>
          <a:p>
            <a:r>
              <a:rPr lang="ru-RU" sz="4000" dirty="0"/>
              <a:t>Инструменты для разработчика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6D67769-E6ED-6547-97E4-A124D46582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5433" y="1484784"/>
            <a:ext cx="9161134" cy="4648200"/>
          </a:xfrm>
        </p:spPr>
      </p:pic>
    </p:spTree>
    <p:extLst>
      <p:ext uri="{BB962C8B-B14F-4D97-AF65-F5344CB8AC3E}">
        <p14:creationId xmlns:p14="http://schemas.microsoft.com/office/powerpoint/2010/main" val="3519263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1C7B6-11F1-D090-9A44-5EABF3C7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76672"/>
            <a:ext cx="10769600" cy="762000"/>
          </a:xfrm>
        </p:spPr>
        <p:txBody>
          <a:bodyPr/>
          <a:lstStyle/>
          <a:p>
            <a:r>
              <a:rPr lang="ru-RU" sz="4000" dirty="0"/>
              <a:t>Инструменты для разработчика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295C39-FEF0-3ED0-29BB-DCE726C3C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1340768"/>
            <a:ext cx="4149769" cy="4797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4B80C840-6FF5-8CF7-74ED-2BF1CAE085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75655" y="1360708"/>
            <a:ext cx="4248472" cy="4777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3500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1C7B6-11F1-D090-9A44-5EABF3C7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76672"/>
            <a:ext cx="10769600" cy="762000"/>
          </a:xfrm>
        </p:spPr>
        <p:txBody>
          <a:bodyPr/>
          <a:lstStyle/>
          <a:p>
            <a:r>
              <a:rPr lang="ru-RU" sz="4000" dirty="0"/>
              <a:t>Использование: </a:t>
            </a:r>
            <a:r>
              <a:rPr lang="en-US" sz="4000" dirty="0"/>
              <a:t>HIL (Hardware-in-the-Loop)</a:t>
            </a:r>
            <a:endParaRPr lang="ru-RU" sz="4000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F1AC602-3972-632B-1468-474CD085A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2506" y="1600200"/>
            <a:ext cx="8643787" cy="4648200"/>
          </a:xfrm>
        </p:spPr>
      </p:pic>
    </p:spTree>
    <p:extLst>
      <p:ext uri="{BB962C8B-B14F-4D97-AF65-F5344CB8AC3E}">
        <p14:creationId xmlns:p14="http://schemas.microsoft.com/office/powerpoint/2010/main" val="3355524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81C7B6-11F1-D090-9A44-5EABF3C7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76672"/>
            <a:ext cx="10769600" cy="762000"/>
          </a:xfrm>
        </p:spPr>
        <p:txBody>
          <a:bodyPr/>
          <a:lstStyle/>
          <a:p>
            <a:r>
              <a:rPr lang="ru-RU" sz="4000" dirty="0"/>
              <a:t>Использование: </a:t>
            </a:r>
            <a:r>
              <a:rPr lang="en-US" sz="4000" dirty="0"/>
              <a:t>MIL (Model-In-the-Loop)</a:t>
            </a:r>
            <a:endParaRPr lang="ru-RU" sz="4000" dirty="0"/>
          </a:p>
        </p:txBody>
      </p:sp>
      <p:pic>
        <p:nvPicPr>
          <p:cNvPr id="17" name="Объект 16">
            <a:extLst>
              <a:ext uri="{FF2B5EF4-FFF2-40B4-BE49-F238E27FC236}">
                <a16:creationId xmlns:a16="http://schemas.microsoft.com/office/drawing/2014/main" id="{996148A4-170A-6F94-F6DA-78C736101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537" y="1600200"/>
            <a:ext cx="8511725" cy="4648200"/>
          </a:xfrm>
        </p:spPr>
      </p:pic>
    </p:spTree>
    <p:extLst>
      <p:ext uri="{BB962C8B-B14F-4D97-AF65-F5344CB8AC3E}">
        <p14:creationId xmlns:p14="http://schemas.microsoft.com/office/powerpoint/2010/main" val="1804303660"/>
      </p:ext>
    </p:extLst>
  </p:cSld>
  <p:clrMapOvr>
    <a:masterClrMapping/>
  </p:clrMapOvr>
</p:sld>
</file>

<file path=ppt/theme/theme1.xml><?xml version="1.0" encoding="utf-8"?>
<a:theme xmlns:a="http://schemas.openxmlformats.org/drawingml/2006/main" name="Exponenta_2020">
  <a:themeElements>
    <a:clrScheme name="Другая 5">
      <a:dk1>
        <a:sysClr val="windowText" lastClr="000000"/>
      </a:dk1>
      <a:lt1>
        <a:sysClr val="window" lastClr="FFFFFF"/>
      </a:lt1>
      <a:dk2>
        <a:srgbClr val="125687"/>
      </a:dk2>
      <a:lt2>
        <a:srgbClr val="EEECE1"/>
      </a:lt2>
      <a:accent1>
        <a:srgbClr val="95B3D7"/>
      </a:accent1>
      <a:accent2>
        <a:srgbClr val="781414"/>
      </a:accent2>
      <a:accent3>
        <a:srgbClr val="697819"/>
      </a:accent3>
      <a:accent4>
        <a:srgbClr val="D27809"/>
      </a:accent4>
      <a:accent5>
        <a:srgbClr val="BFBFBF"/>
      </a:accent5>
      <a:accent6>
        <a:srgbClr val="E5DD9F"/>
      </a:accent6>
      <a:hlink>
        <a:srgbClr val="41A1E5"/>
      </a:hlink>
      <a:folHlink>
        <a:srgbClr val="41A1E5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="1" dirty="0" smtClean="0"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5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_Template.pptx" id="{407C3210-3718-46E6-AA0E-C06CEDFE8ABD}" vid="{9C062A13-EB68-4EA4-AB91-B3674232B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44EF1364792434DB113B3F2CB02A577" ma:contentTypeVersion="8" ma:contentTypeDescription="Создание документа." ma:contentTypeScope="" ma:versionID="e1041fa00921ebde261e43499dc1802f">
  <xsd:schema xmlns:xsd="http://www.w3.org/2001/XMLSchema" xmlns:xs="http://www.w3.org/2001/XMLSchema" xmlns:p="http://schemas.microsoft.com/office/2006/metadata/properties" xmlns:ns3="f3ffe6ec-0532-49ca-89b2-084d4dfea8b5" xmlns:ns4="32c3fdb7-dd28-41bb-a8d2-f87476b04289" targetNamespace="http://schemas.microsoft.com/office/2006/metadata/properties" ma:root="true" ma:fieldsID="9dd2957a7c9810bc5dcdd1a39de78630" ns3:_="" ns4:_="">
    <xsd:import namespace="f3ffe6ec-0532-49ca-89b2-084d4dfea8b5"/>
    <xsd:import namespace="32c3fdb7-dd28-41bb-a8d2-f87476b0428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ffe6ec-0532-49ca-89b2-084d4dfea8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c3fdb7-dd28-41bb-a8d2-f87476b0428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7F1AE7-BCF2-462C-B217-E03BCD5B77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ffe6ec-0532-49ca-89b2-084d4dfea8b5"/>
    <ds:schemaRef ds:uri="32c3fdb7-dd28-41bb-a8d2-f87476b042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3114DE-72C0-466B-AF0C-D142ED580771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32c3fdb7-dd28-41bb-a8d2-f87476b0428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f3ffe6ec-0532-49ca-89b2-084d4dfea8b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A212822-65D9-45C1-A403-9ADFC02CC1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Exponenta_2020</Template>
  <TotalTime>5120</TotalTime>
  <Words>415</Words>
  <Application>Microsoft Office PowerPoint</Application>
  <PresentationFormat>Широкоэкранный</PresentationFormat>
  <Paragraphs>67</Paragraphs>
  <Slides>24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Minion Pro</vt:lpstr>
      <vt:lpstr>Wingdings</vt:lpstr>
      <vt:lpstr>Exponenta_2020</vt:lpstr>
      <vt:lpstr>Презентация PowerPoint</vt:lpstr>
      <vt:lpstr>Презентация PowerPoint</vt:lpstr>
      <vt:lpstr>Программно-аппаратный комплекс реального времени</vt:lpstr>
      <vt:lpstr>Российский ПАК РВ</vt:lpstr>
      <vt:lpstr>ПАК РВ + МЭК61850</vt:lpstr>
      <vt:lpstr>Инструменты для разработчика</vt:lpstr>
      <vt:lpstr>Инструменты для разработчика</vt:lpstr>
      <vt:lpstr>Использование: HIL (Hardware-in-the-Loop)</vt:lpstr>
      <vt:lpstr>Использование: MIL (Model-In-the-Loop)</vt:lpstr>
      <vt:lpstr>Использование: для исследования</vt:lpstr>
      <vt:lpstr>Пример: GOOSE spoofing</vt:lpstr>
      <vt:lpstr>Принципиальная схема стенда на базе КПМ РИТМ</vt:lpstr>
      <vt:lpstr>Схема энергосистемы</vt:lpstr>
      <vt:lpstr>Модель энергосистемы</vt:lpstr>
      <vt:lpstr>Моделирование кибер-инцидентов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Рословец</dc:creator>
  <cp:keywords>Version 13.0</cp:keywords>
  <cp:lastModifiedBy>Timofeev, Daniil</cp:lastModifiedBy>
  <cp:revision>68</cp:revision>
  <dcterms:created xsi:type="dcterms:W3CDTF">2019-11-13T12:05:09Z</dcterms:created>
  <dcterms:modified xsi:type="dcterms:W3CDTF">2023-04-15T14:17:20Z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0x010100444EF1364792434DB113B3F2CB02A577</vt:lpwstr>
  </property>
  <property fmtid="{D5CDD505-2E9C-101B-9397-08002B2CF9AE}" pid="4" name="_dlc_DocIdItemGuid">
    <vt:lpwstr>eae475a8-7f85-4656-9cd0-c3b0755340a1</vt:lpwstr>
  </property>
  <property fmtid="{D5CDD505-2E9C-101B-9397-08002B2CF9AE}" pid="5" name="MSIP_Label_defa4170-0d19-0005-0004-bc88714345d2_Enabled">
    <vt:lpwstr>true</vt:lpwstr>
  </property>
  <property fmtid="{D5CDD505-2E9C-101B-9397-08002B2CF9AE}" pid="6" name="MSIP_Label_defa4170-0d19-0005-0004-bc88714345d2_SetDate">
    <vt:lpwstr>2022-09-27T13:22:07Z</vt:lpwstr>
  </property>
  <property fmtid="{D5CDD505-2E9C-101B-9397-08002B2CF9AE}" pid="7" name="MSIP_Label_defa4170-0d19-0005-0004-bc88714345d2_Method">
    <vt:lpwstr>Standard</vt:lpwstr>
  </property>
  <property fmtid="{D5CDD505-2E9C-101B-9397-08002B2CF9AE}" pid="8" name="MSIP_Label_defa4170-0d19-0005-0004-bc88714345d2_Name">
    <vt:lpwstr>defa4170-0d19-0005-0004-bc88714345d2</vt:lpwstr>
  </property>
  <property fmtid="{D5CDD505-2E9C-101B-9397-08002B2CF9AE}" pid="9" name="MSIP_Label_defa4170-0d19-0005-0004-bc88714345d2_SiteId">
    <vt:lpwstr>30aaaa25-4b0d-4e24-a94e-36eff3d43b25</vt:lpwstr>
  </property>
  <property fmtid="{D5CDD505-2E9C-101B-9397-08002B2CF9AE}" pid="10" name="MSIP_Label_defa4170-0d19-0005-0004-bc88714345d2_ActionId">
    <vt:lpwstr>83ba47ac-47d3-4410-bfb4-05a0820b2275</vt:lpwstr>
  </property>
  <property fmtid="{D5CDD505-2E9C-101B-9397-08002B2CF9AE}" pid="11" name="MSIP_Label_defa4170-0d19-0005-0004-bc88714345d2_ContentBits">
    <vt:lpwstr>0</vt:lpwstr>
  </property>
</Properties>
</file>