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402" r:id="rId2"/>
    <p:sldId id="647" r:id="rId3"/>
    <p:sldId id="652" r:id="rId4"/>
    <p:sldId id="567" r:id="rId5"/>
    <p:sldId id="577" r:id="rId6"/>
    <p:sldId id="598" r:id="rId7"/>
    <p:sldId id="678" r:id="rId8"/>
    <p:sldId id="601" r:id="rId9"/>
    <p:sldId id="699" r:id="rId10"/>
    <p:sldId id="619" r:id="rId11"/>
    <p:sldId id="703" r:id="rId12"/>
    <p:sldId id="627" r:id="rId13"/>
    <p:sldId id="668" r:id="rId14"/>
    <p:sldId id="628" r:id="rId15"/>
    <p:sldId id="629" r:id="rId16"/>
    <p:sldId id="630" r:id="rId17"/>
    <p:sldId id="631" r:id="rId18"/>
    <p:sldId id="633" r:id="rId19"/>
    <p:sldId id="702" r:id="rId20"/>
    <p:sldId id="674" r:id="rId21"/>
    <p:sldId id="677" r:id="rId2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27" userDrawn="1">
          <p15:clr>
            <a:srgbClr val="A4A3A4"/>
          </p15:clr>
        </p15:guide>
        <p15:guide id="2" pos="14552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4" orient="horz" pos="640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2F45"/>
    <a:srgbClr val="ACB4C4"/>
    <a:srgbClr val="0040FF"/>
    <a:srgbClr val="DBF2FD"/>
    <a:srgbClr val="4076FF"/>
    <a:srgbClr val="001249"/>
    <a:srgbClr val="E6E6E6"/>
    <a:srgbClr val="E8ECF9"/>
    <a:srgbClr val="DAE3FF"/>
    <a:srgbClr val="ADC4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22" autoAdjust="0"/>
    <p:restoredTop sz="77396" autoAdjust="0"/>
  </p:normalViewPr>
  <p:slideViewPr>
    <p:cSldViewPr snapToGrid="0">
      <p:cViewPr varScale="1">
        <p:scale>
          <a:sx n="33" d="100"/>
          <a:sy n="33" d="100"/>
        </p:scale>
        <p:origin x="797" y="77"/>
      </p:cViewPr>
      <p:guideLst>
        <p:guide orient="horz" pos="3027"/>
        <p:guide pos="14552"/>
        <p:guide pos="7680"/>
        <p:guide orient="horz" pos="64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4163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B5975-B945-4744-8AE7-D212FD19DB01}" type="slidenum">
              <a:rPr lang="en-RU" smtClean="0"/>
              <a:pPr/>
              <a:t>11</a:t>
            </a:fld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614673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 того как сформирован</a:t>
            </a:r>
            <a:r>
              <a:rPr lang="ru-RU" baseline="0" dirty="0" smtClean="0"/>
              <a:t> лог процесса – мы его приводим в графический вид или по другому ГРАФ ПРОЦЕССА. </a:t>
            </a:r>
            <a:br>
              <a:rPr lang="ru-RU" baseline="0" dirty="0" smtClean="0"/>
            </a:br>
            <a:r>
              <a:rPr lang="ru-RU" baseline="0" dirty="0" smtClean="0"/>
              <a:t>На граф процессе мы видим: начало и конец, действия в процессе, кол-во экземпляров и их время выполнения. </a:t>
            </a:r>
            <a:br>
              <a:rPr lang="ru-RU" baseline="0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597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286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Следующим</a:t>
            </a:r>
            <a:r>
              <a:rPr lang="ru-RU" baseline="0" dirty="0" smtClean="0"/>
              <a:t> шагом выбираем метрики, по которым хотим получить более детальную аналитику в визуальном виде.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296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1. Мы видим, что</a:t>
            </a:r>
            <a:r>
              <a:rPr lang="ru-RU" baseline="0" dirty="0" smtClean="0"/>
              <a:t> одна из операций выполняется по времени значительно выше показателя, предусмотренного регламентом.</a:t>
            </a:r>
            <a:br>
              <a:rPr lang="ru-RU" baseline="0" dirty="0" smtClean="0"/>
            </a:br>
            <a:r>
              <a:rPr lang="ru-RU" baseline="0" dirty="0" smtClean="0"/>
              <a:t>2. Благодаря анализу мы увидели, что есть недостающая операция в процессе. Т.е.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19282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/>
            </a:r>
            <a:br>
              <a:rPr lang="ru-RU" baseline="0" dirty="0" smtClean="0"/>
            </a:br>
            <a:r>
              <a:rPr lang="ru-RU" baseline="0" dirty="0" smtClean="0"/>
              <a:t>Делаем анализ более углубленно с помощью проверок гипотез и методов визуализации. </a:t>
            </a:r>
            <a:br>
              <a:rPr lang="ru-RU" baseline="0" dirty="0" smtClean="0"/>
            </a:br>
            <a:r>
              <a:rPr lang="ru-RU" baseline="0" dirty="0" smtClean="0"/>
              <a:t>Для этого есть более 50ти </a:t>
            </a:r>
            <a:r>
              <a:rPr lang="ru-RU" baseline="0" dirty="0" err="1" smtClean="0"/>
              <a:t>виджетов</a:t>
            </a:r>
            <a:r>
              <a:rPr lang="ru-RU" baseline="0" dirty="0" smtClean="0"/>
              <a:t> (столбчатые, круговые диаграммы, карта ветров, тепловые карты, гистограммы и прочее)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976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из примеров….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17329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</a:t>
            </a:r>
            <a:r>
              <a:rPr lang="ru-RU" baseline="0" dirty="0" smtClean="0"/>
              <a:t> можно сделать еще с моделью процесса?!</a:t>
            </a:r>
            <a:br>
              <a:rPr lang="ru-RU" baseline="0" dirty="0" smtClean="0"/>
            </a:br>
            <a:r>
              <a:rPr lang="ru-RU" baseline="0" dirty="0" smtClean="0"/>
              <a:t>Можем проанализировать модель с помощью</a:t>
            </a:r>
            <a:r>
              <a:rPr lang="ru-RU" baseline="0" smtClean="0"/>
              <a:t>, например, факторного анализа и, </a:t>
            </a:r>
            <a:r>
              <a:rPr lang="ru-RU" baseline="0" dirty="0" smtClean="0"/>
              <a:t>посмотреть какой фактор влияет на: срывы поставок, невыполнение плана продаж, долгое подписание договоров и </a:t>
            </a:r>
            <a:r>
              <a:rPr lang="ru-RU" baseline="0" dirty="0" err="1" smtClean="0"/>
              <a:t>тд</a:t>
            </a:r>
            <a:r>
              <a:rPr lang="ru-RU" baseline="0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5470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Кратко рассказать о</a:t>
            </a:r>
            <a:r>
              <a:rPr lang="ru-RU" baseline="0" dirty="0" smtClean="0"/>
              <a:t> наполнении продукта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363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6940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776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</a:t>
            </a:r>
            <a:r>
              <a:rPr lang="ru-RU" baseline="0" dirty="0" smtClean="0"/>
              <a:t> это работает?</a:t>
            </a:r>
            <a:br>
              <a:rPr lang="ru-RU" baseline="0" dirty="0" smtClean="0"/>
            </a:br>
            <a:r>
              <a:rPr lang="ru-RU" baseline="0" dirty="0" smtClean="0"/>
              <a:t/>
            </a:r>
            <a:br>
              <a:rPr lang="ru-RU" baseline="0" dirty="0" smtClean="0"/>
            </a:br>
            <a:r>
              <a:rPr lang="ru-RU" baseline="0" dirty="0" smtClean="0"/>
              <a:t>Каждая компания имеет определенное кол-во систем. И большинство систем записывают </a:t>
            </a:r>
            <a:r>
              <a:rPr lang="ru-RU" baseline="0" dirty="0" err="1" smtClean="0"/>
              <a:t>логи</a:t>
            </a:r>
            <a:r>
              <a:rPr lang="ru-RU" baseline="0" dirty="0" smtClean="0"/>
              <a:t>/события или данные о том, какие операции проходят в компании в определенный промежуток времени. И это называется ЛОГ ПРОЦЕССА. Его можем загрузить в Процесс </a:t>
            </a:r>
            <a:r>
              <a:rPr lang="ru-RU" baseline="0" dirty="0" err="1" smtClean="0"/>
              <a:t>Майнинг</a:t>
            </a:r>
            <a:r>
              <a:rPr lang="ru-RU" baseline="0" dirty="0" smtClean="0"/>
              <a:t> и визуализировать сам процесс, который будет называться ГРАФ ПРОЦЕСС.</a:t>
            </a:r>
            <a:br>
              <a:rPr lang="ru-RU" baseline="0" dirty="0" smtClean="0"/>
            </a:br>
            <a:r>
              <a:rPr lang="ru-RU" baseline="0" dirty="0" smtClean="0"/>
              <a:t/>
            </a:r>
            <a:br>
              <a:rPr lang="ru-RU" baseline="0" dirty="0" smtClean="0"/>
            </a:br>
            <a:r>
              <a:rPr lang="ru-RU" sz="2200" b="0" i="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Process</a:t>
            </a:r>
            <a: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ru-RU" sz="2200" b="0" i="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Mining</a:t>
            </a:r>
            <a: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- технологии мониторинга, исследования и совершенствования процессов на основе анализа данных информационных систем. С их помощью можно не только получить реальную модель бизнес-процессов, но и провести всесторонний анализ эффективности конкретного бизнес-процесса, выявить отклонения от идеальной модели, исследовать их причины и тем самым получить инструмент для непрерывного совершенствования деятельности.</a:t>
            </a:r>
            <a:b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</a:br>
            <a:endParaRPr lang="ru-RU" sz="2200" b="0" i="0" dirty="0" smtClean="0">
              <a:effectLst/>
              <a:latin typeface="Helvetica Neue"/>
              <a:ea typeface="Helvetica Neue"/>
              <a:cs typeface="Helvetica Neue"/>
              <a:sym typeface="Helvetica Neue"/>
            </a:endParaRPr>
          </a:p>
          <a:p>
            <a: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В рамках анализа данных информационных систем решения, основанные на технологии </a:t>
            </a:r>
            <a:r>
              <a:rPr lang="ru-RU" sz="2200" b="0" i="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Process</a:t>
            </a:r>
            <a: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ru-RU" sz="2200" b="0" i="0" dirty="0" err="1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Mining</a:t>
            </a:r>
            <a:r>
              <a:rPr lang="ru-RU" sz="2200" b="0" i="0" dirty="0" smtClean="0">
                <a:effectLst/>
                <a:latin typeface="Helvetica Neue"/>
                <a:ea typeface="Helvetica Neue"/>
                <a:cs typeface="Helvetica Neue"/>
                <a:sym typeface="Helvetica Neue"/>
              </a:rPr>
              <a:t>, позволяют определить, как на самом деле выполняется бизнес-процесс, не ориентируясь на то, как он был нарисован (спроектирован), или как он выполняется по мнению пользователей.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611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315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587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из примеров….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873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Кратко рассказать о</a:t>
            </a:r>
            <a:r>
              <a:rPr lang="ru-RU" baseline="0" dirty="0" smtClean="0"/>
              <a:t> наполнении продукта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103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890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того, чтобы начать исследование необходимо:</a:t>
            </a:r>
            <a:br>
              <a:rPr lang="ru-RU" dirty="0" smtClean="0"/>
            </a:br>
            <a:r>
              <a:rPr lang="ru-RU" dirty="0" smtClean="0"/>
              <a:t>1.</a:t>
            </a:r>
            <a:r>
              <a:rPr lang="ru-RU" baseline="0" dirty="0" smtClean="0"/>
              <a:t> Выбрать из массива данных процесс, который мы будем анализировать. После того, как процесс выбран, выбираем набор атрибутов для проверки гипотез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17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http://53780C15B9E8883E16962D98EF806AC3.dms.sberbank.ru/53780C15B9E8883E16962D98EF806AC3-FBC7F85C4E178BC78CF1F451E30EAB2A-C2398C1D3735C627196DD72FF3DDA5B2/1.png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11" Type="http://schemas.openxmlformats.org/officeDocument/2006/relationships/image" Target="http://9DB6D410C3009ED53170C46DFF15BE30.dms.sberbank.ru/9DB6D410C3009ED53170C46DFF15BE30-E5F0DFDAF84F10C721FDA3D59C77CAF8-62E53A1590BAAF110F914F59B71DDCD6/1.png" TargetMode="External"/><Relationship Id="rId10" Type="http://schemas.openxmlformats.org/officeDocument/2006/relationships/image" Target="../media/image1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http://53780C15B9E8883E16962D98EF806AC3.dms.sberbank.ru/53780C15B9E8883E16962D98EF806AC3-FBC7F85C4E178BC78CF1F451E30EAB2A-C2398C1D3735C627196DD72FF3DDA5B2/1.png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2" name="Рисунок 1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3" name="Рисунок 2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4" name="Рисунок 3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5" name="Рисунок 4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6" name="Рисунок 5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C7D5BAB8-A7C8-8F74-536C-0FA915F4B5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391" y="472441"/>
            <a:ext cx="19260530" cy="34470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ru-RU" dirty="0"/>
              <a:t>Большой заголовок в одну-две строки 32 кеглем</a:t>
            </a:r>
            <a:endParaRPr lang="en-RU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5D5D378-91E6-066C-023B-F12644786DBD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00077" y="2825552"/>
            <a:ext cx="8845374" cy="864096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80000" tIns="180000" rIns="180000" bIns="0" rtlCol="0">
            <a:noAutofit/>
          </a:bodyPr>
          <a:lstStyle>
            <a:lvl1pPr marL="0" indent="0">
              <a:buNone/>
              <a:defRPr sz="280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2743200" indent="0">
              <a:buNone/>
              <a:defRPr/>
            </a:lvl4pPr>
            <a:lvl5pPr marL="3657600" indent="0">
              <a:buNone/>
              <a:defRPr/>
            </a:lvl5pPr>
          </a:lstStyle>
          <a:p>
            <a:pPr lvl="0"/>
            <a:r>
              <a:rPr lang="ru-RU" dirty="0"/>
              <a:t>Это основная карточка, используйте ее для любых видов контента. Цвет заливки, обводку, отступы регулируйте в настройках </a:t>
            </a:r>
            <a:r>
              <a:rPr lang="en-US" dirty="0"/>
              <a:t>“Format Pane”. </a:t>
            </a:r>
            <a:r>
              <a:rPr lang="ru-RU" dirty="0"/>
              <a:t>Скругление регулируйте в </a:t>
            </a:r>
            <a:r>
              <a:rPr lang="en-US" dirty="0"/>
              <a:t>“Shape Format —&gt; Edit Shape”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6094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23250524" y="12817465"/>
            <a:ext cx="543418" cy="533479"/>
          </a:xfrm>
        </p:spPr>
        <p:txBody>
          <a:bodyPr/>
          <a:lstStyle>
            <a:lvl1pPr algn="l">
              <a:defRPr sz="2800">
                <a:solidFill>
                  <a:srgbClr val="969DB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15EF8A-C45E-453C-84DE-35892E46334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576B7B-C3BA-9C4C-BF2D-4A47428515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345396" y="12922233"/>
            <a:ext cx="2430016" cy="520718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>
            <a:off x="23123524" y="12922233"/>
            <a:ext cx="0" cy="520718"/>
          </a:xfrm>
          <a:prstGeom prst="line">
            <a:avLst/>
          </a:prstGeom>
          <a:ln w="12700">
            <a:solidFill>
              <a:srgbClr val="969D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86" name="Рисунок 1485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87" name="Рисунок 1486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88" name="Рисунок 1487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89" name="Рисунок 1488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0" name="Рисунок 1489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1" name="Рисунок 1490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2" name="Рисунок 1491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3" name="Рисунок 1492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4" name="Рисунок 1493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5" name="Рисунок 1494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6" name="Рисунок 1495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7" name="Рисунок 1496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8" name="Рисунок 1497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499" name="Рисунок 1498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0" name="Рисунок 1499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1" name="Рисунок 1500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2" name="Рисунок 1501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3" name="Рисунок 1502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4" name="Рисунок 1503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  <p:pic>
        <p:nvPicPr>
          <p:cNvPr id="1505" name="Рисунок 1504" descr="http://9DB6D410C3009ED53170C46DFF15BE30.dms.sberbank.ru/9DB6D410C3009ED53170C46DFF15BE30-E5F0DFDAF84F10C721FDA3D59C77CAF8-62E53A1590BAAF110F914F59B71DDCD6/1.png"/>
          <p:cNvPicPr>
            <a:picLocks/>
          </p:cNvPicPr>
          <p:nvPr userDrawn="1"/>
        </p:nvPicPr>
        <p:blipFill>
          <a:blip r:link="rId11"/>
          <a:stretch>
            <a:fillRect/>
          </a:stretch>
        </p:blipFill>
        <p:spPr>
          <a:xfrm>
            <a:off x="0" y="0"/>
            <a:ext cx="3176" cy="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05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97C3821-D52F-0756-D43B-8D450994E8F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3749867" y="1264356"/>
            <a:ext cx="9979378" cy="10927644"/>
          </a:xfrm>
          <a:prstGeom prst="rect">
            <a:avLst/>
          </a:prstGeom>
          <a:noFill/>
        </p:spPr>
        <p:txBody>
          <a:bodyPr vert="horz" wrap="square" lIns="0" tIns="1440000" rIns="0" bIns="0" rtlCol="0" anchor="t">
            <a:noAutofit/>
          </a:bodyPr>
          <a:lstStyle>
            <a:lvl1pPr marL="0" indent="0" algn="ctr">
              <a:buNone/>
              <a:defRPr sz="280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2743200" indent="0">
              <a:buNone/>
              <a:defRPr/>
            </a:lvl4pPr>
            <a:lvl5pPr marL="3657600" indent="0">
              <a:buNone/>
              <a:defRPr/>
            </a:lvl5pPr>
          </a:lstStyle>
          <a:p>
            <a:pPr lvl="0"/>
            <a:r>
              <a:rPr lang="ru-RU" dirty="0"/>
              <a:t>Это блок для картинок из библиотеки в </a:t>
            </a:r>
            <a:r>
              <a:rPr lang="ru-RU" dirty="0" err="1"/>
              <a:t>Конфе</a:t>
            </a:r>
            <a:r>
              <a:rPr lang="ru-RU" dirty="0"/>
              <a:t>:  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CC1CD2-0E85-D4A8-6B19-C3553B476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65327" y="2182072"/>
            <a:ext cx="11109542" cy="689419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ru-RU" dirty="0"/>
              <a:t>Большой заголовок в одну-две строки 32 кеглем</a:t>
            </a:r>
            <a:endParaRPr lang="en-RU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5283371-AECE-7460-BB65-C73D866558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66865" y="1457326"/>
            <a:ext cx="4418898" cy="64374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63E394-F31F-B364-600D-F21274031773}"/>
              </a:ext>
            </a:extLst>
          </p:cNvPr>
          <p:cNvCxnSpPr/>
          <p:nvPr userDrawn="1"/>
        </p:nvCxnSpPr>
        <p:spPr>
          <a:xfrm>
            <a:off x="1965327" y="9690538"/>
            <a:ext cx="21748750" cy="0"/>
          </a:xfrm>
          <a:prstGeom prst="line">
            <a:avLst/>
          </a:prstGeom>
          <a:ln w="12700">
            <a:solidFill>
              <a:srgbClr val="43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4B96496-D2C5-18F9-D0DD-E2E291A1A0A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65327" y="10026875"/>
            <a:ext cx="9146370" cy="98488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>
              <a:buNone/>
              <a:defRPr sz="320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defRPr>
            </a:lvl1pPr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2743200" indent="0">
              <a:buNone/>
              <a:defRPr/>
            </a:lvl4pPr>
            <a:lvl5pPr marL="3657600" indent="0">
              <a:buNone/>
              <a:defRPr/>
            </a:lvl5pPr>
          </a:lstStyle>
          <a:p>
            <a:pPr lvl="0"/>
            <a:r>
              <a:rPr lang="ru-RU" dirty="0"/>
              <a:t>Подзаголовок с кратким описанием сути презентации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3090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 (with placeholde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D8E277-27AB-4717-BE08-583ADB3523A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60600" y="1863725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sp>
        <p:nvSpPr>
          <p:cNvPr id="7" name="Рисунок 2">
            <a:extLst>
              <a:ext uri="{FF2B5EF4-FFF2-40B4-BE49-F238E27FC236}">
                <a16:creationId xmlns:a16="http://schemas.microsoft.com/office/drawing/2014/main" id="{6A6CC84C-0ECF-4AD9-AD25-BD9A79BE5D8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54750" y="1863725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id="{4535AC7C-9D6E-44D0-B693-569B436C7DE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423525" y="1863725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sp>
        <p:nvSpPr>
          <p:cNvPr id="9" name="Рисунок 2">
            <a:extLst>
              <a:ext uri="{FF2B5EF4-FFF2-40B4-BE49-F238E27FC236}">
                <a16:creationId xmlns:a16="http://schemas.microsoft.com/office/drawing/2014/main" id="{0AF08A50-3D29-4E19-8CED-500E7ADAA6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428487" y="6539151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sp>
        <p:nvSpPr>
          <p:cNvPr id="10" name="Рисунок 2">
            <a:extLst>
              <a:ext uri="{FF2B5EF4-FFF2-40B4-BE49-F238E27FC236}">
                <a16:creationId xmlns:a16="http://schemas.microsoft.com/office/drawing/2014/main" id="{7C60BD74-D8AE-4A85-B66E-49D1B18982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29075" y="6539151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sp>
        <p:nvSpPr>
          <p:cNvPr id="15" name="Рисунок 2">
            <a:extLst>
              <a:ext uri="{FF2B5EF4-FFF2-40B4-BE49-F238E27FC236}">
                <a16:creationId xmlns:a16="http://schemas.microsoft.com/office/drawing/2014/main" id="{B2409FEC-5533-4A54-8C3A-44DF9897AB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827899" y="6539151"/>
            <a:ext cx="3536950" cy="3760788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dirty="0"/>
              <a:t>picture</a:t>
            </a:r>
            <a:endParaRPr lang="ru-RU" dirty="0"/>
          </a:p>
        </p:txBody>
      </p:sp>
      <p:pic>
        <p:nvPicPr>
          <p:cNvPr id="2" name="Рисунок 1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4" name="Рисунок 3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5" name="Рисунок 4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6" name="Рисунок 5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1" name="Рисунок 10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2" name="Рисунок 11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3" name="Рисунок 12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4" name="Рисунок 13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6" name="Рисунок 15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7" name="Рисунок 16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8" name="Рисунок 17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  <p:pic>
        <p:nvPicPr>
          <p:cNvPr id="19" name="Рисунок 18" descr="http://53780C15B9E8883E16962D98EF806AC3.dms.sberbank.ru/53780C15B9E8883E16962D98EF806AC3-FBC7F85C4E178BC78CF1F451E30EAB2A-C2398C1D3735C627196DD72FF3DDA5B2/1.png"/>
          <p:cNvPicPr>
            <a:picLocks/>
          </p:cNvPicPr>
          <p:nvPr userDrawn="1"/>
        </p:nvPicPr>
        <p:blipFill>
          <a:blip r:link="rId2"/>
          <a:stretch>
            <a:fillRect/>
          </a:stretch>
        </p:blipFill>
        <p:spPr>
          <a:xfrm>
            <a:off x="0" y="0"/>
            <a:ext cx="1588" cy="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905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2" r:id="rId13"/>
    <p:sldLayoutId id="2147483663" r:id="rId14"/>
    <p:sldLayoutId id="2147483664" r:id="rId15"/>
  </p:sldLayoutIdLst>
  <p:transition spd="med"/>
  <p:hf sldNum="0" hdr="0" ftr="0" dt="0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6.png"/><Relationship Id="rId4" Type="http://schemas.openxmlformats.org/officeDocument/2006/relationships/image" Target="../media/image21.svg"/><Relationship Id="rId9" Type="http://schemas.openxmlformats.org/officeDocument/2006/relationships/image" Target="../media/image4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svg"/><Relationship Id="rId5" Type="http://schemas.openxmlformats.org/officeDocument/2006/relationships/image" Target="../media/image30.png"/><Relationship Id="rId4" Type="http://schemas.openxmlformats.org/officeDocument/2006/relationships/image" Target="../media/image10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png"/><Relationship Id="rId4" Type="http://schemas.openxmlformats.org/officeDocument/2006/relationships/image" Target="../media/image1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svg"/><Relationship Id="rId5" Type="http://schemas.openxmlformats.org/officeDocument/2006/relationships/image" Target="../media/image35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37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svg"/><Relationship Id="rId5" Type="http://schemas.openxmlformats.org/officeDocument/2006/relationships/image" Target="../media/image42.png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10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image" Target="../media/image210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4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NULL"/><Relationship Id="rId3" Type="http://schemas.openxmlformats.org/officeDocument/2006/relationships/image" Target="../media/image8.png"/><Relationship Id="rId21" Type="http://schemas.openxmlformats.org/officeDocument/2006/relationships/image" Target="../media/image1.png"/><Relationship Id="rId7" Type="http://schemas.openxmlformats.org/officeDocument/2006/relationships/image" Target="../media/image10.png"/><Relationship Id="rId12" Type="http://schemas.openxmlformats.org/officeDocument/2006/relationships/image" Target="NUL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1.xml"/><Relationship Id="rId6" Type="http://schemas.openxmlformats.org/officeDocument/2006/relationships/image" Target="NULL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10" Type="http://schemas.openxmlformats.org/officeDocument/2006/relationships/image" Target="NULL"/><Relationship Id="rId19" Type="http://schemas.openxmlformats.org/officeDocument/2006/relationships/image" Target="../media/image15.png"/><Relationship Id="rId4" Type="http://schemas.openxmlformats.org/officeDocument/2006/relationships/image" Target="NULL"/><Relationship Id="rId14" Type="http://schemas.openxmlformats.org/officeDocument/2006/relationships/image" Target="NULL"/><Relationship Id="rId22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NULL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NULL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13.xml"/><Relationship Id="rId6" Type="http://schemas.openxmlformats.org/officeDocument/2006/relationships/image" Target="NULL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10" Type="http://schemas.openxmlformats.org/officeDocument/2006/relationships/image" Target="NULL"/><Relationship Id="rId19" Type="http://schemas.openxmlformats.org/officeDocument/2006/relationships/image" Target="../media/image15.png"/><Relationship Id="rId4" Type="http://schemas.openxmlformats.org/officeDocument/2006/relationships/image" Target="NULL"/><Relationship Id="rId14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1.png"/><Relationship Id="rId12" Type="http://schemas.openxmlformats.org/officeDocument/2006/relationships/image" Target="NULL"/><Relationship Id="rId7" Type="http://schemas.openxmlformats.org/officeDocument/2006/relationships/image" Target="NULL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16.png"/><Relationship Id="rId15" Type="http://schemas.openxmlformats.org/officeDocument/2006/relationships/image" Target="../media/image19.png"/><Relationship Id="rId10" Type="http://schemas.openxmlformats.org/officeDocument/2006/relationships/image" Target="NULL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BF2FD"/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863919-8EC1-49A2-BD66-3CDA8FB257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278" r="28163"/>
          <a:stretch/>
        </p:blipFill>
        <p:spPr>
          <a:xfrm>
            <a:off x="12609864" y="-211016"/>
            <a:ext cx="11774136" cy="12083143"/>
          </a:xfrm>
          <a:prstGeom prst="rect">
            <a:avLst/>
          </a:prstGeom>
        </p:spPr>
      </p:pic>
      <p:sp>
        <p:nvSpPr>
          <p:cNvPr id="162" name="Placeholder Title Text…"/>
          <p:cNvSpPr txBox="1"/>
          <p:nvPr/>
        </p:nvSpPr>
        <p:spPr>
          <a:xfrm>
            <a:off x="1242294" y="2083293"/>
            <a:ext cx="12308635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en-US" sz="9600" spc="-300" dirty="0" err="1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Sber</a:t>
            </a:r>
            <a:r>
              <a:rPr lang="en-US" sz="9600" spc="-3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 </a:t>
            </a:r>
            <a:r>
              <a:rPr lang="en" sz="9600" spc="-3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P</a:t>
            </a:r>
            <a:r>
              <a:rPr lang="en" sz="9600" spc="-3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rocess </a:t>
            </a:r>
            <a:r>
              <a:rPr lang="en" sz="9600" spc="-3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M</a:t>
            </a:r>
            <a:r>
              <a:rPr lang="en" sz="9600" spc="-3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ining</a:t>
            </a:r>
            <a:endParaRPr lang="en" sz="9600" spc="-3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20" name="Tristique senectus et netus et malesuada fames">
            <a:extLst>
              <a:ext uri="{FF2B5EF4-FFF2-40B4-BE49-F238E27FC236}">
                <a16:creationId xmlns:a16="http://schemas.microsoft.com/office/drawing/2014/main" id="{D659A4FC-C9DB-8242-80E3-8D8C41912B44}"/>
              </a:ext>
            </a:extLst>
          </p:cNvPr>
          <p:cNvSpPr txBox="1"/>
          <p:nvPr/>
        </p:nvSpPr>
        <p:spPr>
          <a:xfrm>
            <a:off x="2423924" y="6045367"/>
            <a:ext cx="12665142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  <a:spcAft>
                <a:spcPts val="300"/>
              </a:spcAft>
              <a:buClr>
                <a:srgbClr val="F0AB00"/>
              </a:buClr>
              <a:buSzPct val="120000"/>
            </a:pPr>
            <a:r>
              <a:rPr lang="ru-RU" altLang="en-US" sz="6600" dirty="0" smtClean="0">
                <a:solidFill>
                  <a:srgbClr val="0040FF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rPr>
              <a:t>Эффективное управление бизнес-процессами</a:t>
            </a:r>
            <a:endParaRPr lang="ru-RU" altLang="en-US" sz="6600" dirty="0">
              <a:solidFill>
                <a:srgbClr val="0040FF"/>
              </a:solidFill>
              <a:latin typeface="SB Sans Text Light" panose="020B0303040504020204" pitchFamily="34" charset="0"/>
              <a:cs typeface="SB Sans Text Light" panose="020B030304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8725" y="11218030"/>
            <a:ext cx="6377354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400" b="0" dirty="0">
                <a:solidFill>
                  <a:srgbClr val="0040FF"/>
                </a:solidFill>
                <a:latin typeface="SB Sans Text Light" panose="020B0303040504020204" pitchFamily="34" charset="0"/>
                <a:ea typeface="Roboto Medium"/>
                <a:cs typeface="SB Sans Text Light" panose="020B0303040504020204" pitchFamily="34" charset="0"/>
                <a:sym typeface="Roboto Medium"/>
              </a:rPr>
              <a:t>Подъячева Анна</a:t>
            </a:r>
            <a:endParaRPr lang="ru-RU" sz="4400" b="0" dirty="0">
              <a:solidFill>
                <a:srgbClr val="0040FF"/>
              </a:solidFill>
              <a:latin typeface="SB Sans Text Light" panose="020B0303040504020204" pitchFamily="34" charset="0"/>
              <a:ea typeface="Roboto Medium"/>
              <a:cs typeface="SB Sans Text Light" panose="020B0303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1178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778C746-383B-441A-BACB-CA2F247418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422" y="2141745"/>
            <a:ext cx="20873156" cy="11265728"/>
          </a:xfrm>
          <a:prstGeom prst="roundRect">
            <a:avLst>
              <a:gd name="adj" fmla="val 3640"/>
            </a:avLst>
          </a:prstGeom>
          <a:ln>
            <a:solidFill>
              <a:srgbClr val="0040FF"/>
            </a:solidFill>
          </a:ln>
        </p:spPr>
      </p:pic>
      <p:sp>
        <p:nvSpPr>
          <p:cNvPr id="8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7" y="793432"/>
            <a:ext cx="22396517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 1.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Загрузка логов и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разметка данных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70117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CB34BEB6-A981-F446-A0F9-58A6E62C9F6A}"/>
              </a:ext>
            </a:extLst>
          </p:cNvPr>
          <p:cNvSpPr/>
          <p:nvPr/>
        </p:nvSpPr>
        <p:spPr>
          <a:xfrm>
            <a:off x="1298509" y="3109029"/>
            <a:ext cx="8691394" cy="3227066"/>
          </a:xfrm>
          <a:prstGeom prst="roundRect">
            <a:avLst/>
          </a:prstGeom>
          <a:solidFill>
            <a:srgbClr val="F7F8FD"/>
          </a:solidFill>
          <a:ln w="12700" cap="flat">
            <a:solidFill>
              <a:srgbClr val="E1E7F6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endParaRPr lang="ru-RU" sz="3200" dirty="0">
              <a:solidFill>
                <a:srgbClr val="FFFFFF"/>
              </a:solidFill>
              <a:sym typeface="Helvetica Neue Medium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67EB9D-CCB3-FA4B-A835-944249EE4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629847" y="3926835"/>
            <a:ext cx="487918" cy="487918"/>
          </a:xfrm>
          <a:prstGeom prst="rect">
            <a:avLst/>
          </a:prstGeom>
        </p:spPr>
      </p:pic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EC192A23-F95C-1A44-B5F6-275C83D00398}"/>
              </a:ext>
            </a:extLst>
          </p:cNvPr>
          <p:cNvSpPr/>
          <p:nvPr/>
        </p:nvSpPr>
        <p:spPr>
          <a:xfrm>
            <a:off x="1298509" y="6594269"/>
            <a:ext cx="8691394" cy="3227066"/>
          </a:xfrm>
          <a:prstGeom prst="roundRect">
            <a:avLst/>
          </a:prstGeom>
          <a:solidFill>
            <a:srgbClr val="F7F8FD"/>
          </a:solidFill>
          <a:ln w="12700" cap="flat">
            <a:solidFill>
              <a:srgbClr val="E1E7F6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endParaRPr lang="ru-RU" sz="3200" dirty="0">
              <a:solidFill>
                <a:srgbClr val="FFFFFF"/>
              </a:solidFill>
              <a:latin typeface="SB Sans Display" panose="020B0503040504020204" pitchFamily="34" charset="0"/>
              <a:cs typeface="SB Sans Display" panose="020B0503040504020204" pitchFamily="34" charset="0"/>
              <a:sym typeface="Helvetica Neue Medium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49E0852-09D6-7C49-8E8A-F00A30F6C1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629846" y="7258942"/>
            <a:ext cx="496204" cy="496204"/>
          </a:xfrm>
          <a:prstGeom prst="rect">
            <a:avLst/>
          </a:prstGeom>
        </p:spPr>
      </p:pic>
      <p:sp>
        <p:nvSpPr>
          <p:cNvPr id="22" name="Tristique senectus et netus">
            <a:extLst>
              <a:ext uri="{FF2B5EF4-FFF2-40B4-BE49-F238E27FC236}">
                <a16:creationId xmlns:a16="http://schemas.microsoft.com/office/drawing/2014/main" id="{64CBCC79-F240-4142-899C-13871B53240F}"/>
              </a:ext>
            </a:extLst>
          </p:cNvPr>
          <p:cNvSpPr/>
          <p:nvPr/>
        </p:nvSpPr>
        <p:spPr>
          <a:xfrm>
            <a:off x="2261286" y="3834841"/>
            <a:ext cx="7431808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Находите скрытые действия</a:t>
            </a:r>
            <a:endParaRPr dirty="0">
              <a:solidFill>
                <a:srgbClr val="001249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23" name="Lorem ipsum sed dolor sit amet, consectetur adipiscing elit, sed do eiusmod sed tempor">
            <a:extLst>
              <a:ext uri="{FF2B5EF4-FFF2-40B4-BE49-F238E27FC236}">
                <a16:creationId xmlns:a16="http://schemas.microsoft.com/office/drawing/2014/main" id="{009C1347-6B1E-4547-A940-AF3DFECABC74}"/>
              </a:ext>
            </a:extLst>
          </p:cNvPr>
          <p:cNvSpPr/>
          <p:nvPr/>
        </p:nvSpPr>
        <p:spPr>
          <a:xfrm>
            <a:off x="2269753" y="4434094"/>
            <a:ext cx="7431810" cy="1801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Если пользователь не работал в </a:t>
            </a:r>
            <a:r>
              <a:rPr lang="en-US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CRM </a:t>
            </a: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после</a:t>
            </a:r>
            <a:b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получения задачи, а заполнял документ</a:t>
            </a:r>
          </a:p>
          <a:p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 </a:t>
            </a:r>
            <a:r>
              <a:rPr lang="en-US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MS</a:t>
            </a: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</a:t>
            </a:r>
            <a:r>
              <a:rPr lang="en-US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Word</a:t>
            </a: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 система запишет это действие</a:t>
            </a:r>
            <a:b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как этап процесса</a:t>
            </a:r>
            <a:endParaRPr dirty="0">
              <a:solidFill>
                <a:srgbClr val="001249">
                  <a:alpha val="60000"/>
                </a:srgbClr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32" name="Placeholder Title Text…">
            <a:extLst>
              <a:ext uri="{FF2B5EF4-FFF2-40B4-BE49-F238E27FC236}">
                <a16:creationId xmlns:a16="http://schemas.microsoft.com/office/drawing/2014/main" id="{89A1A07D-EE97-A144-A9A7-5148CFB6AC33}"/>
              </a:ext>
            </a:extLst>
          </p:cNvPr>
          <p:cNvSpPr txBox="1"/>
          <p:nvPr/>
        </p:nvSpPr>
        <p:spPr>
          <a:xfrm>
            <a:off x="1298508" y="937947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Используйте «</a:t>
            </a:r>
            <a:r>
              <a:rPr lang="en-US" sz="6600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task mining</a:t>
            </a:r>
            <a:r>
              <a:rPr lang="ru-RU" sz="6600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»</a:t>
            </a:r>
            <a:r>
              <a:rPr lang="en-US" sz="6600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</a:t>
            </a:r>
            <a:endParaRPr lang="ru-RU" sz="6600" dirty="0">
              <a:solidFill>
                <a:srgbClr val="001249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чтобы </a:t>
            </a:r>
            <a:r>
              <a:rPr lang="ru-RU" sz="66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исследовать ручные процессы</a:t>
            </a:r>
          </a:p>
        </p:txBody>
      </p:sp>
      <p:sp>
        <p:nvSpPr>
          <p:cNvPr id="15" name="Tristique senectus et netus">
            <a:extLst>
              <a:ext uri="{FF2B5EF4-FFF2-40B4-BE49-F238E27FC236}">
                <a16:creationId xmlns:a16="http://schemas.microsoft.com/office/drawing/2014/main" id="{8B9718A6-FA21-6949-A44C-12D79A6892E8}"/>
              </a:ext>
            </a:extLst>
          </p:cNvPr>
          <p:cNvSpPr/>
          <p:nvPr/>
        </p:nvSpPr>
        <p:spPr>
          <a:xfrm>
            <a:off x="2261286" y="7176262"/>
            <a:ext cx="7431808" cy="1050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10000"/>
              </a:lnSpc>
            </a:pPr>
            <a:r>
              <a:rPr lang="ru-RU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Сравнивайте текущие процессы</a:t>
            </a:r>
            <a:br>
              <a:rPr lang="ru-RU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dirty="0">
                <a:solidFill>
                  <a:srgbClr val="001249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 регламентом</a:t>
            </a:r>
            <a:endParaRPr dirty="0">
              <a:solidFill>
                <a:srgbClr val="001249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6" name="Lorem ipsum sed dolor sit amet, consectetur adipiscing elit, sed do eiusmod sed tempor">
            <a:extLst>
              <a:ext uri="{FF2B5EF4-FFF2-40B4-BE49-F238E27FC236}">
                <a16:creationId xmlns:a16="http://schemas.microsoft.com/office/drawing/2014/main" id="{A962FACD-8E89-A447-A3B5-04ECDD8B2E01}"/>
              </a:ext>
            </a:extLst>
          </p:cNvPr>
          <p:cNvSpPr/>
          <p:nvPr/>
        </p:nvSpPr>
        <p:spPr>
          <a:xfrm>
            <a:off x="2269753" y="8202954"/>
            <a:ext cx="7431810" cy="1376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en-US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BPMN</a:t>
            </a: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-модель позволит соотнести процесс,</a:t>
            </a:r>
            <a:b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прописанный в регламенте, с тем,</a:t>
            </a:r>
            <a:b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dirty="0">
                <a:solidFill>
                  <a:srgbClr val="001249">
                    <a:alpha val="60000"/>
                  </a:srgbClr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что существует в действительности</a:t>
            </a:r>
            <a:endParaRPr dirty="0">
              <a:solidFill>
                <a:srgbClr val="001249">
                  <a:alpha val="60000"/>
                </a:srgbClr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5D6930-F8ED-BE49-AC83-E6CB0365BE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764" y="3071865"/>
            <a:ext cx="15647236" cy="994844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38343BA-A6B1-F4DB-DFF3-996287DC3C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52882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963437" y="3214434"/>
            <a:ext cx="11074044" cy="9378632"/>
          </a:xfrm>
          <a:prstGeom prst="roundRect">
            <a:avLst>
              <a:gd name="adj" fmla="val 4374"/>
            </a:avLst>
          </a:prstGeom>
          <a:solidFill>
            <a:schemeClr val="bg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D36A2F9-68E1-44F7-A184-AE9BFC5A1B8A}"/>
              </a:ext>
            </a:extLst>
          </p:cNvPr>
          <p:cNvSpPr/>
          <p:nvPr/>
        </p:nvSpPr>
        <p:spPr>
          <a:xfrm>
            <a:off x="1278248" y="3168502"/>
            <a:ext cx="10311764" cy="9378632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E3A54F-E534-474E-9B89-6E70ABA01E0F}"/>
              </a:ext>
            </a:extLst>
          </p:cNvPr>
          <p:cNvSpPr/>
          <p:nvPr/>
        </p:nvSpPr>
        <p:spPr>
          <a:xfrm>
            <a:off x="1861753" y="3386361"/>
            <a:ext cx="6425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Визуализация карты процесса</a:t>
            </a:r>
            <a:endParaRPr lang="en-US" sz="3200" spc="-40" dirty="0">
              <a:solidFill>
                <a:srgbClr val="001249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ED6897E-C3AD-4CFF-8CD2-25CAA52ED09F}"/>
              </a:ext>
            </a:extLst>
          </p:cNvPr>
          <p:cNvSpPr/>
          <p:nvPr/>
        </p:nvSpPr>
        <p:spPr>
          <a:xfrm>
            <a:off x="12354346" y="3386361"/>
            <a:ext cx="8876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Анализ путей процесса в бизнес-процессе</a:t>
            </a:r>
          </a:p>
        </p:txBody>
      </p:sp>
      <p:grpSp>
        <p:nvGrpSpPr>
          <p:cNvPr id="195" name="Группа 194">
            <a:extLst>
              <a:ext uri="{FF2B5EF4-FFF2-40B4-BE49-F238E27FC236}">
                <a16:creationId xmlns:a16="http://schemas.microsoft.com/office/drawing/2014/main" id="{95C71A3F-C4D3-451A-8F5D-24131FB729B0}"/>
              </a:ext>
            </a:extLst>
          </p:cNvPr>
          <p:cNvGrpSpPr/>
          <p:nvPr/>
        </p:nvGrpSpPr>
        <p:grpSpPr>
          <a:xfrm>
            <a:off x="12266019" y="4202998"/>
            <a:ext cx="10771462" cy="7784130"/>
            <a:chOff x="6109451" y="2066774"/>
            <a:chExt cx="5385731" cy="3892065"/>
          </a:xfrm>
        </p:grpSpPr>
        <p:grpSp>
          <p:nvGrpSpPr>
            <p:cNvPr id="88" name="Группа 87">
              <a:extLst>
                <a:ext uri="{FF2B5EF4-FFF2-40B4-BE49-F238E27FC236}">
                  <a16:creationId xmlns:a16="http://schemas.microsoft.com/office/drawing/2014/main" id="{1AADD2FF-84A2-4300-9291-E20ECDD7C522}"/>
                </a:ext>
              </a:extLst>
            </p:cNvPr>
            <p:cNvGrpSpPr/>
            <p:nvPr/>
          </p:nvGrpSpPr>
          <p:grpSpPr>
            <a:xfrm>
              <a:off x="8128234" y="3284537"/>
              <a:ext cx="3366948" cy="2671400"/>
              <a:chOff x="8128235" y="2863995"/>
              <a:chExt cx="3028771" cy="2597567"/>
            </a:xfrm>
          </p:grpSpPr>
          <p:sp>
            <p:nvSpPr>
              <p:cNvPr id="62" name="Скругленный прямоугольник 77">
                <a:extLst>
                  <a:ext uri="{FF2B5EF4-FFF2-40B4-BE49-F238E27FC236}">
                    <a16:creationId xmlns:a16="http://schemas.microsoft.com/office/drawing/2014/main" id="{B34D6B24-C0E3-4BA0-B206-B152A6797B93}"/>
                  </a:ext>
                </a:extLst>
              </p:cNvPr>
              <p:cNvSpPr/>
              <p:nvPr/>
            </p:nvSpPr>
            <p:spPr>
              <a:xfrm>
                <a:off x="10001731" y="2863996"/>
                <a:ext cx="1068257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ru-RU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4</a:t>
                </a:r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d 13h 42m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3" name="Скругленный прямоугольник 78">
                <a:extLst>
                  <a:ext uri="{FF2B5EF4-FFF2-40B4-BE49-F238E27FC236}">
                    <a16:creationId xmlns:a16="http://schemas.microsoft.com/office/drawing/2014/main" id="{BC1E512C-6BC4-4D4F-85D9-469F6BCA74CA}"/>
                  </a:ext>
                </a:extLst>
              </p:cNvPr>
              <p:cNvSpPr/>
              <p:nvPr/>
            </p:nvSpPr>
            <p:spPr>
              <a:xfrm>
                <a:off x="9285899" y="3163857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2</a:t>
                </a:r>
                <a:r>
                  <a:rPr lang="ru-RU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 </a:t>
                </a:r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440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4" name="Скругленный прямоугольник 79">
                <a:extLst>
                  <a:ext uri="{FF2B5EF4-FFF2-40B4-BE49-F238E27FC236}">
                    <a16:creationId xmlns:a16="http://schemas.microsoft.com/office/drawing/2014/main" id="{0823B9D9-B162-4CB8-A575-A5A1282B191E}"/>
                  </a:ext>
                </a:extLst>
              </p:cNvPr>
              <p:cNvSpPr/>
              <p:nvPr/>
            </p:nvSpPr>
            <p:spPr>
              <a:xfrm>
                <a:off x="10001731" y="3163304"/>
                <a:ext cx="1155275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5d 12h 8m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5" name="Скругленный прямоугольник 80">
                <a:extLst>
                  <a:ext uri="{FF2B5EF4-FFF2-40B4-BE49-F238E27FC236}">
                    <a16:creationId xmlns:a16="http://schemas.microsoft.com/office/drawing/2014/main" id="{3518AE24-3918-4699-BBC2-B9421C4420E7}"/>
                  </a:ext>
                </a:extLst>
              </p:cNvPr>
              <p:cNvSpPr/>
              <p:nvPr/>
            </p:nvSpPr>
            <p:spPr>
              <a:xfrm>
                <a:off x="9285899" y="3463721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2</a:t>
                </a:r>
                <a:r>
                  <a:rPr lang="ru-RU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 </a:t>
                </a:r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305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6" name="Скругленный прямоугольник 81">
                <a:extLst>
                  <a:ext uri="{FF2B5EF4-FFF2-40B4-BE49-F238E27FC236}">
                    <a16:creationId xmlns:a16="http://schemas.microsoft.com/office/drawing/2014/main" id="{E1B16592-1658-40CE-83B6-F923E04B27C9}"/>
                  </a:ext>
                </a:extLst>
              </p:cNvPr>
              <p:cNvSpPr/>
              <p:nvPr/>
            </p:nvSpPr>
            <p:spPr>
              <a:xfrm>
                <a:off x="10001731" y="3462612"/>
                <a:ext cx="1155275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5d 11h 1m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7" name="Скругленный прямоугольник 82">
                <a:extLst>
                  <a:ext uri="{FF2B5EF4-FFF2-40B4-BE49-F238E27FC236}">
                    <a16:creationId xmlns:a16="http://schemas.microsoft.com/office/drawing/2014/main" id="{353380A8-7241-44D2-8A2C-53C63A68939F}"/>
                  </a:ext>
                </a:extLst>
              </p:cNvPr>
              <p:cNvSpPr/>
              <p:nvPr/>
            </p:nvSpPr>
            <p:spPr>
              <a:xfrm>
                <a:off x="9285899" y="3763584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</a:t>
                </a:r>
                <a:r>
                  <a:rPr lang="ru-RU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 </a:t>
                </a:r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827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8" name="Скругленный прямоугольник 83">
                <a:extLst>
                  <a:ext uri="{FF2B5EF4-FFF2-40B4-BE49-F238E27FC236}">
                    <a16:creationId xmlns:a16="http://schemas.microsoft.com/office/drawing/2014/main" id="{6D64765F-5EDE-47A0-9359-7E69B15FD357}"/>
                  </a:ext>
                </a:extLst>
              </p:cNvPr>
              <p:cNvSpPr/>
              <p:nvPr/>
            </p:nvSpPr>
            <p:spPr>
              <a:xfrm>
                <a:off x="10001731" y="3761920"/>
                <a:ext cx="1155275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2d 22h 26m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69" name="Скругленный прямоугольник 84">
                <a:extLst>
                  <a:ext uri="{FF2B5EF4-FFF2-40B4-BE49-F238E27FC236}">
                    <a16:creationId xmlns:a16="http://schemas.microsoft.com/office/drawing/2014/main" id="{BF98A318-7D99-466F-AB20-6A3D567F2B3E}"/>
                  </a:ext>
                </a:extLst>
              </p:cNvPr>
              <p:cNvSpPr/>
              <p:nvPr/>
            </p:nvSpPr>
            <p:spPr>
              <a:xfrm>
                <a:off x="9285899" y="4063447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</a:t>
                </a:r>
                <a:r>
                  <a:rPr lang="ru-RU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 </a:t>
                </a:r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197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0" name="Скругленный прямоугольник 86">
                <a:extLst>
                  <a:ext uri="{FF2B5EF4-FFF2-40B4-BE49-F238E27FC236}">
                    <a16:creationId xmlns:a16="http://schemas.microsoft.com/office/drawing/2014/main" id="{92DFF1D5-23F5-4EC3-BB14-AFCDE2CD8B16}"/>
                  </a:ext>
                </a:extLst>
              </p:cNvPr>
              <p:cNvSpPr/>
              <p:nvPr/>
            </p:nvSpPr>
            <p:spPr>
              <a:xfrm>
                <a:off x="9285899" y="4357395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529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1" name="Скругленный прямоугольник 87">
                <a:extLst>
                  <a:ext uri="{FF2B5EF4-FFF2-40B4-BE49-F238E27FC236}">
                    <a16:creationId xmlns:a16="http://schemas.microsoft.com/office/drawing/2014/main" id="{78E56914-82E4-49F6-887F-DD9D02AA5573}"/>
                  </a:ext>
                </a:extLst>
              </p:cNvPr>
              <p:cNvSpPr/>
              <p:nvPr/>
            </p:nvSpPr>
            <p:spPr>
              <a:xfrm>
                <a:off x="10001731" y="4357396"/>
                <a:ext cx="1155275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1d 20h 7m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2" name="Скругленный прямоугольник 88">
                <a:extLst>
                  <a:ext uri="{FF2B5EF4-FFF2-40B4-BE49-F238E27FC236}">
                    <a16:creationId xmlns:a16="http://schemas.microsoft.com/office/drawing/2014/main" id="{1D86B5C1-75DC-4F93-B2CB-87106A09048D}"/>
                  </a:ext>
                </a:extLst>
              </p:cNvPr>
              <p:cNvSpPr/>
              <p:nvPr/>
            </p:nvSpPr>
            <p:spPr>
              <a:xfrm>
                <a:off x="9285899" y="4663173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221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3" name="Скругленный прямоугольник 90">
                <a:extLst>
                  <a:ext uri="{FF2B5EF4-FFF2-40B4-BE49-F238E27FC236}">
                    <a16:creationId xmlns:a16="http://schemas.microsoft.com/office/drawing/2014/main" id="{B2A45F9B-590D-4A6F-B541-CB21EE267411}"/>
                  </a:ext>
                </a:extLst>
              </p:cNvPr>
              <p:cNvSpPr/>
              <p:nvPr/>
            </p:nvSpPr>
            <p:spPr>
              <a:xfrm>
                <a:off x="9285899" y="4960027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130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4" name="Скругленный прямоугольник 92">
                <a:extLst>
                  <a:ext uri="{FF2B5EF4-FFF2-40B4-BE49-F238E27FC236}">
                    <a16:creationId xmlns:a16="http://schemas.microsoft.com/office/drawing/2014/main" id="{A89255E4-3D59-41F8-98D8-E2BF0D952E89}"/>
                  </a:ext>
                </a:extLst>
              </p:cNvPr>
              <p:cNvSpPr/>
              <p:nvPr/>
            </p:nvSpPr>
            <p:spPr>
              <a:xfrm>
                <a:off x="10001731" y="4960028"/>
                <a:ext cx="893328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1d 20h 7m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5" name="Скругленный прямоугольник 93">
                <a:extLst>
                  <a:ext uri="{FF2B5EF4-FFF2-40B4-BE49-F238E27FC236}">
                    <a16:creationId xmlns:a16="http://schemas.microsoft.com/office/drawing/2014/main" id="{663063C0-FBE5-4D32-B001-739A108DD6CF}"/>
                  </a:ext>
                </a:extLst>
              </p:cNvPr>
              <p:cNvSpPr/>
              <p:nvPr/>
            </p:nvSpPr>
            <p:spPr>
              <a:xfrm>
                <a:off x="9285899" y="5262896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101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6" name="Скругленный прямоугольник 94">
                <a:extLst>
                  <a:ext uri="{FF2B5EF4-FFF2-40B4-BE49-F238E27FC236}">
                    <a16:creationId xmlns:a16="http://schemas.microsoft.com/office/drawing/2014/main" id="{2B031B6A-306F-4653-96DE-6ABC52D6D479}"/>
                  </a:ext>
                </a:extLst>
              </p:cNvPr>
              <p:cNvSpPr/>
              <p:nvPr/>
            </p:nvSpPr>
            <p:spPr>
              <a:xfrm>
                <a:off x="10001731" y="5262897"/>
                <a:ext cx="906580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en-US" sz="2400" b="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1d 19h 4m</a:t>
                </a:r>
                <a:endParaRPr lang="ru-RU" sz="2400" b="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  <a:sym typeface="Helvetica Neue Medium"/>
                </a:endParaRPr>
              </a:p>
            </p:txBody>
          </p:sp>
          <p:sp>
            <p:nvSpPr>
              <p:cNvPr id="77" name="Скругленный прямоугольник 2">
                <a:extLst>
                  <a:ext uri="{FF2B5EF4-FFF2-40B4-BE49-F238E27FC236}">
                    <a16:creationId xmlns:a16="http://schemas.microsoft.com/office/drawing/2014/main" id="{3107023B-0F40-4867-B656-09ED5E0609C1}"/>
                  </a:ext>
                </a:extLst>
              </p:cNvPr>
              <p:cNvSpPr/>
              <p:nvPr/>
            </p:nvSpPr>
            <p:spPr>
              <a:xfrm>
                <a:off x="8128235" y="2863995"/>
                <a:ext cx="901155" cy="19866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78" name="Скругленный прямоугольник 95">
                <a:extLst>
                  <a:ext uri="{FF2B5EF4-FFF2-40B4-BE49-F238E27FC236}">
                    <a16:creationId xmlns:a16="http://schemas.microsoft.com/office/drawing/2014/main" id="{39F9B2EC-B1EF-4E1B-9BB9-7ECD44F575F6}"/>
                  </a:ext>
                </a:extLst>
              </p:cNvPr>
              <p:cNvSpPr/>
              <p:nvPr/>
            </p:nvSpPr>
            <p:spPr>
              <a:xfrm>
                <a:off x="8128235" y="3163482"/>
                <a:ext cx="219868" cy="19866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79" name="Скругленный прямоугольник 96">
                <a:extLst>
                  <a:ext uri="{FF2B5EF4-FFF2-40B4-BE49-F238E27FC236}">
                    <a16:creationId xmlns:a16="http://schemas.microsoft.com/office/drawing/2014/main" id="{8CA021C5-B105-4FC9-9917-C04ED2CAAAA8}"/>
                  </a:ext>
                </a:extLst>
              </p:cNvPr>
              <p:cNvSpPr/>
              <p:nvPr/>
            </p:nvSpPr>
            <p:spPr>
              <a:xfrm>
                <a:off x="8128235" y="3452312"/>
                <a:ext cx="219868" cy="19866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0" name="Скругленный прямоугольник 97">
                <a:extLst>
                  <a:ext uri="{FF2B5EF4-FFF2-40B4-BE49-F238E27FC236}">
                    <a16:creationId xmlns:a16="http://schemas.microsoft.com/office/drawing/2014/main" id="{158B73B8-43CE-43CB-9F3B-C37C00447A8D}"/>
                  </a:ext>
                </a:extLst>
              </p:cNvPr>
              <p:cNvSpPr/>
              <p:nvPr/>
            </p:nvSpPr>
            <p:spPr>
              <a:xfrm>
                <a:off x="8128235" y="3767130"/>
                <a:ext cx="98450" cy="18824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1" name="Скругленный прямоугольник 98">
                <a:extLst>
                  <a:ext uri="{FF2B5EF4-FFF2-40B4-BE49-F238E27FC236}">
                    <a16:creationId xmlns:a16="http://schemas.microsoft.com/office/drawing/2014/main" id="{F78718C8-1ED1-4811-A68B-441BB6A96460}"/>
                  </a:ext>
                </a:extLst>
              </p:cNvPr>
              <p:cNvSpPr/>
              <p:nvPr/>
            </p:nvSpPr>
            <p:spPr>
              <a:xfrm>
                <a:off x="8128235" y="4055873"/>
                <a:ext cx="98450" cy="18824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2" name="Скругленный прямоугольник 99">
                <a:extLst>
                  <a:ext uri="{FF2B5EF4-FFF2-40B4-BE49-F238E27FC236}">
                    <a16:creationId xmlns:a16="http://schemas.microsoft.com/office/drawing/2014/main" id="{C8F4F0A0-6807-4F7D-9598-710B64A869E8}"/>
                  </a:ext>
                </a:extLst>
              </p:cNvPr>
              <p:cNvSpPr/>
              <p:nvPr/>
            </p:nvSpPr>
            <p:spPr>
              <a:xfrm>
                <a:off x="8128235" y="4364341"/>
                <a:ext cx="50962" cy="184772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3" name="Скругленный прямоугольник 100">
                <a:extLst>
                  <a:ext uri="{FF2B5EF4-FFF2-40B4-BE49-F238E27FC236}">
                    <a16:creationId xmlns:a16="http://schemas.microsoft.com/office/drawing/2014/main" id="{9F382BEF-9B77-4A0F-B703-6C9E571B3DAD}"/>
                  </a:ext>
                </a:extLst>
              </p:cNvPr>
              <p:cNvSpPr/>
              <p:nvPr/>
            </p:nvSpPr>
            <p:spPr>
              <a:xfrm>
                <a:off x="8128235" y="4661781"/>
                <a:ext cx="50962" cy="184772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4" name="Скругленный прямоугольник 101">
                <a:extLst>
                  <a:ext uri="{FF2B5EF4-FFF2-40B4-BE49-F238E27FC236}">
                    <a16:creationId xmlns:a16="http://schemas.microsoft.com/office/drawing/2014/main" id="{B4FEC2F9-0588-4E5E-9119-ABB8519C81B4}"/>
                  </a:ext>
                </a:extLst>
              </p:cNvPr>
              <p:cNvSpPr/>
              <p:nvPr/>
            </p:nvSpPr>
            <p:spPr>
              <a:xfrm>
                <a:off x="8128235" y="4967841"/>
                <a:ext cx="38346" cy="18303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5" name="Скругленный прямоугольник 102">
                <a:extLst>
                  <a:ext uri="{FF2B5EF4-FFF2-40B4-BE49-F238E27FC236}">
                    <a16:creationId xmlns:a16="http://schemas.microsoft.com/office/drawing/2014/main" id="{BCF91616-DCE5-492B-8532-9E1434628331}"/>
                  </a:ext>
                </a:extLst>
              </p:cNvPr>
              <p:cNvSpPr/>
              <p:nvPr/>
            </p:nvSpPr>
            <p:spPr>
              <a:xfrm>
                <a:off x="8128235" y="5270710"/>
                <a:ext cx="38346" cy="183035"/>
              </a:xfrm>
              <a:prstGeom prst="roundRect">
                <a:avLst/>
              </a:prstGeom>
              <a:solidFill>
                <a:srgbClr val="004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87" name="Скругленный прямоугольник 58">
                <a:extLst>
                  <a:ext uri="{FF2B5EF4-FFF2-40B4-BE49-F238E27FC236}">
                    <a16:creationId xmlns:a16="http://schemas.microsoft.com/office/drawing/2014/main" id="{A92AC7BC-8D20-4F7A-84A6-4D5CEF614535}"/>
                  </a:ext>
                </a:extLst>
              </p:cNvPr>
              <p:cNvSpPr/>
              <p:nvPr/>
            </p:nvSpPr>
            <p:spPr>
              <a:xfrm>
                <a:off x="9285899" y="2863995"/>
                <a:ext cx="514849" cy="198665"/>
              </a:xfrm>
              <a:prstGeom prst="roundRect">
                <a:avLst/>
              </a:prstGeom>
              <a:noFill/>
              <a:ln w="12700" cap="flat">
                <a:noFill/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r>
                  <a:rPr lang="ru-RU" sz="2400" dirty="0">
                    <a:solidFill>
                      <a:srgbClr val="43546A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8 269</a:t>
                </a:r>
              </a:p>
            </p:txBody>
          </p:sp>
        </p:grpSp>
        <p:sp>
          <p:nvSpPr>
            <p:cNvPr id="89" name="Footer Text">
              <a:extLst>
                <a:ext uri="{FF2B5EF4-FFF2-40B4-BE49-F238E27FC236}">
                  <a16:creationId xmlns:a16="http://schemas.microsoft.com/office/drawing/2014/main" id="{164762A0-D02B-4A56-AACF-C61239570A34}"/>
                </a:ext>
              </a:extLst>
            </p:cNvPr>
            <p:cNvSpPr txBox="1"/>
            <p:nvPr/>
          </p:nvSpPr>
          <p:spPr>
            <a:xfrm flipH="1">
              <a:off x="8128232" y="2066774"/>
              <a:ext cx="1859247" cy="984441"/>
            </a:xfrm>
            <a:prstGeom prst="roundRect">
              <a:avLst>
                <a:gd name="adj" fmla="val 9443"/>
              </a:avLst>
            </a:prstGeom>
            <a:noFill/>
            <a:ln w="9525">
              <a:solidFill>
                <a:srgbClr val="00B1FF"/>
              </a:solidFill>
              <a:prstDash val="sysDot"/>
            </a:ln>
          </p:spPr>
          <p:txBody>
            <a:bodyPr wrap="square" lIns="72000" tIns="72000" rIns="72000" bIns="72000" rtlCol="0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Кол-во экземпляров </a:t>
              </a:r>
              <a:b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</a:br>
              <a: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в пути процесса</a:t>
              </a:r>
            </a:p>
            <a:p>
              <a:pPr>
                <a:spcAft>
                  <a:spcPts val="1200"/>
                </a:spcAft>
              </a:pP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Группировка путей процесса </a:t>
              </a:r>
              <a:b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</a:b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по популярности (в зависимости </a:t>
              </a:r>
              <a:b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</a:b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от кол-ва экземпляров внутри группы) </a:t>
              </a:r>
              <a:endParaRPr lang="en-US" sz="1600" spc="-4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endParaRPr>
            </a:p>
          </p:txBody>
        </p:sp>
        <p:sp>
          <p:nvSpPr>
            <p:cNvPr id="90" name="Footer Text">
              <a:extLst>
                <a:ext uri="{FF2B5EF4-FFF2-40B4-BE49-F238E27FC236}">
                  <a16:creationId xmlns:a16="http://schemas.microsoft.com/office/drawing/2014/main" id="{4A0894A5-F762-4BDA-BE57-A171402185B3}"/>
                </a:ext>
              </a:extLst>
            </p:cNvPr>
            <p:cNvSpPr txBox="1"/>
            <p:nvPr/>
          </p:nvSpPr>
          <p:spPr>
            <a:xfrm flipH="1">
              <a:off x="10114448" y="2066775"/>
              <a:ext cx="1206269" cy="984440"/>
            </a:xfrm>
            <a:prstGeom prst="roundRect">
              <a:avLst>
                <a:gd name="adj" fmla="val 7895"/>
              </a:avLst>
            </a:prstGeom>
            <a:noFill/>
            <a:ln w="9525">
              <a:solidFill>
                <a:srgbClr val="00B1FF"/>
              </a:solidFill>
              <a:prstDash val="sysDot"/>
            </a:ln>
          </p:spPr>
          <p:txBody>
            <a:bodyPr wrap="square" lIns="72000" tIns="72000" rIns="72000" bIns="72000" rtlCol="0">
              <a:noAutofit/>
            </a:bodyPr>
            <a:lstStyle/>
            <a:p>
              <a: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Средняя длительность процесса </a:t>
              </a:r>
              <a:endParaRPr lang="en-US" sz="2400" dirty="0">
                <a:solidFill>
                  <a:srgbClr val="004FFF"/>
                </a:solidFill>
                <a:latin typeface="SB Sans Display" panose="020B0503040504020204" pitchFamily="34" charset="0"/>
                <a:cs typeface="SB Sans Display" panose="020B0503040504020204" pitchFamily="34" charset="0"/>
              </a:endParaRPr>
            </a:p>
          </p:txBody>
        </p:sp>
        <p:sp>
          <p:nvSpPr>
            <p:cNvPr id="91" name="Прямоугольник: скругленные углы 90">
              <a:extLst>
                <a:ext uri="{FF2B5EF4-FFF2-40B4-BE49-F238E27FC236}">
                  <a16:creationId xmlns:a16="http://schemas.microsoft.com/office/drawing/2014/main" id="{E6BC5790-4F38-4FCC-95A4-885FD4194D34}"/>
                </a:ext>
              </a:extLst>
            </p:cNvPr>
            <p:cNvSpPr/>
            <p:nvPr/>
          </p:nvSpPr>
          <p:spPr>
            <a:xfrm>
              <a:off x="8096250" y="3231170"/>
              <a:ext cx="1863090" cy="304510"/>
            </a:xfrm>
            <a:prstGeom prst="roundRect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  <p:sp>
          <p:nvSpPr>
            <p:cNvPr id="92" name="Прямоугольник: скругленные углы 91">
              <a:extLst>
                <a:ext uri="{FF2B5EF4-FFF2-40B4-BE49-F238E27FC236}">
                  <a16:creationId xmlns:a16="http://schemas.microsoft.com/office/drawing/2014/main" id="{411D98EE-74AD-4024-8190-E8D9CA367734}"/>
                </a:ext>
              </a:extLst>
            </p:cNvPr>
            <p:cNvSpPr/>
            <p:nvPr/>
          </p:nvSpPr>
          <p:spPr>
            <a:xfrm>
              <a:off x="10119360" y="3231170"/>
              <a:ext cx="1201357" cy="337294"/>
            </a:xfrm>
            <a:prstGeom prst="roundRect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  <p:cxnSp>
          <p:nvCxnSpPr>
            <p:cNvPr id="94" name="Прямая соединительная линия 93">
              <a:extLst>
                <a:ext uri="{FF2B5EF4-FFF2-40B4-BE49-F238E27FC236}">
                  <a16:creationId xmlns:a16="http://schemas.microsoft.com/office/drawing/2014/main" id="{239ADC13-DEFA-4DD7-BD29-864E300F8B76}"/>
                </a:ext>
              </a:extLst>
            </p:cNvPr>
            <p:cNvCxnSpPr/>
            <p:nvPr/>
          </p:nvCxnSpPr>
          <p:spPr>
            <a:xfrm flipV="1">
              <a:off x="9027795" y="3051215"/>
              <a:ext cx="0" cy="179955"/>
            </a:xfrm>
            <a:prstGeom prst="line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5" name="Прямая соединительная линия 94">
              <a:extLst>
                <a:ext uri="{FF2B5EF4-FFF2-40B4-BE49-F238E27FC236}">
                  <a16:creationId xmlns:a16="http://schemas.microsoft.com/office/drawing/2014/main" id="{A110F697-23F4-457E-A4E1-505DA1A19A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70390" y="3051214"/>
              <a:ext cx="0" cy="182837"/>
            </a:xfrm>
            <a:prstGeom prst="line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11" name="Группа 110">
              <a:extLst>
                <a:ext uri="{FF2B5EF4-FFF2-40B4-BE49-F238E27FC236}">
                  <a16:creationId xmlns:a16="http://schemas.microsoft.com/office/drawing/2014/main" id="{E9348736-38B6-45E3-AF8D-7992351D5C58}"/>
                </a:ext>
              </a:extLst>
            </p:cNvPr>
            <p:cNvGrpSpPr/>
            <p:nvPr/>
          </p:nvGrpSpPr>
          <p:grpSpPr>
            <a:xfrm>
              <a:off x="7374454" y="3277273"/>
              <a:ext cx="201458" cy="201456"/>
              <a:chOff x="6620439" y="3658651"/>
              <a:chExt cx="281831" cy="281831"/>
            </a:xfrm>
          </p:grpSpPr>
          <p:sp>
            <p:nvSpPr>
              <p:cNvPr id="106" name="Прямоугольник: скругленные углы 105">
                <a:extLst>
                  <a:ext uri="{FF2B5EF4-FFF2-40B4-BE49-F238E27FC236}">
                    <a16:creationId xmlns:a16="http://schemas.microsoft.com/office/drawing/2014/main" id="{30FC751B-5A2E-46A2-A81E-0152967DF09E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04" name="Рисунок 103">
                <a:extLst>
                  <a:ext uri="{FF2B5EF4-FFF2-40B4-BE49-F238E27FC236}">
                    <a16:creationId xmlns:a16="http://schemas.microsoft.com/office/drawing/2014/main" id="{A31A3D94-E71E-4F03-BC30-B2ECC1F5FE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16" name="Группа 115">
              <a:extLst>
                <a:ext uri="{FF2B5EF4-FFF2-40B4-BE49-F238E27FC236}">
                  <a16:creationId xmlns:a16="http://schemas.microsoft.com/office/drawing/2014/main" id="{B18597D3-83F1-4816-97F9-22A0057D1ED0}"/>
                </a:ext>
              </a:extLst>
            </p:cNvPr>
            <p:cNvGrpSpPr/>
            <p:nvPr/>
          </p:nvGrpSpPr>
          <p:grpSpPr>
            <a:xfrm>
              <a:off x="7732694" y="3277273"/>
              <a:ext cx="201458" cy="201456"/>
              <a:chOff x="6258687" y="3658651"/>
              <a:chExt cx="281831" cy="281831"/>
            </a:xfrm>
          </p:grpSpPr>
          <p:sp>
            <p:nvSpPr>
              <p:cNvPr id="113" name="Прямоугольник: скругленные углы 112">
                <a:extLst>
                  <a:ext uri="{FF2B5EF4-FFF2-40B4-BE49-F238E27FC236}">
                    <a16:creationId xmlns:a16="http://schemas.microsoft.com/office/drawing/2014/main" id="{49FF755C-389B-4810-B2D7-08A9A88C26B2}"/>
                  </a:ext>
                </a:extLst>
              </p:cNvPr>
              <p:cNvSpPr/>
              <p:nvPr/>
            </p:nvSpPr>
            <p:spPr>
              <a:xfrm>
                <a:off x="6258687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15" name="Рисунок 114">
                <a:extLst>
                  <a:ext uri="{FF2B5EF4-FFF2-40B4-BE49-F238E27FC236}">
                    <a16:creationId xmlns:a16="http://schemas.microsoft.com/office/drawing/2014/main" id="{209020E8-462A-461D-B83F-E9B75D4A1E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294951" y="3694915"/>
                <a:ext cx="209302" cy="209302"/>
              </a:xfrm>
              <a:prstGeom prst="rect">
                <a:avLst/>
              </a:prstGeom>
            </p:spPr>
          </p:pic>
        </p:grpSp>
        <p:grpSp>
          <p:nvGrpSpPr>
            <p:cNvPr id="123" name="Группа 122">
              <a:extLst>
                <a:ext uri="{FF2B5EF4-FFF2-40B4-BE49-F238E27FC236}">
                  <a16:creationId xmlns:a16="http://schemas.microsoft.com/office/drawing/2014/main" id="{1324DA61-5459-44E1-8AF9-34958AF4A49E}"/>
                </a:ext>
              </a:extLst>
            </p:cNvPr>
            <p:cNvGrpSpPr/>
            <p:nvPr/>
          </p:nvGrpSpPr>
          <p:grpSpPr>
            <a:xfrm>
              <a:off x="7374454" y="3589449"/>
              <a:ext cx="201458" cy="201456"/>
              <a:chOff x="6620439" y="3658651"/>
              <a:chExt cx="281831" cy="281831"/>
            </a:xfrm>
          </p:grpSpPr>
          <p:sp>
            <p:nvSpPr>
              <p:cNvPr id="124" name="Прямоугольник: скругленные углы 123">
                <a:extLst>
                  <a:ext uri="{FF2B5EF4-FFF2-40B4-BE49-F238E27FC236}">
                    <a16:creationId xmlns:a16="http://schemas.microsoft.com/office/drawing/2014/main" id="{81AECF85-EDEC-4D15-8EC6-A068A7C1AFFA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25" name="Рисунок 124">
                <a:extLst>
                  <a:ext uri="{FF2B5EF4-FFF2-40B4-BE49-F238E27FC236}">
                    <a16:creationId xmlns:a16="http://schemas.microsoft.com/office/drawing/2014/main" id="{0AEC99A9-5865-4788-B5DA-5CE35FB9D0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5" name="Группа 174">
              <a:extLst>
                <a:ext uri="{FF2B5EF4-FFF2-40B4-BE49-F238E27FC236}">
                  <a16:creationId xmlns:a16="http://schemas.microsoft.com/office/drawing/2014/main" id="{1732FB41-C573-4A2A-AAB8-C43AFE0CB4D8}"/>
                </a:ext>
              </a:extLst>
            </p:cNvPr>
            <p:cNvGrpSpPr/>
            <p:nvPr/>
          </p:nvGrpSpPr>
          <p:grpSpPr>
            <a:xfrm>
              <a:off x="7732694" y="3589449"/>
              <a:ext cx="201458" cy="201456"/>
              <a:chOff x="7658037" y="3589449"/>
              <a:chExt cx="201458" cy="201456"/>
            </a:xfrm>
          </p:grpSpPr>
          <p:sp>
            <p:nvSpPr>
              <p:cNvPr id="127" name="Прямоугольник: скругленные углы 126">
                <a:extLst>
                  <a:ext uri="{FF2B5EF4-FFF2-40B4-BE49-F238E27FC236}">
                    <a16:creationId xmlns:a16="http://schemas.microsoft.com/office/drawing/2014/main" id="{F78419E6-1035-43B9-8791-5D0C916466B6}"/>
                  </a:ext>
                </a:extLst>
              </p:cNvPr>
              <p:cNvSpPr/>
              <p:nvPr/>
            </p:nvSpPr>
            <p:spPr>
              <a:xfrm>
                <a:off x="7658037" y="3589449"/>
                <a:ext cx="201458" cy="201456"/>
              </a:xfrm>
              <a:prstGeom prst="roundRect">
                <a:avLst/>
              </a:prstGeom>
              <a:solidFill>
                <a:srgbClr val="004FF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28" name="Рисунок 127">
                <a:extLst>
                  <a:ext uri="{FF2B5EF4-FFF2-40B4-BE49-F238E27FC236}">
                    <a16:creationId xmlns:a16="http://schemas.microsoft.com/office/drawing/2014/main" id="{30CBC95F-6699-4202-A210-84C3AC9B5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3615371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29" name="Группа 128">
              <a:extLst>
                <a:ext uri="{FF2B5EF4-FFF2-40B4-BE49-F238E27FC236}">
                  <a16:creationId xmlns:a16="http://schemas.microsoft.com/office/drawing/2014/main" id="{CC56E3B6-AF24-482B-8A2C-1DE2FB969D18}"/>
                </a:ext>
              </a:extLst>
            </p:cNvPr>
            <p:cNvGrpSpPr/>
            <p:nvPr/>
          </p:nvGrpSpPr>
          <p:grpSpPr>
            <a:xfrm>
              <a:off x="7374454" y="3891228"/>
              <a:ext cx="201458" cy="201456"/>
              <a:chOff x="6620439" y="3658651"/>
              <a:chExt cx="281831" cy="281831"/>
            </a:xfrm>
          </p:grpSpPr>
          <p:sp>
            <p:nvSpPr>
              <p:cNvPr id="130" name="Прямоугольник: скругленные углы 129">
                <a:extLst>
                  <a:ext uri="{FF2B5EF4-FFF2-40B4-BE49-F238E27FC236}">
                    <a16:creationId xmlns:a16="http://schemas.microsoft.com/office/drawing/2014/main" id="{A1B8E082-DFFE-48E2-996D-F077E70B2EFB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31" name="Рисунок 130">
                <a:extLst>
                  <a:ext uri="{FF2B5EF4-FFF2-40B4-BE49-F238E27FC236}">
                    <a16:creationId xmlns:a16="http://schemas.microsoft.com/office/drawing/2014/main" id="{BE6228FC-11B4-4AC2-B4A9-E526712070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6" name="Группа 175">
              <a:extLst>
                <a:ext uri="{FF2B5EF4-FFF2-40B4-BE49-F238E27FC236}">
                  <a16:creationId xmlns:a16="http://schemas.microsoft.com/office/drawing/2014/main" id="{452B3B8F-D371-493E-895D-D235B12BC0AD}"/>
                </a:ext>
              </a:extLst>
            </p:cNvPr>
            <p:cNvGrpSpPr/>
            <p:nvPr/>
          </p:nvGrpSpPr>
          <p:grpSpPr>
            <a:xfrm>
              <a:off x="7732694" y="3891228"/>
              <a:ext cx="201458" cy="201456"/>
              <a:chOff x="7658037" y="3891228"/>
              <a:chExt cx="201458" cy="201456"/>
            </a:xfrm>
          </p:grpSpPr>
          <p:sp>
            <p:nvSpPr>
              <p:cNvPr id="133" name="Прямоугольник: скругленные углы 132">
                <a:extLst>
                  <a:ext uri="{FF2B5EF4-FFF2-40B4-BE49-F238E27FC236}">
                    <a16:creationId xmlns:a16="http://schemas.microsoft.com/office/drawing/2014/main" id="{EB307686-2D1C-49FC-99EA-90558AB96201}"/>
                  </a:ext>
                </a:extLst>
              </p:cNvPr>
              <p:cNvSpPr/>
              <p:nvPr/>
            </p:nvSpPr>
            <p:spPr>
              <a:xfrm>
                <a:off x="7658037" y="3891228"/>
                <a:ext cx="201458" cy="201456"/>
              </a:xfrm>
              <a:prstGeom prst="roundRect">
                <a:avLst/>
              </a:prstGeom>
              <a:solidFill>
                <a:srgbClr val="004FF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34" name="Рисунок 133">
                <a:extLst>
                  <a:ext uri="{FF2B5EF4-FFF2-40B4-BE49-F238E27FC236}">
                    <a16:creationId xmlns:a16="http://schemas.microsoft.com/office/drawing/2014/main" id="{0527965B-D1BA-4983-AED8-FE418038A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3917150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35" name="Группа 134">
              <a:extLst>
                <a:ext uri="{FF2B5EF4-FFF2-40B4-BE49-F238E27FC236}">
                  <a16:creationId xmlns:a16="http://schemas.microsoft.com/office/drawing/2014/main" id="{B786BCA5-C09A-4440-A6BA-776C7FF31BCC}"/>
                </a:ext>
              </a:extLst>
            </p:cNvPr>
            <p:cNvGrpSpPr/>
            <p:nvPr/>
          </p:nvGrpSpPr>
          <p:grpSpPr>
            <a:xfrm>
              <a:off x="7374454" y="4205080"/>
              <a:ext cx="201458" cy="201456"/>
              <a:chOff x="6620439" y="3658651"/>
              <a:chExt cx="281831" cy="281831"/>
            </a:xfrm>
          </p:grpSpPr>
          <p:sp>
            <p:nvSpPr>
              <p:cNvPr id="136" name="Прямоугольник: скругленные углы 135">
                <a:extLst>
                  <a:ext uri="{FF2B5EF4-FFF2-40B4-BE49-F238E27FC236}">
                    <a16:creationId xmlns:a16="http://schemas.microsoft.com/office/drawing/2014/main" id="{B4F4A654-EA6D-4666-80E2-B7E24EBFC510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37" name="Рисунок 136">
                <a:extLst>
                  <a:ext uri="{FF2B5EF4-FFF2-40B4-BE49-F238E27FC236}">
                    <a16:creationId xmlns:a16="http://schemas.microsoft.com/office/drawing/2014/main" id="{FF0BC404-D03B-4D17-B7BA-2E1459A58F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C1403967-D81B-4118-9F83-B8768AB6C221}"/>
                </a:ext>
              </a:extLst>
            </p:cNvPr>
            <p:cNvGrpSpPr/>
            <p:nvPr/>
          </p:nvGrpSpPr>
          <p:grpSpPr>
            <a:xfrm>
              <a:off x="7732694" y="4205080"/>
              <a:ext cx="201458" cy="201456"/>
              <a:chOff x="7658037" y="4205080"/>
              <a:chExt cx="201458" cy="201456"/>
            </a:xfrm>
          </p:grpSpPr>
          <p:sp>
            <p:nvSpPr>
              <p:cNvPr id="139" name="Прямоугольник: скругленные углы 138">
                <a:extLst>
                  <a:ext uri="{FF2B5EF4-FFF2-40B4-BE49-F238E27FC236}">
                    <a16:creationId xmlns:a16="http://schemas.microsoft.com/office/drawing/2014/main" id="{94A68FAD-808D-410A-8294-9AB1E6224B84}"/>
                  </a:ext>
                </a:extLst>
              </p:cNvPr>
              <p:cNvSpPr/>
              <p:nvPr/>
            </p:nvSpPr>
            <p:spPr>
              <a:xfrm>
                <a:off x="7658037" y="4205080"/>
                <a:ext cx="201458" cy="201456"/>
              </a:xfrm>
              <a:prstGeom prst="roundRect">
                <a:avLst/>
              </a:prstGeom>
              <a:solidFill>
                <a:srgbClr val="004FF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40" name="Рисунок 139">
                <a:extLst>
                  <a:ext uri="{FF2B5EF4-FFF2-40B4-BE49-F238E27FC236}">
                    <a16:creationId xmlns:a16="http://schemas.microsoft.com/office/drawing/2014/main" id="{EE9644FE-F2CF-4A37-B3A0-4867C7AFB1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4231002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41" name="Группа 140">
              <a:extLst>
                <a:ext uri="{FF2B5EF4-FFF2-40B4-BE49-F238E27FC236}">
                  <a16:creationId xmlns:a16="http://schemas.microsoft.com/office/drawing/2014/main" id="{D893F9CD-EE5B-4EA7-AA20-57C56909E12F}"/>
                </a:ext>
              </a:extLst>
            </p:cNvPr>
            <p:cNvGrpSpPr/>
            <p:nvPr/>
          </p:nvGrpSpPr>
          <p:grpSpPr>
            <a:xfrm>
              <a:off x="7374454" y="4505184"/>
              <a:ext cx="201458" cy="201456"/>
              <a:chOff x="6620439" y="3658651"/>
              <a:chExt cx="281831" cy="281831"/>
            </a:xfrm>
          </p:grpSpPr>
          <p:sp>
            <p:nvSpPr>
              <p:cNvPr id="142" name="Прямоугольник: скругленные углы 141">
                <a:extLst>
                  <a:ext uri="{FF2B5EF4-FFF2-40B4-BE49-F238E27FC236}">
                    <a16:creationId xmlns:a16="http://schemas.microsoft.com/office/drawing/2014/main" id="{1BA74766-6166-4620-BC33-1452E64815FD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43" name="Рисунок 142">
                <a:extLst>
                  <a:ext uri="{FF2B5EF4-FFF2-40B4-BE49-F238E27FC236}">
                    <a16:creationId xmlns:a16="http://schemas.microsoft.com/office/drawing/2014/main" id="{D2815E51-5E37-4E3C-88C9-84BD951B5E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8" name="Группа 177">
              <a:extLst>
                <a:ext uri="{FF2B5EF4-FFF2-40B4-BE49-F238E27FC236}">
                  <a16:creationId xmlns:a16="http://schemas.microsoft.com/office/drawing/2014/main" id="{92AC517A-60E5-4C23-8E9F-4E7CAF38E4FB}"/>
                </a:ext>
              </a:extLst>
            </p:cNvPr>
            <p:cNvGrpSpPr/>
            <p:nvPr/>
          </p:nvGrpSpPr>
          <p:grpSpPr>
            <a:xfrm>
              <a:off x="7732694" y="4505184"/>
              <a:ext cx="201458" cy="201456"/>
              <a:chOff x="7658037" y="4505184"/>
              <a:chExt cx="201458" cy="201456"/>
            </a:xfrm>
          </p:grpSpPr>
          <p:sp>
            <p:nvSpPr>
              <p:cNvPr id="145" name="Прямоугольник: скругленные углы 144">
                <a:extLst>
                  <a:ext uri="{FF2B5EF4-FFF2-40B4-BE49-F238E27FC236}">
                    <a16:creationId xmlns:a16="http://schemas.microsoft.com/office/drawing/2014/main" id="{1CFBB727-7C60-49BD-A4E0-1AF6D164CA59}"/>
                  </a:ext>
                </a:extLst>
              </p:cNvPr>
              <p:cNvSpPr/>
              <p:nvPr/>
            </p:nvSpPr>
            <p:spPr>
              <a:xfrm>
                <a:off x="7658037" y="4505184"/>
                <a:ext cx="201458" cy="201456"/>
              </a:xfrm>
              <a:prstGeom prst="roundRect">
                <a:avLst/>
              </a:prstGeom>
              <a:solidFill>
                <a:srgbClr val="004FF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46" name="Рисунок 145">
                <a:extLst>
                  <a:ext uri="{FF2B5EF4-FFF2-40B4-BE49-F238E27FC236}">
                    <a16:creationId xmlns:a16="http://schemas.microsoft.com/office/drawing/2014/main" id="{C3F3EFAE-435C-4C3D-B41C-8C763488B1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4531106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47" name="Группа 146">
              <a:extLst>
                <a:ext uri="{FF2B5EF4-FFF2-40B4-BE49-F238E27FC236}">
                  <a16:creationId xmlns:a16="http://schemas.microsoft.com/office/drawing/2014/main" id="{4402469B-12FD-4D7E-ABAD-90FF9CBB06C2}"/>
                </a:ext>
              </a:extLst>
            </p:cNvPr>
            <p:cNvGrpSpPr/>
            <p:nvPr/>
          </p:nvGrpSpPr>
          <p:grpSpPr>
            <a:xfrm>
              <a:off x="7374454" y="4808863"/>
              <a:ext cx="201458" cy="201456"/>
              <a:chOff x="6620439" y="3658651"/>
              <a:chExt cx="281831" cy="281831"/>
            </a:xfrm>
          </p:grpSpPr>
          <p:sp>
            <p:nvSpPr>
              <p:cNvPr id="148" name="Прямоугольник: скругленные углы 147">
                <a:extLst>
                  <a:ext uri="{FF2B5EF4-FFF2-40B4-BE49-F238E27FC236}">
                    <a16:creationId xmlns:a16="http://schemas.microsoft.com/office/drawing/2014/main" id="{255CF88A-994D-4D85-92FF-563261F3C6A1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49" name="Рисунок 148">
                <a:extLst>
                  <a:ext uri="{FF2B5EF4-FFF2-40B4-BE49-F238E27FC236}">
                    <a16:creationId xmlns:a16="http://schemas.microsoft.com/office/drawing/2014/main" id="{8151322A-E301-4BF2-A074-BB9F970BDA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1" name="Группа 170">
              <a:extLst>
                <a:ext uri="{FF2B5EF4-FFF2-40B4-BE49-F238E27FC236}">
                  <a16:creationId xmlns:a16="http://schemas.microsoft.com/office/drawing/2014/main" id="{2BCDC107-523B-45AD-9BAF-982424C81846}"/>
                </a:ext>
              </a:extLst>
            </p:cNvPr>
            <p:cNvGrpSpPr/>
            <p:nvPr/>
          </p:nvGrpSpPr>
          <p:grpSpPr>
            <a:xfrm>
              <a:off x="7732694" y="4808863"/>
              <a:ext cx="201458" cy="201456"/>
              <a:chOff x="7658037" y="4808863"/>
              <a:chExt cx="201458" cy="201456"/>
            </a:xfrm>
          </p:grpSpPr>
          <p:sp>
            <p:nvSpPr>
              <p:cNvPr id="151" name="Прямоугольник: скругленные углы 150">
                <a:extLst>
                  <a:ext uri="{FF2B5EF4-FFF2-40B4-BE49-F238E27FC236}">
                    <a16:creationId xmlns:a16="http://schemas.microsoft.com/office/drawing/2014/main" id="{30B4F07F-580C-4758-9B90-64B05C2397B1}"/>
                  </a:ext>
                </a:extLst>
              </p:cNvPr>
              <p:cNvSpPr/>
              <p:nvPr/>
            </p:nvSpPr>
            <p:spPr>
              <a:xfrm>
                <a:off x="7658037" y="4808863"/>
                <a:ext cx="201458" cy="201456"/>
              </a:xfrm>
              <a:prstGeom prst="roundRect">
                <a:avLst/>
              </a:prstGeom>
              <a:solidFill>
                <a:srgbClr val="004FFF">
                  <a:alpha val="2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52" name="Рисунок 151">
                <a:extLst>
                  <a:ext uri="{FF2B5EF4-FFF2-40B4-BE49-F238E27FC236}">
                    <a16:creationId xmlns:a16="http://schemas.microsoft.com/office/drawing/2014/main" id="{CC7FC47C-C312-4AEA-95B8-146E571FB0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4834785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B37E3C48-A436-4FA0-B084-52EC3C8AC6C2}"/>
                </a:ext>
              </a:extLst>
            </p:cNvPr>
            <p:cNvGrpSpPr/>
            <p:nvPr/>
          </p:nvGrpSpPr>
          <p:grpSpPr>
            <a:xfrm>
              <a:off x="7374454" y="5123773"/>
              <a:ext cx="201458" cy="201456"/>
              <a:chOff x="6620439" y="3658651"/>
              <a:chExt cx="281831" cy="281831"/>
            </a:xfrm>
          </p:grpSpPr>
          <p:sp>
            <p:nvSpPr>
              <p:cNvPr id="154" name="Прямоугольник: скругленные углы 153">
                <a:extLst>
                  <a:ext uri="{FF2B5EF4-FFF2-40B4-BE49-F238E27FC236}">
                    <a16:creationId xmlns:a16="http://schemas.microsoft.com/office/drawing/2014/main" id="{5FFDEFF9-8FB0-4FFE-8205-7644D0BD65A2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55" name="Рисунок 154">
                <a:extLst>
                  <a:ext uri="{FF2B5EF4-FFF2-40B4-BE49-F238E27FC236}">
                    <a16:creationId xmlns:a16="http://schemas.microsoft.com/office/drawing/2014/main" id="{7D7802BE-B2C0-41C8-BF21-79506F700E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2" name="Группа 171">
              <a:extLst>
                <a:ext uri="{FF2B5EF4-FFF2-40B4-BE49-F238E27FC236}">
                  <a16:creationId xmlns:a16="http://schemas.microsoft.com/office/drawing/2014/main" id="{7B6AF218-7BEE-4E61-A330-07CB32E6331D}"/>
                </a:ext>
              </a:extLst>
            </p:cNvPr>
            <p:cNvGrpSpPr/>
            <p:nvPr/>
          </p:nvGrpSpPr>
          <p:grpSpPr>
            <a:xfrm>
              <a:off x="7732694" y="5123773"/>
              <a:ext cx="201458" cy="201456"/>
              <a:chOff x="7658037" y="5123773"/>
              <a:chExt cx="201458" cy="201456"/>
            </a:xfrm>
          </p:grpSpPr>
          <p:sp>
            <p:nvSpPr>
              <p:cNvPr id="157" name="Прямоугольник: скругленные углы 156">
                <a:extLst>
                  <a:ext uri="{FF2B5EF4-FFF2-40B4-BE49-F238E27FC236}">
                    <a16:creationId xmlns:a16="http://schemas.microsoft.com/office/drawing/2014/main" id="{F1C896CF-AA7A-42F3-B50F-2184A7F469DD}"/>
                  </a:ext>
                </a:extLst>
              </p:cNvPr>
              <p:cNvSpPr/>
              <p:nvPr/>
            </p:nvSpPr>
            <p:spPr>
              <a:xfrm>
                <a:off x="7658037" y="5123773"/>
                <a:ext cx="201458" cy="201456"/>
              </a:xfrm>
              <a:prstGeom prst="roundRect">
                <a:avLst/>
              </a:prstGeom>
              <a:solidFill>
                <a:srgbClr val="004FFF">
                  <a:alpha val="2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58" name="Рисунок 157">
                <a:extLst>
                  <a:ext uri="{FF2B5EF4-FFF2-40B4-BE49-F238E27FC236}">
                    <a16:creationId xmlns:a16="http://schemas.microsoft.com/office/drawing/2014/main" id="{2AC695A8-8AFE-4DE7-91B2-3E8666DC2C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5149695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59" name="Группа 158">
              <a:extLst>
                <a:ext uri="{FF2B5EF4-FFF2-40B4-BE49-F238E27FC236}">
                  <a16:creationId xmlns:a16="http://schemas.microsoft.com/office/drawing/2014/main" id="{4701A509-E093-49A1-895D-1283B1A49D52}"/>
                </a:ext>
              </a:extLst>
            </p:cNvPr>
            <p:cNvGrpSpPr/>
            <p:nvPr/>
          </p:nvGrpSpPr>
          <p:grpSpPr>
            <a:xfrm>
              <a:off x="7374454" y="5438063"/>
              <a:ext cx="201458" cy="201456"/>
              <a:chOff x="6620439" y="3658651"/>
              <a:chExt cx="281831" cy="281831"/>
            </a:xfrm>
          </p:grpSpPr>
          <p:sp>
            <p:nvSpPr>
              <p:cNvPr id="160" name="Прямоугольник: скругленные углы 159">
                <a:extLst>
                  <a:ext uri="{FF2B5EF4-FFF2-40B4-BE49-F238E27FC236}">
                    <a16:creationId xmlns:a16="http://schemas.microsoft.com/office/drawing/2014/main" id="{C4F6C3F9-2D48-44F3-ADE3-3E83EC65F0CA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61" name="Рисунок 160">
                <a:extLst>
                  <a:ext uri="{FF2B5EF4-FFF2-40B4-BE49-F238E27FC236}">
                    <a16:creationId xmlns:a16="http://schemas.microsoft.com/office/drawing/2014/main" id="{91603E8C-0F08-4017-AEF8-630E87F1B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3" name="Группа 172">
              <a:extLst>
                <a:ext uri="{FF2B5EF4-FFF2-40B4-BE49-F238E27FC236}">
                  <a16:creationId xmlns:a16="http://schemas.microsoft.com/office/drawing/2014/main" id="{4B398E30-6AC2-40F6-B1CD-AC95DAF7386B}"/>
                </a:ext>
              </a:extLst>
            </p:cNvPr>
            <p:cNvGrpSpPr/>
            <p:nvPr/>
          </p:nvGrpSpPr>
          <p:grpSpPr>
            <a:xfrm>
              <a:off x="7732694" y="5438063"/>
              <a:ext cx="201458" cy="201456"/>
              <a:chOff x="7658037" y="5438063"/>
              <a:chExt cx="201458" cy="201456"/>
            </a:xfrm>
          </p:grpSpPr>
          <p:sp>
            <p:nvSpPr>
              <p:cNvPr id="163" name="Прямоугольник: скругленные углы 162">
                <a:extLst>
                  <a:ext uri="{FF2B5EF4-FFF2-40B4-BE49-F238E27FC236}">
                    <a16:creationId xmlns:a16="http://schemas.microsoft.com/office/drawing/2014/main" id="{4CF314C0-CAFF-4D79-A828-73DF8E363E2B}"/>
                  </a:ext>
                </a:extLst>
              </p:cNvPr>
              <p:cNvSpPr/>
              <p:nvPr/>
            </p:nvSpPr>
            <p:spPr>
              <a:xfrm>
                <a:off x="7658037" y="5438063"/>
                <a:ext cx="201458" cy="201456"/>
              </a:xfrm>
              <a:prstGeom prst="roundRect">
                <a:avLst/>
              </a:prstGeom>
              <a:solidFill>
                <a:srgbClr val="004FFF">
                  <a:alpha val="2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64" name="Рисунок 163">
                <a:extLst>
                  <a:ext uri="{FF2B5EF4-FFF2-40B4-BE49-F238E27FC236}">
                    <a16:creationId xmlns:a16="http://schemas.microsoft.com/office/drawing/2014/main" id="{81DF0D03-4C84-4283-9799-F565A1A120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5463985"/>
                <a:ext cx="149613" cy="149611"/>
              </a:xfrm>
              <a:prstGeom prst="rect">
                <a:avLst/>
              </a:prstGeom>
            </p:spPr>
          </p:pic>
        </p:grpSp>
        <p:grpSp>
          <p:nvGrpSpPr>
            <p:cNvPr id="165" name="Группа 164">
              <a:extLst>
                <a:ext uri="{FF2B5EF4-FFF2-40B4-BE49-F238E27FC236}">
                  <a16:creationId xmlns:a16="http://schemas.microsoft.com/office/drawing/2014/main" id="{24ECE2B2-30BF-4DCC-AE21-EDEAA79714AE}"/>
                </a:ext>
              </a:extLst>
            </p:cNvPr>
            <p:cNvGrpSpPr/>
            <p:nvPr/>
          </p:nvGrpSpPr>
          <p:grpSpPr>
            <a:xfrm>
              <a:off x="7374454" y="5757383"/>
              <a:ext cx="201458" cy="201456"/>
              <a:chOff x="6620439" y="3658651"/>
              <a:chExt cx="281831" cy="281831"/>
            </a:xfrm>
          </p:grpSpPr>
          <p:sp>
            <p:nvSpPr>
              <p:cNvPr id="166" name="Прямоугольник: скругленные углы 165">
                <a:extLst>
                  <a:ext uri="{FF2B5EF4-FFF2-40B4-BE49-F238E27FC236}">
                    <a16:creationId xmlns:a16="http://schemas.microsoft.com/office/drawing/2014/main" id="{8785E557-20E8-44FB-BE19-AE04817ECD77}"/>
                  </a:ext>
                </a:extLst>
              </p:cNvPr>
              <p:cNvSpPr/>
              <p:nvPr/>
            </p:nvSpPr>
            <p:spPr>
              <a:xfrm>
                <a:off x="6620439" y="3658651"/>
                <a:ext cx="281831" cy="281831"/>
              </a:xfrm>
              <a:prstGeom prst="roundRect">
                <a:avLst/>
              </a:prstGeom>
              <a:solidFill>
                <a:srgbClr val="004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67" name="Рисунок 166">
                <a:extLst>
                  <a:ext uri="{FF2B5EF4-FFF2-40B4-BE49-F238E27FC236}">
                    <a16:creationId xmlns:a16="http://schemas.microsoft.com/office/drawing/2014/main" id="{199F0003-21C1-41A9-9385-A33ABE37F8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=""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666021" y="3704233"/>
                <a:ext cx="190666" cy="190666"/>
              </a:xfrm>
              <a:prstGeom prst="rect">
                <a:avLst/>
              </a:prstGeom>
            </p:spPr>
          </p:pic>
        </p:grpSp>
        <p:grpSp>
          <p:nvGrpSpPr>
            <p:cNvPr id="174" name="Группа 173">
              <a:extLst>
                <a:ext uri="{FF2B5EF4-FFF2-40B4-BE49-F238E27FC236}">
                  <a16:creationId xmlns:a16="http://schemas.microsoft.com/office/drawing/2014/main" id="{89A661D0-8D0F-4158-B801-3ACC55F57E4D}"/>
                </a:ext>
              </a:extLst>
            </p:cNvPr>
            <p:cNvGrpSpPr/>
            <p:nvPr/>
          </p:nvGrpSpPr>
          <p:grpSpPr>
            <a:xfrm>
              <a:off x="7732694" y="5757383"/>
              <a:ext cx="201458" cy="201456"/>
              <a:chOff x="7658037" y="5757383"/>
              <a:chExt cx="201458" cy="201456"/>
            </a:xfrm>
          </p:grpSpPr>
          <p:sp>
            <p:nvSpPr>
              <p:cNvPr id="169" name="Прямоугольник: скругленные углы 168">
                <a:extLst>
                  <a:ext uri="{FF2B5EF4-FFF2-40B4-BE49-F238E27FC236}">
                    <a16:creationId xmlns:a16="http://schemas.microsoft.com/office/drawing/2014/main" id="{04D63AE5-FE2D-4D1C-8156-ABEC2AA06562}"/>
                  </a:ext>
                </a:extLst>
              </p:cNvPr>
              <p:cNvSpPr/>
              <p:nvPr/>
            </p:nvSpPr>
            <p:spPr>
              <a:xfrm>
                <a:off x="7658037" y="5757383"/>
                <a:ext cx="201458" cy="201456"/>
              </a:xfrm>
              <a:prstGeom prst="roundRect">
                <a:avLst/>
              </a:prstGeom>
              <a:solidFill>
                <a:srgbClr val="004FFF">
                  <a:alpha val="2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6000" dirty="0"/>
              </a:p>
            </p:txBody>
          </p:sp>
          <p:pic>
            <p:nvPicPr>
              <p:cNvPr id="170" name="Рисунок 169">
                <a:extLst>
                  <a:ext uri="{FF2B5EF4-FFF2-40B4-BE49-F238E27FC236}">
                    <a16:creationId xmlns:a16="http://schemas.microsoft.com/office/drawing/2014/main" id="{D588EE73-097A-475E-8F06-FC76105E8A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=""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683959" y="5783305"/>
                <a:ext cx="149613" cy="149611"/>
              </a:xfrm>
              <a:prstGeom prst="rect">
                <a:avLst/>
              </a:prstGeom>
            </p:spPr>
          </p:pic>
        </p:grpSp>
        <p:sp>
          <p:nvSpPr>
            <p:cNvPr id="179" name="Прямоугольник: скругленные углы 178">
              <a:extLst>
                <a:ext uri="{FF2B5EF4-FFF2-40B4-BE49-F238E27FC236}">
                  <a16:creationId xmlns:a16="http://schemas.microsoft.com/office/drawing/2014/main" id="{B488AEC9-16D7-40B8-B004-2EA07B6ED9D2}"/>
                </a:ext>
              </a:extLst>
            </p:cNvPr>
            <p:cNvSpPr/>
            <p:nvPr/>
          </p:nvSpPr>
          <p:spPr>
            <a:xfrm>
              <a:off x="7334249" y="3231170"/>
              <a:ext cx="281941" cy="292214"/>
            </a:xfrm>
            <a:prstGeom prst="roundRect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  <p:sp>
          <p:nvSpPr>
            <p:cNvPr id="180" name="Прямоугольник: скругленные углы 179">
              <a:extLst>
                <a:ext uri="{FF2B5EF4-FFF2-40B4-BE49-F238E27FC236}">
                  <a16:creationId xmlns:a16="http://schemas.microsoft.com/office/drawing/2014/main" id="{E866741F-41E0-4132-A7A8-B07F2709CF5B}"/>
                </a:ext>
              </a:extLst>
            </p:cNvPr>
            <p:cNvSpPr/>
            <p:nvPr/>
          </p:nvSpPr>
          <p:spPr>
            <a:xfrm>
              <a:off x="7692453" y="3231170"/>
              <a:ext cx="281941" cy="292214"/>
            </a:xfrm>
            <a:prstGeom prst="roundRect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  <p:cxnSp>
          <p:nvCxnSpPr>
            <p:cNvPr id="181" name="Прямая соединительная линия 180">
              <a:extLst>
                <a:ext uri="{FF2B5EF4-FFF2-40B4-BE49-F238E27FC236}">
                  <a16:creationId xmlns:a16="http://schemas.microsoft.com/office/drawing/2014/main" id="{12712895-BA68-41FA-82FB-3A4139A71C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33422" y="3051215"/>
              <a:ext cx="0" cy="179957"/>
            </a:xfrm>
            <a:prstGeom prst="line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2" name="Footer Text">
              <a:extLst>
                <a:ext uri="{FF2B5EF4-FFF2-40B4-BE49-F238E27FC236}">
                  <a16:creationId xmlns:a16="http://schemas.microsoft.com/office/drawing/2014/main" id="{BDF137DC-33A9-41EB-9CE4-C4E300F9682D}"/>
                </a:ext>
              </a:extLst>
            </p:cNvPr>
            <p:cNvSpPr txBox="1"/>
            <p:nvPr/>
          </p:nvSpPr>
          <p:spPr>
            <a:xfrm flipH="1">
              <a:off x="6109452" y="2066774"/>
              <a:ext cx="1859246" cy="984441"/>
            </a:xfrm>
            <a:prstGeom prst="roundRect">
              <a:avLst>
                <a:gd name="adj" fmla="val 9443"/>
              </a:avLst>
            </a:prstGeom>
            <a:noFill/>
            <a:ln w="9525">
              <a:solidFill>
                <a:srgbClr val="00B1FF"/>
              </a:solidFill>
              <a:prstDash val="sysDot"/>
            </a:ln>
          </p:spPr>
          <p:txBody>
            <a:bodyPr wrap="square" lIns="72000" tIns="72000" rIns="72000" bIns="72000" rtlCol="0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Центрирование</a:t>
              </a:r>
            </a:p>
            <a:p>
              <a:pPr>
                <a:spcAft>
                  <a:spcPts val="1200"/>
                </a:spcAft>
              </a:pP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Процесс, который относится</a:t>
              </a:r>
              <a:b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</a:b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 к конкретному пути – собирается </a:t>
              </a:r>
              <a:b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</a:b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в вертикальную линию </a:t>
              </a:r>
            </a:p>
          </p:txBody>
        </p:sp>
        <p:sp>
          <p:nvSpPr>
            <p:cNvPr id="189" name="Footer Text">
              <a:extLst>
                <a:ext uri="{FF2B5EF4-FFF2-40B4-BE49-F238E27FC236}">
                  <a16:creationId xmlns:a16="http://schemas.microsoft.com/office/drawing/2014/main" id="{C2193FC4-613B-4340-B21E-E8FEBD550694}"/>
                </a:ext>
              </a:extLst>
            </p:cNvPr>
            <p:cNvSpPr txBox="1"/>
            <p:nvPr/>
          </p:nvSpPr>
          <p:spPr>
            <a:xfrm flipH="1">
              <a:off x="6109451" y="3235004"/>
              <a:ext cx="1059099" cy="1138950"/>
            </a:xfrm>
            <a:prstGeom prst="roundRect">
              <a:avLst>
                <a:gd name="adj" fmla="val 6925"/>
              </a:avLst>
            </a:prstGeom>
            <a:noFill/>
            <a:ln w="9525">
              <a:solidFill>
                <a:srgbClr val="00B1FF"/>
              </a:solidFill>
              <a:prstDash val="sysDot"/>
            </a:ln>
          </p:spPr>
          <p:txBody>
            <a:bodyPr wrap="square" lIns="72000" tIns="72000" rIns="72000" bIns="72000" rtlCol="0">
              <a:noAutofit/>
            </a:bodyPr>
            <a:lstStyle/>
            <a:p>
              <a:pPr>
                <a:spcAft>
                  <a:spcPts val="1200"/>
                </a:spcAft>
              </a:pPr>
              <a:r>
                <a:rPr lang="ru-RU" sz="2400" dirty="0" err="1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Идентифи</a:t>
              </a:r>
              <a:r>
                <a:rPr lang="en-US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-</a:t>
              </a:r>
              <a:r>
                <a:rPr lang="ru-RU" sz="2400" dirty="0" err="1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катор</a:t>
              </a:r>
              <a:r>
                <a:rPr lang="ru-RU" sz="2400" dirty="0">
                  <a:solidFill>
                    <a:srgbClr val="004FFF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 пути процесса</a:t>
              </a:r>
            </a:p>
            <a:p>
              <a:pPr>
                <a:spcAft>
                  <a:spcPts val="1200"/>
                </a:spcAft>
              </a:pPr>
              <a:r>
                <a:rPr lang="ru-RU" sz="1600" spc="-40" dirty="0">
                  <a:solidFill>
                    <a:srgbClr val="43546A"/>
                  </a:solidFill>
                  <a:latin typeface="SB Sans Display" panose="020B0503040504020204" pitchFamily="34" charset="0"/>
                  <a:cs typeface="SB Sans Display" panose="020B0503040504020204" pitchFamily="34" charset="0"/>
                </a:rPr>
                <a:t>Комбинации закодированных активностей лога</a:t>
              </a:r>
            </a:p>
          </p:txBody>
        </p:sp>
        <p:cxnSp>
          <p:nvCxnSpPr>
            <p:cNvPr id="190" name="Прямая соединительная линия 189">
              <a:extLst>
                <a:ext uri="{FF2B5EF4-FFF2-40B4-BE49-F238E27FC236}">
                  <a16:creationId xmlns:a16="http://schemas.microsoft.com/office/drawing/2014/main" id="{5A6BC33D-1656-4A45-B500-90E988196DB4}"/>
                </a:ext>
              </a:extLst>
            </p:cNvPr>
            <p:cNvCxnSpPr>
              <a:cxnSpLocks/>
              <a:stCxn id="179" idx="1"/>
            </p:cNvCxnSpPr>
            <p:nvPr/>
          </p:nvCxnSpPr>
          <p:spPr>
            <a:xfrm flipH="1">
              <a:off x="7162637" y="3377277"/>
              <a:ext cx="171612" cy="6148"/>
            </a:xfrm>
            <a:prstGeom prst="line">
              <a:avLst/>
            </a:prstGeom>
            <a:noFill/>
            <a:ln w="9525">
              <a:solidFill>
                <a:srgbClr val="00B1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1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 2. </a:t>
            </a: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Визуализация карты процесса и анализ путей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процесса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109" name="Прямоугольник: скругленные углы 5">
            <a:extLst>
              <a:ext uri="{FF2B5EF4-FFF2-40B4-BE49-F238E27FC236}">
                <a16:creationId xmlns:a16="http://schemas.microsoft.com/office/drawing/2014/main" id="{6D36A2F9-68E1-44F7-A184-AE9BFC5A1B8A}"/>
              </a:ext>
            </a:extLst>
          </p:cNvPr>
          <p:cNvSpPr/>
          <p:nvPr/>
        </p:nvSpPr>
        <p:spPr>
          <a:xfrm>
            <a:off x="11974951" y="3168502"/>
            <a:ext cx="11062529" cy="9407124"/>
          </a:xfrm>
          <a:prstGeom prst="roundRect">
            <a:avLst>
              <a:gd name="adj" fmla="val 4527"/>
            </a:avLst>
          </a:prstGeom>
          <a:noFill/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639" y="4109324"/>
            <a:ext cx="8930526" cy="8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7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89334E-4914-7B49-A514-1C6DCD46C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6232" b="933"/>
          <a:stretch>
            <a:fillRect/>
          </a:stretch>
        </p:blipFill>
        <p:spPr>
          <a:xfrm>
            <a:off x="14890416" y="0"/>
            <a:ext cx="16578984" cy="13716000"/>
          </a:xfrm>
          <a:custGeom>
            <a:avLst/>
            <a:gdLst>
              <a:gd name="connsiteX0" fmla="*/ 0 w 16578984"/>
              <a:gd name="connsiteY0" fmla="*/ 0 h 13716000"/>
              <a:gd name="connsiteX1" fmla="*/ 16578984 w 16578984"/>
              <a:gd name="connsiteY1" fmla="*/ 0 h 13716000"/>
              <a:gd name="connsiteX2" fmla="*/ 16578984 w 16578984"/>
              <a:gd name="connsiteY2" fmla="*/ 13716000 h 13716000"/>
              <a:gd name="connsiteX3" fmla="*/ 0 w 16578984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8984" h="13716000">
                <a:moveTo>
                  <a:pt x="0" y="0"/>
                </a:moveTo>
                <a:lnTo>
                  <a:pt x="16578984" y="0"/>
                </a:lnTo>
                <a:lnTo>
                  <a:pt x="16578984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98157" y="5545023"/>
            <a:ext cx="7266021" cy="39433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317500" dist="38100" dir="8400000" algn="tr" rotWithShape="0">
              <a:prstClr val="black">
                <a:alpha val="43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8157" y="2100644"/>
            <a:ext cx="7266021" cy="3067050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 w="12700" cap="flat">
            <a:noFill/>
            <a:miter lim="400000"/>
          </a:ln>
          <a:effectLst>
            <a:outerShdw blurRad="317500" dist="38100" dir="8280000" algn="tr" rotWithShape="0">
              <a:prstClr val="black">
                <a:alpha val="43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36307" y="4215941"/>
            <a:ext cx="3132380" cy="578346"/>
          </a:xfrm>
          <a:prstGeom prst="roundRect">
            <a:avLst/>
          </a:prstGeom>
          <a:solidFill>
            <a:srgbClr val="004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Tristique senectus et netus et malesuada fames">
            <a:extLst>
              <a:ext uri="{FF2B5EF4-FFF2-40B4-BE49-F238E27FC236}">
                <a16:creationId xmlns:a16="http://schemas.microsoft.com/office/drawing/2014/main" id="{D659A4FC-C9DB-8242-80E3-8D8C41912B44}"/>
              </a:ext>
            </a:extLst>
          </p:cNvPr>
          <p:cNvSpPr txBox="1"/>
          <p:nvPr/>
        </p:nvSpPr>
        <p:spPr>
          <a:xfrm>
            <a:off x="1298508" y="5905071"/>
            <a:ext cx="12665142" cy="840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endParaRPr lang="en" sz="4400" dirty="0">
              <a:solidFill>
                <a:srgbClr val="001249">
                  <a:alpha val="9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platformv.sbertech.ru/_next/image?url=https%3A%2F%2Fpfv.obs.ru-moscow-1.hc.sbercloud.ru%2Fbrowser_screen_01_rounded_corners_1437994e68.png&amp;w=1536&amp;q=7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389" y="2100644"/>
            <a:ext cx="15491485" cy="9793120"/>
          </a:xfrm>
          <a:prstGeom prst="rect">
            <a:avLst/>
          </a:prstGeom>
          <a:noFill/>
          <a:ln w="12700">
            <a:noFill/>
          </a:ln>
          <a:effectLst>
            <a:outerShdw blurRad="3429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98157" y="6113265"/>
            <a:ext cx="712062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ru-RU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Отображение </a:t>
            </a:r>
            <a:r>
              <a:rPr lang="ru-RU" sz="28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процесса в виде интерактивного графа или в нотации </a:t>
            </a:r>
            <a:r>
              <a:rPr lang="ru-RU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BPMN</a:t>
            </a:r>
          </a:p>
          <a:p>
            <a:pPr algn="l"/>
            <a:endParaRPr lang="ru-RU" sz="2800" b="0" dirty="0">
              <a:solidFill>
                <a:schemeClr val="accent5">
                  <a:lumMod val="50000"/>
                </a:scheme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ru-RU" sz="28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Сравнение реального процесса с эталонной моделью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80368" y="4209511"/>
            <a:ext cx="29883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ru-RU" sz="3200" b="0" dirty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Граф и BPMN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88958" y="2434771"/>
            <a:ext cx="57600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4800" dirty="0"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Визуализация процесса</a:t>
            </a:r>
          </a:p>
        </p:txBody>
      </p:sp>
    </p:spTree>
    <p:extLst>
      <p:ext uri="{BB962C8B-B14F-4D97-AF65-F5344CB8AC3E}">
        <p14:creationId xmlns:p14="http://schemas.microsoft.com/office/powerpoint/2010/main" val="6660767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1C41B65-B534-4D41-88B2-C5F91142973C}"/>
              </a:ext>
            </a:extLst>
          </p:cNvPr>
          <p:cNvSpPr/>
          <p:nvPr/>
        </p:nvSpPr>
        <p:spPr>
          <a:xfrm>
            <a:off x="609393" y="3413989"/>
            <a:ext cx="7365442" cy="9699586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endParaRPr lang="ru-RU" sz="6000" dirty="0">
              <a:solidFill>
                <a:srgbClr val="0040F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1C4A4CC-3633-4497-9099-969A605AC2CD}"/>
              </a:ext>
            </a:extLst>
          </p:cNvPr>
          <p:cNvSpPr/>
          <p:nvPr/>
        </p:nvSpPr>
        <p:spPr>
          <a:xfrm>
            <a:off x="8474359" y="3413991"/>
            <a:ext cx="7365442" cy="9699586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endParaRPr lang="ru-RU" sz="6000" dirty="0">
              <a:solidFill>
                <a:srgbClr val="0040F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5BEE7AF-ED6C-406E-A450-114848EFCB63}"/>
              </a:ext>
            </a:extLst>
          </p:cNvPr>
          <p:cNvSpPr/>
          <p:nvPr/>
        </p:nvSpPr>
        <p:spPr>
          <a:xfrm>
            <a:off x="16348637" y="3413991"/>
            <a:ext cx="7365442" cy="9699586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endParaRPr lang="ru-RU" sz="6000" dirty="0">
              <a:solidFill>
                <a:srgbClr val="0040F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0" name="Скругленный прямоугольник 25">
            <a:extLst>
              <a:ext uri="{FF2B5EF4-FFF2-40B4-BE49-F238E27FC236}">
                <a16:creationId xmlns:a16="http://schemas.microsoft.com/office/drawing/2014/main" id="{09D8720E-6C19-4C5E-8726-B004CCA48AFC}"/>
              </a:ext>
            </a:extLst>
          </p:cNvPr>
          <p:cNvSpPr/>
          <p:nvPr/>
        </p:nvSpPr>
        <p:spPr>
          <a:xfrm>
            <a:off x="1742385" y="5837644"/>
            <a:ext cx="5099458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лительность с учетом перехода</a:t>
            </a:r>
          </a:p>
        </p:txBody>
      </p:sp>
      <p:sp>
        <p:nvSpPr>
          <p:cNvPr id="11" name="Скругленный прямоугольник 26">
            <a:extLst>
              <a:ext uri="{FF2B5EF4-FFF2-40B4-BE49-F238E27FC236}">
                <a16:creationId xmlns:a16="http://schemas.microsoft.com/office/drawing/2014/main" id="{3EAC6842-79A8-4589-ADF1-4A4B6F0881DA}"/>
              </a:ext>
            </a:extLst>
          </p:cNvPr>
          <p:cNvSpPr/>
          <p:nvPr/>
        </p:nvSpPr>
        <p:spPr>
          <a:xfrm>
            <a:off x="2469403" y="6463044"/>
            <a:ext cx="3645422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лительность переходов</a:t>
            </a:r>
          </a:p>
        </p:txBody>
      </p:sp>
      <p:sp>
        <p:nvSpPr>
          <p:cNvPr id="12" name="Скругленный прямоугольник 28">
            <a:extLst>
              <a:ext uri="{FF2B5EF4-FFF2-40B4-BE49-F238E27FC236}">
                <a16:creationId xmlns:a16="http://schemas.microsoft.com/office/drawing/2014/main" id="{07BD1FB0-C22E-41AD-8685-2FCFC941346F}"/>
              </a:ext>
            </a:extLst>
          </p:cNvPr>
          <p:cNvSpPr/>
          <p:nvPr/>
        </p:nvSpPr>
        <p:spPr>
          <a:xfrm>
            <a:off x="2513842" y="7063536"/>
            <a:ext cx="3556540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лительность операции</a:t>
            </a:r>
          </a:p>
        </p:txBody>
      </p:sp>
      <p:sp>
        <p:nvSpPr>
          <p:cNvPr id="13" name="Скругленный прямоугольник 44">
            <a:extLst>
              <a:ext uri="{FF2B5EF4-FFF2-40B4-BE49-F238E27FC236}">
                <a16:creationId xmlns:a16="http://schemas.microsoft.com/office/drawing/2014/main" id="{CA0AE8A5-FE78-466D-B4E5-1C253CF6F9C3}"/>
              </a:ext>
            </a:extLst>
          </p:cNvPr>
          <p:cNvSpPr/>
          <p:nvPr/>
        </p:nvSpPr>
        <p:spPr>
          <a:xfrm>
            <a:off x="1974847" y="8339240"/>
            <a:ext cx="4634534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en-US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% </a:t>
            </a: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з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ацикленности переходов</a:t>
            </a:r>
          </a:p>
        </p:txBody>
      </p:sp>
      <p:sp>
        <p:nvSpPr>
          <p:cNvPr id="14" name="Скругленный прямоугольник 45">
            <a:extLst>
              <a:ext uri="{FF2B5EF4-FFF2-40B4-BE49-F238E27FC236}">
                <a16:creationId xmlns:a16="http://schemas.microsoft.com/office/drawing/2014/main" id="{6C3C1355-94B2-4FEA-961C-458A4D4472E0}"/>
              </a:ext>
            </a:extLst>
          </p:cNvPr>
          <p:cNvSpPr/>
          <p:nvPr/>
        </p:nvSpPr>
        <p:spPr>
          <a:xfrm>
            <a:off x="1957458" y="7688934"/>
            <a:ext cx="4669308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% </a:t>
            </a: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з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ацикленности операций</a:t>
            </a:r>
          </a:p>
        </p:txBody>
      </p:sp>
      <p:sp>
        <p:nvSpPr>
          <p:cNvPr id="15" name="Скругленный прямоугольник 47">
            <a:extLst>
              <a:ext uri="{FF2B5EF4-FFF2-40B4-BE49-F238E27FC236}">
                <a16:creationId xmlns:a16="http://schemas.microsoft.com/office/drawing/2014/main" id="{DBD3CD0D-B1B2-4DFD-80FC-CBD24DBA842A}"/>
              </a:ext>
            </a:extLst>
          </p:cNvPr>
          <p:cNvSpPr/>
          <p:nvPr/>
        </p:nvSpPr>
        <p:spPr>
          <a:xfrm>
            <a:off x="1974847" y="8989546"/>
            <a:ext cx="4634534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К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ол-во повторных операций</a:t>
            </a:r>
          </a:p>
        </p:txBody>
      </p:sp>
      <p:sp>
        <p:nvSpPr>
          <p:cNvPr id="16" name="Скругленный прямоугольник 48">
            <a:extLst>
              <a:ext uri="{FF2B5EF4-FFF2-40B4-BE49-F238E27FC236}">
                <a16:creationId xmlns:a16="http://schemas.microsoft.com/office/drawing/2014/main" id="{F5C7DC33-B504-4D73-A111-3910B675F7BD}"/>
              </a:ext>
            </a:extLst>
          </p:cNvPr>
          <p:cNvSpPr/>
          <p:nvPr/>
        </p:nvSpPr>
        <p:spPr>
          <a:xfrm>
            <a:off x="2448681" y="9639852"/>
            <a:ext cx="3686866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К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ол-во операций</a:t>
            </a:r>
          </a:p>
        </p:txBody>
      </p:sp>
      <p:sp>
        <p:nvSpPr>
          <p:cNvPr id="17" name="Скругленный прямоугольник 61">
            <a:extLst>
              <a:ext uri="{FF2B5EF4-FFF2-40B4-BE49-F238E27FC236}">
                <a16:creationId xmlns:a16="http://schemas.microsoft.com/office/drawing/2014/main" id="{3AF7CFAE-6312-4AC7-A9AE-6E84039B175A}"/>
              </a:ext>
            </a:extLst>
          </p:cNvPr>
          <p:cNvSpPr/>
          <p:nvPr/>
        </p:nvSpPr>
        <p:spPr>
          <a:xfrm>
            <a:off x="2311464" y="10290158"/>
            <a:ext cx="3961296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К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ол-во переходов</a:t>
            </a:r>
          </a:p>
        </p:txBody>
      </p:sp>
      <p:sp>
        <p:nvSpPr>
          <p:cNvPr id="18" name="Скругленный прямоугольник 66">
            <a:extLst>
              <a:ext uri="{FF2B5EF4-FFF2-40B4-BE49-F238E27FC236}">
                <a16:creationId xmlns:a16="http://schemas.microsoft.com/office/drawing/2014/main" id="{73F7A511-31EC-421C-B719-95F883055B03}"/>
              </a:ext>
            </a:extLst>
          </p:cNvPr>
          <p:cNvSpPr/>
          <p:nvPr/>
        </p:nvSpPr>
        <p:spPr>
          <a:xfrm>
            <a:off x="2913797" y="10940464"/>
            <a:ext cx="2756634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ата начала</a:t>
            </a:r>
          </a:p>
        </p:txBody>
      </p:sp>
      <p:sp>
        <p:nvSpPr>
          <p:cNvPr id="19" name="Скругленный прямоугольник 75">
            <a:extLst>
              <a:ext uri="{FF2B5EF4-FFF2-40B4-BE49-F238E27FC236}">
                <a16:creationId xmlns:a16="http://schemas.microsoft.com/office/drawing/2014/main" id="{DEC3B199-3042-4315-9B14-2228738BE149}"/>
              </a:ext>
            </a:extLst>
          </p:cNvPr>
          <p:cNvSpPr/>
          <p:nvPr/>
        </p:nvSpPr>
        <p:spPr>
          <a:xfrm>
            <a:off x="2570068" y="11590770"/>
            <a:ext cx="3444088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ата окончания</a:t>
            </a:r>
          </a:p>
        </p:txBody>
      </p:sp>
      <p:sp>
        <p:nvSpPr>
          <p:cNvPr id="20" name="Скругленный прямоугольник 76">
            <a:extLst>
              <a:ext uri="{FF2B5EF4-FFF2-40B4-BE49-F238E27FC236}">
                <a16:creationId xmlns:a16="http://schemas.microsoft.com/office/drawing/2014/main" id="{34E9DE6E-6D7B-47D6-9D09-3495FFC5236C}"/>
              </a:ext>
            </a:extLst>
          </p:cNvPr>
          <p:cNvSpPr/>
          <p:nvPr/>
        </p:nvSpPr>
        <p:spPr>
          <a:xfrm>
            <a:off x="2124993" y="12233960"/>
            <a:ext cx="4334242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ата окончания перехода</a:t>
            </a:r>
          </a:p>
        </p:txBody>
      </p:sp>
      <p:sp>
        <p:nvSpPr>
          <p:cNvPr id="21" name="Скругленный прямоугольник 91">
            <a:extLst>
              <a:ext uri="{FF2B5EF4-FFF2-40B4-BE49-F238E27FC236}">
                <a16:creationId xmlns:a16="http://schemas.microsoft.com/office/drawing/2014/main" id="{EBC76AEE-A2EA-42EC-BD68-CE9624CEF918}"/>
              </a:ext>
            </a:extLst>
          </p:cNvPr>
          <p:cNvSpPr/>
          <p:nvPr/>
        </p:nvSpPr>
        <p:spPr>
          <a:xfrm>
            <a:off x="1876265" y="4537032"/>
            <a:ext cx="4831698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Ч</a:t>
            </a:r>
            <a:r>
              <a:rPr lang="ru-RU" sz="20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истая длительность</a:t>
            </a:r>
          </a:p>
        </p:txBody>
      </p:sp>
      <p:sp>
        <p:nvSpPr>
          <p:cNvPr id="22" name="Скругленный прямоугольник 37">
            <a:extLst>
              <a:ext uri="{FF2B5EF4-FFF2-40B4-BE49-F238E27FC236}">
                <a16:creationId xmlns:a16="http://schemas.microsoft.com/office/drawing/2014/main" id="{791F9D8C-D979-4EE8-97A9-7A02C825849B}"/>
              </a:ext>
            </a:extLst>
          </p:cNvPr>
          <p:cNvSpPr/>
          <p:nvPr/>
        </p:nvSpPr>
        <p:spPr>
          <a:xfrm>
            <a:off x="1876265" y="5150560"/>
            <a:ext cx="4831698" cy="374571"/>
          </a:xfrm>
          <a:prstGeom prst="roundRect">
            <a:avLst/>
          </a:prstGeom>
          <a:noFill/>
          <a:ln w="9525" cap="flat">
            <a:solidFill>
              <a:srgbClr val="AAC0E6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  <a:sp3d/>
          </a:bodyPr>
          <a:lstStyle/>
          <a:p>
            <a:pPr defTabSz="914400">
              <a:lnSpc>
                <a:spcPct val="110000"/>
              </a:lnSpc>
            </a:pPr>
            <a:r>
              <a:rPr lang="ru-RU" sz="2000" b="0" dirty="0">
                <a:solidFill>
                  <a:srgbClr val="DAE3FF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чистая длительность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41E0063-BE16-4BE0-BD15-CBE0B896A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09380" y="4707910"/>
            <a:ext cx="457200" cy="457200"/>
          </a:xfrm>
          <a:prstGeom prst="rect">
            <a:avLst/>
          </a:prstGeom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636970EC-39A0-4611-A545-8268ADC9EEA4}"/>
              </a:ext>
            </a:extLst>
          </p:cNvPr>
          <p:cNvSpPr/>
          <p:nvPr/>
        </p:nvSpPr>
        <p:spPr>
          <a:xfrm>
            <a:off x="8692124" y="4359647"/>
            <a:ext cx="331354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ru-RU" sz="2400" b="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Вершины:</a:t>
            </a: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41B3F3E3-639D-4839-8758-7A7B52F56574}"/>
              </a:ext>
            </a:extLst>
          </p:cNvPr>
          <p:cNvGrpSpPr/>
          <p:nvPr/>
        </p:nvGrpSpPr>
        <p:grpSpPr>
          <a:xfrm>
            <a:off x="8913181" y="5005132"/>
            <a:ext cx="6487798" cy="1645876"/>
            <a:chOff x="4503420" y="2320290"/>
            <a:chExt cx="3230880" cy="881869"/>
          </a:xfrm>
        </p:grpSpPr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71B47046-4264-4D21-A932-A4730D72A85B}"/>
                </a:ext>
              </a:extLst>
            </p:cNvPr>
            <p:cNvGrpSpPr/>
            <p:nvPr/>
          </p:nvGrpSpPr>
          <p:grpSpPr>
            <a:xfrm>
              <a:off x="4586386" y="2420566"/>
              <a:ext cx="3064948" cy="681317"/>
              <a:chOff x="4564880" y="2415540"/>
              <a:chExt cx="3064948" cy="681317"/>
            </a:xfrm>
          </p:grpSpPr>
          <p:sp>
            <p:nvSpPr>
              <p:cNvPr id="28" name="Скругленный прямоугольник 3">
                <a:extLst>
                  <a:ext uri="{FF2B5EF4-FFF2-40B4-BE49-F238E27FC236}">
                    <a16:creationId xmlns:a16="http://schemas.microsoft.com/office/drawing/2014/main" id="{F52D97FA-02EF-41AC-AB4F-922D79A188D4}"/>
                  </a:ext>
                </a:extLst>
              </p:cNvPr>
              <p:cNvSpPr/>
              <p:nvPr/>
            </p:nvSpPr>
            <p:spPr>
              <a:xfrm>
                <a:off x="4564880" y="2415540"/>
                <a:ext cx="3064948" cy="314399"/>
              </a:xfrm>
              <a:prstGeom prst="roundRect">
                <a:avLst/>
              </a:prstGeom>
              <a:solidFill>
                <a:srgbClr val="AAC0E6">
                  <a:alpha val="20000"/>
                </a:srgbClr>
              </a:solidFill>
              <a:ln w="12700" cap="flat">
                <a:solidFill>
                  <a:srgbClr val="AAC0E6"/>
                </a:solidFill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44000" tIns="0" rIns="144000" bIns="0" numCol="1" spcCol="38100" rtlCol="0" anchor="ctr">
                <a:noAutofit/>
              </a:bodyPr>
              <a:lstStyle/>
              <a:p>
                <a:r>
                  <a:rPr lang="ru-RU" sz="2400" b="0" dirty="0">
                    <a:solidFill>
                      <a:srgbClr val="637B9B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+ Перетяните столбцы/метрики сюда</a:t>
                </a:r>
              </a:p>
            </p:txBody>
          </p:sp>
          <p:sp>
            <p:nvSpPr>
              <p:cNvPr id="49" name="Скругленный прямоугольник 3">
                <a:extLst>
                  <a:ext uri="{FF2B5EF4-FFF2-40B4-BE49-F238E27FC236}">
                    <a16:creationId xmlns:a16="http://schemas.microsoft.com/office/drawing/2014/main" id="{C985AB6F-8898-4F1A-BF6B-A72D86D590FE}"/>
                  </a:ext>
                </a:extLst>
              </p:cNvPr>
              <p:cNvSpPr/>
              <p:nvPr/>
            </p:nvSpPr>
            <p:spPr>
              <a:xfrm>
                <a:off x="4564880" y="2782458"/>
                <a:ext cx="3064948" cy="314399"/>
              </a:xfrm>
              <a:prstGeom prst="roundRect">
                <a:avLst/>
              </a:prstGeom>
              <a:solidFill>
                <a:srgbClr val="AAC0E6">
                  <a:alpha val="20000"/>
                </a:srgbClr>
              </a:solidFill>
              <a:ln w="12700" cap="flat">
                <a:solidFill>
                  <a:srgbClr val="AAC0E6"/>
                </a:solidFill>
                <a:prstDash val="sys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144000" tIns="0" rIns="144000" bIns="0" numCol="1" spcCol="38100" rtlCol="0" anchor="ctr">
                <a:noAutofit/>
              </a:bodyPr>
              <a:lstStyle/>
              <a:p>
                <a:r>
                  <a:rPr lang="ru-RU" sz="2400" b="0" dirty="0">
                    <a:solidFill>
                      <a:srgbClr val="637B9B"/>
                    </a:solidFill>
                    <a:latin typeface="SB Sans Display" panose="020B0503040504020204" pitchFamily="34" charset="0"/>
                    <a:cs typeface="SB Sans Display" panose="020B0503040504020204" pitchFamily="34" charset="0"/>
                    <a:sym typeface="Helvetica Neue Medium"/>
                  </a:rPr>
                  <a:t>+ Перетяните столбцы/метрики сюда</a:t>
                </a:r>
              </a:p>
            </p:txBody>
          </p:sp>
        </p:grpSp>
        <p:sp>
          <p:nvSpPr>
            <p:cNvPr id="52" name="Прямоугольник: скругленные углы 51">
              <a:extLst>
                <a:ext uri="{FF2B5EF4-FFF2-40B4-BE49-F238E27FC236}">
                  <a16:creationId xmlns:a16="http://schemas.microsoft.com/office/drawing/2014/main" id="{ED5CEACB-7A33-457E-87BB-96544511A883}"/>
                </a:ext>
              </a:extLst>
            </p:cNvPr>
            <p:cNvSpPr/>
            <p:nvPr/>
          </p:nvSpPr>
          <p:spPr>
            <a:xfrm>
              <a:off x="4503420" y="2320290"/>
              <a:ext cx="3230880" cy="881869"/>
            </a:xfrm>
            <a:prstGeom prst="roundRect">
              <a:avLst>
                <a:gd name="adj" fmla="val 9322"/>
              </a:avLst>
            </a:prstGeom>
            <a:noFill/>
            <a:ln>
              <a:solidFill>
                <a:srgbClr val="AAC0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</p:grp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1FC58792-EA2A-4C9B-81DB-52D54930BCF6}"/>
              </a:ext>
            </a:extLst>
          </p:cNvPr>
          <p:cNvSpPr/>
          <p:nvPr/>
        </p:nvSpPr>
        <p:spPr>
          <a:xfrm>
            <a:off x="8692124" y="6735814"/>
            <a:ext cx="331354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Ребра:</a:t>
            </a:r>
          </a:p>
        </p:txBody>
      </p:sp>
      <p:sp>
        <p:nvSpPr>
          <p:cNvPr id="55" name="Скругленный прямоугольник 3">
            <a:extLst>
              <a:ext uri="{FF2B5EF4-FFF2-40B4-BE49-F238E27FC236}">
                <a16:creationId xmlns:a16="http://schemas.microsoft.com/office/drawing/2014/main" id="{C94B90B6-3377-4B16-AEC4-32F4F5DE8269}"/>
              </a:ext>
            </a:extLst>
          </p:cNvPr>
          <p:cNvSpPr/>
          <p:nvPr/>
        </p:nvSpPr>
        <p:spPr>
          <a:xfrm>
            <a:off x="8913179" y="7331481"/>
            <a:ext cx="6487798" cy="55313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9D9EE1A-A1A2-43A6-8996-2F18C32179E8}"/>
              </a:ext>
            </a:extLst>
          </p:cNvPr>
          <p:cNvSpPr/>
          <p:nvPr/>
        </p:nvSpPr>
        <p:spPr>
          <a:xfrm>
            <a:off x="8692124" y="8021740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Метрика толщины ребра:</a:t>
            </a:r>
          </a:p>
        </p:txBody>
      </p:sp>
      <p:sp>
        <p:nvSpPr>
          <p:cNvPr id="57" name="Скругленный прямоугольник 3">
            <a:extLst>
              <a:ext uri="{FF2B5EF4-FFF2-40B4-BE49-F238E27FC236}">
                <a16:creationId xmlns:a16="http://schemas.microsoft.com/office/drawing/2014/main" id="{1DA50004-7A3E-4923-941D-D379D79C98B2}"/>
              </a:ext>
            </a:extLst>
          </p:cNvPr>
          <p:cNvSpPr/>
          <p:nvPr/>
        </p:nvSpPr>
        <p:spPr>
          <a:xfrm>
            <a:off x="8913179" y="8617406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EA9C77D-9D30-4CA4-B907-362D2DF0D939}"/>
              </a:ext>
            </a:extLst>
          </p:cNvPr>
          <p:cNvSpPr/>
          <p:nvPr/>
        </p:nvSpPr>
        <p:spPr>
          <a:xfrm>
            <a:off x="8692124" y="9336227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Группировать по:</a:t>
            </a:r>
          </a:p>
        </p:txBody>
      </p:sp>
      <p:sp>
        <p:nvSpPr>
          <p:cNvPr id="59" name="Скругленный прямоугольник 3">
            <a:extLst>
              <a:ext uri="{FF2B5EF4-FFF2-40B4-BE49-F238E27FC236}">
                <a16:creationId xmlns:a16="http://schemas.microsoft.com/office/drawing/2014/main" id="{3C083E43-8909-47A7-A2CE-6E6068C67AAC}"/>
              </a:ext>
            </a:extLst>
          </p:cNvPr>
          <p:cNvSpPr/>
          <p:nvPr/>
        </p:nvSpPr>
        <p:spPr>
          <a:xfrm>
            <a:off x="8913179" y="9931892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 + Перетяните столбец сюда</a:t>
            </a:r>
            <a:endParaRPr lang="ru-RU" sz="2400" b="0" dirty="0">
              <a:solidFill>
                <a:srgbClr val="637B9B"/>
              </a:solidFill>
              <a:latin typeface="SB Sans Display" panose="020B0503040504020204" pitchFamily="34" charset="0"/>
              <a:cs typeface="SB Sans Display" panose="020B0503040504020204" pitchFamily="34" charset="0"/>
              <a:sym typeface="Helvetica Neue Medium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09545D89-944A-474F-BB68-517775B6EE5D}"/>
              </a:ext>
            </a:extLst>
          </p:cNvPr>
          <p:cNvSpPr/>
          <p:nvPr/>
        </p:nvSpPr>
        <p:spPr>
          <a:xfrm>
            <a:off x="8692124" y="10689636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Фильтры:</a:t>
            </a:r>
          </a:p>
        </p:txBody>
      </p:sp>
      <p:sp>
        <p:nvSpPr>
          <p:cNvPr id="61" name="Скругленный прямоугольник 3">
            <a:extLst>
              <a:ext uri="{FF2B5EF4-FFF2-40B4-BE49-F238E27FC236}">
                <a16:creationId xmlns:a16="http://schemas.microsoft.com/office/drawing/2014/main" id="{6829148D-016C-4792-BEB5-F8D23EA6356B}"/>
              </a:ext>
            </a:extLst>
          </p:cNvPr>
          <p:cNvSpPr/>
          <p:nvPr/>
        </p:nvSpPr>
        <p:spPr>
          <a:xfrm>
            <a:off x="8913179" y="11285302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215568C4-C784-48E5-B500-E8371FB126E5}"/>
              </a:ext>
            </a:extLst>
          </p:cNvPr>
          <p:cNvSpPr/>
          <p:nvPr/>
        </p:nvSpPr>
        <p:spPr>
          <a:xfrm>
            <a:off x="8692124" y="12216173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Процессные фильтры</a:t>
            </a:r>
          </a:p>
        </p:txBody>
      </p:sp>
      <p:sp>
        <p:nvSpPr>
          <p:cNvPr id="64" name="Стрелка вправо 7">
            <a:extLst>
              <a:ext uri="{FF2B5EF4-FFF2-40B4-BE49-F238E27FC236}">
                <a16:creationId xmlns:a16="http://schemas.microsoft.com/office/drawing/2014/main" id="{B581D441-AF0C-4ADF-B6D6-6E2713C9AFAD}"/>
              </a:ext>
            </a:extLst>
          </p:cNvPr>
          <p:cNvSpPr/>
          <p:nvPr/>
        </p:nvSpPr>
        <p:spPr>
          <a:xfrm>
            <a:off x="8070704" y="3619779"/>
            <a:ext cx="412967" cy="989167"/>
          </a:xfrm>
          <a:prstGeom prst="rightArrow">
            <a:avLst>
              <a:gd name="adj1" fmla="val 50000"/>
              <a:gd name="adj2" fmla="val 63727"/>
            </a:avLst>
          </a:prstGeom>
          <a:solidFill>
            <a:srgbClr val="004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1651000"/>
            <a:endParaRPr lang="ru-RU" sz="6400" b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9" name="Стрелка вправо 7">
            <a:extLst>
              <a:ext uri="{FF2B5EF4-FFF2-40B4-BE49-F238E27FC236}">
                <a16:creationId xmlns:a16="http://schemas.microsoft.com/office/drawing/2014/main" id="{B581D441-AF0C-4ADF-B6D6-6E2713C9AFAD}"/>
              </a:ext>
            </a:extLst>
          </p:cNvPr>
          <p:cNvSpPr/>
          <p:nvPr/>
        </p:nvSpPr>
        <p:spPr>
          <a:xfrm>
            <a:off x="15935670" y="3619779"/>
            <a:ext cx="412967" cy="989167"/>
          </a:xfrm>
          <a:prstGeom prst="rightArrow">
            <a:avLst>
              <a:gd name="adj1" fmla="val 50000"/>
              <a:gd name="adj2" fmla="val 63727"/>
            </a:avLst>
          </a:prstGeom>
          <a:solidFill>
            <a:srgbClr val="004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1651000"/>
            <a:endParaRPr lang="ru-RU" sz="6400" b="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D7E3A54F-E534-474E-9B89-6E70ABA01E0F}"/>
              </a:ext>
            </a:extLst>
          </p:cNvPr>
          <p:cNvSpPr/>
          <p:nvPr/>
        </p:nvSpPr>
        <p:spPr>
          <a:xfrm>
            <a:off x="2784599" y="3745309"/>
            <a:ext cx="3129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Выбор метрик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7E3A54F-E534-474E-9B89-6E70ABA01E0F}"/>
              </a:ext>
            </a:extLst>
          </p:cNvPr>
          <p:cNvSpPr/>
          <p:nvPr/>
        </p:nvSpPr>
        <p:spPr>
          <a:xfrm>
            <a:off x="10098958" y="3749887"/>
            <a:ext cx="4262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Добавление метрик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D7E3A54F-E534-474E-9B89-6E70ABA01E0F}"/>
              </a:ext>
            </a:extLst>
          </p:cNvPr>
          <p:cNvSpPr/>
          <p:nvPr/>
        </p:nvSpPr>
        <p:spPr>
          <a:xfrm>
            <a:off x="16728524" y="3821974"/>
            <a:ext cx="6425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Визуализация карты процесса</a:t>
            </a:r>
          </a:p>
        </p:txBody>
      </p:sp>
      <p:sp>
        <p:nvSpPr>
          <p:cNvPr id="43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 3.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Анализ </a:t>
            </a: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карты бизнес-процесса на основе 4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0</a:t>
            </a: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+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метрик</a:t>
            </a:r>
            <a:r>
              <a:rPr lang="en-US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 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 атрибутов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3450" y="5957664"/>
            <a:ext cx="6635815" cy="606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3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stique senectus et netus">
            <a:extLst>
              <a:ext uri="{FF2B5EF4-FFF2-40B4-BE49-F238E27FC236}">
                <a16:creationId xmlns:a16="http://schemas.microsoft.com/office/drawing/2014/main" id="{FF37812D-DCEB-4E8A-A8AF-FB6EB2FB8A56}"/>
              </a:ext>
            </a:extLst>
          </p:cNvPr>
          <p:cNvSpPr/>
          <p:nvPr/>
        </p:nvSpPr>
        <p:spPr>
          <a:xfrm>
            <a:off x="609388" y="3147995"/>
            <a:ext cx="5660316" cy="4469046"/>
          </a:xfrm>
          <a:prstGeom prst="roundRect">
            <a:avLst>
              <a:gd name="adj" fmla="val 7319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16000" tIns="1872000" rIns="144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Средняя длительность процесса в 3 раза выше показателя, предусмотренного регламентом</a:t>
            </a:r>
            <a:endParaRPr sz="3200" dirty="0">
              <a:solidFill>
                <a:srgbClr val="43546A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5" name="Tristique senectus et netus">
            <a:extLst>
              <a:ext uri="{FF2B5EF4-FFF2-40B4-BE49-F238E27FC236}">
                <a16:creationId xmlns:a16="http://schemas.microsoft.com/office/drawing/2014/main" id="{895E9C09-D464-4525-A7B2-787167856BE1}"/>
              </a:ext>
            </a:extLst>
          </p:cNvPr>
          <p:cNvSpPr/>
          <p:nvPr/>
        </p:nvSpPr>
        <p:spPr>
          <a:xfrm>
            <a:off x="6502981" y="3147995"/>
            <a:ext cx="5835074" cy="4469046"/>
          </a:xfrm>
          <a:prstGeom prst="roundRect">
            <a:avLst>
              <a:gd name="adj" fmla="val 8877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16000" tIns="1872000" rIns="144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Пропускает ключевой этап в бизнес-процессе</a:t>
            </a:r>
            <a:endParaRPr sz="3200" dirty="0">
              <a:solidFill>
                <a:srgbClr val="43546A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D5A56254-22C9-4B58-8F0F-6BB771400FE9}"/>
              </a:ext>
            </a:extLst>
          </p:cNvPr>
          <p:cNvSpPr/>
          <p:nvPr/>
        </p:nvSpPr>
        <p:spPr>
          <a:xfrm>
            <a:off x="609388" y="7874345"/>
            <a:ext cx="5642588" cy="4273598"/>
          </a:xfrm>
          <a:prstGeom prst="roundRect">
            <a:avLst>
              <a:gd name="adj" fmla="val 9915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16000" tIns="1872000" rIns="144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Треть всех экземпляров процесса не доходит </a:t>
            </a:r>
            <a:b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до успешного завершения</a:t>
            </a:r>
            <a:endParaRPr sz="3200" dirty="0">
              <a:solidFill>
                <a:srgbClr val="43546A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7" name="Tristique senectus et netus">
            <a:extLst>
              <a:ext uri="{FF2B5EF4-FFF2-40B4-BE49-F238E27FC236}">
                <a16:creationId xmlns:a16="http://schemas.microsoft.com/office/drawing/2014/main" id="{26FDCE60-41D5-4BDF-839D-FB608FCA22F6}"/>
              </a:ext>
            </a:extLst>
          </p:cNvPr>
          <p:cNvSpPr/>
          <p:nvPr/>
        </p:nvSpPr>
        <p:spPr>
          <a:xfrm>
            <a:off x="6502980" y="7874345"/>
            <a:ext cx="5855904" cy="4273598"/>
          </a:xfrm>
          <a:prstGeom prst="roundRect">
            <a:avLst>
              <a:gd name="adj" fmla="val 8357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16000" tIns="1872000" rIns="144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Вариативность путей процесса составляет 30</a:t>
            </a:r>
            <a:r>
              <a:rPr lang="en-US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%</a:t>
            </a:r>
            <a:r>
              <a:rPr lang="ru-RU" sz="32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, что говорит об отсутствии отлаженных процессов</a:t>
            </a:r>
            <a:endParaRPr sz="3200" dirty="0">
              <a:solidFill>
                <a:srgbClr val="43546A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2F204CDF-9D48-4E6F-89A8-65A19686C802}"/>
              </a:ext>
            </a:extLst>
          </p:cNvPr>
          <p:cNvGrpSpPr/>
          <p:nvPr/>
        </p:nvGrpSpPr>
        <p:grpSpPr>
          <a:xfrm>
            <a:off x="13482833" y="3518846"/>
            <a:ext cx="3210054" cy="8164780"/>
            <a:chOff x="7188677" y="1758197"/>
            <a:chExt cx="1646589" cy="4188103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0AF4607A-33C7-424D-88BD-95452505D3E9}"/>
                </a:ext>
              </a:extLst>
            </p:cNvPr>
            <p:cNvSpPr/>
            <p:nvPr/>
          </p:nvSpPr>
          <p:spPr>
            <a:xfrm>
              <a:off x="7818008" y="3579321"/>
              <a:ext cx="388371" cy="189448"/>
            </a:xfrm>
            <a:prstGeom prst="rect">
              <a:avLst/>
            </a:prstGeom>
            <a:solidFill>
              <a:srgbClr val="004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1CE848AA-CE32-4968-9799-CD9B3B4F42AA}"/>
                </a:ext>
              </a:extLst>
            </p:cNvPr>
            <p:cNvSpPr/>
            <p:nvPr/>
          </p:nvSpPr>
          <p:spPr>
            <a:xfrm>
              <a:off x="7818008" y="2914004"/>
              <a:ext cx="388371" cy="189448"/>
            </a:xfrm>
            <a:prstGeom prst="rect">
              <a:avLst/>
            </a:prstGeom>
            <a:solidFill>
              <a:srgbClr val="004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216BB8EC-DD53-4C84-970E-8098BA3873C8}"/>
                </a:ext>
              </a:extLst>
            </p:cNvPr>
            <p:cNvSpPr/>
            <p:nvPr/>
          </p:nvSpPr>
          <p:spPr>
            <a:xfrm>
              <a:off x="7818008" y="3248456"/>
              <a:ext cx="388371" cy="189448"/>
            </a:xfrm>
            <a:prstGeom prst="rect">
              <a:avLst/>
            </a:prstGeom>
            <a:solidFill>
              <a:srgbClr val="004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cxnSp>
          <p:nvCxnSpPr>
            <p:cNvPr id="14" name="Скругленная соединительная линия 80">
              <a:extLst>
                <a:ext uri="{FF2B5EF4-FFF2-40B4-BE49-F238E27FC236}">
                  <a16:creationId xmlns:a16="http://schemas.microsoft.com/office/drawing/2014/main" id="{9EAAF44A-1032-4B98-86F2-B6F00AC52541}"/>
                </a:ext>
              </a:extLst>
            </p:cNvPr>
            <p:cNvCxnSpPr>
              <a:stCxn id="11" idx="1"/>
              <a:endCxn id="12" idx="1"/>
            </p:cNvCxnSpPr>
            <p:nvPr/>
          </p:nvCxnSpPr>
          <p:spPr>
            <a:xfrm rot="10800000">
              <a:off x="7818008" y="3008728"/>
              <a:ext cx="6355" cy="665316"/>
            </a:xfrm>
            <a:prstGeom prst="curvedConnector3">
              <a:avLst>
                <a:gd name="adj1" fmla="val 3055811"/>
              </a:avLst>
            </a:prstGeom>
            <a:noFill/>
            <a:ln w="25400" cap="flat">
              <a:solidFill>
                <a:srgbClr val="0040FF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" name="Прямая со стрелкой 14">
              <a:extLst>
                <a:ext uri="{FF2B5EF4-FFF2-40B4-BE49-F238E27FC236}">
                  <a16:creationId xmlns:a16="http://schemas.microsoft.com/office/drawing/2014/main" id="{5D742F9D-8730-4138-9F6C-6A9EF4B015CA}"/>
                </a:ext>
              </a:extLst>
            </p:cNvPr>
            <p:cNvCxnSpPr>
              <a:stCxn id="11" idx="0"/>
              <a:endCxn id="13" idx="2"/>
            </p:cNvCxnSpPr>
            <p:nvPr/>
          </p:nvCxnSpPr>
          <p:spPr>
            <a:xfrm flipV="1">
              <a:off x="8012194" y="3389380"/>
              <a:ext cx="0" cy="238464"/>
            </a:xfrm>
            <a:prstGeom prst="straightConnector1">
              <a:avLst/>
            </a:prstGeom>
            <a:noFill/>
            <a:ln w="25400" cap="flat">
              <a:solidFill>
                <a:srgbClr val="0040FF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16" name="Умножение 89">
              <a:extLst>
                <a:ext uri="{FF2B5EF4-FFF2-40B4-BE49-F238E27FC236}">
                  <a16:creationId xmlns:a16="http://schemas.microsoft.com/office/drawing/2014/main" id="{81E6C5E9-D12B-47F1-8804-BEA7B96F4CBE}"/>
                </a:ext>
              </a:extLst>
            </p:cNvPr>
            <p:cNvSpPr/>
            <p:nvPr/>
          </p:nvSpPr>
          <p:spPr>
            <a:xfrm>
              <a:off x="7948303" y="3355457"/>
              <a:ext cx="133004" cy="339687"/>
            </a:xfrm>
            <a:prstGeom prst="mathMultiply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304358A8-801E-47D7-A18E-107BAC25A1BB}"/>
                </a:ext>
              </a:extLst>
            </p:cNvPr>
            <p:cNvSpPr/>
            <p:nvPr/>
          </p:nvSpPr>
          <p:spPr>
            <a:xfrm>
              <a:off x="7818008" y="1758197"/>
              <a:ext cx="388371" cy="189448"/>
            </a:xfrm>
            <a:prstGeom prst="rect">
              <a:avLst/>
            </a:prstGeom>
            <a:solidFill>
              <a:srgbClr val="004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4FAF51CF-F976-4AE1-A5DC-0B5A8775EFEF}"/>
                </a:ext>
              </a:extLst>
            </p:cNvPr>
            <p:cNvSpPr/>
            <p:nvPr/>
          </p:nvSpPr>
          <p:spPr>
            <a:xfrm>
              <a:off x="7818008" y="2287759"/>
              <a:ext cx="388371" cy="189448"/>
            </a:xfrm>
            <a:prstGeom prst="rect">
              <a:avLst/>
            </a:prstGeom>
            <a:solidFill>
              <a:srgbClr val="004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defTabSz="1651000"/>
              <a:endParaRPr lang="ru-RU" sz="2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2756D89-E9CC-4F79-B2DB-6CE242B7A82A}"/>
                </a:ext>
              </a:extLst>
            </p:cNvPr>
            <p:cNvSpPr txBox="1"/>
            <p:nvPr/>
          </p:nvSpPr>
          <p:spPr>
            <a:xfrm>
              <a:off x="7687663" y="1957545"/>
              <a:ext cx="649061" cy="2946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defTabSz="1651000"/>
              <a:r>
                <a:rPr lang="en-US" sz="2400" dirty="0" smtClean="0">
                  <a:solidFill>
                    <a:srgbClr val="FF0000"/>
                  </a:solidFill>
                </a:rPr>
                <a:t>3</a:t>
              </a:r>
              <a:r>
                <a:rPr lang="ru-RU" sz="2400" dirty="0" smtClean="0">
                  <a:solidFill>
                    <a:srgbClr val="FF0000"/>
                  </a:solidFill>
                </a:rPr>
                <a:t> дн</a:t>
              </a:r>
              <a:r>
                <a:rPr lang="ru-RU" sz="2400" dirty="0">
                  <a:solidFill>
                    <a:srgbClr val="FF0000"/>
                  </a:solidFill>
                </a:rPr>
                <a:t>я</a:t>
              </a:r>
            </a:p>
          </p:txBody>
        </p: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0E72D999-667B-4D31-9D68-A0448799D41B}"/>
                </a:ext>
              </a:extLst>
            </p:cNvPr>
            <p:cNvCxnSpPr>
              <a:stCxn id="18" idx="0"/>
              <a:endCxn id="19" idx="2"/>
            </p:cNvCxnSpPr>
            <p:nvPr/>
          </p:nvCxnSpPr>
          <p:spPr>
            <a:xfrm flipV="1">
              <a:off x="8012194" y="2176760"/>
              <a:ext cx="0" cy="159522"/>
            </a:xfrm>
            <a:prstGeom prst="line">
              <a:avLst/>
            </a:prstGeom>
            <a:noFill/>
            <a:ln w="25400" cap="flat">
              <a:solidFill>
                <a:srgbClr val="0040FF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21" name="Прямая со стрелкой 20">
              <a:extLst>
                <a:ext uri="{FF2B5EF4-FFF2-40B4-BE49-F238E27FC236}">
                  <a16:creationId xmlns:a16="http://schemas.microsoft.com/office/drawing/2014/main" id="{10F95C08-B66F-4D4B-81AC-D05AAE58A0BC}"/>
                </a:ext>
              </a:extLst>
            </p:cNvPr>
            <p:cNvCxnSpPr>
              <a:stCxn id="19" idx="0"/>
              <a:endCxn id="17" idx="2"/>
            </p:cNvCxnSpPr>
            <p:nvPr/>
          </p:nvCxnSpPr>
          <p:spPr>
            <a:xfrm flipV="1">
              <a:off x="8012194" y="1899121"/>
              <a:ext cx="0" cy="133905"/>
            </a:xfrm>
            <a:prstGeom prst="straightConnector1">
              <a:avLst/>
            </a:prstGeom>
            <a:noFill/>
            <a:ln w="25400" cap="flat">
              <a:solidFill>
                <a:srgbClr val="0040FF"/>
              </a:solidFill>
              <a:prstDash val="solid"/>
              <a:miter lim="400000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B13C9845-41E4-41EC-A024-CBB0F80DFEDC}"/>
                </a:ext>
              </a:extLst>
            </p:cNvPr>
            <p:cNvGrpSpPr/>
            <p:nvPr/>
          </p:nvGrpSpPr>
          <p:grpSpPr>
            <a:xfrm>
              <a:off x="7188677" y="4001936"/>
              <a:ext cx="1646589" cy="854764"/>
              <a:chOff x="6096000" y="4062050"/>
              <a:chExt cx="1646589" cy="854764"/>
            </a:xfrm>
          </p:grpSpPr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F991D808-B217-4F26-B981-93FD8710D10F}"/>
                  </a:ext>
                </a:extLst>
              </p:cNvPr>
              <p:cNvSpPr/>
              <p:nvPr/>
            </p:nvSpPr>
            <p:spPr>
              <a:xfrm>
                <a:off x="6725331" y="4727366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618F0766-28AF-44F0-B458-CCC0A0ECF6D2}"/>
                  </a:ext>
                </a:extLst>
              </p:cNvPr>
              <p:cNvSpPr/>
              <p:nvPr/>
            </p:nvSpPr>
            <p:spPr>
              <a:xfrm>
                <a:off x="6725331" y="4062050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24" name="Прямоугольник 23">
                <a:extLst>
                  <a:ext uri="{FF2B5EF4-FFF2-40B4-BE49-F238E27FC236}">
                    <a16:creationId xmlns:a16="http://schemas.microsoft.com/office/drawing/2014/main" id="{23761104-E9D9-4218-938C-06C1B2FA53FD}"/>
                  </a:ext>
                </a:extLst>
              </p:cNvPr>
              <p:cNvSpPr/>
              <p:nvPr/>
            </p:nvSpPr>
            <p:spPr>
              <a:xfrm>
                <a:off x="6096000" y="4322930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25" name="Прямоугольник 24">
                <a:extLst>
                  <a:ext uri="{FF2B5EF4-FFF2-40B4-BE49-F238E27FC236}">
                    <a16:creationId xmlns:a16="http://schemas.microsoft.com/office/drawing/2014/main" id="{643675EA-F082-40A6-9E2E-41ED9D688F38}"/>
                  </a:ext>
                </a:extLst>
              </p:cNvPr>
              <p:cNvSpPr/>
              <p:nvPr/>
            </p:nvSpPr>
            <p:spPr>
              <a:xfrm>
                <a:off x="7354218" y="4322930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26" name="Прямая со стрелкой 25">
                <a:extLst>
                  <a:ext uri="{FF2B5EF4-FFF2-40B4-BE49-F238E27FC236}">
                    <a16:creationId xmlns:a16="http://schemas.microsoft.com/office/drawing/2014/main" id="{681AA25E-BF4B-4866-ACE5-B1288381D24A}"/>
                  </a:ext>
                </a:extLst>
              </p:cNvPr>
              <p:cNvCxnSpPr>
                <a:stCxn id="23" idx="2"/>
                <a:endCxn id="22" idx="0"/>
              </p:cNvCxnSpPr>
              <p:nvPr/>
            </p:nvCxnSpPr>
            <p:spPr>
              <a:xfrm>
                <a:off x="6919517" y="4202975"/>
                <a:ext cx="0" cy="572916"/>
              </a:xfrm>
              <a:prstGeom prst="straightConnector1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7" name="Скругленная соединительная линия 117">
                <a:extLst>
                  <a:ext uri="{FF2B5EF4-FFF2-40B4-BE49-F238E27FC236}">
                    <a16:creationId xmlns:a16="http://schemas.microsoft.com/office/drawing/2014/main" id="{0219F7D0-1BFD-4C78-B8FA-D07B9EDED6EC}"/>
                  </a:ext>
                </a:extLst>
              </p:cNvPr>
              <p:cNvCxnSpPr>
                <a:stCxn id="23" idx="1"/>
                <a:endCxn id="24" idx="0"/>
              </p:cNvCxnSpPr>
              <p:nvPr/>
            </p:nvCxnSpPr>
            <p:spPr>
              <a:xfrm rot="10800000" flipV="1">
                <a:off x="6290186" y="4156774"/>
                <a:ext cx="435145" cy="214679"/>
              </a:xfrm>
              <a:prstGeom prst="curvedConnector2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8" name="Скругленная соединительная линия 119">
                <a:extLst>
                  <a:ext uri="{FF2B5EF4-FFF2-40B4-BE49-F238E27FC236}">
                    <a16:creationId xmlns:a16="http://schemas.microsoft.com/office/drawing/2014/main" id="{F9125A8E-7B14-4C7B-916C-675814ED56DD}"/>
                  </a:ext>
                </a:extLst>
              </p:cNvPr>
              <p:cNvCxnSpPr>
                <a:stCxn id="24" idx="2"/>
                <a:endCxn id="22" idx="0"/>
              </p:cNvCxnSpPr>
              <p:nvPr/>
            </p:nvCxnSpPr>
            <p:spPr>
              <a:xfrm rot="16200000" flipH="1">
                <a:off x="6448833" y="4305206"/>
                <a:ext cx="312036" cy="629331"/>
              </a:xfrm>
              <a:prstGeom prst="curvedConnector3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29" name="Скругленная соединительная линия 121">
                <a:extLst>
                  <a:ext uri="{FF2B5EF4-FFF2-40B4-BE49-F238E27FC236}">
                    <a16:creationId xmlns:a16="http://schemas.microsoft.com/office/drawing/2014/main" id="{4F47C48D-606B-41AC-8086-C39CB582CF6A}"/>
                  </a:ext>
                </a:extLst>
              </p:cNvPr>
              <p:cNvCxnSpPr>
                <a:stCxn id="23" idx="3"/>
                <a:endCxn id="25" idx="0"/>
              </p:cNvCxnSpPr>
              <p:nvPr/>
            </p:nvCxnSpPr>
            <p:spPr>
              <a:xfrm>
                <a:off x="7113702" y="4156774"/>
                <a:ext cx="434702" cy="214679"/>
              </a:xfrm>
              <a:prstGeom prst="curvedConnector2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0" name="Скругленная соединительная линия 123">
                <a:extLst>
                  <a:ext uri="{FF2B5EF4-FFF2-40B4-BE49-F238E27FC236}">
                    <a16:creationId xmlns:a16="http://schemas.microsoft.com/office/drawing/2014/main" id="{EEFF3373-7058-4FED-9E4B-00731DCBFD07}"/>
                  </a:ext>
                </a:extLst>
              </p:cNvPr>
              <p:cNvCxnSpPr>
                <a:stCxn id="25" idx="2"/>
                <a:endCxn id="22" idx="0"/>
              </p:cNvCxnSpPr>
              <p:nvPr/>
            </p:nvCxnSpPr>
            <p:spPr>
              <a:xfrm rot="5400000">
                <a:off x="7077943" y="4305428"/>
                <a:ext cx="312036" cy="628887"/>
              </a:xfrm>
              <a:prstGeom prst="curvedConnector3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31" name="Умножение 125">
                <a:extLst>
                  <a:ext uri="{FF2B5EF4-FFF2-40B4-BE49-F238E27FC236}">
                    <a16:creationId xmlns:a16="http://schemas.microsoft.com/office/drawing/2014/main" id="{EBF53EA4-1837-40AD-AA29-0F2B890988F3}"/>
                  </a:ext>
                </a:extLst>
              </p:cNvPr>
              <p:cNvSpPr/>
              <p:nvPr/>
            </p:nvSpPr>
            <p:spPr>
              <a:xfrm>
                <a:off x="7198049" y="4444626"/>
                <a:ext cx="133004" cy="339687"/>
              </a:xfrm>
              <a:prstGeom prst="mathMultiply">
                <a:avLst/>
              </a:prstGeom>
              <a:solidFill>
                <a:srgbClr val="FF0000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grpSp>
          <p:nvGrpSpPr>
            <p:cNvPr id="49" name="Группа 48">
              <a:extLst>
                <a:ext uri="{FF2B5EF4-FFF2-40B4-BE49-F238E27FC236}">
                  <a16:creationId xmlns:a16="http://schemas.microsoft.com/office/drawing/2014/main" id="{F8248695-AB5A-44ED-B2B7-BB1CF9090315}"/>
                </a:ext>
              </a:extLst>
            </p:cNvPr>
            <p:cNvGrpSpPr/>
            <p:nvPr/>
          </p:nvGrpSpPr>
          <p:grpSpPr>
            <a:xfrm>
              <a:off x="7188677" y="5091535"/>
              <a:ext cx="1646589" cy="854765"/>
              <a:chOff x="6096000" y="5023447"/>
              <a:chExt cx="1646589" cy="854765"/>
            </a:xfrm>
          </p:grpSpPr>
          <p:sp>
            <p:nvSpPr>
              <p:cNvPr id="32" name="Прямоугольник 31">
                <a:extLst>
                  <a:ext uri="{FF2B5EF4-FFF2-40B4-BE49-F238E27FC236}">
                    <a16:creationId xmlns:a16="http://schemas.microsoft.com/office/drawing/2014/main" id="{596D2638-6628-440E-B2BE-09F66E3BE1DA}"/>
                  </a:ext>
                </a:extLst>
              </p:cNvPr>
              <p:cNvSpPr/>
              <p:nvPr/>
            </p:nvSpPr>
            <p:spPr>
              <a:xfrm>
                <a:off x="6725331" y="5688764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33" name="Прямоугольник 32">
                <a:extLst>
                  <a:ext uri="{FF2B5EF4-FFF2-40B4-BE49-F238E27FC236}">
                    <a16:creationId xmlns:a16="http://schemas.microsoft.com/office/drawing/2014/main" id="{302F0611-1DC0-4582-AAD8-B2EC9C66ADA5}"/>
                  </a:ext>
                </a:extLst>
              </p:cNvPr>
              <p:cNvSpPr/>
              <p:nvPr/>
            </p:nvSpPr>
            <p:spPr>
              <a:xfrm>
                <a:off x="6725331" y="5023447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34" name="Прямоугольник 33">
                <a:extLst>
                  <a:ext uri="{FF2B5EF4-FFF2-40B4-BE49-F238E27FC236}">
                    <a16:creationId xmlns:a16="http://schemas.microsoft.com/office/drawing/2014/main" id="{2B590847-727F-46F9-AC39-6D256D6207BE}"/>
                  </a:ext>
                </a:extLst>
              </p:cNvPr>
              <p:cNvSpPr/>
              <p:nvPr/>
            </p:nvSpPr>
            <p:spPr>
              <a:xfrm>
                <a:off x="6096000" y="5284327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35" name="Прямоугольник 34">
                <a:extLst>
                  <a:ext uri="{FF2B5EF4-FFF2-40B4-BE49-F238E27FC236}">
                    <a16:creationId xmlns:a16="http://schemas.microsoft.com/office/drawing/2014/main" id="{DBEEFD08-22C3-4456-8A2C-7C222386F062}"/>
                  </a:ext>
                </a:extLst>
              </p:cNvPr>
              <p:cNvSpPr/>
              <p:nvPr/>
            </p:nvSpPr>
            <p:spPr>
              <a:xfrm>
                <a:off x="7354218" y="5284327"/>
                <a:ext cx="388371" cy="189448"/>
              </a:xfrm>
              <a:prstGeom prst="rect">
                <a:avLst/>
              </a:prstGeom>
              <a:solidFill>
                <a:srgbClr val="0040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defTabSz="1651000"/>
                <a:endParaRPr lang="ru-RU" sz="2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cxnSp>
            <p:nvCxnSpPr>
              <p:cNvPr id="36" name="Прямая со стрелкой 35">
                <a:extLst>
                  <a:ext uri="{FF2B5EF4-FFF2-40B4-BE49-F238E27FC236}">
                    <a16:creationId xmlns:a16="http://schemas.microsoft.com/office/drawing/2014/main" id="{92568B60-B13F-42E5-987C-5E41BD48ED92}"/>
                  </a:ext>
                </a:extLst>
              </p:cNvPr>
              <p:cNvCxnSpPr>
                <a:stCxn id="33" idx="2"/>
                <a:endCxn id="32" idx="0"/>
              </p:cNvCxnSpPr>
              <p:nvPr/>
            </p:nvCxnSpPr>
            <p:spPr>
              <a:xfrm>
                <a:off x="6919517" y="5164372"/>
                <a:ext cx="0" cy="572916"/>
              </a:xfrm>
              <a:prstGeom prst="straightConnector1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7" name="Скругленная соединительная линия 131">
                <a:extLst>
                  <a:ext uri="{FF2B5EF4-FFF2-40B4-BE49-F238E27FC236}">
                    <a16:creationId xmlns:a16="http://schemas.microsoft.com/office/drawing/2014/main" id="{F22C695B-36AC-4763-8D96-1A3D80361C41}"/>
                  </a:ext>
                </a:extLst>
              </p:cNvPr>
              <p:cNvCxnSpPr>
                <a:stCxn id="33" idx="1"/>
                <a:endCxn id="34" idx="0"/>
              </p:cNvCxnSpPr>
              <p:nvPr/>
            </p:nvCxnSpPr>
            <p:spPr>
              <a:xfrm rot="10800000" flipV="1">
                <a:off x="6290186" y="5118171"/>
                <a:ext cx="435145" cy="214679"/>
              </a:xfrm>
              <a:prstGeom prst="curvedConnector2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8" name="Скругленная соединительная линия 132">
                <a:extLst>
                  <a:ext uri="{FF2B5EF4-FFF2-40B4-BE49-F238E27FC236}">
                    <a16:creationId xmlns:a16="http://schemas.microsoft.com/office/drawing/2014/main" id="{6DED8434-4C41-45A4-993E-EEDF01D3E752}"/>
                  </a:ext>
                </a:extLst>
              </p:cNvPr>
              <p:cNvCxnSpPr>
                <a:stCxn id="34" idx="2"/>
                <a:endCxn id="32" idx="0"/>
              </p:cNvCxnSpPr>
              <p:nvPr/>
            </p:nvCxnSpPr>
            <p:spPr>
              <a:xfrm rot="16200000" flipH="1">
                <a:off x="6448833" y="5266604"/>
                <a:ext cx="312036" cy="629331"/>
              </a:xfrm>
              <a:prstGeom prst="curvedConnector3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9" name="Скругленная соединительная линия 133">
                <a:extLst>
                  <a:ext uri="{FF2B5EF4-FFF2-40B4-BE49-F238E27FC236}">
                    <a16:creationId xmlns:a16="http://schemas.microsoft.com/office/drawing/2014/main" id="{D367699D-F0C5-45CE-B2D1-DC5A878DC679}"/>
                  </a:ext>
                </a:extLst>
              </p:cNvPr>
              <p:cNvCxnSpPr>
                <a:stCxn id="33" idx="3"/>
                <a:endCxn id="35" idx="0"/>
              </p:cNvCxnSpPr>
              <p:nvPr/>
            </p:nvCxnSpPr>
            <p:spPr>
              <a:xfrm>
                <a:off x="7113702" y="5118172"/>
                <a:ext cx="434702" cy="214679"/>
              </a:xfrm>
              <a:prstGeom prst="curvedConnector2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0" name="Скругленная соединительная линия 134">
                <a:extLst>
                  <a:ext uri="{FF2B5EF4-FFF2-40B4-BE49-F238E27FC236}">
                    <a16:creationId xmlns:a16="http://schemas.microsoft.com/office/drawing/2014/main" id="{FB00DD69-3BFB-4570-87C3-6AA220D60FCB}"/>
                  </a:ext>
                </a:extLst>
              </p:cNvPr>
              <p:cNvCxnSpPr>
                <a:stCxn id="35" idx="2"/>
                <a:endCxn id="32" idx="0"/>
              </p:cNvCxnSpPr>
              <p:nvPr/>
            </p:nvCxnSpPr>
            <p:spPr>
              <a:xfrm rot="5400000">
                <a:off x="7077943" y="5266826"/>
                <a:ext cx="312036" cy="628887"/>
              </a:xfrm>
              <a:prstGeom prst="curvedConnector3">
                <a:avLst/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1" name="Скругленная соединительная линия 136">
                <a:extLst>
                  <a:ext uri="{FF2B5EF4-FFF2-40B4-BE49-F238E27FC236}">
                    <a16:creationId xmlns:a16="http://schemas.microsoft.com/office/drawing/2014/main" id="{8C20ABB9-BFAC-4A27-84C0-087E4B655DD4}"/>
                  </a:ext>
                </a:extLst>
              </p:cNvPr>
              <p:cNvCxnSpPr>
                <a:stCxn id="32" idx="0"/>
                <a:endCxn id="33" idx="1"/>
              </p:cNvCxnSpPr>
              <p:nvPr/>
            </p:nvCxnSpPr>
            <p:spPr>
              <a:xfrm rot="16200000" flipV="1">
                <a:off x="6512866" y="5330637"/>
                <a:ext cx="619116" cy="194186"/>
              </a:xfrm>
              <a:prstGeom prst="curvedConnector4">
                <a:avLst>
                  <a:gd name="adj1" fmla="val 43529"/>
                  <a:gd name="adj2" fmla="val 158904"/>
                </a:avLst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2" name="Скругленная соединительная линия 144">
                <a:extLst>
                  <a:ext uri="{FF2B5EF4-FFF2-40B4-BE49-F238E27FC236}">
                    <a16:creationId xmlns:a16="http://schemas.microsoft.com/office/drawing/2014/main" id="{AF8FDB2B-92DC-4304-9B65-FE3141BC9A82}"/>
                  </a:ext>
                </a:extLst>
              </p:cNvPr>
              <p:cNvCxnSpPr>
                <a:stCxn id="34" idx="2"/>
                <a:endCxn id="33" idx="2"/>
              </p:cNvCxnSpPr>
              <p:nvPr/>
            </p:nvCxnSpPr>
            <p:spPr>
              <a:xfrm rot="5400000" flipH="1" flipV="1">
                <a:off x="6474411" y="4980146"/>
                <a:ext cx="260879" cy="629331"/>
              </a:xfrm>
              <a:prstGeom prst="curvedConnector3">
                <a:avLst>
                  <a:gd name="adj1" fmla="val -43845"/>
                </a:avLst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43" name="Скругленная соединительная линия 146">
                <a:extLst>
                  <a:ext uri="{FF2B5EF4-FFF2-40B4-BE49-F238E27FC236}">
                    <a16:creationId xmlns:a16="http://schemas.microsoft.com/office/drawing/2014/main" id="{1A5D5B15-2102-454C-8A3A-EB379D8EB33A}"/>
                  </a:ext>
                </a:extLst>
              </p:cNvPr>
              <p:cNvCxnSpPr>
                <a:stCxn id="34" idx="2"/>
                <a:endCxn id="35" idx="2"/>
              </p:cNvCxnSpPr>
              <p:nvPr/>
            </p:nvCxnSpPr>
            <p:spPr>
              <a:xfrm rot="16200000" flipH="1">
                <a:off x="6919295" y="4796142"/>
                <a:ext cx="6355" cy="1258218"/>
              </a:xfrm>
              <a:prstGeom prst="curvedConnector3">
                <a:avLst>
                  <a:gd name="adj1" fmla="val 1800000"/>
                </a:avLst>
              </a:prstGeom>
              <a:noFill/>
              <a:ln w="25400" cap="flat">
                <a:solidFill>
                  <a:srgbClr val="0040FF"/>
                </a:solidFill>
                <a:prstDash val="solid"/>
                <a:miter lim="400000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8F83105D-BC10-45B4-896B-C49FEB147186}"/>
              </a:ext>
            </a:extLst>
          </p:cNvPr>
          <p:cNvSpPr txBox="1"/>
          <p:nvPr/>
        </p:nvSpPr>
        <p:spPr>
          <a:xfrm>
            <a:off x="17315789" y="8167790"/>
            <a:ext cx="5379714" cy="703739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algn="l" defTabSz="1651000"/>
            <a:r>
              <a:rPr lang="ru-RU" sz="28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Сброс экземпляра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760271B-671D-484E-B447-70C46C2094BF}"/>
              </a:ext>
            </a:extLst>
          </p:cNvPr>
          <p:cNvSpPr txBox="1"/>
          <p:nvPr/>
        </p:nvSpPr>
        <p:spPr>
          <a:xfrm>
            <a:off x="17315789" y="10268564"/>
            <a:ext cx="5379714" cy="703739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algn="l" defTabSz="1651000"/>
            <a:r>
              <a:rPr lang="ru-RU" sz="28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Пинг-понг, возврат в себя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827D4BC-6986-4E0A-A17E-3C293DD77567}"/>
              </a:ext>
            </a:extLst>
          </p:cNvPr>
          <p:cNvSpPr txBox="1"/>
          <p:nvPr/>
        </p:nvSpPr>
        <p:spPr>
          <a:xfrm>
            <a:off x="17315789" y="3847497"/>
            <a:ext cx="5379714" cy="703739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algn="l" defTabSz="1651000"/>
            <a:r>
              <a:rPr lang="ru-RU" sz="28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Избыточная длительность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3C9D16-7EB2-4D3E-9E2D-B12AB10D2CE9}"/>
              </a:ext>
            </a:extLst>
          </p:cNvPr>
          <p:cNvSpPr txBox="1"/>
          <p:nvPr/>
        </p:nvSpPr>
        <p:spPr>
          <a:xfrm>
            <a:off x="17315789" y="6130422"/>
            <a:ext cx="5379714" cy="703739"/>
          </a:xfrm>
          <a:prstGeom prst="round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algn="l" defTabSz="1651000"/>
            <a:r>
              <a:rPr lang="ru-RU" sz="28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Недостающая операция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87FC303C-9962-48FB-B399-7DB6800EB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99004" y="8345232"/>
            <a:ext cx="609352" cy="609352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B96F9BD2-9C7B-4399-A024-6B48FA1F0A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1244" y="8345232"/>
            <a:ext cx="609352" cy="609352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89D6D80-5FF1-4EAE-A473-E35F33DC60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99886" y="3613444"/>
            <a:ext cx="609352" cy="609352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6C6F4D0D-0E9A-4E27-959B-9B1B39B142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1308" y="3613444"/>
            <a:ext cx="609352" cy="609352"/>
          </a:xfrm>
          <a:prstGeom prst="rect">
            <a:avLst/>
          </a:prstGeom>
        </p:spPr>
      </p:pic>
      <p:sp>
        <p:nvSpPr>
          <p:cNvPr id="53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Что можно выяснить с помощью карты процесса на этом этапе?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7209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D43CFE88-AC01-45AD-9F88-CBC8B0852E89}"/>
              </a:ext>
            </a:extLst>
          </p:cNvPr>
          <p:cNvSpPr/>
          <p:nvPr/>
        </p:nvSpPr>
        <p:spPr>
          <a:xfrm>
            <a:off x="630657" y="3180073"/>
            <a:ext cx="15518184" cy="9863950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r>
              <a:rPr lang="ru-RU" sz="3200" dirty="0" smtClean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Около </a:t>
            </a:r>
            <a:r>
              <a:rPr lang="ru-RU" sz="3600" dirty="0" smtClean="0">
                <a:solidFill>
                  <a:srgbClr val="032F45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50</a:t>
            </a:r>
            <a:r>
              <a:rPr lang="ru-RU" sz="3200" dirty="0" smtClean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 различных </a:t>
            </a:r>
            <a:r>
              <a:rPr lang="ru-RU" sz="3200" dirty="0" err="1" smtClean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виджетов</a:t>
            </a:r>
            <a:endParaRPr lang="ru-RU" sz="3200" dirty="0">
              <a:solidFill>
                <a:srgbClr val="0040FF"/>
              </a:solidFill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8D06F4A9-C352-46A2-855D-BB1C81EA56EF}"/>
              </a:ext>
            </a:extLst>
          </p:cNvPr>
          <p:cNvGrpSpPr/>
          <p:nvPr/>
        </p:nvGrpSpPr>
        <p:grpSpPr>
          <a:xfrm>
            <a:off x="1130010" y="4365851"/>
            <a:ext cx="14574402" cy="8198102"/>
            <a:chOff x="1275887" y="965200"/>
            <a:chExt cx="9428481" cy="5303521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2C1DD117-3E5B-43B7-971A-7B26D3443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5887" y="965200"/>
              <a:ext cx="9428481" cy="5303521"/>
            </a:xfrm>
            <a:prstGeom prst="roundRect">
              <a:avLst>
                <a:gd name="adj" fmla="val 3640"/>
              </a:avLst>
            </a:prstGeom>
            <a:ln>
              <a:solidFill>
                <a:srgbClr val="AAC0E6"/>
              </a:solidFill>
            </a:ln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8B8EE975-E081-4851-AAD0-EAAEF8CE7428}"/>
                </a:ext>
              </a:extLst>
            </p:cNvPr>
            <p:cNvSpPr/>
            <p:nvPr/>
          </p:nvSpPr>
          <p:spPr>
            <a:xfrm>
              <a:off x="1643604" y="2048719"/>
              <a:ext cx="8773611" cy="39469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/>
            </a:p>
          </p:txBody>
        </p:sp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B15622DA-DFB9-466E-9248-251876816D9A}"/>
                </a:ext>
              </a:extLst>
            </p:cNvPr>
            <p:cNvGrpSpPr/>
            <p:nvPr/>
          </p:nvGrpSpPr>
          <p:grpSpPr>
            <a:xfrm>
              <a:off x="2797445" y="2011978"/>
              <a:ext cx="6385367" cy="4020449"/>
              <a:chOff x="-31280" y="6978950"/>
              <a:chExt cx="12312464" cy="7766059"/>
            </a:xfrm>
          </p:grpSpPr>
          <p:pic>
            <p:nvPicPr>
              <p:cNvPr id="5" name="Рисунок 4">
                <a:extLst>
                  <a:ext uri="{FF2B5EF4-FFF2-40B4-BE49-F238E27FC236}">
                    <a16:creationId xmlns:a16="http://schemas.microsoft.com/office/drawing/2014/main" id="{9CD7AE1F-96BA-4157-8B93-7E3C6F50E1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279" y="6978950"/>
                <a:ext cx="7351372" cy="4938614"/>
              </a:xfrm>
              <a:prstGeom prst="rect">
                <a:avLst/>
              </a:prstGeom>
            </p:spPr>
          </p:pic>
          <p:pic>
            <p:nvPicPr>
              <p:cNvPr id="6" name="Рисунок 5">
                <a:extLst>
                  <a:ext uri="{FF2B5EF4-FFF2-40B4-BE49-F238E27FC236}">
                    <a16:creationId xmlns:a16="http://schemas.microsoft.com/office/drawing/2014/main" id="{6120E425-1AD9-4F1E-A2CF-8BB8680A4BE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2729" b="18375"/>
              <a:stretch/>
            </p:blipFill>
            <p:spPr>
              <a:xfrm>
                <a:off x="7375667" y="6978950"/>
                <a:ext cx="4905517" cy="5299304"/>
              </a:xfrm>
              <a:prstGeom prst="rect">
                <a:avLst/>
              </a:prstGeom>
            </p:spPr>
          </p:pic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D697DA4C-A0F4-4D50-AD8D-C00AE450C4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31280" y="12048727"/>
                <a:ext cx="7211105" cy="1708619"/>
              </a:xfrm>
              <a:prstGeom prst="rect">
                <a:avLst/>
              </a:prstGeom>
            </p:spPr>
          </p:pic>
          <p:pic>
            <p:nvPicPr>
              <p:cNvPr id="8" name="Рисунок 7">
                <a:extLst>
                  <a:ext uri="{FF2B5EF4-FFF2-40B4-BE49-F238E27FC236}">
                    <a16:creationId xmlns:a16="http://schemas.microsoft.com/office/drawing/2014/main" id="{4EF0A481-57E3-4A2B-B75B-4FE2B7B5A6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869" b="51263"/>
              <a:stretch/>
            </p:blipFill>
            <p:spPr>
              <a:xfrm>
                <a:off x="7405153" y="12062488"/>
                <a:ext cx="4876031" cy="2639990"/>
              </a:xfrm>
              <a:prstGeom prst="rect">
                <a:avLst/>
              </a:prstGeom>
            </p:spPr>
          </p:pic>
          <p:pic>
            <p:nvPicPr>
              <p:cNvPr id="9" name="Рисунок 8">
                <a:extLst>
                  <a:ext uri="{FF2B5EF4-FFF2-40B4-BE49-F238E27FC236}">
                    <a16:creationId xmlns:a16="http://schemas.microsoft.com/office/drawing/2014/main" id="{FE201A8A-904C-417D-BFFC-F7B7A0879C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8877"/>
              <a:stretch/>
            </p:blipFill>
            <p:spPr>
              <a:xfrm>
                <a:off x="-31280" y="13757347"/>
                <a:ext cx="7240592" cy="987662"/>
              </a:xfrm>
              <a:prstGeom prst="rect">
                <a:avLst/>
              </a:prstGeom>
            </p:spPr>
          </p:pic>
        </p:grpSp>
      </p:grp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F454BD47-309D-4AF1-90FC-7E48A1095B7E}"/>
              </a:ext>
            </a:extLst>
          </p:cNvPr>
          <p:cNvSpPr/>
          <p:nvPr/>
        </p:nvSpPr>
        <p:spPr>
          <a:xfrm>
            <a:off x="16369900" y="3215586"/>
            <a:ext cx="7365442" cy="9863948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Выбор фильтров для визуализации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108704-501D-4A83-BA3E-4686A79C5BCB}"/>
              </a:ext>
            </a:extLst>
          </p:cNvPr>
          <p:cNvSpPr/>
          <p:nvPr/>
        </p:nvSpPr>
        <p:spPr>
          <a:xfrm>
            <a:off x="16587665" y="4677981"/>
            <a:ext cx="331354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Столбец времени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4B26528-421A-45B5-B403-6079038C92AB}"/>
              </a:ext>
            </a:extLst>
          </p:cNvPr>
          <p:cNvSpPr/>
          <p:nvPr/>
        </p:nvSpPr>
        <p:spPr>
          <a:xfrm>
            <a:off x="16587665" y="5951733"/>
            <a:ext cx="331354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Диапазон времени</a:t>
            </a:r>
          </a:p>
        </p:txBody>
      </p:sp>
      <p:sp>
        <p:nvSpPr>
          <p:cNvPr id="21" name="Скругленный прямоугольник 3">
            <a:extLst>
              <a:ext uri="{FF2B5EF4-FFF2-40B4-BE49-F238E27FC236}">
                <a16:creationId xmlns:a16="http://schemas.microsoft.com/office/drawing/2014/main" id="{302AAE14-D554-4696-8B2A-D3CA8A034CA4}"/>
              </a:ext>
            </a:extLst>
          </p:cNvPr>
          <p:cNvSpPr/>
          <p:nvPr/>
        </p:nvSpPr>
        <p:spPr>
          <a:xfrm>
            <a:off x="16808720" y="6547399"/>
            <a:ext cx="6487798" cy="55313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A195571-B2BB-4DF5-8927-BE337AE8993F}"/>
              </a:ext>
            </a:extLst>
          </p:cNvPr>
          <p:cNvSpPr/>
          <p:nvPr/>
        </p:nvSpPr>
        <p:spPr>
          <a:xfrm>
            <a:off x="16587665" y="7237658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Измерения</a:t>
            </a:r>
          </a:p>
        </p:txBody>
      </p:sp>
      <p:sp>
        <p:nvSpPr>
          <p:cNvPr id="23" name="Скругленный прямоугольник 3">
            <a:extLst>
              <a:ext uri="{FF2B5EF4-FFF2-40B4-BE49-F238E27FC236}">
                <a16:creationId xmlns:a16="http://schemas.microsoft.com/office/drawing/2014/main" id="{BA8F5D6E-F726-4B88-B12C-086B21106A26}"/>
              </a:ext>
            </a:extLst>
          </p:cNvPr>
          <p:cNvSpPr/>
          <p:nvPr/>
        </p:nvSpPr>
        <p:spPr>
          <a:xfrm>
            <a:off x="16808720" y="7833324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82DC345-ACA2-4B93-9546-A13837DB355D}"/>
              </a:ext>
            </a:extLst>
          </p:cNvPr>
          <p:cNvSpPr/>
          <p:nvPr/>
        </p:nvSpPr>
        <p:spPr>
          <a:xfrm>
            <a:off x="16587665" y="8552144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Метрика</a:t>
            </a:r>
          </a:p>
        </p:txBody>
      </p:sp>
      <p:sp>
        <p:nvSpPr>
          <p:cNvPr id="25" name="Скругленный прямоугольник 3">
            <a:extLst>
              <a:ext uri="{FF2B5EF4-FFF2-40B4-BE49-F238E27FC236}">
                <a16:creationId xmlns:a16="http://schemas.microsoft.com/office/drawing/2014/main" id="{B1ABF7EE-01BD-4039-A39E-260283FD37C0}"/>
              </a:ext>
            </a:extLst>
          </p:cNvPr>
          <p:cNvSpPr/>
          <p:nvPr/>
        </p:nvSpPr>
        <p:spPr>
          <a:xfrm>
            <a:off x="16808720" y="9147810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F701B9A9-E3BE-4A62-BDE0-EA2193721163}"/>
              </a:ext>
            </a:extLst>
          </p:cNvPr>
          <p:cNvSpPr/>
          <p:nvPr/>
        </p:nvSpPr>
        <p:spPr>
          <a:xfrm>
            <a:off x="16587665" y="9905555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Режим вклада</a:t>
            </a:r>
          </a:p>
        </p:txBody>
      </p:sp>
      <p:sp>
        <p:nvSpPr>
          <p:cNvPr id="27" name="Скругленный прямоугольник 3">
            <a:extLst>
              <a:ext uri="{FF2B5EF4-FFF2-40B4-BE49-F238E27FC236}">
                <a16:creationId xmlns:a16="http://schemas.microsoft.com/office/drawing/2014/main" id="{0616D504-D85C-4896-94AE-781F19C91EA5}"/>
              </a:ext>
            </a:extLst>
          </p:cNvPr>
          <p:cNvSpPr/>
          <p:nvPr/>
        </p:nvSpPr>
        <p:spPr>
          <a:xfrm>
            <a:off x="16808720" y="10536732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BCF1DAC9-66B5-4E25-B2A8-87AF42B8007A}"/>
              </a:ext>
            </a:extLst>
          </p:cNvPr>
          <p:cNvSpPr/>
          <p:nvPr/>
        </p:nvSpPr>
        <p:spPr>
          <a:xfrm>
            <a:off x="16587665" y="11328344"/>
            <a:ext cx="438726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Фильтры:</a:t>
            </a:r>
          </a:p>
        </p:txBody>
      </p:sp>
      <p:sp>
        <p:nvSpPr>
          <p:cNvPr id="30" name="Скругленный прямоугольник 3">
            <a:extLst>
              <a:ext uri="{FF2B5EF4-FFF2-40B4-BE49-F238E27FC236}">
                <a16:creationId xmlns:a16="http://schemas.microsoft.com/office/drawing/2014/main" id="{E972FD56-9341-4929-BD0C-958F41F32BAE}"/>
              </a:ext>
            </a:extLst>
          </p:cNvPr>
          <p:cNvSpPr/>
          <p:nvPr/>
        </p:nvSpPr>
        <p:spPr>
          <a:xfrm>
            <a:off x="16808720" y="5295671"/>
            <a:ext cx="6487798" cy="55313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31" name="Скругленный прямоугольник 3">
            <a:extLst>
              <a:ext uri="{FF2B5EF4-FFF2-40B4-BE49-F238E27FC236}">
                <a16:creationId xmlns:a16="http://schemas.microsoft.com/office/drawing/2014/main" id="{3FAA199B-CBC5-41B7-9785-0CD20FDD4630}"/>
              </a:ext>
            </a:extLst>
          </p:cNvPr>
          <p:cNvSpPr/>
          <p:nvPr/>
        </p:nvSpPr>
        <p:spPr>
          <a:xfrm>
            <a:off x="16808720" y="11937304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32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 4. </a:t>
            </a: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Проверка гипотез возможных аномалий через </a:t>
            </a:r>
            <a:r>
              <a:rPr lang="ru-RU" sz="6600" dirty="0" err="1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виджеты</a:t>
            </a: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 визуализации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3085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Что можно выяснить с помощью визуализации на этом этапе?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64" name="Tristique senectus et netus">
            <a:extLst>
              <a:ext uri="{FF2B5EF4-FFF2-40B4-BE49-F238E27FC236}">
                <a16:creationId xmlns:a16="http://schemas.microsoft.com/office/drawing/2014/main" id="{2435F0E3-C469-445F-AF2B-06674656269F}"/>
              </a:ext>
            </a:extLst>
          </p:cNvPr>
          <p:cNvSpPr/>
          <p:nvPr/>
        </p:nvSpPr>
        <p:spPr>
          <a:xfrm>
            <a:off x="609388" y="4346679"/>
            <a:ext cx="7446120" cy="6116834"/>
          </a:xfrm>
          <a:prstGeom prst="roundRect">
            <a:avLst>
              <a:gd name="adj" fmla="val 3861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88000" tIns="3024000" rIns="288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Сотрудники часто работают </a:t>
            </a:r>
            <a:b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во внеурочное время и при этом имеют низкую эффективность</a:t>
            </a:r>
          </a:p>
        </p:txBody>
      </p:sp>
      <p:sp>
        <p:nvSpPr>
          <p:cNvPr id="65" name="Tristique senectus et netus">
            <a:extLst>
              <a:ext uri="{FF2B5EF4-FFF2-40B4-BE49-F238E27FC236}">
                <a16:creationId xmlns:a16="http://schemas.microsoft.com/office/drawing/2014/main" id="{88A35D31-B17A-411F-80B3-D19CD90F0F68}"/>
              </a:ext>
            </a:extLst>
          </p:cNvPr>
          <p:cNvSpPr/>
          <p:nvPr/>
        </p:nvSpPr>
        <p:spPr>
          <a:xfrm>
            <a:off x="8438672" y="4346679"/>
            <a:ext cx="7446120" cy="6116834"/>
          </a:xfrm>
          <a:prstGeom prst="roundRect">
            <a:avLst>
              <a:gd name="adj" fmla="val 4245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88000" tIns="3024000" rIns="288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Рост кредиторской задолженности напрямую связан с нарушениями сроков согласования счетов</a:t>
            </a:r>
          </a:p>
        </p:txBody>
      </p:sp>
      <p:sp>
        <p:nvSpPr>
          <p:cNvPr id="66" name="Tristique senectus et netus">
            <a:extLst>
              <a:ext uri="{FF2B5EF4-FFF2-40B4-BE49-F238E27FC236}">
                <a16:creationId xmlns:a16="http://schemas.microsoft.com/office/drawing/2014/main" id="{6AF86907-C2DF-489D-A9D3-B0295C5E27D3}"/>
              </a:ext>
            </a:extLst>
          </p:cNvPr>
          <p:cNvSpPr/>
          <p:nvPr/>
        </p:nvSpPr>
        <p:spPr>
          <a:xfrm>
            <a:off x="16267956" y="4346679"/>
            <a:ext cx="7446120" cy="6116834"/>
          </a:xfrm>
          <a:prstGeom prst="roundRect">
            <a:avLst>
              <a:gd name="adj" fmla="val 4245"/>
            </a:avLst>
          </a:prstGeom>
          <a:solidFill>
            <a:schemeClr val="bg2"/>
          </a:solidFill>
          <a:ln w="12700" cap="flat">
            <a:solidFill>
              <a:srgbClr val="0040FF"/>
            </a:solidFill>
            <a:miter lim="400000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88000" tIns="3024000" rIns="288000" bIns="144000" numCol="1" anchor="t">
            <a:no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План по производству </a:t>
            </a:r>
            <a:b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</a:br>
            <a:r>
              <a:rPr lang="ru-RU" sz="3600" dirty="0">
                <a:solidFill>
                  <a:srgbClr val="43546A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не выполняется из-за сбоев на оборудовании, а не из-за низкой дисциплины сотрудников</a:t>
            </a: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866DDF9F-C92A-49EE-914E-B021BEEC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228" y="4684660"/>
            <a:ext cx="829356" cy="82935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1807BC9F-BB39-4221-9BD3-E3D7EA7BFA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58522" y="4682212"/>
            <a:ext cx="831804" cy="83180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ABA2AA7A-B442-4AFF-9D4A-15AAF6D5CD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684328" y="4682212"/>
            <a:ext cx="831804" cy="83180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690823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0C9B566-D7F7-413E-B169-4F92F0D83694}"/>
              </a:ext>
            </a:extLst>
          </p:cNvPr>
          <p:cNvSpPr/>
          <p:nvPr/>
        </p:nvSpPr>
        <p:spPr>
          <a:xfrm>
            <a:off x="642049" y="3342599"/>
            <a:ext cx="15352852" cy="9863950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Выбор виджета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A9B134-E043-4D10-97A0-3B03F1F7A3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61" b="16718"/>
          <a:stretch/>
        </p:blipFill>
        <p:spPr>
          <a:xfrm>
            <a:off x="873768" y="4847313"/>
            <a:ext cx="14195690" cy="8043714"/>
          </a:xfrm>
          <a:prstGeom prst="roundRect">
            <a:avLst>
              <a:gd name="adj" fmla="val 3640"/>
            </a:avLst>
          </a:prstGeom>
          <a:ln>
            <a:solidFill>
              <a:srgbClr val="AAC0E6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5B3ECF-3149-425E-981B-0C2C7DB5BB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7" t="10807" r="1170" b="18276"/>
          <a:stretch/>
        </p:blipFill>
        <p:spPr>
          <a:xfrm>
            <a:off x="865778" y="5645528"/>
            <a:ext cx="13991926" cy="7275628"/>
          </a:xfrm>
          <a:prstGeom prst="roundRect">
            <a:avLst>
              <a:gd name="adj" fmla="val 4861"/>
            </a:avLst>
          </a:prstGeom>
          <a:ln>
            <a:noFill/>
          </a:ln>
          <a:effectLst/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D913F83-E429-41E2-9113-83B8B00C2E11}"/>
              </a:ext>
            </a:extLst>
          </p:cNvPr>
          <p:cNvSpPr/>
          <p:nvPr/>
        </p:nvSpPr>
        <p:spPr>
          <a:xfrm>
            <a:off x="873768" y="5506323"/>
            <a:ext cx="601607" cy="66653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7AE7E63-CC65-4BC3-AF23-83604BD22356}"/>
              </a:ext>
            </a:extLst>
          </p:cNvPr>
          <p:cNvSpPr/>
          <p:nvPr/>
        </p:nvSpPr>
        <p:spPr>
          <a:xfrm rot="5400000">
            <a:off x="8698881" y="6134062"/>
            <a:ext cx="341353" cy="13172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C144CF13-0F36-42FE-BC45-B98F593CFC61}"/>
              </a:ext>
            </a:extLst>
          </p:cNvPr>
          <p:cNvCxnSpPr>
            <a:cxnSpLocks/>
          </p:cNvCxnSpPr>
          <p:nvPr/>
        </p:nvCxnSpPr>
        <p:spPr>
          <a:xfrm>
            <a:off x="865778" y="12292154"/>
            <a:ext cx="14203680" cy="0"/>
          </a:xfrm>
          <a:prstGeom prst="line">
            <a:avLst/>
          </a:prstGeom>
          <a:ln>
            <a:solidFill>
              <a:srgbClr val="AAC0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BFE4D9CE-961F-4724-89C4-8499B56153CB}"/>
              </a:ext>
            </a:extLst>
          </p:cNvPr>
          <p:cNvSpPr/>
          <p:nvPr/>
        </p:nvSpPr>
        <p:spPr>
          <a:xfrm>
            <a:off x="16381292" y="3378112"/>
            <a:ext cx="7365442" cy="9863948"/>
          </a:xfrm>
          <a:prstGeom prst="roundRect">
            <a:avLst>
              <a:gd name="adj" fmla="val 4527"/>
            </a:avLst>
          </a:prstGeom>
          <a:solidFill>
            <a:schemeClr val="bg2"/>
          </a:solidFill>
          <a:ln>
            <a:solidFill>
              <a:srgbClr val="00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216000" rIns="288000" bIns="216000" rtlCol="0" anchor="t" anchorCtr="0"/>
          <a:lstStyle/>
          <a:p>
            <a:r>
              <a:rPr lang="ru-RU" sz="3200" dirty="0">
                <a:solidFill>
                  <a:srgbClr val="0040FF"/>
                </a:solidFill>
                <a:latin typeface="SB Sans Display" panose="020B0503040504020204" pitchFamily="34" charset="0"/>
                <a:cs typeface="SB Sans Display" panose="020B0503040504020204" pitchFamily="34" charset="0"/>
              </a:rPr>
              <a:t>Выбор ключевых узлов и переменных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216CCB8E-DB6C-4445-8E7F-0DF57AC05158}"/>
              </a:ext>
            </a:extLst>
          </p:cNvPr>
          <p:cNvSpPr/>
          <p:nvPr/>
        </p:nvSpPr>
        <p:spPr>
          <a:xfrm>
            <a:off x="16820109" y="4840506"/>
            <a:ext cx="5198788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Целевая переменная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712AB6C-6AF6-41BA-A1B7-7EB640D39363}"/>
              </a:ext>
            </a:extLst>
          </p:cNvPr>
          <p:cNvSpPr/>
          <p:nvPr/>
        </p:nvSpPr>
        <p:spPr>
          <a:xfrm>
            <a:off x="16820111" y="6114259"/>
            <a:ext cx="479238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Тип целевой переменной</a:t>
            </a:r>
          </a:p>
        </p:txBody>
      </p:sp>
      <p:sp>
        <p:nvSpPr>
          <p:cNvPr id="19" name="Скругленный прямоугольник 3">
            <a:extLst>
              <a:ext uri="{FF2B5EF4-FFF2-40B4-BE49-F238E27FC236}">
                <a16:creationId xmlns:a16="http://schemas.microsoft.com/office/drawing/2014/main" id="{CCFDF00F-3306-4E52-A1D2-7E78E6F94272}"/>
              </a:ext>
            </a:extLst>
          </p:cNvPr>
          <p:cNvSpPr/>
          <p:nvPr/>
        </p:nvSpPr>
        <p:spPr>
          <a:xfrm>
            <a:off x="16820112" y="6709925"/>
            <a:ext cx="6487798" cy="55313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BCE2F37A-6DA6-430B-A054-BDA5EDC3B950}"/>
              </a:ext>
            </a:extLst>
          </p:cNvPr>
          <p:cNvSpPr/>
          <p:nvPr/>
        </p:nvSpPr>
        <p:spPr>
          <a:xfrm>
            <a:off x="16820111" y="7400185"/>
            <a:ext cx="416621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Ключевой узел</a:t>
            </a:r>
          </a:p>
        </p:txBody>
      </p:sp>
      <p:sp>
        <p:nvSpPr>
          <p:cNvPr id="21" name="Скругленный прямоугольник 3">
            <a:extLst>
              <a:ext uri="{FF2B5EF4-FFF2-40B4-BE49-F238E27FC236}">
                <a16:creationId xmlns:a16="http://schemas.microsoft.com/office/drawing/2014/main" id="{A57C0C0A-7F81-4CE6-B956-54B55C53B27F}"/>
              </a:ext>
            </a:extLst>
          </p:cNvPr>
          <p:cNvSpPr/>
          <p:nvPr/>
        </p:nvSpPr>
        <p:spPr>
          <a:xfrm>
            <a:off x="16820112" y="7995850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FED4196D-D6F6-4CBC-97A9-4B75BBB7BA72}"/>
              </a:ext>
            </a:extLst>
          </p:cNvPr>
          <p:cNvSpPr/>
          <p:nvPr/>
        </p:nvSpPr>
        <p:spPr>
          <a:xfrm>
            <a:off x="16820112" y="8714670"/>
            <a:ext cx="706715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Факторы с категориальными значениями</a:t>
            </a:r>
          </a:p>
        </p:txBody>
      </p:sp>
      <p:sp>
        <p:nvSpPr>
          <p:cNvPr id="23" name="Скругленный прямоугольник 3">
            <a:extLst>
              <a:ext uri="{FF2B5EF4-FFF2-40B4-BE49-F238E27FC236}">
                <a16:creationId xmlns:a16="http://schemas.microsoft.com/office/drawing/2014/main" id="{DAB78530-0813-4BC1-A4B9-B7A0890C6F08}"/>
              </a:ext>
            </a:extLst>
          </p:cNvPr>
          <p:cNvSpPr/>
          <p:nvPr/>
        </p:nvSpPr>
        <p:spPr>
          <a:xfrm>
            <a:off x="16820112" y="9310336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</a:t>
            </a:r>
            <a:r>
              <a:rPr lang="ru-RU" sz="240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 </a:t>
            </a:r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Перетяните столбцы/метрики сюда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579C457-4EEB-451D-843F-C9F36E6777F6}"/>
              </a:ext>
            </a:extLst>
          </p:cNvPr>
          <p:cNvSpPr/>
          <p:nvPr/>
        </p:nvSpPr>
        <p:spPr>
          <a:xfrm>
            <a:off x="16820110" y="10068079"/>
            <a:ext cx="648779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Факторы с числовыми значениями</a:t>
            </a:r>
          </a:p>
        </p:txBody>
      </p:sp>
      <p:sp>
        <p:nvSpPr>
          <p:cNvPr id="25" name="Скругленный прямоугольник 3">
            <a:extLst>
              <a:ext uri="{FF2B5EF4-FFF2-40B4-BE49-F238E27FC236}">
                <a16:creationId xmlns:a16="http://schemas.microsoft.com/office/drawing/2014/main" id="{189538C9-AA6B-444B-9459-759298A1903E}"/>
              </a:ext>
            </a:extLst>
          </p:cNvPr>
          <p:cNvSpPr/>
          <p:nvPr/>
        </p:nvSpPr>
        <p:spPr>
          <a:xfrm>
            <a:off x="16820112" y="10699258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858BE17-7299-4C44-AA09-CC37CD49D6F5}"/>
              </a:ext>
            </a:extLst>
          </p:cNvPr>
          <p:cNvSpPr/>
          <p:nvPr/>
        </p:nvSpPr>
        <p:spPr>
          <a:xfrm>
            <a:off x="16820109" y="11490869"/>
            <a:ext cx="64878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ru-RU" sz="2400" dirty="0">
                <a:solidFill>
                  <a:srgbClr val="43546A"/>
                </a:solidFill>
                <a:latin typeface="SB Sans Display" panose="020B0503040504020204" pitchFamily="34" charset="0"/>
                <a:ea typeface="Roboto Medium"/>
                <a:cs typeface="SB Sans Display" panose="020B0503040504020204" pitchFamily="34" charset="0"/>
                <a:sym typeface="Helvetica Neue Medium"/>
              </a:rPr>
              <a:t>Факторы из дополнительных метрик</a:t>
            </a:r>
          </a:p>
        </p:txBody>
      </p:sp>
      <p:sp>
        <p:nvSpPr>
          <p:cNvPr id="27" name="Скругленный прямоугольник 3">
            <a:extLst>
              <a:ext uri="{FF2B5EF4-FFF2-40B4-BE49-F238E27FC236}">
                <a16:creationId xmlns:a16="http://schemas.microsoft.com/office/drawing/2014/main" id="{2ABC7040-3E46-4270-9920-BF8A489F1391}"/>
              </a:ext>
            </a:extLst>
          </p:cNvPr>
          <p:cNvSpPr/>
          <p:nvPr/>
        </p:nvSpPr>
        <p:spPr>
          <a:xfrm>
            <a:off x="16820112" y="5458197"/>
            <a:ext cx="6487798" cy="55313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8" name="Скругленный прямоугольник 3">
            <a:extLst>
              <a:ext uri="{FF2B5EF4-FFF2-40B4-BE49-F238E27FC236}">
                <a16:creationId xmlns:a16="http://schemas.microsoft.com/office/drawing/2014/main" id="{6FC9E6E5-E006-40F8-B6CD-0B8FE019F637}"/>
              </a:ext>
            </a:extLst>
          </p:cNvPr>
          <p:cNvSpPr/>
          <p:nvPr/>
        </p:nvSpPr>
        <p:spPr>
          <a:xfrm>
            <a:off x="16820112" y="12099830"/>
            <a:ext cx="6487798" cy="626648"/>
          </a:xfrm>
          <a:prstGeom prst="roundRect">
            <a:avLst/>
          </a:prstGeom>
          <a:solidFill>
            <a:srgbClr val="AAC0E6">
              <a:alpha val="20000"/>
            </a:srgbClr>
          </a:solidFill>
          <a:ln w="12700" cap="flat">
            <a:solidFill>
              <a:srgbClr val="AAC0E6"/>
            </a:solidFill>
            <a:prstDash val="sys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44000" tIns="0" rIns="144000" bIns="0" numCol="1" spcCol="38100" rtlCol="0" anchor="ctr">
            <a:noAutofit/>
          </a:bodyPr>
          <a:lstStyle/>
          <a:p>
            <a:r>
              <a:rPr lang="ru-RU" sz="2400" b="0" dirty="0">
                <a:solidFill>
                  <a:srgbClr val="637B9B"/>
                </a:solidFill>
                <a:latin typeface="SB Sans Display" panose="020B0503040504020204" pitchFamily="34" charset="0"/>
                <a:cs typeface="SB Sans Display" panose="020B0503040504020204" pitchFamily="34" charset="0"/>
                <a:sym typeface="Helvetica Neue Medium"/>
              </a:rPr>
              <a:t>+ Перетяните столбцы/метрики сюда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D913F83-E429-41E2-9113-83B8B00C2E11}"/>
              </a:ext>
            </a:extLst>
          </p:cNvPr>
          <p:cNvSpPr/>
          <p:nvPr/>
        </p:nvSpPr>
        <p:spPr>
          <a:xfrm rot="16200000">
            <a:off x="8116022" y="5032257"/>
            <a:ext cx="404906" cy="14983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D913F83-E429-41E2-9113-83B8B00C2E11}"/>
              </a:ext>
            </a:extLst>
          </p:cNvPr>
          <p:cNvSpPr/>
          <p:nvPr/>
        </p:nvSpPr>
        <p:spPr>
          <a:xfrm rot="16200000">
            <a:off x="8116022" y="5264517"/>
            <a:ext cx="404906" cy="14983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D913F83-E429-41E2-9113-83B8B00C2E11}"/>
              </a:ext>
            </a:extLst>
          </p:cNvPr>
          <p:cNvSpPr/>
          <p:nvPr/>
        </p:nvSpPr>
        <p:spPr>
          <a:xfrm rot="5400000">
            <a:off x="1575826" y="5303895"/>
            <a:ext cx="306186" cy="11086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sp>
        <p:nvSpPr>
          <p:cNvPr id="32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22779260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chemeClr val="tx1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 5. </a:t>
            </a: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Анализ отчетов, сгенерированных машинным обучением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6809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Title Text…"/>
          <p:cNvSpPr txBox="1"/>
          <p:nvPr/>
        </p:nvSpPr>
        <p:spPr>
          <a:xfrm>
            <a:off x="1298507" y="513373"/>
            <a:ext cx="19653385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Виды </a:t>
            </a:r>
            <a:r>
              <a:rPr lang="en-US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ML</a:t>
            </a:r>
            <a:r>
              <a:rPr lang="ru-RU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-моделей</a:t>
            </a:r>
            <a:endParaRPr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5576B7B-C3BA-9C4C-BF2D-4A4742851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173532" y="2224659"/>
            <a:ext cx="10683943" cy="2316321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1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527979" y="2499928"/>
            <a:ext cx="5900842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err="1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Автоинсайты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52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527979" y="3093807"/>
            <a:ext cx="10329496" cy="1164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Позволяет в автоматическом режиме выявить слабые места и уязвимости процесса и рассчитать сумму финансовых эффектов при их 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исправлении. Идентифицирует </a:t>
            </a:r>
            <a:r>
              <a:rPr lang="ru-RU" b="1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14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 типов аномалий.</a:t>
            </a:r>
            <a:endParaRPr lang="ru-RU" sz="2400" dirty="0">
              <a:solidFill>
                <a:srgbClr val="032F45"/>
              </a:solidFill>
              <a:latin typeface="SB Sans Text Light" panose="020B0303040504020204" pitchFamily="34" charset="-52"/>
              <a:cs typeface="SB Sans Text Light" panose="020B0303040504020204" pitchFamily="34" charset="-52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173532" y="4926179"/>
            <a:ext cx="10683943" cy="2316321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6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527979" y="5842617"/>
            <a:ext cx="10329496" cy="1164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Для сравнения процессов, например по регионам, сегментам, конкретным людям, факторный анализ подсказывает, какой параметр сравнения является значимым для успеха или длительности процесса.</a:t>
            </a:r>
            <a:endParaRPr lang="ru-RU" dirty="0">
              <a:solidFill>
                <a:srgbClr val="032F45"/>
              </a:solidFill>
              <a:latin typeface="SB Sans Text Light" panose="020B0303040504020204" pitchFamily="34" charset="-52"/>
              <a:cs typeface="SB Sans Text Light" panose="020B0303040504020204" pitchFamily="34" charset="-52"/>
            </a:endParaRPr>
          </a:p>
        </p:txBody>
      </p:sp>
      <p:sp>
        <p:nvSpPr>
          <p:cNvPr id="27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527979" y="5183863"/>
            <a:ext cx="5900842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Факторный анализ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173532" y="7627699"/>
            <a:ext cx="10631694" cy="2694737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9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524868" y="8571619"/>
            <a:ext cx="10329496" cy="15183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Алгоритм на основе факторного анализа, который находит решающее дерево с переходами по группам процессов и уровнями успешности процессов для каждой группы. 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Дерево </a:t>
            </a: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строится для нахождения группы с максимальным уровнем успешных процессов.</a:t>
            </a:r>
          </a:p>
        </p:txBody>
      </p:sp>
      <p:sp>
        <p:nvSpPr>
          <p:cNvPr id="30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527979" y="7885383"/>
            <a:ext cx="5900842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US" b="1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Root cause analysis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173532" y="10698437"/>
            <a:ext cx="10683943" cy="2566929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3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524868" y="11643468"/>
            <a:ext cx="10124965" cy="15183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Находит в процессе </a:t>
            </a:r>
            <a:r>
              <a:rPr lang="ru-RU" b="1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счастливый путь</a:t>
            </a: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 - успешно завершившийся процесс, в котором не произошло никаких ошибок или отклонений. Цель работы алгоритма состоит в нахождении оптимальной структуры, которая приводит к успеху 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процесса.</a:t>
            </a:r>
            <a:endParaRPr lang="ru-RU" dirty="0">
              <a:solidFill>
                <a:srgbClr val="032F45"/>
              </a:solidFill>
              <a:latin typeface="SB Sans Text Light" panose="020B0303040504020204" pitchFamily="34" charset="-52"/>
              <a:cs typeface="SB Sans Text Light" panose="020B0303040504020204" pitchFamily="34" charset="-52"/>
            </a:endParaRPr>
          </a:p>
        </p:txBody>
      </p:sp>
      <p:sp>
        <p:nvSpPr>
          <p:cNvPr id="34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527979" y="10956121"/>
            <a:ext cx="5900842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Поиск счастливого пути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2542572" y="2224659"/>
            <a:ext cx="10683943" cy="2316321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6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2897019" y="2499928"/>
            <a:ext cx="5900842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Кластеризация текстов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37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2897019" y="3093807"/>
            <a:ext cx="10329496" cy="1164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Нахождение близких или идентичных текстов. Для каждого кластера также находится его смысловое содержимое и 10 самых распространенных слов.</a:t>
            </a:r>
            <a:endParaRPr lang="ru-RU" sz="2400" dirty="0">
              <a:solidFill>
                <a:srgbClr val="032F45"/>
              </a:solidFill>
              <a:latin typeface="SB Sans Text Light" panose="020B0303040504020204" pitchFamily="34" charset="-52"/>
              <a:cs typeface="SB Sans Text Light" panose="020B0303040504020204" pitchFamily="34" charset="-52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2542572" y="4926179"/>
            <a:ext cx="10683943" cy="2316321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9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2897018" y="5842617"/>
            <a:ext cx="9835405" cy="8104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Нахождение близких или идентичных по текстовому содержанию этапов процесса.</a:t>
            </a:r>
          </a:p>
        </p:txBody>
      </p:sp>
      <p:sp>
        <p:nvSpPr>
          <p:cNvPr id="40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2897019" y="5183863"/>
            <a:ext cx="5900842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Кластеризация этапов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2542572" y="7627699"/>
            <a:ext cx="10631694" cy="2694737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2897018" y="8571619"/>
            <a:ext cx="9835405" cy="11644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Предсказывает вероятность появления и длительность выполнения этапов процесса в выбранные временные точки. Модель требует больше времени для 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расчета.</a:t>
            </a:r>
            <a:endParaRPr lang="ru-RU" dirty="0">
              <a:solidFill>
                <a:srgbClr val="032F45"/>
              </a:solidFill>
              <a:latin typeface="SB Sans Text Light" panose="020B0303040504020204" pitchFamily="34" charset="-52"/>
              <a:cs typeface="SB Sans Text Light" panose="020B0303040504020204" pitchFamily="34" charset="-52"/>
            </a:endParaRPr>
          </a:p>
        </p:txBody>
      </p:sp>
      <p:sp>
        <p:nvSpPr>
          <p:cNvPr id="47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2897018" y="7885383"/>
            <a:ext cx="9429581" cy="5838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b="1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Предсказание структуры графа</a:t>
            </a:r>
            <a:endParaRPr lang="en-US" b="1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2542572" y="10698437"/>
            <a:ext cx="10683943" cy="2566929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6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2897018" y="10956121"/>
            <a:ext cx="8967899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Автоматическое исследование</a:t>
            </a:r>
            <a:endParaRPr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67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2897018" y="11643468"/>
            <a:ext cx="9835405" cy="15183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Модуль автоматического исследования генерирует презентацию с различными </a:t>
            </a:r>
            <a:r>
              <a:rPr lang="ru-RU" dirty="0" smtClean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диаграммами</a:t>
            </a:r>
            <a:r>
              <a:rPr lang="ru-RU" dirty="0">
                <a:solidFill>
                  <a:srgbClr val="032F45"/>
                </a:solidFill>
                <a:latin typeface="SB Sans Text Light" panose="020B0303040504020204" pitchFamily="34" charset="-52"/>
                <a:cs typeface="SB Sans Text Light" panose="020B0303040504020204" pitchFamily="34" charset="-52"/>
              </a:rPr>
              <a:t>, графами и выводами на основе полученных результатов с использованием алгоритмов искусственного интеллекта.</a:t>
            </a:r>
          </a:p>
        </p:txBody>
      </p:sp>
    </p:spTree>
    <p:extLst>
      <p:ext uri="{BB962C8B-B14F-4D97-AF65-F5344CB8AC3E}">
        <p14:creationId xmlns:p14="http://schemas.microsoft.com/office/powerpoint/2010/main" val="9950441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ristique senectus et netus et malesuada fames">
            <a:extLst>
              <a:ext uri="{FF2B5EF4-FFF2-40B4-BE49-F238E27FC236}">
                <a16:creationId xmlns:a16="http://schemas.microsoft.com/office/drawing/2014/main" id="{3943148D-D322-C649-AD14-EF37EEECC3B2}"/>
              </a:ext>
            </a:extLst>
          </p:cNvPr>
          <p:cNvSpPr txBox="1"/>
          <p:nvPr/>
        </p:nvSpPr>
        <p:spPr>
          <a:xfrm>
            <a:off x="939329" y="9863838"/>
            <a:ext cx="17301726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Коллекция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удобных 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инструментов для управления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операционной 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эффективностью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Единственное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российское 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ПО,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применяющее </a:t>
            </a:r>
            <a:r>
              <a:rPr lang="en-US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ML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и </a:t>
            </a:r>
            <a:r>
              <a:rPr lang="en-US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AI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в процессной аналитике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Имеет собственный </a:t>
            </a:r>
            <a:r>
              <a:rPr lang="en-US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ETL 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и </a:t>
            </a:r>
            <a:r>
              <a:rPr lang="en-US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BI</a:t>
            </a:r>
            <a:endParaRPr lang="en-US" dirty="0">
              <a:solidFill>
                <a:srgbClr val="001249">
                  <a:alpha val="50000"/>
                </a:srgbClr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Реализуется </a:t>
            </a:r>
            <a:r>
              <a:rPr lang="en-US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On Premise 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и</a:t>
            </a:r>
            <a:r>
              <a:rPr lang="en-US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 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как </a:t>
            </a:r>
            <a:r>
              <a:rPr lang="en-US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SaaS</a:t>
            </a:r>
            <a:endParaRPr lang="ru-RU" dirty="0" smtClean="0">
              <a:solidFill>
                <a:srgbClr val="001249">
                  <a:alpha val="50000"/>
                </a:srgbClr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«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АС </a:t>
            </a:r>
            <a:r>
              <a:rPr lang="en-US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Process Mining</a:t>
            </a:r>
            <a:r>
              <a:rPr lang="ru-RU" dirty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» в реестре отечественного ПО (29.12.2022 №16108</a:t>
            </a:r>
            <a:r>
              <a:rPr lang="ru-RU" dirty="0" smtClean="0">
                <a:solidFill>
                  <a:srgbClr val="001249">
                    <a:alpha val="50000"/>
                  </a:srgbClr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)</a:t>
            </a:r>
            <a:endParaRPr lang="en-US" dirty="0">
              <a:solidFill>
                <a:srgbClr val="001249">
                  <a:alpha val="50000"/>
                </a:srgbClr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36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9125308" y="6131233"/>
            <a:ext cx="4125216" cy="2751375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800" dirty="0">
              <a:solidFill>
                <a:schemeClr val="bg2"/>
              </a:solidFill>
              <a:latin typeface="SB Sans Text" panose="020B0503040504020204" pitchFamily="34" charset="-52"/>
              <a:ea typeface="Quattrocento Sans"/>
              <a:cs typeface="SB Sans Text" panose="020B0503040504020204" pitchFamily="34" charset="-52"/>
              <a:sym typeface="Quattrocento Sans"/>
            </a:endParaRPr>
          </a:p>
        </p:txBody>
      </p:sp>
      <p:sp>
        <p:nvSpPr>
          <p:cNvPr id="37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4519230" y="6097450"/>
            <a:ext cx="4125216" cy="2785158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800" dirty="0">
              <a:solidFill>
                <a:schemeClr val="bg2"/>
              </a:solidFill>
              <a:latin typeface="SB Sans Text" panose="020B0503040504020204" pitchFamily="34" charset="-52"/>
              <a:ea typeface="Quattrocento Sans"/>
              <a:cs typeface="SB Sans Text" panose="020B0503040504020204" pitchFamily="34" charset="-52"/>
              <a:sym typeface="Quattrocento Sans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3486725" y="3182470"/>
            <a:ext cx="16795867" cy="0"/>
          </a:xfrm>
          <a:prstGeom prst="straightConnector1">
            <a:avLst/>
          </a:prstGeom>
          <a:ln w="19050">
            <a:solidFill>
              <a:srgbClr val="004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6705460" y="7019973"/>
            <a:ext cx="1153204" cy="11532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820788" y="2605868"/>
            <a:ext cx="1153204" cy="1153204"/>
          </a:xfrm>
          <a:prstGeom prst="ellipse">
            <a:avLst/>
          </a:prstGeom>
          <a:solidFill>
            <a:srgbClr val="C5C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11308056" y="2605868"/>
            <a:ext cx="1153204" cy="1153204"/>
          </a:xfrm>
          <a:prstGeom prst="ellipse">
            <a:avLst/>
          </a:prstGeom>
          <a:solidFill>
            <a:srgbClr val="A7B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15795324" y="2605868"/>
            <a:ext cx="1153204" cy="1153204"/>
          </a:xfrm>
          <a:prstGeom prst="ellipse">
            <a:avLst/>
          </a:prstGeom>
          <a:solidFill>
            <a:srgbClr val="6D9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20282592" y="2605868"/>
            <a:ext cx="1153204" cy="1153204"/>
          </a:xfrm>
          <a:prstGeom prst="ellipse">
            <a:avLst/>
          </a:prstGeom>
          <a:solidFill>
            <a:srgbClr val="004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264654" y="4121317"/>
            <a:ext cx="23342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0040F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2020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0817701" y="4121317"/>
            <a:ext cx="21339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0040F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2021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5304967" y="4121317"/>
            <a:ext cx="21339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0040F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2022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9792235" y="4121317"/>
            <a:ext cx="21339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>
                <a:solidFill>
                  <a:srgbClr val="0040F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2023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4493946" y="6653993"/>
            <a:ext cx="40974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Масштабирование продукта по всему Банку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8936020" y="6707834"/>
            <a:ext cx="4503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Выход на внешний рынок, </a:t>
            </a:r>
            <a:r>
              <a:rPr lang="ru-RU" sz="2800" dirty="0" smtClean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вне </a:t>
            </a:r>
            <a:r>
              <a:rPr lang="ru-RU" sz="2800" dirty="0" err="1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экосисстемы</a:t>
            </a:r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Сбера</a:t>
            </a:r>
            <a:endParaRPr lang="ru-RU" sz="2800" dirty="0">
              <a:solidFill>
                <a:schemeClr val="bg1"/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50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953096" y="6040238"/>
            <a:ext cx="4125216" cy="2842370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800" dirty="0">
              <a:solidFill>
                <a:schemeClr val="bg2"/>
              </a:solidFill>
              <a:latin typeface="SB Sans Text" panose="020B0503040504020204" pitchFamily="34" charset="-52"/>
              <a:ea typeface="Quattrocento Sans"/>
              <a:cs typeface="SB Sans Text" panose="020B0503040504020204" pitchFamily="34" charset="-52"/>
              <a:sym typeface="Quattrocento San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067548" y="6693471"/>
            <a:ext cx="37765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600"/>
              </a:spcAft>
            </a:pPr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Запуск  </a:t>
            </a:r>
            <a:r>
              <a:rPr lang="ru-RU" sz="2800" dirty="0" err="1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Python</a:t>
            </a:r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-библиотеки </a:t>
            </a:r>
            <a:r>
              <a:rPr lang="ru-RU" sz="2800" dirty="0" err="1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SberPM</a:t>
            </a:r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 </a:t>
            </a:r>
          </a:p>
        </p:txBody>
      </p:sp>
      <p:sp>
        <p:nvSpPr>
          <p:cNvPr id="52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5464976" y="6099256"/>
            <a:ext cx="4125216" cy="2783352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800" dirty="0">
              <a:solidFill>
                <a:schemeClr val="bg2"/>
              </a:solidFill>
              <a:latin typeface="SB Sans Text" panose="020B0503040504020204" pitchFamily="34" charset="-52"/>
              <a:ea typeface="Quattrocento Sans"/>
              <a:cs typeface="SB Sans Text" panose="020B0503040504020204" pitchFamily="34" charset="-52"/>
              <a:sym typeface="Quattrocento San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551929" y="6587591"/>
            <a:ext cx="40310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Начало разработки</a:t>
            </a:r>
            <a:r>
              <a:rPr lang="en-US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 user-friendly </a:t>
            </a:r>
            <a:r>
              <a:rPr lang="en-US" sz="2800" dirty="0" err="1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lowcode</a:t>
            </a:r>
            <a:r>
              <a:rPr lang="en-US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-</a:t>
            </a:r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платформы</a:t>
            </a:r>
          </a:p>
        </p:txBody>
      </p:sp>
      <p:sp>
        <p:nvSpPr>
          <p:cNvPr id="54" name="Овал 53"/>
          <p:cNvSpPr/>
          <p:nvPr/>
        </p:nvSpPr>
        <p:spPr>
          <a:xfrm>
            <a:off x="2293943" y="2605868"/>
            <a:ext cx="1153204" cy="1153204"/>
          </a:xfrm>
          <a:prstGeom prst="ellipse">
            <a:avLst/>
          </a:prstGeom>
          <a:solidFill>
            <a:srgbClr val="C5C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703399" y="4103523"/>
            <a:ext cx="233429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 smtClean="0">
                <a:solidFill>
                  <a:srgbClr val="0040FF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2019 </a:t>
            </a:r>
            <a:endParaRPr lang="ru-RU" sz="6000" dirty="0">
              <a:solidFill>
                <a:srgbClr val="0040FF"/>
              </a:solidFill>
              <a:latin typeface="SB Sans Text" panose="020B0503040504020204" pitchFamily="34" charset="-52"/>
              <a:cs typeface="SB Sans Text" panose="020B0503040504020204" pitchFamily="34" charset="-52"/>
            </a:endParaRPr>
          </a:p>
        </p:txBody>
      </p:sp>
      <p:sp>
        <p:nvSpPr>
          <p:cNvPr id="56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9979461" y="6060998"/>
            <a:ext cx="4125216" cy="2842370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3175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800" dirty="0">
              <a:solidFill>
                <a:schemeClr val="bg2"/>
              </a:solidFill>
              <a:latin typeface="SB Sans Text" panose="020B0503040504020204" pitchFamily="34" charset="-52"/>
              <a:ea typeface="Quattrocento Sans"/>
              <a:cs typeface="SB Sans Text" panose="020B0503040504020204" pitchFamily="34" charset="-52"/>
              <a:sym typeface="Quattrocento Sans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9976857" y="6649170"/>
            <a:ext cx="41278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SB Sans Text" panose="020B0503040504020204" pitchFamily="34" charset="-52"/>
                <a:cs typeface="SB Sans Text" panose="020B0503040504020204" pitchFamily="34" charset="-52"/>
              </a:rPr>
              <a:t>Запуск полноценной платформы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059829" y="694922"/>
            <a:ext cx="1931754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60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Развитие </a:t>
            </a:r>
            <a:r>
              <a:rPr lang="ru-RU" sz="6000" dirty="0" err="1"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Process</a:t>
            </a:r>
            <a:r>
              <a:rPr lang="ru-RU" sz="6000" dirty="0"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 </a:t>
            </a:r>
            <a:r>
              <a:rPr lang="ru-RU" sz="6000" dirty="0" err="1"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Mining</a:t>
            </a:r>
            <a:r>
              <a:rPr lang="ru-RU" sz="6000" dirty="0"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 </a:t>
            </a:r>
            <a:r>
              <a:rPr lang="ru-RU" sz="60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в </a:t>
            </a:r>
            <a:r>
              <a:rPr lang="ru-RU" sz="6000" dirty="0" err="1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  <a:sym typeface="Arial"/>
              </a:rPr>
              <a:t>Сбере</a:t>
            </a:r>
            <a:endParaRPr lang="ru-RU" sz="6000"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836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89334E-4914-7B49-A514-1C6DCD46C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6232" b="933"/>
          <a:stretch>
            <a:fillRect/>
          </a:stretch>
        </p:blipFill>
        <p:spPr>
          <a:xfrm>
            <a:off x="14890416" y="0"/>
            <a:ext cx="16578984" cy="13716000"/>
          </a:xfrm>
          <a:custGeom>
            <a:avLst/>
            <a:gdLst>
              <a:gd name="connsiteX0" fmla="*/ 0 w 16578984"/>
              <a:gd name="connsiteY0" fmla="*/ 0 h 13716000"/>
              <a:gd name="connsiteX1" fmla="*/ 16578984 w 16578984"/>
              <a:gd name="connsiteY1" fmla="*/ 0 h 13716000"/>
              <a:gd name="connsiteX2" fmla="*/ 16578984 w 16578984"/>
              <a:gd name="connsiteY2" fmla="*/ 13716000 h 13716000"/>
              <a:gd name="connsiteX3" fmla="*/ 0 w 16578984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8984" h="13716000">
                <a:moveTo>
                  <a:pt x="0" y="0"/>
                </a:moveTo>
                <a:lnTo>
                  <a:pt x="16578984" y="0"/>
                </a:lnTo>
                <a:lnTo>
                  <a:pt x="16578984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798157" y="5545023"/>
            <a:ext cx="7266021" cy="39433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317500" dist="38100" dir="8400000" algn="tr" rotWithShape="0">
              <a:prstClr val="black">
                <a:alpha val="43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98157" y="2100644"/>
            <a:ext cx="7266021" cy="3067050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 w="12700" cap="flat">
            <a:noFill/>
            <a:miter lim="400000"/>
          </a:ln>
          <a:effectLst>
            <a:outerShdw blurRad="317500" dist="38100" dir="8280000" algn="tr" rotWithShape="0">
              <a:prstClr val="black">
                <a:alpha val="43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Tristique senectus et netus et malesuada fames">
            <a:extLst>
              <a:ext uri="{FF2B5EF4-FFF2-40B4-BE49-F238E27FC236}">
                <a16:creationId xmlns:a16="http://schemas.microsoft.com/office/drawing/2014/main" id="{D659A4FC-C9DB-8242-80E3-8D8C41912B44}"/>
              </a:ext>
            </a:extLst>
          </p:cNvPr>
          <p:cNvSpPr txBox="1"/>
          <p:nvPr/>
        </p:nvSpPr>
        <p:spPr>
          <a:xfrm>
            <a:off x="1298508" y="5905071"/>
            <a:ext cx="12665142" cy="840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endParaRPr lang="en" sz="4400" dirty="0">
              <a:solidFill>
                <a:srgbClr val="001249">
                  <a:alpha val="9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6366" y="5958044"/>
            <a:ext cx="712062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ru-RU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Встроенные </a:t>
            </a:r>
            <a:r>
              <a:rPr lang="en-US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DS- </a:t>
            </a:r>
            <a:r>
              <a:rPr lang="ru-RU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</a:t>
            </a:r>
            <a:r>
              <a:rPr lang="en-US" sz="28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en-US" sz="28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ML</a:t>
            </a:r>
            <a:r>
              <a:rPr lang="ru-RU" sz="28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-модели для автоматического поиска </a:t>
            </a:r>
            <a:r>
              <a:rPr lang="ru-RU" sz="2800" b="0" dirty="0" err="1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инсайтов</a:t>
            </a:r>
            <a:endParaRPr lang="ru-RU" sz="2800" b="0" dirty="0">
              <a:solidFill>
                <a:schemeClr val="accent5">
                  <a:lumMod val="50000"/>
                </a:scheme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endParaRPr lang="ru-RU" sz="2800" b="0" dirty="0">
              <a:solidFill>
                <a:schemeClr val="accent5">
                  <a:lumMod val="50000"/>
                </a:scheme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ru-RU" sz="28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Анализ факторов и причин, текстовой информации, прогнозирование структуры процесса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88958" y="2434771"/>
            <a:ext cx="57600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4800" dirty="0"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Искусственный интеллект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18719" y="4045632"/>
            <a:ext cx="2862731" cy="672256"/>
          </a:xfrm>
          <a:prstGeom prst="roundRect">
            <a:avLst/>
          </a:prstGeom>
          <a:solidFill>
            <a:srgbClr val="004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33244" y="4087480"/>
            <a:ext cx="243368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ML</a:t>
            </a:r>
            <a:r>
              <a:rPr lang="ru-RU" b="0" dirty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-модели</a:t>
            </a:r>
            <a:endParaRPr lang="ru-RU" sz="3200" b="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pic>
        <p:nvPicPr>
          <p:cNvPr id="14" name="Picture 6" descr="https://platformv.sbertech.ru/_next/image?url=https%3A%2F%2Fpfv.obs.ru-moscow-1.hc.sbercloud.ru%2Fbrowser_screen_03_rounded_corners_791950f7ff.png&amp;w=1536&amp;q=7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867" y="2100643"/>
            <a:ext cx="15469146" cy="9778997"/>
          </a:xfrm>
          <a:prstGeom prst="rect">
            <a:avLst/>
          </a:prstGeom>
          <a:noFill/>
          <a:ln w="12700">
            <a:noFill/>
          </a:ln>
          <a:effectLst>
            <a:outerShdw blurRad="317500" dist="38100" dir="84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1121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5FF68-9784-415D-8BC1-63823150D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8620" y="8872737"/>
            <a:ext cx="9100072" cy="738664"/>
          </a:xfrm>
        </p:spPr>
        <p:txBody>
          <a:bodyPr/>
          <a:lstStyle/>
          <a:p>
            <a:pPr algn="l"/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Контакты</a:t>
            </a:r>
            <a:endParaRPr lang="ru-RU" sz="4800" b="1" dirty="0">
              <a:solidFill>
                <a:schemeClr val="accent4">
                  <a:lumMod val="50000"/>
                </a:scheme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D8AFD0B0-EE94-46C4-9088-9BEEDCDDA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8620" y="10011490"/>
            <a:ext cx="9664422" cy="2215991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cs typeface="KacstOffice" panose="02000000000000000000" pitchFamily="2" charset="-78"/>
              </a:rPr>
              <a:t>Подъячева Анна </a:t>
            </a:r>
            <a:r>
              <a:rPr lang="en-US" dirty="0" smtClean="0">
                <a:solidFill>
                  <a:schemeClr val="tx1"/>
                </a:solidFill>
                <a:cs typeface="KacstOffice" panose="02000000000000000000" pitchFamily="2" charset="-78"/>
              </a:rPr>
              <a:t/>
            </a:r>
            <a:br>
              <a:rPr lang="en-US" dirty="0" smtClean="0">
                <a:solidFill>
                  <a:schemeClr val="tx1"/>
                </a:solidFill>
                <a:cs typeface="KacstOffice" panose="02000000000000000000" pitchFamily="2" charset="-78"/>
              </a:rPr>
            </a:br>
            <a:r>
              <a:rPr lang="en-US" dirty="0">
                <a:solidFill>
                  <a:schemeClr val="tx1"/>
                </a:solidFill>
                <a:cs typeface="KacstOffice" panose="02000000000000000000" pitchFamily="2" charset="-78"/>
              </a:rPr>
              <a:t/>
            </a:r>
            <a:br>
              <a:rPr lang="en-US" dirty="0">
                <a:solidFill>
                  <a:schemeClr val="tx1"/>
                </a:solidFill>
                <a:cs typeface="KacstOffice" panose="02000000000000000000" pitchFamily="2" charset="-78"/>
              </a:rPr>
            </a:br>
            <a:r>
              <a:rPr lang="en-US" dirty="0">
                <a:solidFill>
                  <a:srgbClr val="032F45"/>
                </a:solidFill>
                <a:cs typeface="KacstOffice" panose="02000000000000000000" pitchFamily="2" charset="-78"/>
              </a:rPr>
              <a:t>AYPodyacheva@sberbank.ru</a:t>
            </a:r>
            <a:r>
              <a:rPr lang="en-US" dirty="0">
                <a:solidFill>
                  <a:schemeClr val="tx1"/>
                </a:solidFill>
                <a:cs typeface="KacstOffice" panose="02000000000000000000" pitchFamily="2" charset="-78"/>
              </a:rPr>
              <a:t/>
            </a:r>
            <a:br>
              <a:rPr lang="en-US" dirty="0">
                <a:solidFill>
                  <a:schemeClr val="tx1"/>
                </a:solidFill>
                <a:cs typeface="KacstOffice" panose="02000000000000000000" pitchFamily="2" charset="-78"/>
              </a:rPr>
            </a:br>
            <a:r>
              <a:rPr lang="en-US" dirty="0" smtClean="0">
                <a:solidFill>
                  <a:schemeClr val="tx1"/>
                </a:solidFill>
                <a:cs typeface="KacstOffice" panose="02000000000000000000" pitchFamily="2" charset="-78"/>
              </a:rPr>
              <a:t>+7 </a:t>
            </a:r>
            <a:r>
              <a:rPr lang="ru-RU" dirty="0" smtClean="0">
                <a:solidFill>
                  <a:schemeClr val="tx1"/>
                </a:solidFill>
                <a:cs typeface="KacstOffice" panose="02000000000000000000" pitchFamily="2" charset="-78"/>
              </a:rPr>
              <a:t>925 027-91-57</a:t>
            </a:r>
            <a:endParaRPr lang="en-US" dirty="0">
              <a:solidFill>
                <a:schemeClr val="tx1"/>
              </a:solidFill>
              <a:cs typeface="KacstOffice" panose="02000000000000000000" pitchFamily="2" charset="-78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863919-8EC1-49A2-BD66-3CDA8FB257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278" r="28163"/>
          <a:stretch/>
        </p:blipFill>
        <p:spPr>
          <a:xfrm>
            <a:off x="12183940" y="1"/>
            <a:ext cx="12200060" cy="1252024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8090565-92B9-CB57-C45E-16CF5823ED67}"/>
              </a:ext>
            </a:extLst>
          </p:cNvPr>
          <p:cNvSpPr/>
          <p:nvPr/>
        </p:nvSpPr>
        <p:spPr>
          <a:xfrm>
            <a:off x="1105248" y="978018"/>
            <a:ext cx="5797684" cy="153697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620" y="1640779"/>
            <a:ext cx="6227810" cy="632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8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2703165" y="3495934"/>
            <a:ext cx="9172241" cy="3074298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2921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400" dirty="0" smtClean="0">
              <a:solidFill>
                <a:schemeClr val="bg2"/>
              </a:solidFill>
              <a:latin typeface="SB Sans Text Medium" panose="020B0603040504020204" pitchFamily="34" charset="-52"/>
              <a:ea typeface="Quattrocento Sans"/>
              <a:cs typeface="SB Sans Text Medium" panose="020B0603040504020204" pitchFamily="34" charset="-52"/>
              <a:sym typeface="Quattrocento Sans"/>
            </a:endParaRPr>
          </a:p>
        </p:txBody>
      </p:sp>
      <p:sp>
        <p:nvSpPr>
          <p:cNvPr id="12" name="Placeholder Title Text…">
            <a:extLst>
              <a:ext uri="{FF2B5EF4-FFF2-40B4-BE49-F238E27FC236}">
                <a16:creationId xmlns:a16="http://schemas.microsoft.com/office/drawing/2014/main" id="{FFC077E3-4923-E34B-87E1-CF088A3AEB11}"/>
              </a:ext>
            </a:extLst>
          </p:cNvPr>
          <p:cNvSpPr txBox="1"/>
          <p:nvPr/>
        </p:nvSpPr>
        <p:spPr>
          <a:xfrm>
            <a:off x="1298509" y="937946"/>
            <a:ext cx="19653383" cy="1118255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40FF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Сейчас</a:t>
            </a:r>
            <a:r>
              <a:rPr lang="ru-RU" sz="6600" dirty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в </a:t>
            </a:r>
            <a:r>
              <a:rPr lang="ru-RU" sz="6600" dirty="0" err="1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Сбере</a:t>
            </a:r>
            <a:endParaRPr lang="en" sz="6600" dirty="0">
              <a:solidFill>
                <a:srgbClr val="0040FF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42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362408" y="3412933"/>
            <a:ext cx="9172241" cy="3074298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2921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400" dirty="0" smtClean="0">
              <a:solidFill>
                <a:schemeClr val="bg2"/>
              </a:solidFill>
              <a:latin typeface="SB Sans Text Medium" panose="020B0603040504020204" pitchFamily="34" charset="-52"/>
              <a:ea typeface="Quattrocento Sans"/>
              <a:cs typeface="SB Sans Text Medium" panose="020B0603040504020204" pitchFamily="34" charset="-52"/>
              <a:sym typeface="Quattrocento San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64332" y="4412167"/>
            <a:ext cx="239227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650+</a:t>
            </a:r>
            <a:endParaRPr lang="ru-RU" sz="600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04423" y="4304678"/>
            <a:ext cx="5968365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44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ИССЛЕДОВАНИЙ ПРОЦЕССОВ</a:t>
            </a:r>
          </a:p>
        </p:txBody>
      </p:sp>
      <p:sp>
        <p:nvSpPr>
          <p:cNvPr id="45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362408" y="7826564"/>
            <a:ext cx="9172241" cy="3074298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2921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400" dirty="0" smtClean="0">
              <a:solidFill>
                <a:schemeClr val="bg2"/>
              </a:solidFill>
              <a:latin typeface="SB Sans Text Medium" panose="020B0603040504020204" pitchFamily="34" charset="-52"/>
              <a:ea typeface="Quattrocento Sans"/>
              <a:cs typeface="SB Sans Text Medium" panose="020B0603040504020204" pitchFamily="34" charset="-52"/>
              <a:sym typeface="Quattrocento San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56609" y="8673053"/>
            <a:ext cx="7364079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44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ФИНАНСОВЫЙ  ЭФФЕКТ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64332" y="8440384"/>
            <a:ext cx="2392277" cy="18569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20</a:t>
            </a:r>
            <a:r>
              <a:rPr lang="ru-RU" sz="66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+</a:t>
            </a:r>
            <a:r>
              <a:rPr lang="en-US" sz="48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48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млрд</a:t>
            </a:r>
            <a:endParaRPr lang="ru-RU" sz="480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5013150" y="3750680"/>
            <a:ext cx="6913400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44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ПРОВЕРОК ВНУТРЕННЕГО АУДИТА </a:t>
            </a:r>
            <a:endParaRPr lang="ru-RU" sz="440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 использованием </a:t>
            </a:r>
            <a:r>
              <a:rPr lang="en-US" sz="28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PM</a:t>
            </a:r>
            <a:endParaRPr lang="ru-RU" sz="2800" b="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703165" y="4442759"/>
            <a:ext cx="239227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7</a:t>
            </a:r>
            <a:r>
              <a:rPr lang="ru-RU" sz="60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0%</a:t>
            </a:r>
            <a:endParaRPr lang="ru-RU" sz="600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51" name="Rectangle: Rounded Corners 28">
            <a:extLst>
              <a:ext uri="{FF2B5EF4-FFF2-40B4-BE49-F238E27FC236}">
                <a16:creationId xmlns:a16="http://schemas.microsoft.com/office/drawing/2014/main" id="{D562B044-262D-45E3-9A83-D33612A725A8}"/>
              </a:ext>
            </a:extLst>
          </p:cNvPr>
          <p:cNvSpPr/>
          <p:nvPr/>
        </p:nvSpPr>
        <p:spPr>
          <a:xfrm>
            <a:off x="12703165" y="7826564"/>
            <a:ext cx="9398128" cy="3074298"/>
          </a:xfrm>
          <a:prstGeom prst="roundRect">
            <a:avLst>
              <a:gd name="adj" fmla="val 5553"/>
            </a:avLst>
          </a:prstGeom>
          <a:solidFill>
            <a:srgbClr val="0040FF"/>
          </a:solidFill>
          <a:ln w="12700" cap="flat" cmpd="sng" algn="ctr">
            <a:noFill/>
            <a:prstDash val="solid"/>
          </a:ln>
          <a:effectLst>
            <a:outerShdw blurRad="292100" dist="38100" dir="8100000" algn="tr" rotWithShape="0">
              <a:prstClr val="black">
                <a:alpha val="40000"/>
              </a:prstClr>
            </a:outerShdw>
          </a:effectLst>
        </p:spPr>
        <p:txBody>
          <a:bodyPr lIns="432000" tIns="360000" rIns="432000" bIns="216000" rtlCol="0" anchor="t"/>
          <a:lstStyle/>
          <a:p>
            <a:pPr defTabSz="1828800">
              <a:defRPr/>
            </a:pPr>
            <a:endParaRPr lang="ru-RU" sz="2400" dirty="0" smtClean="0">
              <a:solidFill>
                <a:schemeClr val="bg2"/>
              </a:solidFill>
              <a:latin typeface="SB Sans Text Medium" panose="020B0603040504020204" pitchFamily="34" charset="-52"/>
              <a:ea typeface="Quattrocento Sans"/>
              <a:cs typeface="SB Sans Text Medium" panose="020B0603040504020204" pitchFamily="34" charset="-52"/>
              <a:sym typeface="Quattrocento Sans"/>
            </a:endParaRPr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89097F86-5F79-1C48-B6D8-21F63939BDB0}"/>
              </a:ext>
            </a:extLst>
          </p:cNvPr>
          <p:cNvSpPr/>
          <p:nvPr/>
        </p:nvSpPr>
        <p:spPr>
          <a:xfrm>
            <a:off x="13359303" y="8852324"/>
            <a:ext cx="1080000" cy="108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2910" y="0"/>
                </a:moveTo>
                <a:cubicBezTo>
                  <a:pt x="2491" y="0"/>
                  <a:pt x="2176" y="1"/>
                  <a:pt x="1910" y="16"/>
                </a:cubicBezTo>
                <a:cubicBezTo>
                  <a:pt x="1644" y="32"/>
                  <a:pt x="1426" y="64"/>
                  <a:pt x="1202" y="126"/>
                </a:cubicBezTo>
                <a:cubicBezTo>
                  <a:pt x="956" y="205"/>
                  <a:pt x="736" y="331"/>
                  <a:pt x="555" y="491"/>
                </a:cubicBezTo>
                <a:cubicBezTo>
                  <a:pt x="375" y="651"/>
                  <a:pt x="232" y="845"/>
                  <a:pt x="143" y="1062"/>
                </a:cubicBezTo>
                <a:cubicBezTo>
                  <a:pt x="72" y="1261"/>
                  <a:pt x="36" y="1454"/>
                  <a:pt x="18" y="1689"/>
                </a:cubicBezTo>
                <a:cubicBezTo>
                  <a:pt x="0" y="1924"/>
                  <a:pt x="0" y="2202"/>
                  <a:pt x="0" y="2570"/>
                </a:cubicBezTo>
                <a:lnTo>
                  <a:pt x="0" y="8195"/>
                </a:lnTo>
                <a:cubicBezTo>
                  <a:pt x="0" y="8570"/>
                  <a:pt x="0" y="8851"/>
                  <a:pt x="18" y="9087"/>
                </a:cubicBezTo>
                <a:cubicBezTo>
                  <a:pt x="36" y="9324"/>
                  <a:pt x="72" y="9517"/>
                  <a:pt x="143" y="9716"/>
                </a:cubicBezTo>
                <a:cubicBezTo>
                  <a:pt x="232" y="9933"/>
                  <a:pt x="375" y="10127"/>
                  <a:pt x="555" y="10287"/>
                </a:cubicBezTo>
                <a:cubicBezTo>
                  <a:pt x="736" y="10447"/>
                  <a:pt x="956" y="10572"/>
                  <a:pt x="1202" y="10652"/>
                </a:cubicBezTo>
                <a:cubicBezTo>
                  <a:pt x="1427" y="10715"/>
                  <a:pt x="1646" y="10746"/>
                  <a:pt x="1912" y="10762"/>
                </a:cubicBezTo>
                <a:cubicBezTo>
                  <a:pt x="2116" y="10774"/>
                  <a:pt x="2363" y="10776"/>
                  <a:pt x="2646" y="10777"/>
                </a:cubicBezTo>
                <a:lnTo>
                  <a:pt x="4658" y="13087"/>
                </a:lnTo>
                <a:cubicBezTo>
                  <a:pt x="4969" y="13446"/>
                  <a:pt x="5521" y="13567"/>
                  <a:pt x="5985" y="13376"/>
                </a:cubicBezTo>
                <a:cubicBezTo>
                  <a:pt x="6347" y="13228"/>
                  <a:pt x="6584" y="12913"/>
                  <a:pt x="6599" y="12561"/>
                </a:cubicBezTo>
                <a:lnTo>
                  <a:pt x="6608" y="10777"/>
                </a:lnTo>
                <a:lnTo>
                  <a:pt x="8874" y="10777"/>
                </a:lnTo>
                <a:cubicBezTo>
                  <a:pt x="8468" y="11694"/>
                  <a:pt x="8682" y="12775"/>
                  <a:pt x="9521" y="13515"/>
                </a:cubicBezTo>
                <a:cubicBezTo>
                  <a:pt x="9624" y="13606"/>
                  <a:pt x="9734" y="13687"/>
                  <a:pt x="9848" y="13761"/>
                </a:cubicBezTo>
                <a:cubicBezTo>
                  <a:pt x="7618" y="14429"/>
                  <a:pt x="6013" y="16292"/>
                  <a:pt x="6013" y="18487"/>
                </a:cubicBezTo>
                <a:lnTo>
                  <a:pt x="6013" y="20777"/>
                </a:lnTo>
                <a:lnTo>
                  <a:pt x="3141" y="20777"/>
                </a:lnTo>
                <a:cubicBezTo>
                  <a:pt x="2883" y="20777"/>
                  <a:pt x="2675" y="20961"/>
                  <a:pt x="2675" y="21189"/>
                </a:cubicBezTo>
                <a:cubicBezTo>
                  <a:pt x="2675" y="21416"/>
                  <a:pt x="2883" y="21600"/>
                  <a:pt x="3141" y="21600"/>
                </a:cubicBezTo>
                <a:lnTo>
                  <a:pt x="18945" y="21600"/>
                </a:lnTo>
                <a:cubicBezTo>
                  <a:pt x="19202" y="21600"/>
                  <a:pt x="19410" y="21416"/>
                  <a:pt x="19410" y="21189"/>
                </a:cubicBezTo>
                <a:cubicBezTo>
                  <a:pt x="19410" y="20961"/>
                  <a:pt x="19202" y="20777"/>
                  <a:pt x="18945" y="20777"/>
                </a:cubicBezTo>
                <a:lnTo>
                  <a:pt x="17308" y="20777"/>
                </a:lnTo>
                <a:lnTo>
                  <a:pt x="17308" y="18487"/>
                </a:lnTo>
                <a:cubicBezTo>
                  <a:pt x="17308" y="16248"/>
                  <a:pt x="15640" y="14354"/>
                  <a:pt x="13342" y="13722"/>
                </a:cubicBezTo>
                <a:cubicBezTo>
                  <a:pt x="13434" y="13658"/>
                  <a:pt x="13524" y="13590"/>
                  <a:pt x="13608" y="13515"/>
                </a:cubicBezTo>
                <a:cubicBezTo>
                  <a:pt x="14737" y="12518"/>
                  <a:pt x="14737" y="10901"/>
                  <a:pt x="13608" y="9904"/>
                </a:cubicBezTo>
                <a:cubicBezTo>
                  <a:pt x="13044" y="9405"/>
                  <a:pt x="12304" y="9156"/>
                  <a:pt x="11564" y="9156"/>
                </a:cubicBezTo>
                <a:cubicBezTo>
                  <a:pt x="10824" y="9156"/>
                  <a:pt x="10085" y="9405"/>
                  <a:pt x="9521" y="9904"/>
                </a:cubicBezTo>
                <a:cubicBezTo>
                  <a:pt x="9502" y="9920"/>
                  <a:pt x="9486" y="9938"/>
                  <a:pt x="9468" y="9955"/>
                </a:cubicBezTo>
                <a:lnTo>
                  <a:pt x="6448" y="9955"/>
                </a:lnTo>
                <a:lnTo>
                  <a:pt x="6448" y="9954"/>
                </a:lnTo>
                <a:lnTo>
                  <a:pt x="6228" y="9954"/>
                </a:lnTo>
                <a:cubicBezTo>
                  <a:pt x="6077" y="9947"/>
                  <a:pt x="5931" y="9998"/>
                  <a:pt x="5827" y="10094"/>
                </a:cubicBezTo>
                <a:cubicBezTo>
                  <a:pt x="5728" y="10185"/>
                  <a:pt x="5677" y="10308"/>
                  <a:pt x="5684" y="10434"/>
                </a:cubicBezTo>
                <a:lnTo>
                  <a:pt x="5684" y="12523"/>
                </a:lnTo>
                <a:cubicBezTo>
                  <a:pt x="5691" y="12577"/>
                  <a:pt x="5658" y="12628"/>
                  <a:pt x="5603" y="12651"/>
                </a:cubicBezTo>
                <a:cubicBezTo>
                  <a:pt x="5548" y="12674"/>
                  <a:pt x="5483" y="12663"/>
                  <a:pt x="5441" y="12624"/>
                </a:cubicBezTo>
                <a:lnTo>
                  <a:pt x="3236" y="10084"/>
                </a:lnTo>
                <a:cubicBezTo>
                  <a:pt x="3207" y="10043"/>
                  <a:pt x="3166" y="10009"/>
                  <a:pt x="3117" y="9986"/>
                </a:cubicBezTo>
                <a:cubicBezTo>
                  <a:pt x="3072" y="9966"/>
                  <a:pt x="3023" y="9954"/>
                  <a:pt x="2973" y="9954"/>
                </a:cubicBezTo>
                <a:lnTo>
                  <a:pt x="2532" y="9954"/>
                </a:lnTo>
                <a:lnTo>
                  <a:pt x="2532" y="9955"/>
                </a:lnTo>
                <a:cubicBezTo>
                  <a:pt x="2300" y="9955"/>
                  <a:pt x="2122" y="9955"/>
                  <a:pt x="1973" y="9946"/>
                </a:cubicBezTo>
                <a:cubicBezTo>
                  <a:pt x="1821" y="9937"/>
                  <a:pt x="1696" y="9919"/>
                  <a:pt x="1568" y="9883"/>
                </a:cubicBezTo>
                <a:cubicBezTo>
                  <a:pt x="1428" y="9838"/>
                  <a:pt x="1302" y="9767"/>
                  <a:pt x="1199" y="9676"/>
                </a:cubicBezTo>
                <a:cubicBezTo>
                  <a:pt x="1096" y="9585"/>
                  <a:pt x="1016" y="9474"/>
                  <a:pt x="965" y="9350"/>
                </a:cubicBezTo>
                <a:cubicBezTo>
                  <a:pt x="924" y="9236"/>
                  <a:pt x="904" y="9126"/>
                  <a:pt x="893" y="8992"/>
                </a:cubicBezTo>
                <a:cubicBezTo>
                  <a:pt x="883" y="8857"/>
                  <a:pt x="883" y="8697"/>
                  <a:pt x="883" y="8484"/>
                </a:cubicBezTo>
                <a:lnTo>
                  <a:pt x="883" y="2288"/>
                </a:lnTo>
                <a:cubicBezTo>
                  <a:pt x="883" y="2078"/>
                  <a:pt x="883" y="1920"/>
                  <a:pt x="893" y="1786"/>
                </a:cubicBezTo>
                <a:cubicBezTo>
                  <a:pt x="904" y="1651"/>
                  <a:pt x="924" y="1541"/>
                  <a:pt x="965" y="1428"/>
                </a:cubicBezTo>
                <a:cubicBezTo>
                  <a:pt x="1016" y="1304"/>
                  <a:pt x="1096" y="1193"/>
                  <a:pt x="1199" y="1102"/>
                </a:cubicBezTo>
                <a:cubicBezTo>
                  <a:pt x="1302" y="1011"/>
                  <a:pt x="1428" y="940"/>
                  <a:pt x="1568" y="895"/>
                </a:cubicBezTo>
                <a:cubicBezTo>
                  <a:pt x="1695" y="859"/>
                  <a:pt x="1819" y="841"/>
                  <a:pt x="1971" y="832"/>
                </a:cubicBezTo>
                <a:cubicBezTo>
                  <a:pt x="2123" y="823"/>
                  <a:pt x="2303" y="823"/>
                  <a:pt x="2541" y="823"/>
                </a:cubicBezTo>
                <a:lnTo>
                  <a:pt x="2548" y="823"/>
                </a:lnTo>
                <a:lnTo>
                  <a:pt x="19059" y="823"/>
                </a:lnTo>
                <a:cubicBezTo>
                  <a:pt x="19296" y="823"/>
                  <a:pt x="19476" y="823"/>
                  <a:pt x="19627" y="832"/>
                </a:cubicBezTo>
                <a:cubicBezTo>
                  <a:pt x="19779" y="841"/>
                  <a:pt x="19904" y="859"/>
                  <a:pt x="20032" y="895"/>
                </a:cubicBezTo>
                <a:cubicBezTo>
                  <a:pt x="20172" y="940"/>
                  <a:pt x="20298" y="1011"/>
                  <a:pt x="20401" y="1102"/>
                </a:cubicBezTo>
                <a:cubicBezTo>
                  <a:pt x="20504" y="1193"/>
                  <a:pt x="20584" y="1304"/>
                  <a:pt x="20635" y="1428"/>
                </a:cubicBezTo>
                <a:cubicBezTo>
                  <a:pt x="20676" y="1541"/>
                  <a:pt x="20696" y="1651"/>
                  <a:pt x="20707" y="1786"/>
                </a:cubicBezTo>
                <a:cubicBezTo>
                  <a:pt x="20717" y="1921"/>
                  <a:pt x="20717" y="2081"/>
                  <a:pt x="20717" y="2294"/>
                </a:cubicBezTo>
                <a:lnTo>
                  <a:pt x="20717" y="8490"/>
                </a:lnTo>
                <a:cubicBezTo>
                  <a:pt x="20717" y="8700"/>
                  <a:pt x="20717" y="8858"/>
                  <a:pt x="20707" y="8992"/>
                </a:cubicBezTo>
                <a:cubicBezTo>
                  <a:pt x="20696" y="9126"/>
                  <a:pt x="20676" y="9236"/>
                  <a:pt x="20635" y="9350"/>
                </a:cubicBezTo>
                <a:cubicBezTo>
                  <a:pt x="20584" y="9474"/>
                  <a:pt x="20504" y="9585"/>
                  <a:pt x="20401" y="9676"/>
                </a:cubicBezTo>
                <a:cubicBezTo>
                  <a:pt x="20298" y="9767"/>
                  <a:pt x="20172" y="9838"/>
                  <a:pt x="20032" y="9883"/>
                </a:cubicBezTo>
                <a:cubicBezTo>
                  <a:pt x="19904" y="9919"/>
                  <a:pt x="19779" y="9937"/>
                  <a:pt x="19627" y="9946"/>
                </a:cubicBezTo>
                <a:cubicBezTo>
                  <a:pt x="19474" y="9955"/>
                  <a:pt x="19293" y="9955"/>
                  <a:pt x="19052" y="9955"/>
                </a:cubicBezTo>
                <a:lnTo>
                  <a:pt x="17843" y="9955"/>
                </a:lnTo>
                <a:cubicBezTo>
                  <a:pt x="17578" y="9951"/>
                  <a:pt x="17362" y="10143"/>
                  <a:pt x="17368" y="10377"/>
                </a:cubicBezTo>
                <a:cubicBezTo>
                  <a:pt x="17375" y="10603"/>
                  <a:pt x="17587" y="10782"/>
                  <a:pt x="17843" y="10777"/>
                </a:cubicBezTo>
                <a:lnTo>
                  <a:pt x="18677" y="10777"/>
                </a:lnTo>
                <a:cubicBezTo>
                  <a:pt x="19101" y="10777"/>
                  <a:pt x="19419" y="10778"/>
                  <a:pt x="19687" y="10762"/>
                </a:cubicBezTo>
                <a:cubicBezTo>
                  <a:pt x="19955" y="10746"/>
                  <a:pt x="20173" y="10715"/>
                  <a:pt x="20398" y="10652"/>
                </a:cubicBezTo>
                <a:cubicBezTo>
                  <a:pt x="20644" y="10572"/>
                  <a:pt x="20864" y="10447"/>
                  <a:pt x="21045" y="10287"/>
                </a:cubicBezTo>
                <a:cubicBezTo>
                  <a:pt x="21225" y="10127"/>
                  <a:pt x="21368" y="9933"/>
                  <a:pt x="21457" y="9716"/>
                </a:cubicBezTo>
                <a:cubicBezTo>
                  <a:pt x="21528" y="9517"/>
                  <a:pt x="21564" y="9324"/>
                  <a:pt x="21582" y="9089"/>
                </a:cubicBezTo>
                <a:cubicBezTo>
                  <a:pt x="21600" y="8854"/>
                  <a:pt x="21600" y="8576"/>
                  <a:pt x="21600" y="8207"/>
                </a:cubicBezTo>
                <a:lnTo>
                  <a:pt x="21600" y="2582"/>
                </a:lnTo>
                <a:cubicBezTo>
                  <a:pt x="21600" y="2208"/>
                  <a:pt x="21600" y="1927"/>
                  <a:pt x="21582" y="1690"/>
                </a:cubicBezTo>
                <a:cubicBezTo>
                  <a:pt x="21564" y="1454"/>
                  <a:pt x="21528" y="1261"/>
                  <a:pt x="21457" y="1062"/>
                </a:cubicBezTo>
                <a:cubicBezTo>
                  <a:pt x="21367" y="845"/>
                  <a:pt x="21225" y="651"/>
                  <a:pt x="21045" y="491"/>
                </a:cubicBezTo>
                <a:cubicBezTo>
                  <a:pt x="20864" y="331"/>
                  <a:pt x="20644" y="205"/>
                  <a:pt x="20398" y="126"/>
                </a:cubicBezTo>
                <a:cubicBezTo>
                  <a:pt x="20173" y="63"/>
                  <a:pt x="19954" y="31"/>
                  <a:pt x="19688" y="16"/>
                </a:cubicBezTo>
                <a:cubicBezTo>
                  <a:pt x="19421" y="0"/>
                  <a:pt x="19107" y="0"/>
                  <a:pt x="18690" y="0"/>
                </a:cubicBezTo>
                <a:lnTo>
                  <a:pt x="2923" y="0"/>
                </a:lnTo>
                <a:lnTo>
                  <a:pt x="2910" y="0"/>
                </a:lnTo>
                <a:close/>
                <a:moveTo>
                  <a:pt x="6735" y="4770"/>
                </a:moveTo>
                <a:cubicBezTo>
                  <a:pt x="6616" y="4770"/>
                  <a:pt x="6497" y="4810"/>
                  <a:pt x="6406" y="4890"/>
                </a:cubicBezTo>
                <a:cubicBezTo>
                  <a:pt x="6224" y="5051"/>
                  <a:pt x="6224" y="5311"/>
                  <a:pt x="6406" y="5471"/>
                </a:cubicBezTo>
                <a:cubicBezTo>
                  <a:pt x="6588" y="5632"/>
                  <a:pt x="6883" y="5632"/>
                  <a:pt x="7064" y="5471"/>
                </a:cubicBezTo>
                <a:cubicBezTo>
                  <a:pt x="7246" y="5311"/>
                  <a:pt x="7246" y="5051"/>
                  <a:pt x="7064" y="4890"/>
                </a:cubicBezTo>
                <a:cubicBezTo>
                  <a:pt x="6974" y="4810"/>
                  <a:pt x="6854" y="4770"/>
                  <a:pt x="6735" y="4770"/>
                </a:cubicBezTo>
                <a:close/>
                <a:moveTo>
                  <a:pt x="9403" y="4770"/>
                </a:moveTo>
                <a:cubicBezTo>
                  <a:pt x="9283" y="4770"/>
                  <a:pt x="9164" y="4810"/>
                  <a:pt x="9073" y="4890"/>
                </a:cubicBezTo>
                <a:cubicBezTo>
                  <a:pt x="8891" y="5051"/>
                  <a:pt x="8891" y="5311"/>
                  <a:pt x="9073" y="5471"/>
                </a:cubicBezTo>
                <a:cubicBezTo>
                  <a:pt x="9255" y="5632"/>
                  <a:pt x="9550" y="5632"/>
                  <a:pt x="9732" y="5471"/>
                </a:cubicBezTo>
                <a:cubicBezTo>
                  <a:pt x="9914" y="5311"/>
                  <a:pt x="9914" y="5051"/>
                  <a:pt x="9732" y="4890"/>
                </a:cubicBezTo>
                <a:cubicBezTo>
                  <a:pt x="9641" y="4810"/>
                  <a:pt x="9522" y="4770"/>
                  <a:pt x="9403" y="4770"/>
                </a:cubicBezTo>
                <a:close/>
                <a:moveTo>
                  <a:pt x="12070" y="4770"/>
                </a:moveTo>
                <a:cubicBezTo>
                  <a:pt x="11951" y="4770"/>
                  <a:pt x="11832" y="4810"/>
                  <a:pt x="11741" y="4890"/>
                </a:cubicBezTo>
                <a:cubicBezTo>
                  <a:pt x="11559" y="5051"/>
                  <a:pt x="11559" y="5311"/>
                  <a:pt x="11741" y="5471"/>
                </a:cubicBezTo>
                <a:cubicBezTo>
                  <a:pt x="11922" y="5632"/>
                  <a:pt x="12218" y="5632"/>
                  <a:pt x="12399" y="5471"/>
                </a:cubicBezTo>
                <a:cubicBezTo>
                  <a:pt x="12581" y="5311"/>
                  <a:pt x="12581" y="5051"/>
                  <a:pt x="12399" y="4890"/>
                </a:cubicBezTo>
                <a:cubicBezTo>
                  <a:pt x="12308" y="4810"/>
                  <a:pt x="12189" y="4770"/>
                  <a:pt x="12070" y="4770"/>
                </a:cubicBezTo>
                <a:close/>
                <a:moveTo>
                  <a:pt x="14737" y="4770"/>
                </a:moveTo>
                <a:cubicBezTo>
                  <a:pt x="14618" y="4770"/>
                  <a:pt x="14499" y="4810"/>
                  <a:pt x="14408" y="4890"/>
                </a:cubicBezTo>
                <a:cubicBezTo>
                  <a:pt x="14226" y="5051"/>
                  <a:pt x="14226" y="5311"/>
                  <a:pt x="14408" y="5471"/>
                </a:cubicBezTo>
                <a:cubicBezTo>
                  <a:pt x="14590" y="5632"/>
                  <a:pt x="14885" y="5632"/>
                  <a:pt x="15067" y="5471"/>
                </a:cubicBezTo>
                <a:cubicBezTo>
                  <a:pt x="15249" y="5311"/>
                  <a:pt x="15249" y="5051"/>
                  <a:pt x="15067" y="4890"/>
                </a:cubicBezTo>
                <a:cubicBezTo>
                  <a:pt x="14976" y="4810"/>
                  <a:pt x="14857" y="4770"/>
                  <a:pt x="14737" y="4770"/>
                </a:cubicBezTo>
                <a:close/>
                <a:moveTo>
                  <a:pt x="15794" y="9927"/>
                </a:moveTo>
                <a:cubicBezTo>
                  <a:pt x="15674" y="9927"/>
                  <a:pt x="15556" y="9967"/>
                  <a:pt x="15465" y="10047"/>
                </a:cubicBezTo>
                <a:cubicBezTo>
                  <a:pt x="15283" y="10208"/>
                  <a:pt x="15283" y="10468"/>
                  <a:pt x="15465" y="10628"/>
                </a:cubicBezTo>
                <a:cubicBezTo>
                  <a:pt x="15647" y="10789"/>
                  <a:pt x="15941" y="10789"/>
                  <a:pt x="16123" y="10628"/>
                </a:cubicBezTo>
                <a:cubicBezTo>
                  <a:pt x="16305" y="10468"/>
                  <a:pt x="16305" y="10208"/>
                  <a:pt x="16123" y="10047"/>
                </a:cubicBezTo>
                <a:cubicBezTo>
                  <a:pt x="16032" y="9967"/>
                  <a:pt x="15913" y="9927"/>
                  <a:pt x="15794" y="9927"/>
                </a:cubicBezTo>
                <a:close/>
                <a:moveTo>
                  <a:pt x="11564" y="9999"/>
                </a:moveTo>
                <a:cubicBezTo>
                  <a:pt x="12060" y="9999"/>
                  <a:pt x="12556" y="10166"/>
                  <a:pt x="12934" y="10500"/>
                </a:cubicBezTo>
                <a:cubicBezTo>
                  <a:pt x="13690" y="11168"/>
                  <a:pt x="13690" y="12251"/>
                  <a:pt x="12934" y="12919"/>
                </a:cubicBezTo>
                <a:cubicBezTo>
                  <a:pt x="12178" y="13588"/>
                  <a:pt x="10951" y="13588"/>
                  <a:pt x="10195" y="12919"/>
                </a:cubicBezTo>
                <a:cubicBezTo>
                  <a:pt x="9439" y="12251"/>
                  <a:pt x="9439" y="11168"/>
                  <a:pt x="10195" y="10500"/>
                </a:cubicBezTo>
                <a:cubicBezTo>
                  <a:pt x="10573" y="10166"/>
                  <a:pt x="11068" y="9999"/>
                  <a:pt x="11564" y="9999"/>
                </a:cubicBezTo>
                <a:close/>
                <a:moveTo>
                  <a:pt x="11661" y="14302"/>
                </a:moveTo>
                <a:cubicBezTo>
                  <a:pt x="14296" y="14302"/>
                  <a:pt x="16432" y="16188"/>
                  <a:pt x="16432" y="18516"/>
                </a:cubicBezTo>
                <a:lnTo>
                  <a:pt x="16432" y="20777"/>
                </a:lnTo>
                <a:lnTo>
                  <a:pt x="14897" y="20777"/>
                </a:lnTo>
                <a:lnTo>
                  <a:pt x="14897" y="18511"/>
                </a:lnTo>
                <a:cubicBezTo>
                  <a:pt x="14897" y="18284"/>
                  <a:pt x="14689" y="18100"/>
                  <a:pt x="14432" y="18100"/>
                </a:cubicBezTo>
                <a:cubicBezTo>
                  <a:pt x="14175" y="18100"/>
                  <a:pt x="13966" y="18284"/>
                  <a:pt x="13966" y="18511"/>
                </a:cubicBezTo>
                <a:lnTo>
                  <a:pt x="13966" y="20777"/>
                </a:lnTo>
                <a:lnTo>
                  <a:pt x="9529" y="20777"/>
                </a:lnTo>
                <a:lnTo>
                  <a:pt x="9529" y="18511"/>
                </a:lnTo>
                <a:cubicBezTo>
                  <a:pt x="9529" y="18284"/>
                  <a:pt x="9321" y="18100"/>
                  <a:pt x="9064" y="18100"/>
                </a:cubicBezTo>
                <a:cubicBezTo>
                  <a:pt x="8807" y="18100"/>
                  <a:pt x="8598" y="18284"/>
                  <a:pt x="8598" y="18511"/>
                </a:cubicBezTo>
                <a:lnTo>
                  <a:pt x="8598" y="20777"/>
                </a:lnTo>
                <a:lnTo>
                  <a:pt x="6889" y="20777"/>
                </a:lnTo>
                <a:lnTo>
                  <a:pt x="6889" y="18516"/>
                </a:lnTo>
                <a:cubicBezTo>
                  <a:pt x="6889" y="16188"/>
                  <a:pt x="9026" y="14302"/>
                  <a:pt x="11661" y="14302"/>
                </a:cubicBezTo>
                <a:close/>
                <a:moveTo>
                  <a:pt x="20957" y="20777"/>
                </a:moveTo>
                <a:cubicBezTo>
                  <a:pt x="20700" y="20777"/>
                  <a:pt x="20492" y="20961"/>
                  <a:pt x="20492" y="21189"/>
                </a:cubicBezTo>
                <a:cubicBezTo>
                  <a:pt x="20492" y="21416"/>
                  <a:pt x="20700" y="21600"/>
                  <a:pt x="20957" y="21600"/>
                </a:cubicBezTo>
                <a:cubicBezTo>
                  <a:pt x="21215" y="21600"/>
                  <a:pt x="21423" y="21416"/>
                  <a:pt x="21423" y="21189"/>
                </a:cubicBezTo>
                <a:cubicBezTo>
                  <a:pt x="21423" y="20961"/>
                  <a:pt x="21215" y="20777"/>
                  <a:pt x="20957" y="20777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00" dirty="0">
              <a:solidFill>
                <a:schemeClr val="accent3"/>
              </a:solidFill>
              <a:latin typeface="SB Sans Text Medium" panose="020B0603040504020204" pitchFamily="34" charset="-52"/>
              <a:ea typeface="+mn-ea"/>
              <a:cs typeface="SB Sans Text Medium" panose="020B0603040504020204" pitchFamily="34" charset="-52"/>
              <a:sym typeface="Helvetica Neue Medium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5013150" y="8787029"/>
            <a:ext cx="6913400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44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ПОЛЬЗОВАТЕЛЕЙ</a:t>
            </a:r>
          </a:p>
          <a:p>
            <a:pPr algn="l"/>
            <a:r>
              <a:rPr lang="en-US" sz="2800" dirty="0" err="1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Sber</a:t>
            </a:r>
            <a:r>
              <a:rPr lang="en-US" sz="28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Process Mining</a:t>
            </a:r>
            <a:endParaRPr lang="ru-RU" sz="2800" b="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997086" y="8787029"/>
            <a:ext cx="1811977" cy="1633003"/>
          </a:xfrm>
          <a:prstGeom prst="rect">
            <a:avLst/>
          </a:prstGeom>
          <a:solidFill>
            <a:srgbClr val="004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SB Sans Text Medium" panose="020B0603040504020204" pitchFamily="34" charset="-52"/>
              <a:ea typeface="+mn-ea"/>
              <a:cs typeface="SB Sans Text Medium" panose="020B0603040504020204" pitchFamily="34" charset="-52"/>
              <a:sym typeface="Helvetica Neue Medium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32754" y="8818523"/>
            <a:ext cx="2392277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1000</a:t>
            </a:r>
            <a:endParaRPr lang="ru-RU" sz="6000" dirty="0">
              <a:solidFill>
                <a:schemeClr val="bg1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7566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0BCB60-1F45-774D-8BFC-843556E362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0751" y="4882288"/>
            <a:ext cx="6324217" cy="789576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68D197-79CC-0943-B6E4-0361C69E1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667" y="4882288"/>
            <a:ext cx="6324217" cy="789576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B91F38-5861-A644-8B56-2D0E8F1331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70" y="4884633"/>
            <a:ext cx="6324217" cy="7895766"/>
          </a:xfrm>
          <a:prstGeom prst="rect">
            <a:avLst/>
          </a:prstGeom>
        </p:spPr>
      </p:pic>
      <p:sp>
        <p:nvSpPr>
          <p:cNvPr id="24" name="Tristique senectus et netus">
            <a:extLst>
              <a:ext uri="{FF2B5EF4-FFF2-40B4-BE49-F238E27FC236}">
                <a16:creationId xmlns:a16="http://schemas.microsoft.com/office/drawing/2014/main" id="{8C0111A4-6AC7-8A46-A153-D41A6926B75E}"/>
              </a:ext>
            </a:extLst>
          </p:cNvPr>
          <p:cNvSpPr txBox="1"/>
          <p:nvPr/>
        </p:nvSpPr>
        <p:spPr>
          <a:xfrm>
            <a:off x="9027537" y="11928583"/>
            <a:ext cx="6328926" cy="57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ru-RU" dirty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Лог процесса</a:t>
            </a:r>
            <a:endParaRPr dirty="0">
              <a:solidFill>
                <a:srgbClr val="001249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18" name="Tristique senectus et netus">
            <a:extLst>
              <a:ext uri="{FF2B5EF4-FFF2-40B4-BE49-F238E27FC236}">
                <a16:creationId xmlns:a16="http://schemas.microsoft.com/office/drawing/2014/main" id="{AE3F8498-ECD9-FC4C-9656-1DE22C9693CB}"/>
              </a:ext>
            </a:extLst>
          </p:cNvPr>
          <p:cNvSpPr txBox="1"/>
          <p:nvPr/>
        </p:nvSpPr>
        <p:spPr>
          <a:xfrm>
            <a:off x="1294870" y="11887019"/>
            <a:ext cx="6332563" cy="57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ru-RU" dirty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Формирование выгрузки</a:t>
            </a:r>
            <a:endParaRPr dirty="0">
              <a:solidFill>
                <a:srgbClr val="001249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27" name="Tristique senectus et netus">
            <a:extLst>
              <a:ext uri="{FF2B5EF4-FFF2-40B4-BE49-F238E27FC236}">
                <a16:creationId xmlns:a16="http://schemas.microsoft.com/office/drawing/2014/main" id="{5606CC81-928F-E44B-9DED-A841FF09B2BE}"/>
              </a:ext>
            </a:extLst>
          </p:cNvPr>
          <p:cNvSpPr txBox="1"/>
          <p:nvPr/>
        </p:nvSpPr>
        <p:spPr>
          <a:xfrm>
            <a:off x="16756044" y="11928583"/>
            <a:ext cx="6328926" cy="5765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ru-RU" dirty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«Настоящий процесс»</a:t>
            </a:r>
          </a:p>
        </p:txBody>
      </p:sp>
      <p:sp>
        <p:nvSpPr>
          <p:cNvPr id="23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298508" y="937946"/>
            <a:ext cx="19653384" cy="3149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en-US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Sber </a:t>
            </a:r>
            <a:r>
              <a:rPr lang="en-US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Process Mining</a:t>
            </a:r>
            <a:endParaRPr lang="ru-RU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позволяет видеть бизнес-процессы</a:t>
            </a:r>
          </a:p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 показатели по ним как на ладони</a:t>
            </a:r>
            <a:endParaRPr lang="en-US" sz="6600"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D5467A7-14A4-F840-B2E3-C8598D13C5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6759" y="4945350"/>
            <a:ext cx="5932085" cy="6685448"/>
          </a:xfrm>
          <a:prstGeom prst="rect">
            <a:avLst/>
          </a:prstGeom>
        </p:spPr>
      </p:pic>
      <p:sp>
        <p:nvSpPr>
          <p:cNvPr id="11" name="Tristique senectus et netus">
            <a:extLst>
              <a:ext uri="{FF2B5EF4-FFF2-40B4-BE49-F238E27FC236}">
                <a16:creationId xmlns:a16="http://schemas.microsoft.com/office/drawing/2014/main" id="{AE3F8498-ECD9-FC4C-9656-1DE22C9693CB}"/>
              </a:ext>
            </a:extLst>
          </p:cNvPr>
          <p:cNvSpPr txBox="1"/>
          <p:nvPr/>
        </p:nvSpPr>
        <p:spPr>
          <a:xfrm>
            <a:off x="1294870" y="12836588"/>
            <a:ext cx="6332563" cy="76181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ru-RU" sz="2000" dirty="0" smtClean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Подключение к базе данных или загрузка через </a:t>
            </a:r>
            <a:r>
              <a:rPr lang="en-US" sz="2000" dirty="0" smtClean="0">
                <a:solidFill>
                  <a:srgbClr val="001249"/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CSV/ZIP</a:t>
            </a:r>
            <a:endParaRPr sz="2000" dirty="0">
              <a:solidFill>
                <a:srgbClr val="001249"/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902246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8606B26-5A5D-2B4E-8038-F57FF794614C}"/>
              </a:ext>
            </a:extLst>
          </p:cNvPr>
          <p:cNvSpPr/>
          <p:nvPr/>
        </p:nvSpPr>
        <p:spPr>
          <a:xfrm>
            <a:off x="17409680" y="6767918"/>
            <a:ext cx="6026057" cy="3153600"/>
          </a:xfrm>
          <a:prstGeom prst="roundRect">
            <a:avLst>
              <a:gd name="adj" fmla="val 10558"/>
            </a:avLst>
          </a:prstGeom>
          <a:solidFill>
            <a:srgbClr val="0040FF"/>
          </a:solidFill>
          <a:ln w="285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endParaRPr lang="ru-RU" sz="2400" b="0">
              <a:solidFill>
                <a:srgbClr val="001249"/>
              </a:solidFill>
              <a:latin typeface="Arial Black" panose="020B0A04020102020204" pitchFamily="34" charset="0"/>
              <a:ea typeface="Roboto Medium"/>
              <a:cs typeface="Roboto Medium"/>
              <a:sym typeface="Helvetica Neue Medium"/>
            </a:endParaRPr>
          </a:p>
        </p:txBody>
      </p:sp>
      <p:sp>
        <p:nvSpPr>
          <p:cNvPr id="32" name="Placeholder Title Text…">
            <a:extLst>
              <a:ext uri="{FF2B5EF4-FFF2-40B4-BE49-F238E27FC236}">
                <a16:creationId xmlns:a16="http://schemas.microsoft.com/office/drawing/2014/main" id="{89A1A07D-EE97-A144-A9A7-5148CFB6AC33}"/>
              </a:ext>
            </a:extLst>
          </p:cNvPr>
          <p:cNvSpPr txBox="1"/>
          <p:nvPr/>
        </p:nvSpPr>
        <p:spPr>
          <a:xfrm>
            <a:off x="1298508" y="937946"/>
            <a:ext cx="19653384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Проблемы и последствия </a:t>
            </a:r>
            <a:r>
              <a:rPr lang="ru-RU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неэффективных бизнес-процессов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0E2EC6F6-1B30-DE45-949D-0C842766E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AAE0960B-EB8A-0448-8BBF-A8E43C0BAB78}"/>
              </a:ext>
            </a:extLst>
          </p:cNvPr>
          <p:cNvSpPr/>
          <p:nvPr/>
        </p:nvSpPr>
        <p:spPr>
          <a:xfrm>
            <a:off x="1315357" y="4229993"/>
            <a:ext cx="5290457" cy="89897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SB Sans Text Heavy" panose="020B0903040504020204" pitchFamily="34" charset="-52"/>
                <a:ea typeface="Roboto Medium"/>
                <a:cs typeface="SB Sans Text Heavy" panose="020B0903040504020204" pitchFamily="34" charset="-52"/>
                <a:sym typeface="Helvetica Neue Medium"/>
              </a:rPr>
              <a:t>Интервалы между операциями </a:t>
            </a:r>
          </a:p>
        </p:txBody>
      </p:sp>
      <p:sp>
        <p:nvSpPr>
          <p:cNvPr id="48" name="Скругленный прямоугольник 47">
            <a:extLst>
              <a:ext uri="{FF2B5EF4-FFF2-40B4-BE49-F238E27FC236}">
                <a16:creationId xmlns:a16="http://schemas.microsoft.com/office/drawing/2014/main" id="{97A04201-4165-144A-A0FC-2F0EDA14949C}"/>
              </a:ext>
            </a:extLst>
          </p:cNvPr>
          <p:cNvSpPr/>
          <p:nvPr/>
        </p:nvSpPr>
        <p:spPr>
          <a:xfrm>
            <a:off x="1315357" y="561738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Нарушение порядка операций</a:t>
            </a:r>
          </a:p>
        </p:txBody>
      </p:sp>
      <p:sp>
        <p:nvSpPr>
          <p:cNvPr id="49" name="Скругленный прямоугольник 48">
            <a:extLst>
              <a:ext uri="{FF2B5EF4-FFF2-40B4-BE49-F238E27FC236}">
                <a16:creationId xmlns:a16="http://schemas.microsoft.com/office/drawing/2014/main" id="{265DE102-787C-8A45-8477-A4FF17D14F1E}"/>
              </a:ext>
            </a:extLst>
          </p:cNvPr>
          <p:cNvSpPr/>
          <p:nvPr/>
        </p:nvSpPr>
        <p:spPr>
          <a:xfrm>
            <a:off x="1315357" y="708089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Зацикливание</a:t>
            </a:r>
          </a:p>
        </p:txBody>
      </p:sp>
      <p:sp>
        <p:nvSpPr>
          <p:cNvPr id="50" name="Скругленный прямоугольник 49">
            <a:extLst>
              <a:ext uri="{FF2B5EF4-FFF2-40B4-BE49-F238E27FC236}">
                <a16:creationId xmlns:a16="http://schemas.microsoft.com/office/drawing/2014/main" id="{6FF68E5B-3A64-7741-99CF-0F453EBEC75B}"/>
              </a:ext>
            </a:extLst>
          </p:cNvPr>
          <p:cNvSpPr/>
          <p:nvPr/>
        </p:nvSpPr>
        <p:spPr>
          <a:xfrm>
            <a:off x="1315357" y="854440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Лишние операции</a:t>
            </a: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id="{44E031E7-EE25-3440-B47C-506FEF4C68D3}"/>
              </a:ext>
            </a:extLst>
          </p:cNvPr>
          <p:cNvSpPr/>
          <p:nvPr/>
        </p:nvSpPr>
        <p:spPr>
          <a:xfrm>
            <a:off x="1315357" y="1000791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Дублирование функций</a:t>
            </a:r>
          </a:p>
        </p:txBody>
      </p:sp>
      <p:sp>
        <p:nvSpPr>
          <p:cNvPr id="52" name="Скругленный прямоугольник 51">
            <a:extLst>
              <a:ext uri="{FF2B5EF4-FFF2-40B4-BE49-F238E27FC236}">
                <a16:creationId xmlns:a16="http://schemas.microsoft.com/office/drawing/2014/main" id="{53645115-40BE-1642-B30E-0D6839D66941}"/>
              </a:ext>
            </a:extLst>
          </p:cNvPr>
          <p:cNvSpPr/>
          <p:nvPr/>
        </p:nvSpPr>
        <p:spPr>
          <a:xfrm>
            <a:off x="1315357" y="11471429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Мошенничество </a:t>
            </a: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id="{AA5FE94A-C67D-DF46-9508-D9905EA27ED9}"/>
              </a:ext>
            </a:extLst>
          </p:cNvPr>
          <p:cNvSpPr/>
          <p:nvPr/>
        </p:nvSpPr>
        <p:spPr>
          <a:xfrm>
            <a:off x="9666512" y="561180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Непроизводительные затраты </a:t>
            </a:r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id="{740C4A35-F080-7A4F-A557-9C0254D33347}"/>
              </a:ext>
            </a:extLst>
          </p:cNvPr>
          <p:cNvSpPr/>
          <p:nvPr/>
        </p:nvSpPr>
        <p:spPr>
          <a:xfrm>
            <a:off x="9666512" y="7088587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Снижение конверсии</a:t>
            </a: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14E38264-0D67-C149-8D8B-C715454E21F3}"/>
              </a:ext>
            </a:extLst>
          </p:cNvPr>
          <p:cNvSpPr/>
          <p:nvPr/>
        </p:nvSpPr>
        <p:spPr>
          <a:xfrm>
            <a:off x="9666512" y="8537164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Избыточный персонал</a:t>
            </a: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id="{91986761-3AEF-2541-83E7-D10A20CF0890}"/>
              </a:ext>
            </a:extLst>
          </p:cNvPr>
          <p:cNvSpPr/>
          <p:nvPr/>
        </p:nvSpPr>
        <p:spPr>
          <a:xfrm>
            <a:off x="9666512" y="10007918"/>
            <a:ext cx="5290457" cy="1051200"/>
          </a:xfrm>
          <a:prstGeom prst="roundRect">
            <a:avLst/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Отток клиентов</a:t>
            </a: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id="{D8CFB148-4515-BB47-AE13-7469C1EB2C33}"/>
              </a:ext>
            </a:extLst>
          </p:cNvPr>
          <p:cNvSpPr/>
          <p:nvPr/>
        </p:nvSpPr>
        <p:spPr>
          <a:xfrm>
            <a:off x="17795035" y="7102295"/>
            <a:ext cx="5290457" cy="1051200"/>
          </a:xfrm>
          <a:prstGeom prst="roundRect">
            <a:avLst/>
          </a:prstGeom>
          <a:solidFill>
            <a:schemeClr val="bg1"/>
          </a:solidFill>
          <a:ln w="285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Снижение доходов</a:t>
            </a: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id="{F0FE7EEF-B348-854A-826E-A477F4F8A837}"/>
              </a:ext>
            </a:extLst>
          </p:cNvPr>
          <p:cNvSpPr/>
          <p:nvPr/>
        </p:nvSpPr>
        <p:spPr>
          <a:xfrm>
            <a:off x="17795035" y="8493663"/>
            <a:ext cx="5290457" cy="1051200"/>
          </a:xfrm>
          <a:prstGeom prst="roundRect">
            <a:avLst/>
          </a:prstGeom>
          <a:solidFill>
            <a:schemeClr val="bg1"/>
          </a:solidFill>
          <a:ln w="285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r>
              <a:rPr lang="ru-RU" sz="2400" b="0" dirty="0">
                <a:solidFill>
                  <a:srgbClr val="001249"/>
                </a:solidFill>
                <a:latin typeface="Arial Black" panose="020B0A04020102020204" pitchFamily="34" charset="0"/>
                <a:ea typeface="Roboto Medium"/>
                <a:cs typeface="Roboto Medium"/>
                <a:sym typeface="Helvetica Neue Medium"/>
              </a:rPr>
              <a:t>Повышение расходов</a:t>
            </a:r>
          </a:p>
        </p:txBody>
      </p:sp>
      <p:cxnSp>
        <p:nvCxnSpPr>
          <p:cNvPr id="73" name="Прямая со стрелкой 72">
            <a:extLst>
              <a:ext uri="{FF2B5EF4-FFF2-40B4-BE49-F238E27FC236}">
                <a16:creationId xmlns:a16="http://schemas.microsoft.com/office/drawing/2014/main" id="{2CFB45AA-1153-3846-B0F7-24450482465E}"/>
              </a:ext>
            </a:extLst>
          </p:cNvPr>
          <p:cNvCxnSpPr/>
          <p:nvPr/>
        </p:nvCxnSpPr>
        <p:spPr>
          <a:xfrm flipV="1">
            <a:off x="7481822" y="8458379"/>
            <a:ext cx="1308685" cy="6"/>
          </a:xfrm>
          <a:prstGeom prst="straightConnector1">
            <a:avLst/>
          </a:prstGeom>
          <a:noFill/>
          <a:ln w="76200" cap="flat">
            <a:solidFill>
              <a:srgbClr val="739BFF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4" name="Прямая со стрелкой 73">
            <a:extLst>
              <a:ext uri="{FF2B5EF4-FFF2-40B4-BE49-F238E27FC236}">
                <a16:creationId xmlns:a16="http://schemas.microsoft.com/office/drawing/2014/main" id="{33FDD0C5-5815-4B4E-A5A3-B067C73DCCBE}"/>
              </a:ext>
            </a:extLst>
          </p:cNvPr>
          <p:cNvCxnSpPr/>
          <p:nvPr/>
        </p:nvCxnSpPr>
        <p:spPr>
          <a:xfrm flipV="1">
            <a:off x="15713235" y="8458373"/>
            <a:ext cx="1308685" cy="6"/>
          </a:xfrm>
          <a:prstGeom prst="straightConnector1">
            <a:avLst/>
          </a:prstGeom>
          <a:noFill/>
          <a:ln w="76200" cap="flat">
            <a:solidFill>
              <a:srgbClr val="739BFF"/>
            </a:solidFill>
            <a:prstDash val="solid"/>
            <a:miter lim="400000"/>
            <a:tailEnd type="triangle" w="lg" len="lg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19826571-B06A-FB47-9911-6C44212040C3}"/>
              </a:ext>
            </a:extLst>
          </p:cNvPr>
          <p:cNvSpPr/>
          <p:nvPr/>
        </p:nvSpPr>
        <p:spPr>
          <a:xfrm>
            <a:off x="9299418" y="5205078"/>
            <a:ext cx="6026057" cy="6266345"/>
          </a:xfrm>
          <a:prstGeom prst="roundRect">
            <a:avLst>
              <a:gd name="adj" fmla="val 6416"/>
            </a:avLst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endParaRPr lang="ru-RU" sz="2400" b="0">
              <a:solidFill>
                <a:srgbClr val="001249"/>
              </a:solidFill>
              <a:latin typeface="Arial Black" panose="020B0A04020102020204" pitchFamily="34" charset="0"/>
              <a:ea typeface="Roboto Medium"/>
              <a:cs typeface="Roboto Medium"/>
              <a:sym typeface="Helvetica Neue Medium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B5A030FE-323E-EA4F-A4AE-E04B37754CD5}"/>
              </a:ext>
            </a:extLst>
          </p:cNvPr>
          <p:cNvSpPr/>
          <p:nvPr/>
        </p:nvSpPr>
        <p:spPr>
          <a:xfrm>
            <a:off x="946854" y="3752387"/>
            <a:ext cx="6026057" cy="9167471"/>
          </a:xfrm>
          <a:prstGeom prst="roundRect">
            <a:avLst>
              <a:gd name="adj" fmla="val 6416"/>
            </a:avLst>
          </a:prstGeom>
          <a:noFill/>
          <a:ln w="28575" cap="flat">
            <a:solidFill>
              <a:srgbClr val="ADC4E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457200">
              <a:lnSpc>
                <a:spcPct val="110000"/>
              </a:lnSpc>
            </a:pPr>
            <a:endParaRPr lang="ru-RU" sz="2400" b="0">
              <a:solidFill>
                <a:srgbClr val="001249"/>
              </a:solidFill>
              <a:latin typeface="Arial Black" panose="020B0A04020102020204" pitchFamily="34" charset="0"/>
              <a:ea typeface="Roboto Medium"/>
              <a:cs typeface="Roboto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434439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4E759752-1D47-D14C-9A1E-89DB0E331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546197" y="4067123"/>
            <a:ext cx="677517" cy="67751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A3A39C-0B89-684A-A488-89F671BBA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2554215" y="8972289"/>
            <a:ext cx="677517" cy="677517"/>
          </a:xfrm>
          <a:prstGeom prst="rect">
            <a:avLst/>
          </a:prstGeom>
        </p:spPr>
      </p:pic>
      <p:sp>
        <p:nvSpPr>
          <p:cNvPr id="6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1295392" y="4941294"/>
            <a:ext cx="476820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Операционный</a:t>
            </a:r>
            <a:b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</a:b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директор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7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295393" y="5967825"/>
            <a:ext cx="4773214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поиска инсайтов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/>
            </a:r>
            <a:b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</a:b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 редизайну процессов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/>
            </a:r>
            <a:b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</a:b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 выявления участков для автоматизации процессов</a:t>
            </a:r>
          </a:p>
        </p:txBody>
      </p:sp>
      <p:sp>
        <p:nvSpPr>
          <p:cNvPr id="9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300400" y="10914583"/>
            <a:ext cx="4768207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формирования инициатив</a:t>
            </a:r>
            <a:endParaRPr lang="en-US"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 оптимизации расходов</a:t>
            </a:r>
            <a:endParaRPr lang="en-US"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 сокращению численности персонала</a:t>
            </a:r>
          </a:p>
        </p:txBody>
      </p:sp>
      <p:sp>
        <p:nvSpPr>
          <p:cNvPr id="10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1300400" y="9853221"/>
            <a:ext cx="476820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Финансовый</a:t>
            </a:r>
            <a:b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</a:b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директор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15" name="Tristique senectus et netus">
            <a:extLst>
              <a:ext uri="{FF2B5EF4-FFF2-40B4-BE49-F238E27FC236}">
                <a16:creationId xmlns:a16="http://schemas.microsoft.com/office/drawing/2014/main" id="{7094FC78-54CE-8542-81F7-9F64AC3D5091}"/>
              </a:ext>
            </a:extLst>
          </p:cNvPr>
          <p:cNvSpPr txBox="1"/>
          <p:nvPr/>
        </p:nvSpPr>
        <p:spPr>
          <a:xfrm>
            <a:off x="18539776" y="4940559"/>
            <a:ext cx="4548832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Линейные ОЦО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16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45D60DE4-EA61-B342-8E9B-84A887C3D9AA}"/>
              </a:ext>
            </a:extLst>
          </p:cNvPr>
          <p:cNvSpPr txBox="1"/>
          <p:nvPr/>
        </p:nvSpPr>
        <p:spPr>
          <a:xfrm>
            <a:off x="18539776" y="5583603"/>
            <a:ext cx="4773214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повышения уровня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качества обслуживания клиентов,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внедрения KPI,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 минимизации издержек бэк-офиса</a:t>
            </a:r>
            <a:endParaRPr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17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6585120" y="5967825"/>
            <a:ext cx="4773214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повышения конверсии продаж, роста утилизации сотрудников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на бизнес-задачи, сокращения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расходов на продажу</a:t>
            </a:r>
          </a:p>
        </p:txBody>
      </p:sp>
      <p:sp>
        <p:nvSpPr>
          <p:cNvPr id="18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6585120" y="4941293"/>
            <a:ext cx="476820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Коммерческий</a:t>
            </a:r>
            <a:b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</a:b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директор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19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12554215" y="4944699"/>
            <a:ext cx="476820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Линейные руководители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22" name="Lorem ipsum dolor sit amet, consectetur adipiscing elit, sed do eiusmod tempor incididunt ut labore et dolore magna"/>
          <p:cNvSpPr txBox="1"/>
          <p:nvPr/>
        </p:nvSpPr>
        <p:spPr>
          <a:xfrm>
            <a:off x="12554215" y="6087825"/>
            <a:ext cx="4773213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оценки загруженности, результативности работы сотрудников, выявления потенциала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к уменьшению трудозатрат</a:t>
            </a:r>
          </a:p>
        </p:txBody>
      </p:sp>
      <p:sp>
        <p:nvSpPr>
          <p:cNvPr id="27" name="Lorem ipsum dolor sit amet, consectetur adipiscing elit, sed do eiusmod tempor incididunt ut labore et dolore magna"/>
          <p:cNvSpPr txBox="1"/>
          <p:nvPr/>
        </p:nvSpPr>
        <p:spPr>
          <a:xfrm>
            <a:off x="18544784" y="10435294"/>
            <a:ext cx="4785007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сравнения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/>
            </a:r>
            <a:b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</a:b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моделируемых процессов</a:t>
            </a:r>
            <a:endParaRPr lang="en-US"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(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to-be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) с реальными процессами (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as-is</a:t>
            </a: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), оценки эффективности изменений</a:t>
            </a:r>
            <a:endParaRPr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28" name="Lorem ipsum dolor sit amet, consectetur adipiscing elit, sed do eiusmod tempor incididunt ut labore et dolore magna"/>
          <p:cNvSpPr txBox="1"/>
          <p:nvPr/>
        </p:nvSpPr>
        <p:spPr>
          <a:xfrm>
            <a:off x="12554215" y="10947839"/>
            <a:ext cx="4785007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выявления</a:t>
            </a:r>
            <a: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/>
            </a:r>
            <a:br>
              <a:rPr lang="en-US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</a:br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не соответствующих внутренним процедурам действиям и фактов мошенничества</a:t>
            </a:r>
            <a:endParaRPr sz="20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29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6585120" y="10666188"/>
            <a:ext cx="4768207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r>
              <a:rPr lang="ru-RU" sz="20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Для анализа эффективности внедрения программных решений, выявления потенциала для автоматизации процессов</a:t>
            </a:r>
          </a:p>
        </p:txBody>
      </p:sp>
      <p:sp>
        <p:nvSpPr>
          <p:cNvPr id="30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6585120" y="9853221"/>
            <a:ext cx="4768206" cy="6196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ИТ-директор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31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12554216" y="9883482"/>
            <a:ext cx="476820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Руководитель</a:t>
            </a:r>
          </a:p>
          <a:p>
            <a:pPr>
              <a:lnSpc>
                <a:spcPct val="100000"/>
              </a:lnSpc>
            </a:pPr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внутреннего аудита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32" name="Tristique senectus et netus">
            <a:extLst>
              <a:ext uri="{FF2B5EF4-FFF2-40B4-BE49-F238E27FC236}">
                <a16:creationId xmlns:a16="http://schemas.microsoft.com/office/drawing/2014/main" id="{D66A7894-2840-2343-BBBB-DEA95DD6578C}"/>
              </a:ext>
            </a:extLst>
          </p:cNvPr>
          <p:cNvSpPr txBox="1"/>
          <p:nvPr/>
        </p:nvSpPr>
        <p:spPr>
          <a:xfrm>
            <a:off x="18544784" y="9751453"/>
            <a:ext cx="4543824" cy="6196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Бизнес-аналитики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57" name="Placeholder Title Text…">
            <a:extLst>
              <a:ext uri="{FF2B5EF4-FFF2-40B4-BE49-F238E27FC236}">
                <a16:creationId xmlns:a16="http://schemas.microsoft.com/office/drawing/2014/main" id="{FFC077E3-4923-E34B-87E1-CF088A3AEB11}"/>
              </a:ext>
            </a:extLst>
          </p:cNvPr>
          <p:cNvSpPr txBox="1"/>
          <p:nvPr/>
        </p:nvSpPr>
        <p:spPr>
          <a:xfrm>
            <a:off x="1298509" y="937946"/>
            <a:ext cx="19653383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Кому будет полезен</a:t>
            </a:r>
            <a:br>
              <a:rPr lang="ru-RU" sz="6600" dirty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</a:br>
            <a:r>
              <a:rPr lang="en" sz="66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Sber Process Mining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E4BED2-7109-1A46-AFEF-C89D2E08A8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643278" y="4071841"/>
            <a:ext cx="677517" cy="6775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8EBE883-C1A6-1241-B119-5C9F410B14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2576517" y="4067124"/>
            <a:ext cx="677517" cy="67751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2B56029-1B31-3E41-A881-6FF27DD98E7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585120" y="8895559"/>
            <a:ext cx="754247" cy="754247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D5361E30-2DD7-5C49-9E91-6B2FE22A1AA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1295392" y="4071841"/>
            <a:ext cx="677517" cy="67751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08CEC2E-59DE-8140-93A1-747A1E9C1C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1295392" y="8960432"/>
            <a:ext cx="677516" cy="67751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081826F8-6C24-EC4D-9233-84AA35C508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8546197" y="8960431"/>
            <a:ext cx="677517" cy="67751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0E2EC6F6-1B30-DE45-949D-0C842766E77D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65986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Title Text…">
            <a:extLst>
              <a:ext uri="{FF2B5EF4-FFF2-40B4-BE49-F238E27FC236}">
                <a16:creationId xmlns:a16="http://schemas.microsoft.com/office/drawing/2014/main" id="{D623CB3B-DF11-5B4B-BB7C-58FD3A4060EC}"/>
              </a:ext>
            </a:extLst>
          </p:cNvPr>
          <p:cNvSpPr txBox="1"/>
          <p:nvPr/>
        </p:nvSpPr>
        <p:spPr>
          <a:xfrm>
            <a:off x="1108008" y="793432"/>
            <a:ext cx="19653384" cy="11182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Какая польза для бизнеса?</a:t>
            </a:r>
            <a:endParaRPr lang="en-US"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42605" y="3293139"/>
            <a:ext cx="367239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Точность моделирования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5068" y="4671452"/>
            <a:ext cx="4626264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Process Mining</a:t>
            </a:r>
            <a:r>
              <a:rPr kumimoji="0" lang="en-US" sz="2000" b="0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 </a:t>
            </a:r>
            <a:r>
              <a:rPr kumimoji="0" lang="ru-RU" sz="2000" b="0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позволяет увидеть процессы как есть на самом деле, а не в теории</a:t>
            </a:r>
            <a:r>
              <a:rPr lang="ru-RU" sz="20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.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FillTx/>
              <a:latin typeface="SB Sans Text Medium" panose="020B0603040504020204" pitchFamily="34" charset="-52"/>
              <a:cs typeface="SB Sans Text Medium" panose="020B0603040504020204" pitchFamily="34" charset="-52"/>
              <a:sym typeface="Helvetica Neue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79369" y="3278035"/>
            <a:ext cx="3288482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Обнаружение узких мест 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83130" y="4676775"/>
            <a:ext cx="4964592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Система покажет где происходят основные задержки в процессах,</a:t>
            </a:r>
            <a:r>
              <a:rPr kumimoji="0" lang="ru-RU" sz="2000" b="0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 что в свою очередь ведет к оптимизации и сокращению временных издержек.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FillTx/>
              <a:latin typeface="SB Sans Text Medium" panose="020B0603040504020204" pitchFamily="34" charset="-52"/>
              <a:cs typeface="SB Sans Text Medium" panose="020B0603040504020204" pitchFamily="34" charset="-52"/>
              <a:sym typeface="Helvetica Neue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35655" y="3271471"/>
            <a:ext cx="409279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Мониторинг отклонений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257019" y="4660256"/>
            <a:ext cx="4969291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Система покажет где происходят основные задержки. Отслеживает выполнение</a:t>
            </a:r>
            <a:r>
              <a:rPr kumimoji="0" lang="ru-RU" sz="2000" b="0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 метрик в режиме реального времени.</a:t>
            </a: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FillTx/>
              <a:latin typeface="SB Sans Text Medium" panose="020B0603040504020204" pitchFamily="34" charset="-52"/>
              <a:cs typeface="SB Sans Text Medium" panose="020B0603040504020204" pitchFamily="34" charset="-52"/>
              <a:sym typeface="Helvetica Neu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417957" y="3271471"/>
            <a:ext cx="364887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SB Sans Text Heavy" panose="020B0903040504020204" pitchFamily="34" charset="-52"/>
                <a:cs typeface="SB Sans Text Heavy" panose="020B0903040504020204" pitchFamily="34" charset="-52"/>
              </a:rPr>
              <a:t>Оптимизация ресурсов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02381" y="4711944"/>
            <a:ext cx="5318021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kumimoji="0" lang="en-US" sz="2000" b="0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Process Mining</a:t>
            </a:r>
            <a:r>
              <a:rPr kumimoji="0" lang="en-US" sz="2000" b="0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FillTx/>
                <a:latin typeface="SB Sans Text Medium" panose="020B0603040504020204" pitchFamily="34" charset="-52"/>
                <a:cs typeface="SB Sans Text Medium" panose="020B0603040504020204" pitchFamily="34" charset="-52"/>
                <a:sym typeface="Helvetica Neue"/>
              </a:rPr>
              <a:t> </a:t>
            </a:r>
            <a:r>
              <a:rPr lang="ru-RU" sz="20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предоставляет данные, которые можно использовать для оптимизации использования ресурсов, таких как персонал, оборудование и материалы.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89297" y="8164779"/>
            <a:ext cx="3728308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Раннее оповещение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5068" y="9726852"/>
            <a:ext cx="4626264" cy="22570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P</a:t>
            </a:r>
            <a:r>
              <a:rPr lang="en-US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M</a:t>
            </a:r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выявляет риски, связанные с процессами, такими как сбои, ошибки и утечки данных. Это позволяет бизнесу разрабатывать стратегии управления рисками и снижать вероятность инцидентов.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55247" y="8176637"/>
            <a:ext cx="4114800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Соответствие стандартам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3455" y="9665298"/>
            <a:ext cx="4626264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P</a:t>
            </a:r>
            <a:r>
              <a:rPr lang="en-US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M</a:t>
            </a:r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</a:t>
            </a:r>
            <a:r>
              <a:rPr lang="ru-RU" sz="20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способствует соблюдению стандартов, таких как ISO, и помогает бизнесу соответствовать требованиям регуляторов и аудиторов.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235655" y="7907439"/>
            <a:ext cx="4923692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Повышение удовлетворенности</a:t>
            </a:r>
            <a:r>
              <a:rPr kumimoji="0" lang="ru-RU" sz="3000" b="1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 клиентов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257019" y="9749212"/>
            <a:ext cx="4946989" cy="1333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US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PM </a:t>
            </a:r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улучшает </a:t>
            </a:r>
            <a:r>
              <a:rPr lang="ru-RU" sz="2000" b="0" dirty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качество процессов, что ведет к повышению удовлетворенности клиентов и их лояльности.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417957" y="8075004"/>
            <a:ext cx="3918579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Text Heavy" panose="020B0903040504020204" pitchFamily="34" charset="-52"/>
                <a:cs typeface="SB Sans Text Heavy" panose="020B0903040504020204" pitchFamily="34" charset="-52"/>
                <a:sym typeface="Helvetica Neue"/>
              </a:rPr>
              <a:t>Проведение симуляций</a:t>
            </a:r>
            <a:endParaRPr kumimoji="0" lang="ru-RU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Text Heavy" panose="020B0903040504020204" pitchFamily="34" charset="-52"/>
              <a:cs typeface="SB Sans Text Heavy" panose="020B0903040504020204" pitchFamily="34" charset="-52"/>
              <a:sym typeface="Helvetica Neue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249001" y="9665298"/>
            <a:ext cx="4626264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Проверка гипотез «а что если?». Сравнение </a:t>
            </a:r>
            <a:r>
              <a:rPr lang="en-US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BPMN</a:t>
            </a:r>
            <a:r>
              <a:rPr lang="ru-RU" sz="2000" b="0" dirty="0" smtClean="0">
                <a:solidFill>
                  <a:schemeClr val="accent5">
                    <a:lumMod val="50000"/>
                  </a:scheme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 моделей.</a:t>
            </a:r>
            <a:endParaRPr lang="ru-RU" sz="2000" b="0" dirty="0">
              <a:solidFill>
                <a:schemeClr val="accent5">
                  <a:lumMod val="50000"/>
                </a:scheme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E759752-1D47-D14C-9A1E-89DB0E331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249001" y="3445674"/>
            <a:ext cx="677517" cy="677517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8A3A39C-0B89-684A-A488-89F671BBA6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2257019" y="8350840"/>
            <a:ext cx="677517" cy="677517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EE4BED2-7109-1A46-AFEF-C89D2E08A8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346082" y="3450392"/>
            <a:ext cx="677517" cy="677517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8EBE883-C1A6-1241-B119-5C9F410B14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2279321" y="3445675"/>
            <a:ext cx="677517" cy="677517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2B56029-1B31-3E41-A881-6FF27DD98E7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287924" y="8274110"/>
            <a:ext cx="754247" cy="754247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D5361E30-2DD7-5C49-9E91-6B2FE22A1AA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998196" y="3450392"/>
            <a:ext cx="677517" cy="677517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08CEC2E-59DE-8140-93A1-747A1E9C1C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998196" y="8338983"/>
            <a:ext cx="677516" cy="677516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081826F8-6C24-EC4D-9233-84AA35C508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18249001" y="8338982"/>
            <a:ext cx="677517" cy="677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937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Title Text…"/>
          <p:cNvSpPr txBox="1"/>
          <p:nvPr/>
        </p:nvSpPr>
        <p:spPr>
          <a:xfrm>
            <a:off x="1298507" y="937946"/>
            <a:ext cx="19653385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Полный спектр инструментов для </a:t>
            </a:r>
            <a:r>
              <a:rPr lang="en-US" sz="6600" dirty="0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end-to-end</a:t>
            </a:r>
            <a:r>
              <a:rPr lang="en-US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 </a:t>
            </a:r>
            <a:r>
              <a:rPr lang="ru-RU" sz="66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анализа процессов</a:t>
            </a:r>
            <a:endParaRPr sz="6600" dirty="0">
              <a:solidFill>
                <a:srgbClr val="0040FF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5576B7B-C3BA-9C4C-BF2D-4A4742851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951892" y="937946"/>
            <a:ext cx="2133600" cy="4572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1298507" y="3733800"/>
            <a:ext cx="10683943" cy="3962400"/>
          </a:xfrm>
          <a:prstGeom prst="roundRect">
            <a:avLst>
              <a:gd name="adj" fmla="val 6090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2568887" y="3767171"/>
            <a:ext cx="10683943" cy="3962400"/>
          </a:xfrm>
          <a:prstGeom prst="roundRect">
            <a:avLst>
              <a:gd name="adj" fmla="val 6571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298507" y="8172450"/>
            <a:ext cx="10683943" cy="3962400"/>
          </a:xfrm>
          <a:prstGeom prst="roundRect">
            <a:avLst>
              <a:gd name="adj" fmla="val 5609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2499907" y="8172450"/>
            <a:ext cx="10683943" cy="3962400"/>
          </a:xfrm>
          <a:prstGeom prst="roundRect">
            <a:avLst>
              <a:gd name="adj" fmla="val 6571"/>
            </a:avLst>
          </a:prstGeom>
          <a:solidFill>
            <a:srgbClr val="F7F8FE"/>
          </a:solidFill>
          <a:ln w="12700" cap="flat">
            <a:solidFill>
              <a:srgbClr val="002AAD">
                <a:alpha val="9000"/>
              </a:srgbClr>
            </a:solidFill>
            <a:miter lim="400000"/>
          </a:ln>
          <a:effectLst>
            <a:outerShdw blurRad="2794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6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7283008" y="3973226"/>
            <a:ext cx="5900842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Визуализация процесса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A46D435B-BA14-D743-8631-2F7EFEFE0BC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955548" y="3945400"/>
            <a:ext cx="4229102" cy="3341292"/>
          </a:xfrm>
          <a:prstGeom prst="rect">
            <a:avLst/>
          </a:prstGeom>
        </p:spPr>
      </p:pic>
      <p:sp>
        <p:nvSpPr>
          <p:cNvPr id="49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7283008" y="4602948"/>
            <a:ext cx="5802484" cy="20261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Автоматическое построение интерактивной схемы процесса в виде графа или диаграммы </a:t>
            </a:r>
            <a:r>
              <a:rPr lang="en-US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BPMN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Детализация до любого уровня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50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6231952" y="9149405"/>
            <a:ext cx="5750498" cy="21031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Дашборды, </a:t>
            </a: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виджеты, предрасчитанные метрики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Бенчмаркинг, типовые </a:t>
            </a: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исследования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Около 50 </a:t>
            </a:r>
            <a:r>
              <a:rPr lang="ru-RU" sz="2400" dirty="0" err="1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виджетов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sp>
        <p:nvSpPr>
          <p:cNvPr id="51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6231952" y="3968778"/>
            <a:ext cx="5900842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Источники данных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sp>
        <p:nvSpPr>
          <p:cNvPr id="52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6231952" y="4602948"/>
            <a:ext cx="5750498" cy="24724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Подключайте внешние базы </a:t>
            </a: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данных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Преобразуйте данные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Используйте сбор цифровых следов </a:t>
            </a: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с ПК </a:t>
            </a:r>
            <a:r>
              <a:rPr lang="en-US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c</a:t>
            </a: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отрудников при </a:t>
            </a:r>
            <a:r>
              <a:rPr lang="ru-RU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помощи </a:t>
            </a:r>
            <a:r>
              <a:rPr lang="en-US" sz="2400" dirty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Task Mining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4F3A29B4-69FA-834A-9027-AE37B26FC64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l="7215" t="13473" r="5602" b="17959"/>
          <a:stretch/>
        </p:blipFill>
        <p:spPr>
          <a:xfrm>
            <a:off x="1334158" y="4095750"/>
            <a:ext cx="2733077" cy="80010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80909" y="4895850"/>
            <a:ext cx="1782960" cy="616207"/>
          </a:xfrm>
          <a:prstGeom prst="rect">
            <a:avLst/>
          </a:prstGeom>
        </p:spPr>
      </p:pic>
      <p:grpSp>
        <p:nvGrpSpPr>
          <p:cNvPr id="55" name="Группа 54"/>
          <p:cNvGrpSpPr/>
          <p:nvPr/>
        </p:nvGrpSpPr>
        <p:grpSpPr>
          <a:xfrm>
            <a:off x="3848317" y="5695950"/>
            <a:ext cx="1797198" cy="1931549"/>
            <a:chOff x="2451294" y="5459123"/>
            <a:chExt cx="2438400" cy="2714564"/>
          </a:xfrm>
        </p:grpSpPr>
        <p:pic>
          <p:nvPicPr>
            <p:cNvPr id="56" name="Рисунок 5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1294" y="5735287"/>
              <a:ext cx="2438400" cy="2438400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2466422" y="5459123"/>
              <a:ext cx="2423272" cy="552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spc="0" normalizeH="0" baseline="0" dirty="0" smtClean="0">
                  <a:ln>
                    <a:noFill/>
                  </a:ln>
                  <a:solidFill>
                    <a:srgbClr val="0040FF"/>
                  </a:solidFill>
                  <a:effectLst/>
                  <a:uFillTx/>
                  <a:latin typeface="Carlito" panose="020F0502020204030204" pitchFamily="34" charset="0"/>
                  <a:cs typeface="Carlito" panose="020F0502020204030204" pitchFamily="34" charset="0"/>
                  <a:sym typeface="Helvetica Neue"/>
                </a:rPr>
                <a:t>TASK MINING</a:t>
              </a:r>
              <a:endParaRPr kumimoji="0" lang="en-US" sz="2000" b="1" i="0" u="none" strike="noStrike" cap="none" spc="0" normalizeH="0" baseline="0" dirty="0">
                <a:ln>
                  <a:noFill/>
                </a:ln>
                <a:solidFill>
                  <a:srgbClr val="0040FF"/>
                </a:solidFill>
                <a:effectLst/>
                <a:uFillTx/>
                <a:latin typeface="Carlito" panose="020F0502020204030204" pitchFamily="34" charset="0"/>
                <a:cs typeface="Carlito" panose="020F0502020204030204" pitchFamily="34" charset="0"/>
                <a:sym typeface="Helvetica Neue"/>
              </a:endParaRPr>
            </a:p>
          </p:txBody>
        </p:sp>
      </p:grpSp>
      <p:pic>
        <p:nvPicPr>
          <p:cNvPr id="58" name="Рисунок 5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17456" y="5806138"/>
            <a:ext cx="1954933" cy="613902"/>
          </a:xfrm>
          <a:prstGeom prst="rect">
            <a:avLst/>
          </a:prstGeom>
        </p:spPr>
      </p:pic>
      <p:sp>
        <p:nvSpPr>
          <p:cNvPr id="59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6231952" y="8418466"/>
            <a:ext cx="5750498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ru-RU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Инструменты </a:t>
            </a:r>
            <a:r>
              <a:rPr lang="en-US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BI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02B7CEDE-89B7-FC49-A839-B5F970B8540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456" y="8706639"/>
            <a:ext cx="4166584" cy="2427056"/>
          </a:xfrm>
          <a:prstGeom prst="rect">
            <a:avLst/>
          </a:prstGeom>
        </p:spPr>
      </p:pic>
      <p:sp>
        <p:nvSpPr>
          <p:cNvPr id="61" name="Tristique senectus et netus">
            <a:extLst>
              <a:ext uri="{FF2B5EF4-FFF2-40B4-BE49-F238E27FC236}">
                <a16:creationId xmlns:a16="http://schemas.microsoft.com/office/drawing/2014/main" id="{41095E44-6E7E-374E-A574-7D5A6DD59436}"/>
              </a:ext>
            </a:extLst>
          </p:cNvPr>
          <p:cNvSpPr/>
          <p:nvPr/>
        </p:nvSpPr>
        <p:spPr>
          <a:xfrm>
            <a:off x="17283008" y="8414123"/>
            <a:ext cx="5750498" cy="6196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r>
              <a:rPr lang="en-US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ML </a:t>
            </a:r>
            <a:r>
              <a:rPr lang="ru-RU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и </a:t>
            </a:r>
            <a:r>
              <a:rPr lang="en-US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Data science</a:t>
            </a:r>
            <a:endParaRPr dirty="0">
              <a:solidFill>
                <a:srgbClr val="001249"/>
              </a:solidFill>
              <a:latin typeface="SB Sans Text Heavy" panose="020B0903040504020204" pitchFamily="34" charset="-52"/>
              <a:cs typeface="SB Sans Text Heavy" panose="020B0903040504020204" pitchFamily="34" charset="-52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53EACC25-36CD-B243-AE22-820A03B9CB4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6170" y="8711764"/>
            <a:ext cx="4119726" cy="2399761"/>
          </a:xfrm>
          <a:prstGeom prst="rect">
            <a:avLst/>
          </a:prstGeom>
        </p:spPr>
      </p:pic>
      <p:sp>
        <p:nvSpPr>
          <p:cNvPr id="63" name="Lorem ipsum dolor sit amet, consectetur adipiscing elit, sed do eiusmod tempor incididunt ut labore et dolore magna">
            <a:extLst>
              <a:ext uri="{FF2B5EF4-FFF2-40B4-BE49-F238E27FC236}">
                <a16:creationId xmlns:a16="http://schemas.microsoft.com/office/drawing/2014/main" id="{75CD4E6B-4893-E046-8305-1726A068C0EE}"/>
              </a:ext>
            </a:extLst>
          </p:cNvPr>
          <p:cNvSpPr txBox="1"/>
          <p:nvPr/>
        </p:nvSpPr>
        <p:spPr>
          <a:xfrm>
            <a:off x="17283008" y="9117121"/>
            <a:ext cx="5750498" cy="21800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lnSpc>
                <a:spcPct val="120000"/>
              </a:lnSpc>
              <a:defRPr sz="2300" b="0">
                <a:solidFill>
                  <a:srgbClr val="8D9EB2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Автоматический поиск неэффективностей в процессе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Анализ корневых причин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Прогнозирование</a:t>
            </a:r>
          </a:p>
          <a:p>
            <a:pPr marL="457200" indent="-4572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1249">
                    <a:alpha val="60000"/>
                  </a:srgbClr>
                </a:solidFill>
                <a:latin typeface="SB Sans Text Medium" panose="020B0603040504020204" pitchFamily="34" charset="-52"/>
                <a:cs typeface="SB Sans Text Medium" panose="020B0603040504020204" pitchFamily="34" charset="-52"/>
              </a:rPr>
              <a:t>Поиск «счастливого» пути</a:t>
            </a:r>
            <a:endParaRPr lang="ru-RU" sz="2400" dirty="0">
              <a:solidFill>
                <a:srgbClr val="001249">
                  <a:alpha val="60000"/>
                </a:srgbClr>
              </a:solidFill>
              <a:latin typeface="SB Sans Text Medium" panose="020B0603040504020204" pitchFamily="34" charset="-52"/>
              <a:cs typeface="SB Sans Text Medium" panose="020B06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263552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89334E-4914-7B49-A514-1C6DCD46C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r="6232" b="933"/>
          <a:stretch>
            <a:fillRect/>
          </a:stretch>
        </p:blipFill>
        <p:spPr>
          <a:xfrm>
            <a:off x="7803816" y="0"/>
            <a:ext cx="16578984" cy="13716000"/>
          </a:xfrm>
          <a:custGeom>
            <a:avLst/>
            <a:gdLst>
              <a:gd name="connsiteX0" fmla="*/ 0 w 16578984"/>
              <a:gd name="connsiteY0" fmla="*/ 0 h 13716000"/>
              <a:gd name="connsiteX1" fmla="*/ 16578984 w 16578984"/>
              <a:gd name="connsiteY1" fmla="*/ 0 h 13716000"/>
              <a:gd name="connsiteX2" fmla="*/ 16578984 w 16578984"/>
              <a:gd name="connsiteY2" fmla="*/ 13716000 h 13716000"/>
              <a:gd name="connsiteX3" fmla="*/ 0 w 16578984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78984" h="13716000">
                <a:moveTo>
                  <a:pt x="0" y="0"/>
                </a:moveTo>
                <a:lnTo>
                  <a:pt x="16578984" y="0"/>
                </a:lnTo>
                <a:lnTo>
                  <a:pt x="16578984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162" name="Placeholder Title Text…"/>
          <p:cNvSpPr txBox="1"/>
          <p:nvPr/>
        </p:nvSpPr>
        <p:spPr>
          <a:xfrm>
            <a:off x="1298508" y="4796658"/>
            <a:ext cx="18075342" cy="2811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8000" b="0">
                <a:solidFill>
                  <a:srgbClr val="0D2447"/>
                </a:solidFill>
                <a:latin typeface="Roboto Medium"/>
                <a:ea typeface="Roboto Medium"/>
                <a:cs typeface="Roboto Medium"/>
                <a:sym typeface="Roboto Medium"/>
              </a:defRPr>
            </a:pPr>
            <a:r>
              <a:rPr lang="ru-RU" sz="8800" spc="-3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Шаги по использованию</a:t>
            </a:r>
            <a:r>
              <a:rPr lang="en-US" sz="8800" spc="-3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/>
            </a:r>
            <a:br>
              <a:rPr lang="en-US" sz="8800" spc="-300" dirty="0" smtClean="0">
                <a:solidFill>
                  <a:srgbClr val="001249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</a:br>
            <a:r>
              <a:rPr lang="en-US" sz="8800" spc="-300" dirty="0" err="1" smtClean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Sber</a:t>
            </a:r>
            <a:r>
              <a:rPr lang="en-US" sz="8800" spc="-300" dirty="0" smtClean="0">
                <a:solidFill>
                  <a:schemeClr val="tx1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 </a:t>
            </a:r>
            <a:r>
              <a:rPr lang="en" sz="8800" spc="-300" dirty="0">
                <a:solidFill>
                  <a:srgbClr val="0040FF"/>
                </a:solidFill>
                <a:latin typeface="SB Sans Text Heavy" panose="020B0903040504020204" pitchFamily="34" charset="-52"/>
                <a:cs typeface="SB Sans Text Heavy" panose="020B0903040504020204" pitchFamily="34" charset="-52"/>
              </a:rPr>
              <a:t>Process Mining</a:t>
            </a:r>
          </a:p>
        </p:txBody>
      </p:sp>
      <p:sp>
        <p:nvSpPr>
          <p:cNvPr id="20" name="Tristique senectus et netus et malesuada fames">
            <a:extLst>
              <a:ext uri="{FF2B5EF4-FFF2-40B4-BE49-F238E27FC236}">
                <a16:creationId xmlns:a16="http://schemas.microsoft.com/office/drawing/2014/main" id="{D659A4FC-C9DB-8242-80E3-8D8C41912B44}"/>
              </a:ext>
            </a:extLst>
          </p:cNvPr>
          <p:cNvSpPr txBox="1"/>
          <p:nvPr/>
        </p:nvSpPr>
        <p:spPr>
          <a:xfrm>
            <a:off x="1298508" y="5905071"/>
            <a:ext cx="12665142" cy="840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ct val="120000"/>
              </a:lnSpc>
              <a:defRPr sz="2800" b="0">
                <a:solidFill>
                  <a:srgbClr val="4F5C72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endParaRPr lang="en" sz="4400" dirty="0">
              <a:solidFill>
                <a:srgbClr val="001249">
                  <a:alpha val="9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5174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Clean_Business_SPM">
      <a:dk1>
        <a:srgbClr val="0D2447"/>
      </a:dk1>
      <a:lt1>
        <a:srgbClr val="FFFFFF"/>
      </a:lt1>
      <a:dk2>
        <a:srgbClr val="255193"/>
      </a:dk2>
      <a:lt2>
        <a:srgbClr val="FFFFFF"/>
      </a:lt2>
      <a:accent1>
        <a:srgbClr val="DBF2FD"/>
      </a:accent1>
      <a:accent2>
        <a:srgbClr val="82D1F6"/>
      </a:accent2>
      <a:accent3>
        <a:srgbClr val="5697D6"/>
      </a:accent3>
      <a:accent4>
        <a:srgbClr val="3764A9"/>
      </a:accent4>
      <a:accent5>
        <a:srgbClr val="255193"/>
      </a:accent5>
      <a:accent6>
        <a:srgbClr val="8D9EB2"/>
      </a:accent6>
      <a:hlink>
        <a:srgbClr val="82D1F6"/>
      </a:hlink>
      <a:folHlink>
        <a:srgbClr val="0D2447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35175</TotalTime>
  <Words>1703</Words>
  <Application>Microsoft Office PowerPoint</Application>
  <PresentationFormat>Произвольный</PresentationFormat>
  <Paragraphs>257</Paragraphs>
  <Slides>21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8" baseType="lpstr">
      <vt:lpstr>Arial</vt:lpstr>
      <vt:lpstr>Arial Black</vt:lpstr>
      <vt:lpstr>Carlito</vt:lpstr>
      <vt:lpstr>Courier New</vt:lpstr>
      <vt:lpstr>Helvetica Neue</vt:lpstr>
      <vt:lpstr>Helvetica Neue Light</vt:lpstr>
      <vt:lpstr>Helvetica Neue Medium</vt:lpstr>
      <vt:lpstr>KacstOffice</vt:lpstr>
      <vt:lpstr>Quattrocento Sans</vt:lpstr>
      <vt:lpstr>Roboto</vt:lpstr>
      <vt:lpstr>Roboto Medium</vt:lpstr>
      <vt:lpstr>SB Sans Display</vt:lpstr>
      <vt:lpstr>SB Sans Text</vt:lpstr>
      <vt:lpstr>SB Sans Text Heavy</vt:lpstr>
      <vt:lpstr>SB Sans Text Light</vt:lpstr>
      <vt:lpstr>SB Sans Text Medium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Бакажинский Роман Юрьевич</dc:creator>
  <cp:lastModifiedBy>Подъячева Анна Юрьевна</cp:lastModifiedBy>
  <cp:revision>728</cp:revision>
  <dcterms:modified xsi:type="dcterms:W3CDTF">2024-04-20T13:27:12Z</dcterms:modified>
</cp:coreProperties>
</file>