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05" r:id="rId2"/>
    <p:sldId id="332" r:id="rId3"/>
    <p:sldId id="308" r:id="rId4"/>
    <p:sldId id="325" r:id="rId5"/>
    <p:sldId id="335" r:id="rId6"/>
    <p:sldId id="310" r:id="rId7"/>
    <p:sldId id="324" r:id="rId8"/>
    <p:sldId id="321" r:id="rId9"/>
    <p:sldId id="313" r:id="rId10"/>
    <p:sldId id="314" r:id="rId11"/>
    <p:sldId id="322" r:id="rId12"/>
    <p:sldId id="327" r:id="rId13"/>
    <p:sldId id="336" r:id="rId14"/>
    <p:sldId id="268" r:id="rId15"/>
  </p:sldIdLst>
  <p:sldSz cx="10083800" cy="7562850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Щедрова" initials="ОЩ" lastIdx="4" clrIdx="0">
    <p:extLst>
      <p:ext uri="{19B8F6BF-5375-455C-9EA6-DF929625EA0E}">
        <p15:presenceInfo xmlns:p15="http://schemas.microsoft.com/office/powerpoint/2012/main" userId="S-1-5-21-430656081-1872432820-201013720-17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1F68"/>
    <a:srgbClr val="50257B"/>
    <a:srgbClr val="24182B"/>
    <a:srgbClr val="978EC2"/>
    <a:srgbClr val="20161E"/>
    <a:srgbClr val="C9C9C9"/>
    <a:srgbClr val="A6A6A6"/>
    <a:srgbClr val="EEE2F6"/>
    <a:srgbClr val="D8BAE0"/>
    <a:srgbClr val="EDD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6374" autoAdjust="0"/>
  </p:normalViewPr>
  <p:slideViewPr>
    <p:cSldViewPr>
      <p:cViewPr varScale="1">
        <p:scale>
          <a:sx n="104" d="100"/>
          <a:sy n="104" d="100"/>
        </p:scale>
        <p:origin x="1584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13"/>
            <a:ext cx="4309958" cy="344342"/>
          </a:xfrm>
          <a:prstGeom prst="rect">
            <a:avLst/>
          </a:prstGeom>
        </p:spPr>
        <p:txBody>
          <a:bodyPr vert="horz" lIns="90469" tIns="45234" rIns="90469" bIns="45234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4134" y="13"/>
            <a:ext cx="4309957" cy="344342"/>
          </a:xfrm>
          <a:prstGeom prst="rect">
            <a:avLst/>
          </a:prstGeom>
        </p:spPr>
        <p:txBody>
          <a:bodyPr vert="horz" lIns="90469" tIns="45234" rIns="90469" bIns="45234" rtlCol="0"/>
          <a:lstStyle>
            <a:lvl1pPr algn="r">
              <a:defRPr sz="1100"/>
            </a:lvl1pPr>
          </a:lstStyle>
          <a:p>
            <a:fld id="{2D9B464D-A8E8-48E6-939D-71D71A9CD82F}" type="datetimeFigureOut">
              <a:rPr lang="ru-RU" smtClean="0"/>
              <a:t>15.03.2024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57250"/>
            <a:ext cx="3084512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69" tIns="45234" rIns="90469" bIns="4523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730" y="3300888"/>
            <a:ext cx="7956234" cy="2700277"/>
          </a:xfrm>
          <a:prstGeom prst="rect">
            <a:avLst/>
          </a:prstGeom>
        </p:spPr>
        <p:txBody>
          <a:bodyPr vert="horz" lIns="90469" tIns="45234" rIns="90469" bIns="4523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2" y="6513667"/>
            <a:ext cx="4309958" cy="344340"/>
          </a:xfrm>
          <a:prstGeom prst="rect">
            <a:avLst/>
          </a:prstGeom>
        </p:spPr>
        <p:txBody>
          <a:bodyPr vert="horz" lIns="90469" tIns="45234" rIns="90469" bIns="45234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4134" y="6513667"/>
            <a:ext cx="4309957" cy="344340"/>
          </a:xfrm>
          <a:prstGeom prst="rect">
            <a:avLst/>
          </a:prstGeom>
        </p:spPr>
        <p:txBody>
          <a:bodyPr vert="horz" lIns="90469" tIns="45234" rIns="90469" bIns="45234" rtlCol="0" anchor="b"/>
          <a:lstStyle>
            <a:lvl1pPr algn="r">
              <a:defRPr sz="1100"/>
            </a:lvl1pPr>
          </a:lstStyle>
          <a:p>
            <a:fld id="{40E7A222-4D13-446C-A13D-46374B8DA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924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285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323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B2F10-143C-163D-9B9B-206226F3E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5A23843-6D71-9FDD-8690-EDF79FBC58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F191462-5632-4239-4381-C2F686224B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3BBCF9-283F-2BE3-91A0-87ED441720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6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45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09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010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AA4B6-AD7D-E649-8999-20F10D31D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18D786F-BA96-A3DD-B692-3D2430F9D6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75572B5B-EBEC-99A1-DE8D-43D469D935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1AB214-4130-2F90-447D-516658E5DF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924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903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2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411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74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7A222-4D13-446C-A13D-46374B8DAE3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523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6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72961"/>
            <a:ext cx="9707880" cy="7214234"/>
          </a:xfrm>
          <a:custGeom>
            <a:avLst/>
            <a:gdLst/>
            <a:ahLst/>
            <a:cxnLst/>
            <a:rect l="l" t="t" r="r" b="b"/>
            <a:pathLst>
              <a:path w="9707880" h="7214234">
                <a:moveTo>
                  <a:pt x="0" y="7214069"/>
                </a:moveTo>
                <a:lnTo>
                  <a:pt x="9707295" y="7214069"/>
                </a:lnTo>
                <a:lnTo>
                  <a:pt x="9707295" y="0"/>
                </a:lnTo>
                <a:lnTo>
                  <a:pt x="0" y="0"/>
                </a:lnTo>
                <a:lnTo>
                  <a:pt x="0" y="7214069"/>
                </a:lnTo>
                <a:close/>
              </a:path>
            </a:pathLst>
          </a:custGeom>
          <a:ln w="12700">
            <a:solidFill>
              <a:srgbClr val="4B1F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80005" y="7164009"/>
            <a:ext cx="1530350" cy="219710"/>
          </a:xfrm>
          <a:custGeom>
            <a:avLst/>
            <a:gdLst/>
            <a:ahLst/>
            <a:cxnLst/>
            <a:rect l="l" t="t" r="r" b="b"/>
            <a:pathLst>
              <a:path w="1530350" h="219709">
                <a:moveTo>
                  <a:pt x="1529994" y="219595"/>
                </a:moveTo>
                <a:lnTo>
                  <a:pt x="152999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4B1F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4B1F68"/>
                </a:solidFill>
                <a:latin typeface="Roboto Lt"/>
                <a:cs typeface="Roboto L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4B1F68"/>
                </a:solidFill>
                <a:latin typeface="Roboto Lt"/>
                <a:cs typeface="Roboto L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4B1F68"/>
                </a:solidFill>
                <a:latin typeface="Roboto Lt"/>
                <a:cs typeface="Roboto L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38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13793" y="1008674"/>
            <a:ext cx="5256212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4B1F68"/>
                </a:solidFill>
                <a:latin typeface="Roboto Lt"/>
                <a:cs typeface="Roboto L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4190" y="1739455"/>
            <a:ext cx="907542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6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mailto:info@radius-it.ru" TargetMode="Externa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CB2D52EC-9556-E3D6-5EEA-EAD10982D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" y="1"/>
            <a:ext cx="10083271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46090" y="270210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Экранная форма диагностика РЗА ПК </a:t>
            </a:r>
            <a:r>
              <a:rPr lang="en-US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Scada </a:t>
            </a:r>
            <a:r>
              <a:rPr lang="en-US" sz="1600" b="1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Eleum</a:t>
            </a:r>
            <a:endParaRPr sz="16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47A09B-03F4-692A-D51C-28E9FA816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156" y="1143000"/>
            <a:ext cx="2199640" cy="219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Что такое RFID-браслет, как он работает и где используется ...">
            <a:extLst>
              <a:ext uri="{FF2B5EF4-FFF2-40B4-BE49-F238E27FC236}">
                <a16:creationId xmlns:a16="http://schemas.microsoft.com/office/drawing/2014/main" id="{B0FD8FC3-F255-AF98-CA26-1E11FC361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1419225"/>
            <a:ext cx="2342344" cy="182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ГК Энергоконтракт — спецодежда на официальном сайте">
            <a:extLst>
              <a:ext uri="{FF2B5EF4-FFF2-40B4-BE49-F238E27FC236}">
                <a16:creationId xmlns:a16="http://schemas.microsoft.com/office/drawing/2014/main" id="{97D8ED41-F63D-2DF5-5ECF-3BE033259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321" y="2693374"/>
            <a:ext cx="2023299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8C47D3E-DBFC-3207-FFED-95D596B12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4010025"/>
            <a:ext cx="278469" cy="27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443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01DF6C6-8B4D-FFE3-6E3F-AF508DD43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100" y="428625"/>
            <a:ext cx="6399212" cy="338554"/>
          </a:xfrm>
        </p:spPr>
        <p:txBody>
          <a:bodyPr/>
          <a:lstStyle/>
          <a:p>
            <a:r>
              <a:rPr lang="ru-RU" dirty="0"/>
              <a:t>Система диспетчеризации г. Пенза</a:t>
            </a:r>
          </a:p>
        </p:txBody>
      </p:sp>
      <p:pic>
        <p:nvPicPr>
          <p:cNvPr id="2050" name="Picture 2" descr="Оборудование диспетчерского центра. Что нужно знать?">
            <a:extLst>
              <a:ext uri="{FF2B5EF4-FFF2-40B4-BE49-F238E27FC236}">
                <a16:creationId xmlns:a16="http://schemas.microsoft.com/office/drawing/2014/main" id="{2EDE7DFA-0A19-AFD1-DECC-0167A080F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00" y="2057384"/>
            <a:ext cx="55626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97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231900" y="352425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ГПП Лыково 35/10/6 </a:t>
            </a:r>
            <a:r>
              <a:rPr lang="ru-RU" sz="1600" b="1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кВ</a:t>
            </a:r>
            <a:endParaRPr sz="16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B1FA7C-58C4-3C72-5DA6-B125F1DF9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764223"/>
            <a:ext cx="2213866" cy="6119617"/>
          </a:xfrm>
          <a:prstGeom prst="rect">
            <a:avLst/>
          </a:prstGeom>
        </p:spPr>
      </p:pic>
      <p:sp>
        <p:nvSpPr>
          <p:cNvPr id="6" name="Знак ''плюс'' 5">
            <a:extLst>
              <a:ext uri="{FF2B5EF4-FFF2-40B4-BE49-F238E27FC236}">
                <a16:creationId xmlns:a16="http://schemas.microsoft.com/office/drawing/2014/main" id="{E6BF37CF-594F-5AAD-0706-D289A9F9307F}"/>
              </a:ext>
            </a:extLst>
          </p:cNvPr>
          <p:cNvSpPr/>
          <p:nvPr/>
        </p:nvSpPr>
        <p:spPr>
          <a:xfrm>
            <a:off x="4006735" y="3021920"/>
            <a:ext cx="1524000" cy="152829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Автоматизированные системы">
            <a:extLst>
              <a:ext uri="{FF2B5EF4-FFF2-40B4-BE49-F238E27FC236}">
                <a16:creationId xmlns:a16="http://schemas.microsoft.com/office/drawing/2014/main" id="{30BC9431-16FF-F4C7-F673-3DED5B46A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3171568"/>
            <a:ext cx="349567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587EF2-8B2B-041C-AABE-FC43765354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104" y="3569612"/>
            <a:ext cx="1403259" cy="42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77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AF7C4-929C-38BE-9A30-3314F1D7A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E2AA4AE-E2D2-7F41-61B8-387CB5A8B70A}"/>
              </a:ext>
            </a:extLst>
          </p:cNvPr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52FF3BE1-8F59-CEFC-49AF-2E7C763DAE19}"/>
              </a:ext>
            </a:extLst>
          </p:cNvPr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7D513-F79C-96AB-D182-3920EF0E3AEF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E0D725A-5A56-5A2C-3C73-D7A3F0343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100" y="428625"/>
            <a:ext cx="6399212" cy="677108"/>
          </a:xfrm>
        </p:spPr>
        <p:txBody>
          <a:bodyPr/>
          <a:lstStyle/>
          <a:p>
            <a:r>
              <a:rPr lang="ru-RU" dirty="0"/>
              <a:t>Видеонаблюдения для подстанции г. Уфа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60A062-10E9-0B53-CB78-FD3F50B2D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700" y="1646383"/>
            <a:ext cx="3666941" cy="472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632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5" y="7164009"/>
            <a:ext cx="1530350" cy="219710"/>
          </a:xfrm>
          <a:custGeom>
            <a:avLst/>
            <a:gdLst/>
            <a:ahLst/>
            <a:cxnLst/>
            <a:rect l="l" t="t" r="r" b="b"/>
            <a:pathLst>
              <a:path w="1530350" h="219709">
                <a:moveTo>
                  <a:pt x="1529994" y="219595"/>
                </a:moveTo>
                <a:lnTo>
                  <a:pt x="1529994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4B1F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5123" y="157419"/>
            <a:ext cx="9707880" cy="7214234"/>
          </a:xfrm>
          <a:custGeom>
            <a:avLst/>
            <a:gdLst/>
            <a:ahLst/>
            <a:cxnLst/>
            <a:rect l="l" t="t" r="r" b="b"/>
            <a:pathLst>
              <a:path w="9707880" h="7214234">
                <a:moveTo>
                  <a:pt x="0" y="7214069"/>
                </a:moveTo>
                <a:lnTo>
                  <a:pt x="9707295" y="7214069"/>
                </a:lnTo>
                <a:lnTo>
                  <a:pt x="9707295" y="0"/>
                </a:lnTo>
                <a:lnTo>
                  <a:pt x="0" y="0"/>
                </a:lnTo>
                <a:lnTo>
                  <a:pt x="0" y="7214069"/>
                </a:lnTo>
                <a:close/>
              </a:path>
            </a:pathLst>
          </a:custGeom>
          <a:ln w="12700">
            <a:solidFill>
              <a:srgbClr val="4B1F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456055" y="7189776"/>
            <a:ext cx="424242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900" dirty="0">
                <a:solidFill>
                  <a:srgbClr val="4B1F68"/>
                </a:solidFill>
                <a:latin typeface="Roboto"/>
                <a:cs typeface="Roboto"/>
              </a:rPr>
              <a:t>24</a:t>
            </a:r>
            <a:endParaRPr sz="900" dirty="0">
              <a:latin typeface="Roboto"/>
              <a:cs typeface="Robo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23080" y="5650868"/>
            <a:ext cx="1322973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4B1F68"/>
                </a:solidFill>
                <a:latin typeface="Roboto Bk"/>
                <a:cs typeface="Roboto Bk"/>
              </a:rPr>
              <a:t>8</a:t>
            </a:r>
            <a:r>
              <a:rPr sz="1100" b="1" spc="-25" dirty="0">
                <a:solidFill>
                  <a:srgbClr val="4B1F68"/>
                </a:solidFill>
                <a:latin typeface="Roboto Bk"/>
                <a:cs typeface="Roboto Bk"/>
              </a:rPr>
              <a:t> </a:t>
            </a:r>
            <a:r>
              <a:rPr sz="1100" b="1" dirty="0">
                <a:solidFill>
                  <a:srgbClr val="4B1F68"/>
                </a:solidFill>
                <a:latin typeface="Roboto Bk"/>
                <a:cs typeface="Roboto Bk"/>
              </a:rPr>
              <a:t>(846)</a:t>
            </a:r>
            <a:r>
              <a:rPr sz="1100" b="1" spc="-20" dirty="0">
                <a:solidFill>
                  <a:srgbClr val="4B1F68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4B1F68"/>
                </a:solidFill>
                <a:latin typeface="Roboto Bk"/>
                <a:cs typeface="Roboto Bk"/>
              </a:rPr>
              <a:t>302</a:t>
            </a:r>
            <a:r>
              <a:rPr sz="1100" b="1" spc="-25" dirty="0">
                <a:solidFill>
                  <a:srgbClr val="4B1F68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4B1F68"/>
                </a:solidFill>
                <a:latin typeface="Roboto Bk"/>
                <a:cs typeface="Roboto Bk"/>
              </a:rPr>
              <a:t>00</a:t>
            </a:r>
            <a:r>
              <a:rPr sz="1100" b="1" spc="-25" dirty="0">
                <a:solidFill>
                  <a:srgbClr val="4B1F68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4B1F68"/>
                </a:solidFill>
                <a:latin typeface="Roboto Bk"/>
                <a:cs typeface="Roboto Bk"/>
              </a:rPr>
              <a:t>50</a:t>
            </a:r>
            <a:endParaRPr sz="1100" dirty="0">
              <a:solidFill>
                <a:srgbClr val="4B1F68"/>
              </a:solidFill>
              <a:latin typeface="Roboto Bk"/>
              <a:cs typeface="Roboto Bk"/>
            </a:endParaRPr>
          </a:p>
          <a:p>
            <a:pPr marL="12700" marR="86995" algn="ctr">
              <a:lnSpc>
                <a:spcPct val="100000"/>
              </a:lnSpc>
            </a:pPr>
            <a:r>
              <a:rPr lang="en-US" sz="1100" spc="-15" dirty="0">
                <a:solidFill>
                  <a:srgbClr val="4B1F68"/>
                </a:solidFill>
                <a:latin typeface="Roboto"/>
                <a:cs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sales</a:t>
            </a:r>
            <a:r>
              <a:rPr sz="1100" spc="-15" dirty="0">
                <a:solidFill>
                  <a:srgbClr val="4B1F68"/>
                </a:solidFill>
                <a:latin typeface="Roboto"/>
                <a:cs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@radius-it.ru</a:t>
            </a:r>
            <a:endParaRPr sz="1100" dirty="0">
              <a:solidFill>
                <a:srgbClr val="4B1F68"/>
              </a:solidFill>
              <a:latin typeface="Roboto"/>
              <a:cs typeface="Robo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8639999" y="315010"/>
            <a:ext cx="1080001" cy="182245"/>
            <a:chOff x="8639999" y="315010"/>
            <a:chExt cx="1080001" cy="182245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24795" y="360163"/>
              <a:ext cx="76530" cy="9053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9323820" y="360168"/>
              <a:ext cx="90170" cy="92075"/>
            </a:xfrm>
            <a:custGeom>
              <a:avLst/>
              <a:gdLst/>
              <a:ahLst/>
              <a:cxnLst/>
              <a:rect l="l" t="t" r="r" b="b"/>
              <a:pathLst>
                <a:path w="90170" h="92075">
                  <a:moveTo>
                    <a:pt x="90068" y="0"/>
                  </a:moveTo>
                  <a:lnTo>
                    <a:pt x="72694" y="0"/>
                  </a:lnTo>
                  <a:lnTo>
                    <a:pt x="47243" y="57632"/>
                  </a:lnTo>
                  <a:lnTo>
                    <a:pt x="17360" y="0"/>
                  </a:lnTo>
                  <a:lnTo>
                    <a:pt x="0" y="0"/>
                  </a:lnTo>
                  <a:lnTo>
                    <a:pt x="37109" y="66967"/>
                  </a:lnTo>
                  <a:lnTo>
                    <a:pt x="37807" y="68732"/>
                  </a:lnTo>
                  <a:lnTo>
                    <a:pt x="37782" y="74002"/>
                  </a:lnTo>
                  <a:lnTo>
                    <a:pt x="35674" y="76174"/>
                  </a:lnTo>
                  <a:lnTo>
                    <a:pt x="32169" y="78371"/>
                  </a:lnTo>
                  <a:lnTo>
                    <a:pt x="29933" y="79057"/>
                  </a:lnTo>
                  <a:lnTo>
                    <a:pt x="17729" y="79057"/>
                  </a:lnTo>
                  <a:lnTo>
                    <a:pt x="17729" y="91935"/>
                  </a:lnTo>
                  <a:lnTo>
                    <a:pt x="33007" y="91935"/>
                  </a:lnTo>
                  <a:lnTo>
                    <a:pt x="36220" y="91478"/>
                  </a:lnTo>
                  <a:lnTo>
                    <a:pt x="55333" y="75044"/>
                  </a:lnTo>
                  <a:lnTo>
                    <a:pt x="90068" y="0"/>
                  </a:lnTo>
                  <a:close/>
                </a:path>
              </a:pathLst>
            </a:custGeom>
            <a:solidFill>
              <a:srgbClr val="4B1F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84950" y="360163"/>
              <a:ext cx="135050" cy="9053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8905913" y="360171"/>
              <a:ext cx="594995" cy="91440"/>
            </a:xfrm>
            <a:custGeom>
              <a:avLst/>
              <a:gdLst/>
              <a:ahLst/>
              <a:cxnLst/>
              <a:rect l="l" t="t" r="r" b="b"/>
              <a:pathLst>
                <a:path w="594995" h="91440">
                  <a:moveTo>
                    <a:pt x="79349" y="15557"/>
                  </a:moveTo>
                  <a:lnTo>
                    <a:pt x="78346" y="12179"/>
                  </a:lnTo>
                  <a:lnTo>
                    <a:pt x="77482" y="9258"/>
                  </a:lnTo>
                  <a:lnTo>
                    <a:pt x="70091" y="1866"/>
                  </a:lnTo>
                  <a:lnTo>
                    <a:pt x="63792" y="0"/>
                  </a:lnTo>
                  <a:lnTo>
                    <a:pt x="61582" y="0"/>
                  </a:lnTo>
                  <a:lnTo>
                    <a:pt x="61582" y="12179"/>
                  </a:lnTo>
                  <a:lnTo>
                    <a:pt x="61582" y="50342"/>
                  </a:lnTo>
                  <a:lnTo>
                    <a:pt x="49733" y="50342"/>
                  </a:lnTo>
                  <a:lnTo>
                    <a:pt x="49606" y="50368"/>
                  </a:lnTo>
                  <a:lnTo>
                    <a:pt x="17780" y="50368"/>
                  </a:lnTo>
                  <a:lnTo>
                    <a:pt x="17780" y="12179"/>
                  </a:lnTo>
                  <a:lnTo>
                    <a:pt x="61582" y="12179"/>
                  </a:lnTo>
                  <a:lnTo>
                    <a:pt x="61582" y="0"/>
                  </a:lnTo>
                  <a:lnTo>
                    <a:pt x="0" y="0"/>
                  </a:lnTo>
                  <a:lnTo>
                    <a:pt x="0" y="90538"/>
                  </a:lnTo>
                  <a:lnTo>
                    <a:pt x="17780" y="90538"/>
                  </a:lnTo>
                  <a:lnTo>
                    <a:pt x="17780" y="62547"/>
                  </a:lnTo>
                  <a:lnTo>
                    <a:pt x="63804" y="62547"/>
                  </a:lnTo>
                  <a:lnTo>
                    <a:pt x="70091" y="60680"/>
                  </a:lnTo>
                  <a:lnTo>
                    <a:pt x="77482" y="53301"/>
                  </a:lnTo>
                  <a:lnTo>
                    <a:pt x="78346" y="50368"/>
                  </a:lnTo>
                  <a:lnTo>
                    <a:pt x="79349" y="47002"/>
                  </a:lnTo>
                  <a:lnTo>
                    <a:pt x="79349" y="15557"/>
                  </a:lnTo>
                  <a:close/>
                </a:path>
                <a:path w="594995" h="91440">
                  <a:moveTo>
                    <a:pt x="180454" y="90538"/>
                  </a:moveTo>
                  <a:lnTo>
                    <a:pt x="173837" y="73050"/>
                  </a:lnTo>
                  <a:lnTo>
                    <a:pt x="169748" y="62230"/>
                  </a:lnTo>
                  <a:lnTo>
                    <a:pt x="152336" y="16243"/>
                  </a:lnTo>
                  <a:lnTo>
                    <a:pt x="152336" y="62230"/>
                  </a:lnTo>
                  <a:lnTo>
                    <a:pt x="117195" y="62230"/>
                  </a:lnTo>
                  <a:lnTo>
                    <a:pt x="134759" y="14185"/>
                  </a:lnTo>
                  <a:lnTo>
                    <a:pt x="152336" y="62230"/>
                  </a:lnTo>
                  <a:lnTo>
                    <a:pt x="152336" y="16243"/>
                  </a:lnTo>
                  <a:lnTo>
                    <a:pt x="151561" y="14185"/>
                  </a:lnTo>
                  <a:lnTo>
                    <a:pt x="146189" y="0"/>
                  </a:lnTo>
                  <a:lnTo>
                    <a:pt x="123317" y="0"/>
                  </a:lnTo>
                  <a:lnTo>
                    <a:pt x="89052" y="90538"/>
                  </a:lnTo>
                  <a:lnTo>
                    <a:pt x="106845" y="90538"/>
                  </a:lnTo>
                  <a:lnTo>
                    <a:pt x="113245" y="73050"/>
                  </a:lnTo>
                  <a:lnTo>
                    <a:pt x="156298" y="73050"/>
                  </a:lnTo>
                  <a:lnTo>
                    <a:pt x="162699" y="90538"/>
                  </a:lnTo>
                  <a:lnTo>
                    <a:pt x="180454" y="90538"/>
                  </a:lnTo>
                  <a:close/>
                </a:path>
                <a:path w="594995" h="91440">
                  <a:moveTo>
                    <a:pt x="293306" y="78359"/>
                  </a:moveTo>
                  <a:lnTo>
                    <a:pt x="282816" y="78359"/>
                  </a:lnTo>
                  <a:lnTo>
                    <a:pt x="282816" y="12179"/>
                  </a:lnTo>
                  <a:lnTo>
                    <a:pt x="282816" y="0"/>
                  </a:lnTo>
                  <a:lnTo>
                    <a:pt x="265036" y="0"/>
                  </a:lnTo>
                  <a:lnTo>
                    <a:pt x="265036" y="12179"/>
                  </a:lnTo>
                  <a:lnTo>
                    <a:pt x="265036" y="78359"/>
                  </a:lnTo>
                  <a:lnTo>
                    <a:pt x="218732" y="78359"/>
                  </a:lnTo>
                  <a:lnTo>
                    <a:pt x="223735" y="70853"/>
                  </a:lnTo>
                  <a:lnTo>
                    <a:pt x="224802" y="68834"/>
                  </a:lnTo>
                  <a:lnTo>
                    <a:pt x="229654" y="50673"/>
                  </a:lnTo>
                  <a:lnTo>
                    <a:pt x="231965" y="12179"/>
                  </a:lnTo>
                  <a:lnTo>
                    <a:pt x="265036" y="12179"/>
                  </a:lnTo>
                  <a:lnTo>
                    <a:pt x="265036" y="0"/>
                  </a:lnTo>
                  <a:lnTo>
                    <a:pt x="216547" y="0"/>
                  </a:lnTo>
                  <a:lnTo>
                    <a:pt x="213055" y="57365"/>
                  </a:lnTo>
                  <a:lnTo>
                    <a:pt x="212445" y="60591"/>
                  </a:lnTo>
                  <a:lnTo>
                    <a:pt x="210502" y="66243"/>
                  </a:lnTo>
                  <a:lnTo>
                    <a:pt x="209448" y="68668"/>
                  </a:lnTo>
                  <a:lnTo>
                    <a:pt x="208241" y="70853"/>
                  </a:lnTo>
                  <a:lnTo>
                    <a:pt x="207111" y="73037"/>
                  </a:lnTo>
                  <a:lnTo>
                    <a:pt x="205625" y="75209"/>
                  </a:lnTo>
                  <a:lnTo>
                    <a:pt x="202831" y="78359"/>
                  </a:lnTo>
                  <a:lnTo>
                    <a:pt x="195783" y="78359"/>
                  </a:lnTo>
                  <a:lnTo>
                    <a:pt x="195783" y="90538"/>
                  </a:lnTo>
                  <a:lnTo>
                    <a:pt x="293306" y="90538"/>
                  </a:lnTo>
                  <a:lnTo>
                    <a:pt x="293306" y="78359"/>
                  </a:lnTo>
                  <a:close/>
                </a:path>
                <a:path w="594995" h="91440">
                  <a:moveTo>
                    <a:pt x="594677" y="0"/>
                  </a:moveTo>
                  <a:lnTo>
                    <a:pt x="548005" y="0"/>
                  </a:lnTo>
                  <a:lnTo>
                    <a:pt x="539267" y="0"/>
                  </a:lnTo>
                  <a:lnTo>
                    <a:pt x="532968" y="1854"/>
                  </a:lnTo>
                  <a:lnTo>
                    <a:pt x="525589" y="9156"/>
                  </a:lnTo>
                  <a:lnTo>
                    <a:pt x="523722" y="15379"/>
                  </a:lnTo>
                  <a:lnTo>
                    <a:pt x="523722" y="76327"/>
                  </a:lnTo>
                  <a:lnTo>
                    <a:pt x="525513" y="82156"/>
                  </a:lnTo>
                  <a:lnTo>
                    <a:pt x="532612" y="89179"/>
                  </a:lnTo>
                  <a:lnTo>
                    <a:pt x="538518" y="90957"/>
                  </a:lnTo>
                  <a:lnTo>
                    <a:pt x="594677" y="90957"/>
                  </a:lnTo>
                  <a:lnTo>
                    <a:pt x="594677" y="79476"/>
                  </a:lnTo>
                  <a:lnTo>
                    <a:pt x="541248" y="79463"/>
                  </a:lnTo>
                  <a:lnTo>
                    <a:pt x="541248" y="12179"/>
                  </a:lnTo>
                  <a:lnTo>
                    <a:pt x="594677" y="12179"/>
                  </a:lnTo>
                  <a:lnTo>
                    <a:pt x="594677" y="0"/>
                  </a:lnTo>
                  <a:close/>
                </a:path>
              </a:pathLst>
            </a:custGeom>
            <a:solidFill>
              <a:srgbClr val="4B1F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9999" y="315010"/>
              <a:ext cx="182257" cy="182245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F9237A9-093A-9AB5-FD89-D9B76B552E68}"/>
              </a:ext>
            </a:extLst>
          </p:cNvPr>
          <p:cNvSpPr txBox="1"/>
          <p:nvPr/>
        </p:nvSpPr>
        <p:spPr>
          <a:xfrm>
            <a:off x="2527300" y="1343025"/>
            <a:ext cx="4887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4B1F68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Готовы разработать новое оборудование по индивидуальному запросу!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7D41C1-580A-D7CA-EF72-11C5382F83EC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216E69E-1AED-8540-A469-1A4BFD951E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280" y="2257425"/>
            <a:ext cx="2435290" cy="24352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442E0F0-FBFF-050A-5135-834ADF2FC621}"/>
              </a:ext>
            </a:extLst>
          </p:cNvPr>
          <p:cNvSpPr txBox="1"/>
          <p:nvPr/>
        </p:nvSpPr>
        <p:spPr>
          <a:xfrm>
            <a:off x="2697816" y="4692715"/>
            <a:ext cx="2043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C2269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ИНТЕРНЕТ МАГАЗИН</a:t>
            </a:r>
          </a:p>
          <a:p>
            <a:pPr algn="ctr"/>
            <a:r>
              <a:rPr lang="en-US" sz="1400" dirty="0">
                <a:solidFill>
                  <a:srgbClr val="4C2269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shop.radius-it.ru</a:t>
            </a:r>
            <a:endParaRPr lang="ru-RU" sz="1400" dirty="0">
              <a:solidFill>
                <a:srgbClr val="4C2269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643EB19-C8EE-3F00-C3E1-BB7C40A0EC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188" y="2257425"/>
            <a:ext cx="2435290" cy="243529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D9BE3A1-D1E8-AE5D-C74B-0496DE754DD6}"/>
              </a:ext>
            </a:extLst>
          </p:cNvPr>
          <p:cNvSpPr txBox="1"/>
          <p:nvPr/>
        </p:nvSpPr>
        <p:spPr>
          <a:xfrm>
            <a:off x="5398828" y="4692715"/>
            <a:ext cx="2239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C2269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ОФИЦИАЛЬНЫЙ САЙТ</a:t>
            </a:r>
          </a:p>
          <a:p>
            <a:pPr algn="ctr"/>
            <a:r>
              <a:rPr lang="en-US" sz="1400" dirty="0">
                <a:solidFill>
                  <a:srgbClr val="4C2269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radius-it.ru</a:t>
            </a:r>
            <a:endParaRPr lang="ru-RU" sz="1400" dirty="0">
              <a:solidFill>
                <a:srgbClr val="4C2269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30818" y="380497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О КОМПАНИИ</a:t>
            </a:r>
            <a:endParaRPr sz="16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7A0A3D-62E7-F73A-DDC2-A002D8872F21}"/>
              </a:ext>
            </a:extLst>
          </p:cNvPr>
          <p:cNvSpPr txBox="1"/>
          <p:nvPr/>
        </p:nvSpPr>
        <p:spPr>
          <a:xfrm>
            <a:off x="401673" y="732107"/>
            <a:ext cx="9325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1400" b="1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«РАДИУС IT»</a:t>
            </a:r>
            <a:r>
              <a:rPr lang="ru-RU" sz="1400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 – компания, специализирующаяся на производстве автоматизированных систем управления для различных областей применения. Входит в холдинговую структуру </a:t>
            </a:r>
            <a:r>
              <a:rPr lang="ru-RU" sz="1400" b="1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АО “РАДИУС Автоматика”</a:t>
            </a:r>
            <a:r>
              <a:rPr lang="ru-RU" sz="1400" b="1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.</a:t>
            </a:r>
            <a:endParaRPr lang="ru-RU" sz="1400" dirty="0">
              <a:effectLst/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C0F749-8BE1-FDA6-2A37-CE71F37C41F1}"/>
              </a:ext>
            </a:extLst>
          </p:cNvPr>
          <p:cNvSpPr txBox="1"/>
          <p:nvPr/>
        </p:nvSpPr>
        <p:spPr>
          <a:xfrm>
            <a:off x="3367126" y="1905513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Roboto Light" panose="02000000000000000000" pitchFamily="2" charset="0"/>
                <a:ea typeface="Roboto Light" panose="02000000000000000000" pitchFamily="2" charset="0"/>
              </a:rPr>
              <a:t>ПРОДУКТЫ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973F2F-B88A-8942-F68E-C54FE4744F13}"/>
              </a:ext>
            </a:extLst>
          </p:cNvPr>
          <p:cNvSpPr txBox="1"/>
          <p:nvPr/>
        </p:nvSpPr>
        <p:spPr>
          <a:xfrm>
            <a:off x="277976" y="5383209"/>
            <a:ext cx="932503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Компания аккредитована </a:t>
            </a:r>
            <a:r>
              <a:rPr lang="ru-RU" sz="1400" b="1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Министерством цифрового развития, связи и массовых коммуникаций РФ</a:t>
            </a:r>
            <a:r>
              <a:rPr lang="ru-RU" sz="1400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, как организация, осуществляющая деятельность в области информационных технологий (№АО-20220117-3370866427-3).</a:t>
            </a:r>
            <a:endParaRPr lang="ru-RU" sz="1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0716A4-EAD9-B43B-FC00-FC12FD61D6A3}"/>
              </a:ext>
            </a:extLst>
          </p:cNvPr>
          <p:cNvSpPr txBox="1"/>
          <p:nvPr/>
        </p:nvSpPr>
        <p:spPr>
          <a:xfrm>
            <a:off x="263659" y="4379957"/>
            <a:ext cx="92811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Команда </a:t>
            </a:r>
            <a:r>
              <a:rPr lang="ru-RU" sz="1400" b="1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РАДИУС IT </a:t>
            </a:r>
            <a:r>
              <a:rPr lang="ru-RU" sz="1400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состоит из высококвалифицированных специалистов, имеющих большой опыт работы, ученые степени и сертификаты, в том числе по протоколу МЭК 61850, что позволяет нам выполнять </a:t>
            </a:r>
            <a:r>
              <a:rPr lang="ru-RU" sz="1400" b="1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НИОКР</a:t>
            </a:r>
            <a:r>
              <a:rPr lang="ru-RU" sz="1400" i="0" u="none" strike="noStrike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 в области цифровизации.</a:t>
            </a:r>
            <a:endParaRPr lang="ru-RU" sz="1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F3E809A-ACBF-D749-401D-B9CCB45196D8}"/>
              </a:ext>
            </a:extLst>
          </p:cNvPr>
          <p:cNvSpPr/>
          <p:nvPr/>
        </p:nvSpPr>
        <p:spPr>
          <a:xfrm>
            <a:off x="946090" y="1905513"/>
            <a:ext cx="8143360" cy="285564"/>
          </a:xfrm>
          <a:prstGeom prst="rect">
            <a:avLst/>
          </a:prstGeom>
          <a:noFill/>
          <a:ln>
            <a:solidFill>
              <a:srgbClr val="4B1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EA0C505-9E57-FCF4-479C-841327320444}"/>
              </a:ext>
            </a:extLst>
          </p:cNvPr>
          <p:cNvSpPr/>
          <p:nvPr/>
        </p:nvSpPr>
        <p:spPr>
          <a:xfrm>
            <a:off x="960811" y="2437041"/>
            <a:ext cx="3945036" cy="644931"/>
          </a:xfrm>
          <a:prstGeom prst="rect">
            <a:avLst/>
          </a:prstGeom>
          <a:noFill/>
          <a:ln>
            <a:solidFill>
              <a:srgbClr val="4B1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48CC1A-DD71-2981-CC63-888DD3A26165}"/>
              </a:ext>
            </a:extLst>
          </p:cNvPr>
          <p:cNvSpPr txBox="1"/>
          <p:nvPr/>
        </p:nvSpPr>
        <p:spPr>
          <a:xfrm>
            <a:off x="1199378" y="2511086"/>
            <a:ext cx="3509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ПРОГРАММНО-ТЕХНИЧЕСКИЙ КОМПЛЕКС ПТК «</a:t>
            </a:r>
            <a:r>
              <a:rPr lang="en-US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ELEUM</a:t>
            </a:r>
            <a:r>
              <a:rPr lang="ru-RU" sz="1400" kern="1200" spc="5" dirty="0">
                <a:solidFill>
                  <a:srgbClr val="4B1F68"/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Roboto Lt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®</a:t>
            </a:r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»</a:t>
            </a:r>
            <a:endParaRPr lang="ru-RU" sz="1400" dirty="0">
              <a:solidFill>
                <a:srgbClr val="4B1F68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93F94157-D01D-5056-CC83-1F0710474963}"/>
              </a:ext>
            </a:extLst>
          </p:cNvPr>
          <p:cNvSpPr/>
          <p:nvPr/>
        </p:nvSpPr>
        <p:spPr>
          <a:xfrm>
            <a:off x="5144414" y="2437041"/>
            <a:ext cx="3945036" cy="644931"/>
          </a:xfrm>
          <a:prstGeom prst="rect">
            <a:avLst/>
          </a:prstGeom>
          <a:noFill/>
          <a:ln>
            <a:solidFill>
              <a:srgbClr val="4B1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D2CCDC-DD26-48E8-40AF-F2DB01CFCBC5}"/>
              </a:ext>
            </a:extLst>
          </p:cNvPr>
          <p:cNvSpPr txBox="1"/>
          <p:nvPr/>
        </p:nvSpPr>
        <p:spPr>
          <a:xfrm>
            <a:off x="5384229" y="2507818"/>
            <a:ext cx="3509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ПРОГРАММНО-АППАРАТНЫЙ КОМПЛЕКС ПАК «</a:t>
            </a:r>
            <a:r>
              <a:rPr lang="en-US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ELEUM</a:t>
            </a:r>
            <a:r>
              <a:rPr lang="ru-RU" sz="1400" kern="1200" spc="5" dirty="0">
                <a:solidFill>
                  <a:srgbClr val="4B1F68"/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Roboto Lt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®</a:t>
            </a:r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»</a:t>
            </a:r>
            <a:endParaRPr lang="ru-RU" sz="1400" dirty="0">
              <a:solidFill>
                <a:srgbClr val="4B1F68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E92E0A0-D624-66B3-06C5-95B46A6B4999}"/>
              </a:ext>
            </a:extLst>
          </p:cNvPr>
          <p:cNvSpPr/>
          <p:nvPr/>
        </p:nvSpPr>
        <p:spPr>
          <a:xfrm>
            <a:off x="959193" y="3342910"/>
            <a:ext cx="3945036" cy="644931"/>
          </a:xfrm>
          <a:prstGeom prst="rect">
            <a:avLst/>
          </a:prstGeom>
          <a:noFill/>
          <a:ln>
            <a:solidFill>
              <a:srgbClr val="4B1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6D9DB5A8-D6ED-CDFD-2A28-20AC8BE328C1}"/>
              </a:ext>
            </a:extLst>
          </p:cNvPr>
          <p:cNvSpPr/>
          <p:nvPr/>
        </p:nvSpPr>
        <p:spPr>
          <a:xfrm>
            <a:off x="5157114" y="3342910"/>
            <a:ext cx="3945036" cy="644931"/>
          </a:xfrm>
          <a:prstGeom prst="rect">
            <a:avLst/>
          </a:prstGeom>
          <a:noFill/>
          <a:ln>
            <a:solidFill>
              <a:srgbClr val="4B1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C2ABDE-A84F-CC2D-1E06-EE247DA95250}"/>
              </a:ext>
            </a:extLst>
          </p:cNvPr>
          <p:cNvSpPr txBox="1"/>
          <p:nvPr/>
        </p:nvSpPr>
        <p:spPr>
          <a:xfrm>
            <a:off x="5832947" y="339902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КОМПЬЮТЕРНОЕ И СЕТЕВОЕ ОБОРУДОВАНИЕ</a:t>
            </a:r>
            <a:endParaRPr lang="ru-RU" sz="1400" dirty="0">
              <a:solidFill>
                <a:srgbClr val="4B1F68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0F6010-A305-D6B4-10BD-C3F994925214}"/>
              </a:ext>
            </a:extLst>
          </p:cNvPr>
          <p:cNvSpPr txBox="1"/>
          <p:nvPr/>
        </p:nvSpPr>
        <p:spPr>
          <a:xfrm>
            <a:off x="1595003" y="3410379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4B1F68"/>
                </a:solidFill>
                <a:latin typeface="Roboto Light" panose="02000000000000000000" pitchFamily="2" charset="0"/>
                <a:ea typeface="Roboto Light" panose="02000000000000000000" pitchFamily="2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ПРОГРАММНОЕ ОБЕСПЕЧЕНИЕ</a:t>
            </a:r>
            <a:endParaRPr lang="ru-RU" sz="1400" dirty="0">
              <a:solidFill>
                <a:srgbClr val="4B1F68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4C9BE4DC-B326-CD1B-61E1-0209869A0412}"/>
              </a:ext>
            </a:extLst>
          </p:cNvPr>
          <p:cNvCxnSpPr>
            <a:cxnSpLocks/>
          </p:cNvCxnSpPr>
          <p:nvPr/>
        </p:nvCxnSpPr>
        <p:spPr>
          <a:xfrm>
            <a:off x="960841" y="1905513"/>
            <a:ext cx="0" cy="285564"/>
          </a:xfrm>
          <a:prstGeom prst="line">
            <a:avLst/>
          </a:prstGeom>
          <a:ln w="38100">
            <a:solidFill>
              <a:srgbClr val="4B1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2E851BAB-6B39-DE32-B612-614737ADD329}"/>
              </a:ext>
            </a:extLst>
          </p:cNvPr>
          <p:cNvCxnSpPr>
            <a:cxnSpLocks/>
          </p:cNvCxnSpPr>
          <p:nvPr/>
        </p:nvCxnSpPr>
        <p:spPr>
          <a:xfrm>
            <a:off x="9089450" y="1905513"/>
            <a:ext cx="0" cy="285564"/>
          </a:xfrm>
          <a:prstGeom prst="line">
            <a:avLst/>
          </a:prstGeom>
          <a:ln w="38100">
            <a:solidFill>
              <a:srgbClr val="4B1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495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608604" y="380497"/>
            <a:ext cx="8143360" cy="3206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 Цифровая подстанция без системы </a:t>
            </a:r>
            <a:r>
              <a:rPr lang="ru-RU" sz="2000" b="1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распознования</a:t>
            </a:r>
            <a:endParaRPr sz="20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45B3BF-C5E3-0D5B-EF0E-BBE94E64F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5" y="962025"/>
            <a:ext cx="4356795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Transmission substation 220 kV">
            <a:extLst>
              <a:ext uri="{FF2B5EF4-FFF2-40B4-BE49-F238E27FC236}">
                <a16:creationId xmlns:a16="http://schemas.microsoft.com/office/drawing/2014/main" id="{F7D9886E-C159-FEA8-245C-3B7664041B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962025"/>
            <a:ext cx="4737795" cy="5943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400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608604" y="380497"/>
            <a:ext cx="8143360" cy="3206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 Решение</a:t>
            </a:r>
            <a:r>
              <a:rPr lang="en-US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:</a:t>
            </a:r>
            <a:endParaRPr sz="20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BC749F-D2EF-40CC-3F25-E8C8FD5CF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885825"/>
            <a:ext cx="71628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7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64F4E-1DA0-0CD1-3997-8C0169888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9D1D064-3135-7A75-B5AC-594BEBCD3DB7}"/>
              </a:ext>
            </a:extLst>
          </p:cNvPr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8A7856DC-2FF6-0AEF-61B4-9545AF9797BA}"/>
              </a:ext>
            </a:extLst>
          </p:cNvPr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E2779ECE-BE8F-683D-140D-3347A0D09C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8604" y="380497"/>
            <a:ext cx="8143360" cy="6283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Scada </a:t>
            </a:r>
            <a:r>
              <a:rPr lang="en-US" sz="2000" b="1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Eleum</a:t>
            </a:r>
            <a: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 без системы оповещения</a:t>
            </a:r>
            <a:b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</a:br>
            <a:endParaRPr sz="20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AA2020-945A-D2A2-0CFA-693EA86B023E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FD79BF-6E86-A57E-FD68-6A6A2E7E5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31" y="590252"/>
            <a:ext cx="2489712" cy="14097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1D3013-B16C-23D3-EFAB-3CBD3483C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100" y="1419225"/>
            <a:ext cx="6858000" cy="51404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66F327-35ED-6FFC-C6AB-66B610080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1" y="2409825"/>
            <a:ext cx="3533776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29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32036" y="270633"/>
            <a:ext cx="8143360" cy="3206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Импортозамещение</a:t>
            </a:r>
            <a:endParaRPr sz="20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27C811-9DEC-6BF1-9260-7EFF306216BA}"/>
              </a:ext>
            </a:extLst>
          </p:cNvPr>
          <p:cNvSpPr txBox="1"/>
          <p:nvPr/>
        </p:nvSpPr>
        <p:spPr>
          <a:xfrm>
            <a:off x="469900" y="1087533"/>
            <a:ext cx="714104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Технологический стек программного комплекса </a:t>
            </a:r>
            <a:r>
              <a:rPr lang="en-US" b="1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Scada </a:t>
            </a:r>
            <a:r>
              <a:rPr lang="en-US" b="1" dirty="0" err="1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Eleum</a:t>
            </a:r>
            <a:r>
              <a:rPr lang="en-US" b="1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: </a:t>
            </a:r>
            <a:endParaRPr lang="ru-RU" b="1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endParaRPr lang="ru-RU" b="1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dirty="0" err="1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Postgresqlpro</a:t>
            </a:r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– </a:t>
            </a:r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отечественная СУБД</a:t>
            </a:r>
            <a:endParaRPr lang="en-US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Web </a:t>
            </a:r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сервер </a:t>
            </a: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Java</a:t>
            </a: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Node JS</a:t>
            </a:r>
          </a:p>
          <a:p>
            <a:r>
              <a:rPr lang="ru-RU" dirty="0" err="1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Микросервисы</a:t>
            </a:r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:</a:t>
            </a:r>
            <a:endParaRPr lang="ru-RU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Kafka</a:t>
            </a:r>
            <a:endParaRPr lang="ru-RU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Система виртуализации</a:t>
            </a:r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:</a:t>
            </a:r>
          </a:p>
          <a:p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Брест</a:t>
            </a:r>
          </a:p>
          <a:p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Контейнеризация</a:t>
            </a:r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:</a:t>
            </a: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LXC</a:t>
            </a:r>
          </a:p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Docker</a:t>
            </a:r>
          </a:p>
          <a:p>
            <a:endParaRPr lang="en-US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Микромодульная структура приложения</a:t>
            </a:r>
          </a:p>
          <a:p>
            <a:endParaRPr lang="ru-RU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ru-RU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Кроссплатформенность</a:t>
            </a:r>
            <a:endParaRPr lang="en-US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endParaRPr lang="ru-RU" dirty="0"/>
          </a:p>
        </p:txBody>
      </p:sp>
      <p:sp>
        <p:nvSpPr>
          <p:cNvPr id="6" name="object 28">
            <a:extLst>
              <a:ext uri="{FF2B5EF4-FFF2-40B4-BE49-F238E27FC236}">
                <a16:creationId xmlns:a16="http://schemas.microsoft.com/office/drawing/2014/main" id="{F06DED04-D7D4-6A06-DDFF-3E56BECBE5BB}"/>
              </a:ext>
            </a:extLst>
          </p:cNvPr>
          <p:cNvSpPr txBox="1">
            <a:spLocks/>
          </p:cNvSpPr>
          <p:nvPr/>
        </p:nvSpPr>
        <p:spPr>
          <a:xfrm>
            <a:off x="932036" y="709861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>
            <a:lvl1pPr>
              <a:defRPr sz="2200" b="0" i="0">
                <a:solidFill>
                  <a:srgbClr val="4B1F68"/>
                </a:solidFill>
                <a:latin typeface="Roboto Lt"/>
                <a:ea typeface="+mj-ea"/>
                <a:cs typeface="Roboto Lt"/>
              </a:defRPr>
            </a:lvl1pPr>
          </a:lstStyle>
          <a:p>
            <a:pPr marL="758190" marR="5080" indent="-745490" algn="ctr">
              <a:spcBef>
                <a:spcPts val="100"/>
              </a:spcBef>
            </a:pPr>
            <a:r>
              <a:rPr lang="ru-RU" sz="1600" b="1" kern="0" spc="5" dirty="0">
                <a:latin typeface="Roboto Light" panose="02000000000000000000" pitchFamily="2" charset="0"/>
                <a:ea typeface="Roboto Light" panose="02000000000000000000" pitchFamily="2" charset="0"/>
              </a:rPr>
              <a:t>Российский продукт ПК </a:t>
            </a:r>
            <a:r>
              <a:rPr lang="ru-RU" sz="1600" b="1" kern="0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Scada</a:t>
            </a:r>
            <a:r>
              <a:rPr lang="ru-RU" sz="1600" b="1" kern="0" spc="5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ru-RU" sz="1600" b="1" kern="0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Eleum</a:t>
            </a:r>
            <a:endParaRPr lang="ru-RU" sz="1600" b="1" kern="0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3074" name="Picture 2" descr="Компания Postgres Professional">
            <a:extLst>
              <a:ext uri="{FF2B5EF4-FFF2-40B4-BE49-F238E27FC236}">
                <a16:creationId xmlns:a16="http://schemas.microsoft.com/office/drawing/2014/main" id="{BA0F6CC5-D194-F3E9-1E25-BBFFAB0C6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846" y="2997557"/>
            <a:ext cx="3385796" cy="100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упить Программный комплекс Средства виртуализации Брест %city_pre% |  Интернет магазин программного обеспечения">
            <a:extLst>
              <a:ext uri="{FF2B5EF4-FFF2-40B4-BE49-F238E27FC236}">
                <a16:creationId xmlns:a16="http://schemas.microsoft.com/office/drawing/2014/main" id="{51FD396F-A212-4CD0-65E5-49489016B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297" y="4090156"/>
            <a:ext cx="2779431" cy="153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Автоматизированные системы">
            <a:extLst>
              <a:ext uri="{FF2B5EF4-FFF2-40B4-BE49-F238E27FC236}">
                <a16:creationId xmlns:a16="http://schemas.microsoft.com/office/drawing/2014/main" id="{8E249FFD-8475-0DE5-BA45-0AF8BBA67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1554303"/>
            <a:ext cx="349567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LXC aka Linux Container: простота и надёжность / Хабр">
            <a:extLst>
              <a:ext uri="{FF2B5EF4-FFF2-40B4-BE49-F238E27FC236}">
                <a16:creationId xmlns:a16="http://schemas.microsoft.com/office/drawing/2014/main" id="{A49030B4-F810-B4F1-046E-B9F57ED7F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459" y="5677070"/>
            <a:ext cx="29146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Что такое Docker? Структура и преимущества | Serverspace">
            <a:extLst>
              <a:ext uri="{FF2B5EF4-FFF2-40B4-BE49-F238E27FC236}">
                <a16:creationId xmlns:a16="http://schemas.microsoft.com/office/drawing/2014/main" id="{E35B436E-78DF-4BE7-153F-3AAA9AA49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961" y="5430141"/>
            <a:ext cx="1987964" cy="170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D604BE-BB2A-AECA-A84C-A2510B72F4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4474" y="1885265"/>
            <a:ext cx="1403259" cy="42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80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34BC64-170B-45D0-34B9-AB4228E2B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56" y="810998"/>
            <a:ext cx="4071144" cy="57708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C23E85-7866-5FFB-F970-C44BE487F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401" y="733425"/>
            <a:ext cx="4191000" cy="592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8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30818" y="380497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Межсетевой Экран</a:t>
            </a:r>
            <a:endParaRPr sz="16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54FB4B2-0EE0-F3A1-1A5E-A4B4094A7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1964051"/>
            <a:ext cx="4806465" cy="295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41F80E-E22D-25BB-D6CE-FE8D0CEBF35F}"/>
              </a:ext>
            </a:extLst>
          </p:cNvPr>
          <p:cNvSpPr txBox="1"/>
          <p:nvPr/>
        </p:nvSpPr>
        <p:spPr>
          <a:xfrm>
            <a:off x="774700" y="962025"/>
            <a:ext cx="8747760" cy="670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Данное решение обеспечивает защищенную передачу данных в диспетчерский пункт.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07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065" y="7189174"/>
            <a:ext cx="5810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5" dirty="0">
                <a:solidFill>
                  <a:srgbClr val="4B1F68"/>
                </a:solidFill>
                <a:latin typeface="Roboto"/>
                <a:cs typeface="Roboto"/>
              </a:rPr>
              <a:t>radius-it.ru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2911" y="7189775"/>
            <a:ext cx="914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B1F68"/>
                </a:solidFill>
                <a:latin typeface="Roboto"/>
                <a:cs typeface="Roboto"/>
              </a:rPr>
              <a:t>2</a:t>
            </a:r>
            <a:endParaRPr sz="900">
              <a:latin typeface="Roboto"/>
              <a:cs typeface="Roboto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873586" y="251729"/>
            <a:ext cx="8143360" cy="2590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758190" marR="5080" indent="-74549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Экранная форма диагностика ЛВС ПК </a:t>
            </a:r>
            <a:r>
              <a:rPr lang="en-US" sz="1600" b="1" spc="5" dirty="0">
                <a:latin typeface="Roboto Light" panose="02000000000000000000" pitchFamily="2" charset="0"/>
                <a:ea typeface="Roboto Light" panose="02000000000000000000" pitchFamily="2" charset="0"/>
              </a:rPr>
              <a:t>Scada </a:t>
            </a:r>
            <a:r>
              <a:rPr lang="en-US" sz="1600" b="1" spc="5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Eleum</a:t>
            </a:r>
            <a:endParaRPr sz="1600" b="1" spc="2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12F4C-1EF9-7E0D-9889-E60365B11DDB}"/>
              </a:ext>
            </a:extLst>
          </p:cNvPr>
          <p:cNvSpPr txBox="1"/>
          <p:nvPr/>
        </p:nvSpPr>
        <p:spPr>
          <a:xfrm>
            <a:off x="7991943" y="7210425"/>
            <a:ext cx="1905001" cy="184666"/>
          </a:xfrm>
          <a:prstGeom prst="rect">
            <a:avLst/>
          </a:prstGeom>
          <a:solidFill>
            <a:srgbClr val="4B1F6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 Н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О В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В   Ц И Ф Р О В И З А Ц И </a:t>
            </a:r>
            <a:r>
              <a:rPr lang="ru-RU" sz="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ru-RU" sz="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2FCC2C-9960-073F-5AE8-AD928D9DED5C}"/>
              </a:ext>
            </a:extLst>
          </p:cNvPr>
          <p:cNvSpPr txBox="1"/>
          <p:nvPr/>
        </p:nvSpPr>
        <p:spPr>
          <a:xfrm>
            <a:off x="1159170" y="546519"/>
            <a:ext cx="7785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ПК </a:t>
            </a:r>
            <a:r>
              <a:rPr lang="en-US" dirty="0"/>
              <a:t>Scada </a:t>
            </a:r>
            <a:r>
              <a:rPr lang="en-US" dirty="0" err="1"/>
              <a:t>Eleum</a:t>
            </a:r>
            <a:r>
              <a:rPr lang="en-US" dirty="0"/>
              <a:t> </a:t>
            </a:r>
            <a:r>
              <a:rPr lang="ru-RU" dirty="0"/>
              <a:t>осуществляет сбор диагностической информации </a:t>
            </a:r>
          </a:p>
          <a:p>
            <a:r>
              <a:rPr lang="ru-RU" dirty="0"/>
              <a:t>по современный протоколам</a:t>
            </a:r>
            <a:r>
              <a:rPr lang="en-US" dirty="0"/>
              <a:t> </a:t>
            </a:r>
            <a:r>
              <a:rPr lang="ru-RU" dirty="0"/>
              <a:t>как сетевым так и промышленным протоколам</a:t>
            </a:r>
          </a:p>
        </p:txBody>
      </p:sp>
    </p:spTree>
    <p:extLst>
      <p:ext uri="{BB962C8B-B14F-4D97-AF65-F5344CB8AC3E}">
        <p14:creationId xmlns:p14="http://schemas.microsoft.com/office/powerpoint/2010/main" val="36053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33173</TotalTime>
  <Words>601</Words>
  <Application>Microsoft Office PowerPoint</Application>
  <PresentationFormat>Произвольный</PresentationFormat>
  <Paragraphs>99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Roboto</vt:lpstr>
      <vt:lpstr>Roboto Bk</vt:lpstr>
      <vt:lpstr>Roboto Light</vt:lpstr>
      <vt:lpstr>Roboto Lt</vt:lpstr>
      <vt:lpstr>Times New Roman</vt:lpstr>
      <vt:lpstr>Office Theme</vt:lpstr>
      <vt:lpstr>Презентация PowerPoint</vt:lpstr>
      <vt:lpstr>О КОМПАНИИ</vt:lpstr>
      <vt:lpstr> Цифровая подстанция без системы распознования</vt:lpstr>
      <vt:lpstr> Решение:</vt:lpstr>
      <vt:lpstr> Scada Eleum без системы оповещения </vt:lpstr>
      <vt:lpstr>Импортозамещение</vt:lpstr>
      <vt:lpstr>Презентация PowerPoint</vt:lpstr>
      <vt:lpstr>Межсетевой Экран</vt:lpstr>
      <vt:lpstr>Экранная форма диагностика ЛВС ПК Scada Eleum</vt:lpstr>
      <vt:lpstr>Экранная форма диагностика РЗА ПК Scada Eleum</vt:lpstr>
      <vt:lpstr>Система диспетчеризации г. Пенза</vt:lpstr>
      <vt:lpstr>ГПП Лыково 35/10/6 кВ</vt:lpstr>
      <vt:lpstr>Видеонаблюдения для подстанции г. Уфа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Вячеслав Шинкин</cp:lastModifiedBy>
  <cp:revision>109</cp:revision>
  <cp:lastPrinted>2023-03-17T10:12:59Z</cp:lastPrinted>
  <dcterms:created xsi:type="dcterms:W3CDTF">2021-11-09T09:19:42Z</dcterms:created>
  <dcterms:modified xsi:type="dcterms:W3CDTF">2024-03-15T09:34:23Z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2021-10-06T00:00:00Z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2021-11-09T00:00:00Z</vt:filetime>
  </property>
</Properties>
</file>