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9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3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96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52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98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3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5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9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68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19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21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3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09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A808A-93C0-4A57-95D9-74AB0DC7DFA9}" type="datetimeFigureOut">
              <a:rPr lang="ru-RU" smtClean="0"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35F2F-A6B4-422B-A73A-D524BF64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84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72"/>
          <a:stretch/>
        </p:blipFill>
        <p:spPr>
          <a:xfrm>
            <a:off x="-1" y="0"/>
            <a:ext cx="7620001" cy="690201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737600" y="3348660"/>
            <a:ext cx="3304876" cy="1597095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Тычкин А.Р.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 И.Е.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Яблоков А.А.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504981" y="601902"/>
            <a:ext cx="4687019" cy="23876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Концепция многостороннего определения места короткого замыкания на основе измерений СМПР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270576" y="5304913"/>
            <a:ext cx="37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Россия, г. Иваново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ФГБОУ ВО «Ивановский государственный университет имени В.И. Ленина»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60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049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 односторонних методов ДОМП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4" t="5632" r="9363" b="2887"/>
          <a:stretch/>
        </p:blipFill>
        <p:spPr>
          <a:xfrm>
            <a:off x="319180" y="1825745"/>
            <a:ext cx="5538157" cy="3125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1" t="5460" r="8577" b="2717"/>
          <a:stretch/>
        </p:blipFill>
        <p:spPr>
          <a:xfrm>
            <a:off x="6254151" y="1830522"/>
            <a:ext cx="5538158" cy="3120661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6194308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6 – Результаты работы алгоритмов по расчёту ОМП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3220918" y="5182574"/>
            <a:ext cx="526211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9209859" y="5185388"/>
            <a:ext cx="526211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1434" y="1260526"/>
            <a:ext cx="41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Функция эквивалентирования – </a:t>
            </a:r>
            <a:r>
              <a:rPr lang="en-US" dirty="0" smtClean="0"/>
              <a:t>“</a:t>
            </a:r>
            <a:r>
              <a:rPr lang="ru-RU" dirty="0" err="1" smtClean="0"/>
              <a:t>выкл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54833" y="1260569"/>
            <a:ext cx="41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Функция эквивалентирования – </a:t>
            </a:r>
            <a:r>
              <a:rPr lang="en-US" dirty="0" smtClean="0"/>
              <a:t>“</a:t>
            </a:r>
            <a:r>
              <a:rPr lang="ru-RU" dirty="0" err="1" smtClean="0"/>
              <a:t>вкл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1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277602" y="361728"/>
            <a:ext cx="438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49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695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двусторонних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ДОМП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2" t="5803" r="8662" b="3058"/>
          <a:stretch/>
        </p:blipFill>
        <p:spPr>
          <a:xfrm>
            <a:off x="6587428" y="2072594"/>
            <a:ext cx="5244861" cy="29211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4" t="6488" r="8663" b="3229"/>
          <a:stretch/>
        </p:blipFill>
        <p:spPr>
          <a:xfrm>
            <a:off x="807731" y="2072594"/>
            <a:ext cx="5280863" cy="2919682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6194308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– Результаты работы алгоритмов по расчёту ОМП 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3220918" y="5182574"/>
            <a:ext cx="526211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9209859" y="5185388"/>
            <a:ext cx="526211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1819" y="1339002"/>
            <a:ext cx="41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Функция эквивалентирования – </a:t>
            </a:r>
            <a:r>
              <a:rPr lang="en-US" dirty="0" smtClean="0"/>
              <a:t>“</a:t>
            </a:r>
            <a:r>
              <a:rPr lang="ru-RU" dirty="0" err="1" smtClean="0"/>
              <a:t>выкл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215218" y="1339045"/>
            <a:ext cx="41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Функция эквивалентирования – </a:t>
            </a:r>
            <a:r>
              <a:rPr lang="en-US" dirty="0" smtClean="0"/>
              <a:t>“</a:t>
            </a:r>
            <a:r>
              <a:rPr lang="ru-RU" dirty="0" err="1" smtClean="0"/>
              <a:t>вкл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1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295532" y="364049"/>
            <a:ext cx="47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1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898" y="56569"/>
            <a:ext cx="10515600" cy="80225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595887"/>
            <a:ext cx="1011878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алгоритм централизованного комплекса ОМП.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недостаток при осуществление его только на базе СМПР – подключение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ТТ класса 0.5.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алгоритмы определения насыщения и эквивалентирования тока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Доказана эффективность эквивалентирования тока при насыщении ТТ, установленного на линии.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алгоритмы расчёта расстояния до места повреждения на основе выборки ПАР.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63315" y="364049"/>
            <a:ext cx="48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7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2529"/>
            <a:ext cx="10515600" cy="80225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исследований и работ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794294"/>
            <a:ext cx="105673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в расчётный комплекс по моделированию участка сети.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возможности и потенциальной эффективности данных с РАС.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автоматических алгоритмов компенсации ошибки синхронизации.</a:t>
            </a:r>
          </a:p>
        </p:txBody>
      </p:sp>
      <p:sp>
        <p:nvSpPr>
          <p:cNvPr id="5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7602" y="364005"/>
            <a:ext cx="447674" cy="378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75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6D1A5B8-F5C9-44B9-A7A9-7F801CDD61D9}"/>
              </a:ext>
            </a:extLst>
          </p:cNvPr>
          <p:cNvSpPr txBox="1">
            <a:spLocks/>
          </p:cNvSpPr>
          <p:nvPr/>
        </p:nvSpPr>
        <p:spPr>
          <a:xfrm>
            <a:off x="3143766" y="149076"/>
            <a:ext cx="5990734" cy="1774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4E8D552-4382-434C-B25E-AF2FBB8FF053}"/>
              </a:ext>
            </a:extLst>
          </p:cNvPr>
          <p:cNvSpPr txBox="1">
            <a:spLocks/>
          </p:cNvSpPr>
          <p:nvPr/>
        </p:nvSpPr>
        <p:spPr>
          <a:xfrm>
            <a:off x="1903067" y="5115739"/>
            <a:ext cx="2635577" cy="6264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1157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236C755-4DCE-4BB4-990F-2E9C00B1007C}"/>
              </a:ext>
            </a:extLst>
          </p:cNvPr>
          <p:cNvSpPr txBox="1">
            <a:spLocks/>
          </p:cNvSpPr>
          <p:nvPr/>
        </p:nvSpPr>
        <p:spPr>
          <a:xfrm>
            <a:off x="8068164" y="5115734"/>
            <a:ext cx="2635577" cy="6264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solidFill>
                  <a:srgbClr val="1157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F93BA73-7437-450B-B609-020F3C7D68F9}"/>
              </a:ext>
            </a:extLst>
          </p:cNvPr>
          <p:cNvSpPr txBox="1">
            <a:spLocks/>
          </p:cNvSpPr>
          <p:nvPr/>
        </p:nvSpPr>
        <p:spPr>
          <a:xfrm>
            <a:off x="1439965" y="5742179"/>
            <a:ext cx="3407603" cy="6264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tychkin.a@bk.ru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F4EB96E-B635-45CF-B7E8-16B997690928}"/>
              </a:ext>
            </a:extLst>
          </p:cNvPr>
          <p:cNvSpPr txBox="1">
            <a:spLocks/>
          </p:cNvSpPr>
          <p:nvPr/>
        </p:nvSpPr>
        <p:spPr>
          <a:xfrm>
            <a:off x="7305332" y="5742179"/>
            <a:ext cx="4161243" cy="6264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(919) 001 63 32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91133" y="2167083"/>
            <a:ext cx="6096000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Благодарность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Исследование выполнено в ФГБОУ ВО «Ивановский государственный энергетический университет имени В.И. Ленина» за счет гранта Российского научного фонда № 23-79-01217, https://rscf.ru/project/23-79-01217/.</a:t>
            </a:r>
          </a:p>
        </p:txBody>
      </p:sp>
    </p:spTree>
    <p:extLst>
      <p:ext uri="{BB962C8B-B14F-4D97-AF65-F5344CB8AC3E}">
        <p14:creationId xmlns:p14="http://schemas.microsoft.com/office/powerpoint/2010/main" val="277227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960" y="92549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ОМП в НТД и в эксплуатации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685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Существующие требования к точности методов ДОМП:</a:t>
            </a:r>
          </a:p>
          <a:p>
            <a:pPr marL="0" indent="36195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дносторонние методы – 2,5%;</a:t>
            </a:r>
          </a:p>
          <a:p>
            <a:pPr marL="0" indent="36195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двусторонние методы – 1%.</a:t>
            </a:r>
          </a:p>
          <a:p>
            <a:pPr marL="0" indent="36195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установленного уровня погрешности по данным ПАО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Россети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10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0" y="-7426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632"/>
            <a:ext cx="10515600" cy="80225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ДОМП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Упрощение или неактуальность параметров модели участка ЭЭС.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Рассинхронизация полукомплектов тока и напряжения для двусторонних методов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Насыщение электромагнитных ТТ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3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192" y="142664"/>
            <a:ext cx="8343900" cy="702028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СМПР как источник данных для централизованного комплекса ОМКЗ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8" t="27326"/>
          <a:stretch/>
        </p:blipFill>
        <p:spPr>
          <a:xfrm>
            <a:off x="838200" y="3381555"/>
            <a:ext cx="6103780" cy="2646973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704489" y="6039869"/>
            <a:ext cx="6124756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– Участок ЭЭС для рассмотрения применимости концепции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74482" y="2173859"/>
            <a:ext cx="2843679" cy="4297602"/>
          </a:xfrm>
          <a:prstGeom prst="rect">
            <a:avLst/>
          </a:prstGeom>
          <a:noFill/>
          <a:extLst/>
        </p:spPr>
      </p:pic>
      <p:grpSp>
        <p:nvGrpSpPr>
          <p:cNvPr id="7" name="Группа 6"/>
          <p:cNvGrpSpPr/>
          <p:nvPr/>
        </p:nvGrpSpPr>
        <p:grpSpPr>
          <a:xfrm>
            <a:off x="4330460" y="1601423"/>
            <a:ext cx="4153511" cy="1595800"/>
            <a:chOff x="184303" y="2485805"/>
            <a:chExt cx="3711489" cy="997839"/>
          </a:xfrm>
        </p:grpSpPr>
        <p:pic>
          <p:nvPicPr>
            <p:cNvPr id="8" name="Picture 128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91344" y="2492896"/>
              <a:ext cx="3697407" cy="983657"/>
            </a:xfrm>
            <a:prstGeom prst="rect">
              <a:avLst/>
            </a:prstGeom>
            <a:noFill/>
            <a:extLst/>
          </p:spPr>
        </p:pic>
        <p:sp>
          <p:nvSpPr>
            <p:cNvPr id="9" name="Freeform 129"/>
            <p:cNvSpPr/>
            <p:nvPr/>
          </p:nvSpPr>
          <p:spPr>
            <a:xfrm>
              <a:off x="184303" y="2485805"/>
              <a:ext cx="3711489" cy="997839"/>
            </a:xfrm>
            <a:custGeom>
              <a:avLst/>
              <a:gdLst/>
              <a:ahLst/>
              <a:cxnLst/>
              <a:rect l="0" t="0" r="0" b="0"/>
              <a:pathLst>
                <a:path w="5020817" h="1340358">
                  <a:moveTo>
                    <a:pt x="0" y="1340358"/>
                  </a:moveTo>
                  <a:lnTo>
                    <a:pt x="5020817" y="1340358"/>
                  </a:lnTo>
                  <a:lnTo>
                    <a:pt x="5020817" y="0"/>
                  </a:lnTo>
                  <a:lnTo>
                    <a:pt x="0" y="0"/>
                  </a:lnTo>
                  <a:lnTo>
                    <a:pt x="0" y="1340358"/>
                  </a:lnTo>
                  <a:close/>
                </a:path>
              </a:pathLst>
            </a:custGeom>
            <a:noFill/>
            <a:ln w="19050" cap="flat" cmpd="sng">
              <a:solidFill>
                <a:srgbClr val="FF0000">
                  <a:alpha val="100000"/>
                </a:srgb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1" name="Прямоугольник 10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2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51" y="-243881"/>
            <a:ext cx="11353800" cy="14751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СМПР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источник данных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 ОМКЗ 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167665"/>
              </p:ext>
            </p:extLst>
          </p:nvPr>
        </p:nvGraphicFramePr>
        <p:xfrm>
          <a:off x="838200" y="2577062"/>
          <a:ext cx="10623548" cy="3461918"/>
        </p:xfrm>
        <a:graphic>
          <a:graphicData uri="http://schemas.openxmlformats.org/drawingml/2006/table">
            <a:tbl>
              <a:tblPr firstRow="1" bandRow="1"/>
              <a:tblGrid>
                <a:gridCol w="454025">
                  <a:extLst>
                    <a:ext uri="{9D8B030D-6E8A-4147-A177-3AD203B41FA5}">
                      <a16:colId xmlns:a16="http://schemas.microsoft.com/office/drawing/2014/main" val="393804585"/>
                    </a:ext>
                  </a:extLst>
                </a:gridCol>
                <a:gridCol w="4857749">
                  <a:extLst>
                    <a:ext uri="{9D8B030D-6E8A-4147-A177-3AD203B41FA5}">
                      <a16:colId xmlns:a16="http://schemas.microsoft.com/office/drawing/2014/main" val="2819378819"/>
                    </a:ext>
                  </a:extLst>
                </a:gridCol>
                <a:gridCol w="4800601">
                  <a:extLst>
                    <a:ext uri="{9D8B030D-6E8A-4147-A177-3AD203B41FA5}">
                      <a16:colId xmlns:a16="http://schemas.microsoft.com/office/drawing/2014/main" val="321406333"/>
                    </a:ext>
                  </a:extLst>
                </a:gridCol>
                <a:gridCol w="511173">
                  <a:extLst>
                    <a:ext uri="{9D8B030D-6E8A-4147-A177-3AD203B41FA5}">
                      <a16:colId xmlns:a16="http://schemas.microsoft.com/office/drawing/2014/main" val="1250754204"/>
                    </a:ext>
                  </a:extLst>
                </a:gridCol>
              </a:tblGrid>
              <a:tr h="444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</a:t>
                      </a:r>
                      <a:r>
                        <a:rPr lang="ru-RU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стандарт передачи и хранения данных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69335"/>
                  </a:ext>
                </a:extLst>
              </a:tr>
              <a:tr h="4226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и подбор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различных формульных выражений ОМКЗ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Минимальное время существования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КЗ для получения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доверительных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комплектов СВИ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1.5-2 (2-3)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периода промышленной частоты для УСВИ класса «Р» (УСВИ класса «М»)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449021"/>
                  </a:ext>
                </a:extLst>
              </a:tr>
              <a:tr h="4226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оценки качества входных данных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(потеря кадров, насыщение ТТ, рассинхронизация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 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 специальных метрик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[1]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Подключение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УСВИ класса «М»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обмоткам измерительных трансформаторов 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класса 0.5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измерения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могут быть искажены насыщением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792641"/>
                  </a:ext>
                </a:extLst>
              </a:tr>
              <a:tr h="4226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расчёта векторов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имитационной модели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6247919"/>
                  </a:ext>
                </a:extLst>
              </a:tr>
            </a:tbl>
          </a:graphicData>
        </a:graphic>
      </p:graphicFrame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631" y="1851448"/>
            <a:ext cx="529615" cy="5296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687" y="1851447"/>
            <a:ext cx="529615" cy="52961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3401" y="6234981"/>
            <a:ext cx="104983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M.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Rahmatian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Y.C. Chen, W.G.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Dunford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Rahmatian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"Incorporating Goodness-of-Fit Metrics to Improve Synchrophasor-Based Fault Location," in IEEE Transactions on Power Delivery, vol. 33, no. 4, pp. 1944-1953, Aug. 2018,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10.1109/TPWRD.2018.2790410</a:t>
            </a:r>
          </a:p>
        </p:txBody>
      </p:sp>
      <p:sp>
        <p:nvSpPr>
          <p:cNvPr id="7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76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898" y="92549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алгоритма работы комплекса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300" y="1276724"/>
            <a:ext cx="5251450" cy="4667401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6067120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Общий принцип алгоритма функционирования централизованного комплекса ДОМП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7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549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сценария для проверки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 – Участок ЭЭС для исследования эффективности метода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033" y="934437"/>
            <a:ext cx="8237934" cy="4839119"/>
          </a:xfrm>
          <a:prstGeom prst="rect">
            <a:avLst/>
          </a:prstGeom>
        </p:spPr>
      </p:pic>
      <p:sp>
        <p:nvSpPr>
          <p:cNvPr id="6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30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898" y="105746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Испытания алгоритма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2" t="22090" r="27526" b="28065"/>
          <a:stretch/>
        </p:blipFill>
        <p:spPr>
          <a:xfrm>
            <a:off x="736600" y="3196079"/>
            <a:ext cx="4203700" cy="25146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4" t="24605" r="28007" b="28572"/>
          <a:stretch/>
        </p:blipFill>
        <p:spPr>
          <a:xfrm>
            <a:off x="6997700" y="3284982"/>
            <a:ext cx="4076700" cy="2362200"/>
          </a:xfrm>
          <a:prstGeom prst="rect">
            <a:avLst/>
          </a:prstGeom>
        </p:spPr>
      </p:pic>
      <p:cxnSp>
        <p:nvCxnSpPr>
          <p:cNvPr id="9" name="Прямая со стрелкой 8"/>
          <p:cNvCxnSpPr>
            <a:stCxn id="6" idx="3"/>
            <a:endCxn id="7" idx="1"/>
          </p:cNvCxnSpPr>
          <p:nvPr/>
        </p:nvCxnSpPr>
        <p:spPr>
          <a:xfrm>
            <a:off x="4940300" y="4453380"/>
            <a:ext cx="2057400" cy="1270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55495" y="1395275"/>
            <a:ext cx="273457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55496" y="2103277"/>
            <a:ext cx="2734574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997700" y="2390825"/>
            <a:ext cx="125083" cy="12939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999855" y="2743070"/>
            <a:ext cx="125083" cy="1293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8951103" y="1236489"/>
            <a:ext cx="283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ЛЭП в рабочем состоянии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755496" y="1754709"/>
            <a:ext cx="2734574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951102" y="1558865"/>
            <a:ext cx="283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ЛЭП отключена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951102" y="1916489"/>
            <a:ext cx="283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Поврежденная ЛЭП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8951102" y="2235941"/>
            <a:ext cx="283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Узел нагрузки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8951101" y="2597870"/>
            <a:ext cx="283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Узел генерации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658928" y="1236489"/>
            <a:ext cx="6130264" cy="17307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5655453" y="1558865"/>
            <a:ext cx="61337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658928" y="1934307"/>
            <a:ext cx="61337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655453" y="2285821"/>
            <a:ext cx="61337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655453" y="2605273"/>
            <a:ext cx="61337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6194308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 – Функционирование алгоритма определения поврежденной линии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1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01" y="92549"/>
            <a:ext cx="10515600" cy="8022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 токов и напряжений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особых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фаз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5998464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" t="5632" r="7718" b="3571"/>
          <a:stretch/>
        </p:blipFill>
        <p:spPr>
          <a:xfrm>
            <a:off x="543465" y="2192766"/>
            <a:ext cx="5354906" cy="2889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2" t="5974" r="7547" b="2716"/>
          <a:stretch/>
        </p:blipFill>
        <p:spPr>
          <a:xfrm>
            <a:off x="6547449" y="2192766"/>
            <a:ext cx="5324821" cy="2889691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0" y="6194308"/>
            <a:ext cx="12192000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5 – ПАР для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особых фаз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3220918" y="5182574"/>
            <a:ext cx="526211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DFFB414-3897-4401-BAA2-2D73C0157B30}"/>
              </a:ext>
            </a:extLst>
          </p:cNvPr>
          <p:cNvSpPr txBox="1">
            <a:spLocks/>
          </p:cNvSpPr>
          <p:nvPr/>
        </p:nvSpPr>
        <p:spPr>
          <a:xfrm>
            <a:off x="9209859" y="5185388"/>
            <a:ext cx="526211" cy="3578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1434" y="1550097"/>
            <a:ext cx="41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Функция эквивалентирования – </a:t>
            </a:r>
            <a:r>
              <a:rPr lang="en-US" dirty="0" smtClean="0"/>
              <a:t>“</a:t>
            </a:r>
            <a:r>
              <a:rPr lang="ru-RU" dirty="0" err="1" smtClean="0"/>
              <a:t>выкл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54833" y="1550140"/>
            <a:ext cx="41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Функция эквивалентирования – </a:t>
            </a:r>
            <a:r>
              <a:rPr lang="en-US" dirty="0" smtClean="0"/>
              <a:t>“</a:t>
            </a:r>
            <a:r>
              <a:rPr lang="ru-RU" dirty="0" err="1" smtClean="0"/>
              <a:t>вкл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1" name="Блок-схема: процесс 3"/>
          <p:cNvSpPr/>
          <p:nvPr/>
        </p:nvSpPr>
        <p:spPr>
          <a:xfrm>
            <a:off x="0" y="-100"/>
            <a:ext cx="10096444" cy="9875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5927 w 10000"/>
              <a:gd name="connsiteY1" fmla="*/ 13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5927"/>
              <a:gd name="connsiteY0" fmla="*/ 0 h 10130"/>
              <a:gd name="connsiteX1" fmla="*/ 5927 w 5927"/>
              <a:gd name="connsiteY1" fmla="*/ 130 h 10130"/>
              <a:gd name="connsiteX2" fmla="*/ 4406 w 5927"/>
              <a:gd name="connsiteY2" fmla="*/ 10130 h 10130"/>
              <a:gd name="connsiteX3" fmla="*/ 0 w 5927"/>
              <a:gd name="connsiteY3" fmla="*/ 10000 h 10130"/>
              <a:gd name="connsiteX4" fmla="*/ 0 w 5927"/>
              <a:gd name="connsiteY4" fmla="*/ 0 h 10130"/>
              <a:gd name="connsiteX0" fmla="*/ 0 w 13972"/>
              <a:gd name="connsiteY0" fmla="*/ 1 h 10001"/>
              <a:gd name="connsiteX1" fmla="*/ 13972 w 13972"/>
              <a:gd name="connsiteY1" fmla="*/ 0 h 10001"/>
              <a:gd name="connsiteX2" fmla="*/ 7434 w 13972"/>
              <a:gd name="connsiteY2" fmla="*/ 10001 h 10001"/>
              <a:gd name="connsiteX3" fmla="*/ 0 w 13972"/>
              <a:gd name="connsiteY3" fmla="*/ 9873 h 10001"/>
              <a:gd name="connsiteX4" fmla="*/ 0 w 13972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2" h="10001">
                <a:moveTo>
                  <a:pt x="0" y="1"/>
                </a:moveTo>
                <a:lnTo>
                  <a:pt x="13972" y="0"/>
                </a:lnTo>
                <a:lnTo>
                  <a:pt x="7434" y="10001"/>
                </a:lnTo>
                <a:lnTo>
                  <a:pt x="0" y="9873"/>
                </a:lnTo>
                <a:lnTo>
                  <a:pt x="0" y="1"/>
                </a:lnTo>
                <a:close/>
              </a:path>
            </a:pathLst>
          </a:custGeom>
          <a:solidFill>
            <a:srgbClr val="4E91E2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258551" y="325927"/>
            <a:ext cx="457200" cy="445576"/>
          </a:xfrm>
          <a:prstGeom prst="rect">
            <a:avLst/>
          </a:prstGeom>
          <a:gradFill flip="none" rotWithShape="1">
            <a:gsLst>
              <a:gs pos="0">
                <a:srgbClr val="4E91E2">
                  <a:tint val="66000"/>
                  <a:satMod val="160000"/>
                </a:srgbClr>
              </a:gs>
              <a:gs pos="50000">
                <a:srgbClr val="4E91E2">
                  <a:tint val="44500"/>
                  <a:satMod val="160000"/>
                </a:srgbClr>
              </a:gs>
              <a:gs pos="100000">
                <a:srgbClr val="4E91E2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353801" y="36404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8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547</Words>
  <Application>Microsoft Office PowerPoint</Application>
  <PresentationFormat>Широкоэкранный</PresentationFormat>
  <Paragraphs>93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Концепция многостороннего определения места короткого замыкания на основе измерений СМПР </vt:lpstr>
      <vt:lpstr>ОМП в НТД и в эксплуатации</vt:lpstr>
      <vt:lpstr>Причины возникновения погрешности ДОМП</vt:lpstr>
      <vt:lpstr>СМПР как источник данных для централизованного комплекса ОМКЗ </vt:lpstr>
      <vt:lpstr>СМПР как источник данных для централизованного комплекса ОМКЗ </vt:lpstr>
      <vt:lpstr>Пример алгоритма работы комплекса</vt:lpstr>
      <vt:lpstr>Описание сценария для проверки </vt:lpstr>
      <vt:lpstr>Испытания алгоритма</vt:lpstr>
      <vt:lpstr>СВИ токов и напряжений “особых” фаз</vt:lpstr>
      <vt:lpstr>Результат работы односторонних методов ДОМП </vt:lpstr>
      <vt:lpstr>Результат работы двусторонних методов ДОМП </vt:lpstr>
      <vt:lpstr>Заключение</vt:lpstr>
      <vt:lpstr>Продолжение исследований и работ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Andy</dc:creator>
  <cp:lastModifiedBy>Andy</cp:lastModifiedBy>
  <cp:revision>22</cp:revision>
  <dcterms:created xsi:type="dcterms:W3CDTF">2024-04-03T13:13:23Z</dcterms:created>
  <dcterms:modified xsi:type="dcterms:W3CDTF">2024-04-04T08:17:53Z</dcterms:modified>
</cp:coreProperties>
</file>