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1117" r:id="rId5"/>
    <p:sldId id="5053" r:id="rId6"/>
    <p:sldId id="5051" r:id="rId7"/>
    <p:sldId id="1092" r:id="rId8"/>
    <p:sldId id="5028" r:id="rId9"/>
    <p:sldId id="1103" r:id="rId10"/>
    <p:sldId id="5035" r:id="rId11"/>
    <p:sldId id="5050" r:id="rId12"/>
    <p:sldId id="5038" r:id="rId13"/>
    <p:sldId id="5052" r:id="rId14"/>
    <p:sldId id="5054" r:id="rId15"/>
    <p:sldId id="5040" r:id="rId16"/>
    <p:sldId id="5055" r:id="rId17"/>
    <p:sldId id="5056" r:id="rId18"/>
    <p:sldId id="5036" r:id="rId19"/>
    <p:sldId id="5057" r:id="rId20"/>
    <p:sldId id="5041" r:id="rId21"/>
    <p:sldId id="10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chim Schlosser" initials="JS" lastIdx="7" clrIdx="0">
    <p:extLst>
      <p:ext uri="{19B8F6BF-5375-455C-9EA6-DF929625EA0E}">
        <p15:presenceInfo xmlns:p15="http://schemas.microsoft.com/office/powerpoint/2012/main" userId="S-1-5-21-436374069-220523388-1801674531-261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F0EFF4"/>
    <a:srgbClr val="00203D"/>
    <a:srgbClr val="0E5481"/>
    <a:srgbClr val="90B1C5"/>
    <a:srgbClr val="781414"/>
    <a:srgbClr val="092B43"/>
    <a:srgbClr val="A7D4F3"/>
    <a:srgbClr val="03548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5" autoAdjust="0"/>
    <p:restoredTop sz="93595" autoAdjust="0"/>
  </p:normalViewPr>
  <p:slideViewPr>
    <p:cSldViewPr>
      <p:cViewPr varScale="1">
        <p:scale>
          <a:sx n="82" d="100"/>
          <a:sy n="82" d="100"/>
        </p:scale>
        <p:origin x="114" y="6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154" y="53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3C83-2184-4286-ABE1-941A40B40C8F}" type="datetimeFigureOut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03001-E0F2-47E5-A338-816CC267AF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5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3241F-7ED4-45AC-844C-15DB0D5F9CCD}" type="datetimeFigureOut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3B8C3-A209-4A55-9261-22C2A02B31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81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05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107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438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5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0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30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16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5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73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12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99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99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Чтобы избегать таких ситуаций и оптимизировать процесс разработки, например, провести в лаборатории ряд сертификационных испытаний до обращения в соответствующие органы. Наш центр инженерных технологий и моделирования предлагает комплекс полунатурного моделирования РИТМ. Этот комплекс полностью интегрирован в </a:t>
            </a:r>
            <a:r>
              <a:rPr lang="ru-RU" dirty="0" err="1"/>
              <a:t>Matlab</a:t>
            </a:r>
            <a:r>
              <a:rPr lang="ru-RU" dirty="0"/>
              <a:t>/</a:t>
            </a:r>
            <a:r>
              <a:rPr lang="ru-RU" dirty="0" err="1"/>
              <a:t>Simulink</a:t>
            </a:r>
            <a:r>
              <a:rPr lang="ru-RU" dirty="0"/>
              <a:t>, имеет свою отлаженную библиотеку для работы. Операционная система данной машины это операционная система реального времени, которая позволяет решать многие задачи в рамках разработки и испытания устройств.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Например это </a:t>
            </a:r>
            <a:r>
              <a:rPr lang="ru-RU" sz="1200" b="1" i="0" u="none" strike="noStrike" baseline="0" dirty="0">
                <a:solidFill>
                  <a:srgbClr val="000000"/>
                </a:solidFill>
                <a:latin typeface="+mj-lt"/>
              </a:rPr>
              <a:t>быстрое прототипирование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+mj-lt"/>
              </a:rPr>
              <a:t>алгоритмов и их испытание на цифровых двойниках.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9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45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Чтобы избегать таких ситуаций и оптимизировать процесс разработки, например, провести в лаборатории ряд сертификационных испытаний до обращения в соответствующие органы. Наш центр инженерных технологий и моделирования предлагает комплекс полунатурного моделирования РИТМ. Этот комплекс полностью интегрирован в </a:t>
            </a:r>
            <a:r>
              <a:rPr lang="ru-RU" dirty="0" err="1"/>
              <a:t>Matlab</a:t>
            </a:r>
            <a:r>
              <a:rPr lang="ru-RU" dirty="0"/>
              <a:t>/</a:t>
            </a:r>
            <a:r>
              <a:rPr lang="ru-RU" dirty="0" err="1"/>
              <a:t>Simulink</a:t>
            </a:r>
            <a:r>
              <a:rPr lang="ru-RU" dirty="0"/>
              <a:t>, имеет свою отлаженную библиотеку для работы. Операционная система данной машины это операционная система реального времени, которая позволяет решать многие задачи в рамках разработки и испытания устройств.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Например это </a:t>
            </a:r>
            <a:r>
              <a:rPr lang="ru-RU" sz="1200" b="1" i="0" u="none" strike="noStrike" baseline="0" dirty="0">
                <a:solidFill>
                  <a:srgbClr val="000000"/>
                </a:solidFill>
                <a:latin typeface="+mj-lt"/>
              </a:rPr>
              <a:t>быстрое прототипирование </a:t>
            </a:r>
            <a:r>
              <a:rPr lang="ru-RU" sz="1200" b="0" i="0" u="none" strike="noStrike" baseline="0" dirty="0">
                <a:solidFill>
                  <a:srgbClr val="000000"/>
                </a:solidFill>
                <a:latin typeface="+mj-lt"/>
              </a:rPr>
              <a:t>алгоритмов и их испытание на цифровых двойниках.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2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801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Для начала проговорим, что такое противоаварийная автоматика и зачем она нужна в энергосистеме.  Это 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комплекс автоматических устройств</a:t>
            </a:r>
            <a:r>
              <a:rPr lang="ru-RU" dirty="0">
                <a:latin typeface="+mn-lt"/>
              </a:rPr>
              <a:t>, обеспечивающий измерение и обработку параметров электроэнергетического режима, передачу информации и команд управления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, для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выявления, ограничения развития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и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прекращения</a:t>
            </a:r>
            <a:r>
              <a:rPr lang="ru-RU" b="0" i="0" dirty="0">
                <a:solidFill>
                  <a:srgbClr val="111111"/>
                </a:solidFill>
                <a:effectLst/>
                <a:latin typeface="+mn-lt"/>
              </a:rPr>
              <a:t> аварийных режимов в энергосистемах с классом напряжения десятки и сотни киловольт 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(6 – 750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кВ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)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. Энергосистема это сложная система непрерывной генерации, передачи и потребления электроэнергии, со множеством сложных электромеханических и электромагнитных процессов. Большинство процессов протекают очень быстро вплоть до нескольких десятков микросекунд. При такой скорости развития аварий, диспетчер физически не может на нее отреагировать в должной мере, и нужны специальные устройства для сохранения работы энергосистемы. А последствия аварий могут быть самыми тяжелыми: от порчи оборудования до массовых блекаутов.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dirty="0"/>
              <a:t>Существует много видов противоаварийной автоматики, каждая для выявления определенных явлений в сети. Сегодня </a:t>
            </a:r>
            <a:r>
              <a:rPr lang="ru-RU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будет рассматриваться только Автоматика ограничения перегрузки оборудования. Которая не допускает излишней перегрузки оборудования по току, которая может вызвать порчу оборудования из-за термического воздействия токов.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3B8C3-A209-4A55-9261-22C2A02B315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287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>
            <a:extLst>
              <a:ext uri="{FF2B5EF4-FFF2-40B4-BE49-F238E27FC236}">
                <a16:creationId xmlns:a16="http://schemas.microsoft.com/office/drawing/2014/main" id="{C3D70407-3DBD-484A-A58E-ED59D9BC73CF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6240016" cy="1700808"/>
          </a:xfrm>
          <a:custGeom>
            <a:avLst/>
            <a:gdLst>
              <a:gd name="T0" fmla="*/ 3856 w 7259"/>
              <a:gd name="T1" fmla="*/ 2910 h 2910"/>
              <a:gd name="T2" fmla="*/ 4158 w 7259"/>
              <a:gd name="T3" fmla="*/ 2910 h 2910"/>
              <a:gd name="T4" fmla="*/ 4461 w 7259"/>
              <a:gd name="T5" fmla="*/ 2909 h 2910"/>
              <a:gd name="T6" fmla="*/ 4763 w 7259"/>
              <a:gd name="T7" fmla="*/ 2907 h 2910"/>
              <a:gd name="T8" fmla="*/ 5066 w 7259"/>
              <a:gd name="T9" fmla="*/ 2902 h 2910"/>
              <a:gd name="T10" fmla="*/ 5368 w 7259"/>
              <a:gd name="T11" fmla="*/ 2891 h 2910"/>
              <a:gd name="T12" fmla="*/ 5670 w 7259"/>
              <a:gd name="T13" fmla="*/ 2867 h 2910"/>
              <a:gd name="T14" fmla="*/ 5973 w 7259"/>
              <a:gd name="T15" fmla="*/ 2815 h 2910"/>
              <a:gd name="T16" fmla="*/ 6275 w 7259"/>
              <a:gd name="T17" fmla="*/ 2697 h 2910"/>
              <a:gd name="T18" fmla="*/ 6578 w 7259"/>
              <a:gd name="T19" fmla="*/ 2435 h 2910"/>
              <a:gd name="T20" fmla="*/ 6880 w 7259"/>
              <a:gd name="T21" fmla="*/ 1851 h 2910"/>
              <a:gd name="T22" fmla="*/ 7183 w 7259"/>
              <a:gd name="T23" fmla="*/ 553 h 2910"/>
              <a:gd name="T24" fmla="*/ 7258 w 7259"/>
              <a:gd name="T25" fmla="*/ 0 h 2910"/>
              <a:gd name="T26" fmla="*/ 6956 w 7259"/>
              <a:gd name="T27" fmla="*/ 0 h 2910"/>
              <a:gd name="T28" fmla="*/ 6653 w 7259"/>
              <a:gd name="T29" fmla="*/ 0 h 2910"/>
              <a:gd name="T30" fmla="*/ 6351 w 7259"/>
              <a:gd name="T31" fmla="*/ 0 h 2910"/>
              <a:gd name="T32" fmla="*/ 6048 w 7259"/>
              <a:gd name="T33" fmla="*/ 0 h 2910"/>
              <a:gd name="T34" fmla="*/ 5746 w 7259"/>
              <a:gd name="T35" fmla="*/ 0 h 2910"/>
              <a:gd name="T36" fmla="*/ 5443 w 7259"/>
              <a:gd name="T37" fmla="*/ 0 h 2910"/>
              <a:gd name="T38" fmla="*/ 5141 w 7259"/>
              <a:gd name="T39" fmla="*/ 0 h 2910"/>
              <a:gd name="T40" fmla="*/ 4839 w 7259"/>
              <a:gd name="T41" fmla="*/ 0 h 2910"/>
              <a:gd name="T42" fmla="*/ 4536 w 7259"/>
              <a:gd name="T43" fmla="*/ 0 h 2910"/>
              <a:gd name="T44" fmla="*/ 4234 w 7259"/>
              <a:gd name="T45" fmla="*/ 0 h 2910"/>
              <a:gd name="T46" fmla="*/ 3932 w 7259"/>
              <a:gd name="T47" fmla="*/ 0 h 2910"/>
              <a:gd name="T48" fmla="*/ 3629 w 7259"/>
              <a:gd name="T49" fmla="*/ 0 h 2910"/>
              <a:gd name="T50" fmla="*/ 3327 w 7259"/>
              <a:gd name="T51" fmla="*/ 0 h 2910"/>
              <a:gd name="T52" fmla="*/ 3024 w 7259"/>
              <a:gd name="T53" fmla="*/ 0 h 2910"/>
              <a:gd name="T54" fmla="*/ 2722 w 7259"/>
              <a:gd name="T55" fmla="*/ 0 h 2910"/>
              <a:gd name="T56" fmla="*/ 2419 w 7259"/>
              <a:gd name="T57" fmla="*/ 0 h 2910"/>
              <a:gd name="T58" fmla="*/ 2117 w 7259"/>
              <a:gd name="T59" fmla="*/ 0 h 2910"/>
              <a:gd name="T60" fmla="*/ 1814 w 7259"/>
              <a:gd name="T61" fmla="*/ 0 h 2910"/>
              <a:gd name="T62" fmla="*/ 1512 w 7259"/>
              <a:gd name="T63" fmla="*/ 0 h 2910"/>
              <a:gd name="T64" fmla="*/ 1210 w 7259"/>
              <a:gd name="T65" fmla="*/ 0 h 2910"/>
              <a:gd name="T66" fmla="*/ 907 w 7259"/>
              <a:gd name="T67" fmla="*/ 0 h 2910"/>
              <a:gd name="T68" fmla="*/ 605 w 7259"/>
              <a:gd name="T69" fmla="*/ 0 h 2910"/>
              <a:gd name="T70" fmla="*/ 302 w 7259"/>
              <a:gd name="T71" fmla="*/ 0 h 2910"/>
              <a:gd name="T72" fmla="*/ 0 w 7259"/>
              <a:gd name="T73" fmla="*/ 0 h 2910"/>
              <a:gd name="T74" fmla="*/ 226 w 7259"/>
              <a:gd name="T75" fmla="*/ 2910 h 2910"/>
              <a:gd name="T76" fmla="*/ 529 w 7259"/>
              <a:gd name="T77" fmla="*/ 2910 h 2910"/>
              <a:gd name="T78" fmla="*/ 831 w 7259"/>
              <a:gd name="T79" fmla="*/ 2910 h 2910"/>
              <a:gd name="T80" fmla="*/ 1134 w 7259"/>
              <a:gd name="T81" fmla="*/ 2910 h 2910"/>
              <a:gd name="T82" fmla="*/ 1436 w 7259"/>
              <a:gd name="T83" fmla="*/ 2910 h 2910"/>
              <a:gd name="T84" fmla="*/ 1739 w 7259"/>
              <a:gd name="T85" fmla="*/ 2910 h 2910"/>
              <a:gd name="T86" fmla="*/ 2041 w 7259"/>
              <a:gd name="T87" fmla="*/ 2910 h 2910"/>
              <a:gd name="T88" fmla="*/ 2344 w 7259"/>
              <a:gd name="T89" fmla="*/ 2910 h 2910"/>
              <a:gd name="T90" fmla="*/ 2646 w 7259"/>
              <a:gd name="T91" fmla="*/ 2910 h 2910"/>
              <a:gd name="T92" fmla="*/ 2948 w 7259"/>
              <a:gd name="T93" fmla="*/ 2910 h 2910"/>
              <a:gd name="T94" fmla="*/ 3251 w 7259"/>
              <a:gd name="T95" fmla="*/ 2910 h 2910"/>
              <a:gd name="T96" fmla="*/ 3553 w 7259"/>
              <a:gd name="T97" fmla="*/ 2910 h 2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259" h="2910">
                <a:moveTo>
                  <a:pt x="3629" y="2910"/>
                </a:moveTo>
                <a:lnTo>
                  <a:pt x="3705" y="2910"/>
                </a:lnTo>
                <a:lnTo>
                  <a:pt x="3780" y="2910"/>
                </a:lnTo>
                <a:lnTo>
                  <a:pt x="3856" y="2910"/>
                </a:lnTo>
                <a:lnTo>
                  <a:pt x="3932" y="2910"/>
                </a:lnTo>
                <a:lnTo>
                  <a:pt x="4007" y="2910"/>
                </a:lnTo>
                <a:lnTo>
                  <a:pt x="4082" y="2910"/>
                </a:lnTo>
                <a:lnTo>
                  <a:pt x="4158" y="2910"/>
                </a:lnTo>
                <a:lnTo>
                  <a:pt x="4234" y="2909"/>
                </a:lnTo>
                <a:lnTo>
                  <a:pt x="4309" y="2909"/>
                </a:lnTo>
                <a:lnTo>
                  <a:pt x="4385" y="2909"/>
                </a:lnTo>
                <a:lnTo>
                  <a:pt x="4461" y="2909"/>
                </a:lnTo>
                <a:lnTo>
                  <a:pt x="4536" y="2909"/>
                </a:lnTo>
                <a:lnTo>
                  <a:pt x="4612" y="2908"/>
                </a:lnTo>
                <a:lnTo>
                  <a:pt x="4687" y="2907"/>
                </a:lnTo>
                <a:lnTo>
                  <a:pt x="4763" y="2907"/>
                </a:lnTo>
                <a:lnTo>
                  <a:pt x="4839" y="2906"/>
                </a:lnTo>
                <a:lnTo>
                  <a:pt x="4914" y="2905"/>
                </a:lnTo>
                <a:lnTo>
                  <a:pt x="4990" y="2904"/>
                </a:lnTo>
                <a:lnTo>
                  <a:pt x="5066" y="2902"/>
                </a:lnTo>
                <a:lnTo>
                  <a:pt x="5141" y="2900"/>
                </a:lnTo>
                <a:lnTo>
                  <a:pt x="5217" y="2898"/>
                </a:lnTo>
                <a:lnTo>
                  <a:pt x="5293" y="2894"/>
                </a:lnTo>
                <a:lnTo>
                  <a:pt x="5368" y="2891"/>
                </a:lnTo>
                <a:lnTo>
                  <a:pt x="5443" y="2887"/>
                </a:lnTo>
                <a:lnTo>
                  <a:pt x="5519" y="2882"/>
                </a:lnTo>
                <a:lnTo>
                  <a:pt x="5595" y="2875"/>
                </a:lnTo>
                <a:lnTo>
                  <a:pt x="5670" y="2867"/>
                </a:lnTo>
                <a:lnTo>
                  <a:pt x="5746" y="2858"/>
                </a:lnTo>
                <a:lnTo>
                  <a:pt x="5822" y="2846"/>
                </a:lnTo>
                <a:lnTo>
                  <a:pt x="5897" y="2832"/>
                </a:lnTo>
                <a:lnTo>
                  <a:pt x="5973" y="2815"/>
                </a:lnTo>
                <a:lnTo>
                  <a:pt x="6048" y="2793"/>
                </a:lnTo>
                <a:lnTo>
                  <a:pt x="6124" y="2767"/>
                </a:lnTo>
                <a:lnTo>
                  <a:pt x="6200" y="2735"/>
                </a:lnTo>
                <a:lnTo>
                  <a:pt x="6275" y="2697"/>
                </a:lnTo>
                <a:lnTo>
                  <a:pt x="6351" y="2649"/>
                </a:lnTo>
                <a:lnTo>
                  <a:pt x="6427" y="2592"/>
                </a:lnTo>
                <a:lnTo>
                  <a:pt x="6502" y="2521"/>
                </a:lnTo>
                <a:lnTo>
                  <a:pt x="6578" y="2435"/>
                </a:lnTo>
                <a:lnTo>
                  <a:pt x="6653" y="2329"/>
                </a:lnTo>
                <a:lnTo>
                  <a:pt x="6729" y="2201"/>
                </a:lnTo>
                <a:lnTo>
                  <a:pt x="6804" y="2043"/>
                </a:lnTo>
                <a:lnTo>
                  <a:pt x="6880" y="1851"/>
                </a:lnTo>
                <a:lnTo>
                  <a:pt x="6956" y="1616"/>
                </a:lnTo>
                <a:lnTo>
                  <a:pt x="7031" y="1330"/>
                </a:lnTo>
                <a:lnTo>
                  <a:pt x="7107" y="980"/>
                </a:lnTo>
                <a:lnTo>
                  <a:pt x="7183" y="553"/>
                </a:lnTo>
                <a:lnTo>
                  <a:pt x="7258" y="30"/>
                </a:lnTo>
                <a:lnTo>
                  <a:pt x="7259" y="23"/>
                </a:lnTo>
                <a:lnTo>
                  <a:pt x="7259" y="0"/>
                </a:lnTo>
                <a:lnTo>
                  <a:pt x="7258" y="0"/>
                </a:lnTo>
                <a:lnTo>
                  <a:pt x="7183" y="0"/>
                </a:lnTo>
                <a:lnTo>
                  <a:pt x="7107" y="0"/>
                </a:lnTo>
                <a:lnTo>
                  <a:pt x="7031" y="0"/>
                </a:lnTo>
                <a:lnTo>
                  <a:pt x="6956" y="0"/>
                </a:lnTo>
                <a:lnTo>
                  <a:pt x="6880" y="0"/>
                </a:lnTo>
                <a:lnTo>
                  <a:pt x="6804" y="0"/>
                </a:lnTo>
                <a:lnTo>
                  <a:pt x="6729" y="0"/>
                </a:lnTo>
                <a:lnTo>
                  <a:pt x="6653" y="0"/>
                </a:lnTo>
                <a:lnTo>
                  <a:pt x="6578" y="0"/>
                </a:lnTo>
                <a:lnTo>
                  <a:pt x="6502" y="0"/>
                </a:lnTo>
                <a:lnTo>
                  <a:pt x="6427" y="0"/>
                </a:lnTo>
                <a:lnTo>
                  <a:pt x="6351" y="0"/>
                </a:lnTo>
                <a:lnTo>
                  <a:pt x="6275" y="0"/>
                </a:lnTo>
                <a:lnTo>
                  <a:pt x="6200" y="0"/>
                </a:lnTo>
                <a:lnTo>
                  <a:pt x="6124" y="0"/>
                </a:lnTo>
                <a:lnTo>
                  <a:pt x="6048" y="0"/>
                </a:lnTo>
                <a:lnTo>
                  <a:pt x="5973" y="0"/>
                </a:lnTo>
                <a:lnTo>
                  <a:pt x="5897" y="0"/>
                </a:lnTo>
                <a:lnTo>
                  <a:pt x="5822" y="0"/>
                </a:lnTo>
                <a:lnTo>
                  <a:pt x="5746" y="0"/>
                </a:lnTo>
                <a:lnTo>
                  <a:pt x="5670" y="0"/>
                </a:lnTo>
                <a:lnTo>
                  <a:pt x="5595" y="0"/>
                </a:lnTo>
                <a:lnTo>
                  <a:pt x="5519" y="0"/>
                </a:lnTo>
                <a:lnTo>
                  <a:pt x="5443" y="0"/>
                </a:lnTo>
                <a:lnTo>
                  <a:pt x="5368" y="0"/>
                </a:lnTo>
                <a:lnTo>
                  <a:pt x="5293" y="0"/>
                </a:lnTo>
                <a:lnTo>
                  <a:pt x="5217" y="0"/>
                </a:lnTo>
                <a:lnTo>
                  <a:pt x="5141" y="0"/>
                </a:lnTo>
                <a:lnTo>
                  <a:pt x="5066" y="0"/>
                </a:lnTo>
                <a:lnTo>
                  <a:pt x="4990" y="0"/>
                </a:lnTo>
                <a:lnTo>
                  <a:pt x="4914" y="0"/>
                </a:lnTo>
                <a:lnTo>
                  <a:pt x="4839" y="0"/>
                </a:lnTo>
                <a:lnTo>
                  <a:pt x="4763" y="0"/>
                </a:lnTo>
                <a:lnTo>
                  <a:pt x="4687" y="0"/>
                </a:lnTo>
                <a:lnTo>
                  <a:pt x="4612" y="0"/>
                </a:lnTo>
                <a:lnTo>
                  <a:pt x="4536" y="0"/>
                </a:lnTo>
                <a:lnTo>
                  <a:pt x="4461" y="0"/>
                </a:lnTo>
                <a:lnTo>
                  <a:pt x="4385" y="0"/>
                </a:lnTo>
                <a:lnTo>
                  <a:pt x="4309" y="0"/>
                </a:lnTo>
                <a:lnTo>
                  <a:pt x="4234" y="0"/>
                </a:lnTo>
                <a:lnTo>
                  <a:pt x="4158" y="0"/>
                </a:lnTo>
                <a:lnTo>
                  <a:pt x="4082" y="0"/>
                </a:lnTo>
                <a:lnTo>
                  <a:pt x="4007" y="0"/>
                </a:lnTo>
                <a:lnTo>
                  <a:pt x="3932" y="0"/>
                </a:lnTo>
                <a:lnTo>
                  <a:pt x="3856" y="0"/>
                </a:lnTo>
                <a:lnTo>
                  <a:pt x="3780" y="0"/>
                </a:lnTo>
                <a:lnTo>
                  <a:pt x="3705" y="0"/>
                </a:lnTo>
                <a:lnTo>
                  <a:pt x="3629" y="0"/>
                </a:lnTo>
                <a:lnTo>
                  <a:pt x="3553" y="0"/>
                </a:lnTo>
                <a:lnTo>
                  <a:pt x="3478" y="0"/>
                </a:lnTo>
                <a:lnTo>
                  <a:pt x="3402" y="0"/>
                </a:lnTo>
                <a:lnTo>
                  <a:pt x="3327" y="0"/>
                </a:lnTo>
                <a:lnTo>
                  <a:pt x="3251" y="0"/>
                </a:lnTo>
                <a:lnTo>
                  <a:pt x="3175" y="0"/>
                </a:lnTo>
                <a:lnTo>
                  <a:pt x="3100" y="0"/>
                </a:lnTo>
                <a:lnTo>
                  <a:pt x="3024" y="0"/>
                </a:lnTo>
                <a:lnTo>
                  <a:pt x="2948" y="0"/>
                </a:lnTo>
                <a:lnTo>
                  <a:pt x="2873" y="0"/>
                </a:lnTo>
                <a:lnTo>
                  <a:pt x="2797" y="0"/>
                </a:lnTo>
                <a:lnTo>
                  <a:pt x="2722" y="0"/>
                </a:lnTo>
                <a:lnTo>
                  <a:pt x="2646" y="0"/>
                </a:lnTo>
                <a:lnTo>
                  <a:pt x="2571" y="0"/>
                </a:lnTo>
                <a:lnTo>
                  <a:pt x="2495" y="0"/>
                </a:lnTo>
                <a:lnTo>
                  <a:pt x="2419" y="0"/>
                </a:lnTo>
                <a:lnTo>
                  <a:pt x="2344" y="0"/>
                </a:lnTo>
                <a:lnTo>
                  <a:pt x="2268" y="0"/>
                </a:lnTo>
                <a:lnTo>
                  <a:pt x="2192" y="0"/>
                </a:lnTo>
                <a:lnTo>
                  <a:pt x="2117" y="0"/>
                </a:lnTo>
                <a:lnTo>
                  <a:pt x="2041" y="0"/>
                </a:lnTo>
                <a:lnTo>
                  <a:pt x="1966" y="0"/>
                </a:lnTo>
                <a:lnTo>
                  <a:pt x="1890" y="0"/>
                </a:lnTo>
                <a:lnTo>
                  <a:pt x="1814" y="0"/>
                </a:lnTo>
                <a:lnTo>
                  <a:pt x="1739" y="0"/>
                </a:lnTo>
                <a:lnTo>
                  <a:pt x="1663" y="0"/>
                </a:lnTo>
                <a:lnTo>
                  <a:pt x="1587" y="0"/>
                </a:lnTo>
                <a:lnTo>
                  <a:pt x="1512" y="0"/>
                </a:lnTo>
                <a:lnTo>
                  <a:pt x="1436" y="0"/>
                </a:lnTo>
                <a:lnTo>
                  <a:pt x="1361" y="0"/>
                </a:lnTo>
                <a:lnTo>
                  <a:pt x="1285" y="0"/>
                </a:lnTo>
                <a:lnTo>
                  <a:pt x="1210" y="0"/>
                </a:lnTo>
                <a:lnTo>
                  <a:pt x="1134" y="0"/>
                </a:lnTo>
                <a:lnTo>
                  <a:pt x="1058" y="0"/>
                </a:lnTo>
                <a:lnTo>
                  <a:pt x="983" y="0"/>
                </a:lnTo>
                <a:lnTo>
                  <a:pt x="907" y="0"/>
                </a:lnTo>
                <a:lnTo>
                  <a:pt x="831" y="0"/>
                </a:lnTo>
                <a:lnTo>
                  <a:pt x="756" y="0"/>
                </a:lnTo>
                <a:lnTo>
                  <a:pt x="680" y="0"/>
                </a:lnTo>
                <a:lnTo>
                  <a:pt x="605" y="0"/>
                </a:lnTo>
                <a:lnTo>
                  <a:pt x="529" y="0"/>
                </a:lnTo>
                <a:lnTo>
                  <a:pt x="453" y="0"/>
                </a:lnTo>
                <a:lnTo>
                  <a:pt x="378" y="0"/>
                </a:lnTo>
                <a:lnTo>
                  <a:pt x="302" y="0"/>
                </a:lnTo>
                <a:lnTo>
                  <a:pt x="226" y="0"/>
                </a:lnTo>
                <a:lnTo>
                  <a:pt x="151" y="0"/>
                </a:lnTo>
                <a:lnTo>
                  <a:pt x="75" y="0"/>
                </a:lnTo>
                <a:lnTo>
                  <a:pt x="0" y="0"/>
                </a:lnTo>
                <a:lnTo>
                  <a:pt x="0" y="2910"/>
                </a:lnTo>
                <a:lnTo>
                  <a:pt x="75" y="2910"/>
                </a:lnTo>
                <a:lnTo>
                  <a:pt x="151" y="2910"/>
                </a:lnTo>
                <a:lnTo>
                  <a:pt x="226" y="2910"/>
                </a:lnTo>
                <a:lnTo>
                  <a:pt x="302" y="2910"/>
                </a:lnTo>
                <a:lnTo>
                  <a:pt x="378" y="2910"/>
                </a:lnTo>
                <a:lnTo>
                  <a:pt x="453" y="2910"/>
                </a:lnTo>
                <a:lnTo>
                  <a:pt x="529" y="2910"/>
                </a:lnTo>
                <a:lnTo>
                  <a:pt x="605" y="2910"/>
                </a:lnTo>
                <a:lnTo>
                  <a:pt x="680" y="2910"/>
                </a:lnTo>
                <a:lnTo>
                  <a:pt x="756" y="2910"/>
                </a:lnTo>
                <a:lnTo>
                  <a:pt x="831" y="2910"/>
                </a:lnTo>
                <a:lnTo>
                  <a:pt x="907" y="2910"/>
                </a:lnTo>
                <a:lnTo>
                  <a:pt x="983" y="2910"/>
                </a:lnTo>
                <a:lnTo>
                  <a:pt x="1058" y="2910"/>
                </a:lnTo>
                <a:lnTo>
                  <a:pt x="1134" y="2910"/>
                </a:lnTo>
                <a:lnTo>
                  <a:pt x="1210" y="2910"/>
                </a:lnTo>
                <a:lnTo>
                  <a:pt x="1285" y="2910"/>
                </a:lnTo>
                <a:lnTo>
                  <a:pt x="1361" y="2910"/>
                </a:lnTo>
                <a:lnTo>
                  <a:pt x="1436" y="2910"/>
                </a:lnTo>
                <a:lnTo>
                  <a:pt x="1512" y="2910"/>
                </a:lnTo>
                <a:lnTo>
                  <a:pt x="1587" y="2910"/>
                </a:lnTo>
                <a:lnTo>
                  <a:pt x="1663" y="2910"/>
                </a:lnTo>
                <a:lnTo>
                  <a:pt x="1739" y="2910"/>
                </a:lnTo>
                <a:lnTo>
                  <a:pt x="1814" y="2910"/>
                </a:lnTo>
                <a:lnTo>
                  <a:pt x="1890" y="2910"/>
                </a:lnTo>
                <a:lnTo>
                  <a:pt x="1966" y="2910"/>
                </a:lnTo>
                <a:lnTo>
                  <a:pt x="2041" y="2910"/>
                </a:lnTo>
                <a:lnTo>
                  <a:pt x="2117" y="2910"/>
                </a:lnTo>
                <a:lnTo>
                  <a:pt x="2192" y="2910"/>
                </a:lnTo>
                <a:lnTo>
                  <a:pt x="2268" y="2910"/>
                </a:lnTo>
                <a:lnTo>
                  <a:pt x="2344" y="2910"/>
                </a:lnTo>
                <a:lnTo>
                  <a:pt x="2419" y="2910"/>
                </a:lnTo>
                <a:lnTo>
                  <a:pt x="2495" y="2910"/>
                </a:lnTo>
                <a:lnTo>
                  <a:pt x="2571" y="2910"/>
                </a:lnTo>
                <a:lnTo>
                  <a:pt x="2646" y="2910"/>
                </a:lnTo>
                <a:lnTo>
                  <a:pt x="2722" y="2910"/>
                </a:lnTo>
                <a:lnTo>
                  <a:pt x="2797" y="2910"/>
                </a:lnTo>
                <a:lnTo>
                  <a:pt x="2873" y="2910"/>
                </a:lnTo>
                <a:lnTo>
                  <a:pt x="2948" y="2910"/>
                </a:lnTo>
                <a:lnTo>
                  <a:pt x="3024" y="2910"/>
                </a:lnTo>
                <a:lnTo>
                  <a:pt x="3100" y="2910"/>
                </a:lnTo>
                <a:lnTo>
                  <a:pt x="3175" y="2910"/>
                </a:lnTo>
                <a:lnTo>
                  <a:pt x="3251" y="2910"/>
                </a:lnTo>
                <a:lnTo>
                  <a:pt x="3327" y="2910"/>
                </a:lnTo>
                <a:lnTo>
                  <a:pt x="3402" y="2910"/>
                </a:lnTo>
                <a:lnTo>
                  <a:pt x="3478" y="2910"/>
                </a:lnTo>
                <a:lnTo>
                  <a:pt x="3553" y="2910"/>
                </a:lnTo>
                <a:lnTo>
                  <a:pt x="3629" y="2910"/>
                </a:lnTo>
                <a:close/>
              </a:path>
            </a:pathLst>
          </a:custGeom>
          <a:solidFill>
            <a:srgbClr val="0E54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BB377CB-31B2-44EA-B124-18DB34E04F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404664"/>
            <a:ext cx="4176464" cy="905058"/>
          </a:xfrm>
          <a:prstGeom prst="rect">
            <a:avLst/>
          </a:prstGeom>
        </p:spPr>
      </p:pic>
      <p:sp>
        <p:nvSpPr>
          <p:cNvPr id="12" name="Текст 11">
            <a:extLst>
              <a:ext uri="{FF2B5EF4-FFF2-40B4-BE49-F238E27FC236}">
                <a16:creationId xmlns:a16="http://schemas.microsoft.com/office/drawing/2014/main" id="{F1334D01-1244-4D4B-848B-2C323252B0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35760" y="2204864"/>
            <a:ext cx="7921599" cy="230425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rgbClr val="092B43"/>
                </a:solidFill>
              </a:defRPr>
            </a:lvl1pPr>
          </a:lstStyle>
          <a:p>
            <a:pPr lvl="0"/>
            <a:r>
              <a:rPr lang="ru-RU" dirty="0"/>
              <a:t>Разработка</a:t>
            </a:r>
            <a:br>
              <a:rPr lang="en-US" dirty="0"/>
            </a:br>
            <a:r>
              <a:rPr lang="ru-RU" dirty="0"/>
              <a:t>в </a:t>
            </a:r>
            <a:r>
              <a:rPr lang="en-US" dirty="0"/>
              <a:t>MATLAB &amp; Simulink</a:t>
            </a:r>
            <a:endParaRPr lang="ru-RU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F5F5B5A-2001-445D-B8D3-7B8E5709291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flipH="1" flipV="1">
            <a:off x="4461953" y="5085184"/>
            <a:ext cx="8546815" cy="1872580"/>
            <a:chOff x="529" y="2568"/>
            <a:chExt cx="2844" cy="774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EE772ADC-2FE9-4966-9FA3-92A4FF5840C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29" y="2568"/>
              <a:ext cx="284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B172C54-0C40-4902-B400-12832DB1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" y="3227"/>
              <a:ext cx="1841" cy="25"/>
            </a:xfrm>
            <a:custGeom>
              <a:avLst/>
              <a:gdLst>
                <a:gd name="T0" fmla="*/ 23 w 1841"/>
                <a:gd name="T1" fmla="*/ 25 h 25"/>
                <a:gd name="T2" fmla="*/ 58 w 1841"/>
                <a:gd name="T3" fmla="*/ 25 h 25"/>
                <a:gd name="T4" fmla="*/ 92 w 1841"/>
                <a:gd name="T5" fmla="*/ 25 h 25"/>
                <a:gd name="T6" fmla="*/ 127 w 1841"/>
                <a:gd name="T7" fmla="*/ 25 h 25"/>
                <a:gd name="T8" fmla="*/ 161 w 1841"/>
                <a:gd name="T9" fmla="*/ 25 h 25"/>
                <a:gd name="T10" fmla="*/ 196 w 1841"/>
                <a:gd name="T11" fmla="*/ 25 h 25"/>
                <a:gd name="T12" fmla="*/ 230 w 1841"/>
                <a:gd name="T13" fmla="*/ 25 h 25"/>
                <a:gd name="T14" fmla="*/ 265 w 1841"/>
                <a:gd name="T15" fmla="*/ 25 h 25"/>
                <a:gd name="T16" fmla="*/ 300 w 1841"/>
                <a:gd name="T17" fmla="*/ 25 h 25"/>
                <a:gd name="T18" fmla="*/ 334 w 1841"/>
                <a:gd name="T19" fmla="*/ 25 h 25"/>
                <a:gd name="T20" fmla="*/ 368 w 1841"/>
                <a:gd name="T21" fmla="*/ 25 h 25"/>
                <a:gd name="T22" fmla="*/ 403 w 1841"/>
                <a:gd name="T23" fmla="*/ 25 h 25"/>
                <a:gd name="T24" fmla="*/ 438 w 1841"/>
                <a:gd name="T25" fmla="*/ 25 h 25"/>
                <a:gd name="T26" fmla="*/ 472 w 1841"/>
                <a:gd name="T27" fmla="*/ 25 h 25"/>
                <a:gd name="T28" fmla="*/ 507 w 1841"/>
                <a:gd name="T29" fmla="*/ 25 h 25"/>
                <a:gd name="T30" fmla="*/ 541 w 1841"/>
                <a:gd name="T31" fmla="*/ 25 h 25"/>
                <a:gd name="T32" fmla="*/ 576 w 1841"/>
                <a:gd name="T33" fmla="*/ 25 h 25"/>
                <a:gd name="T34" fmla="*/ 610 w 1841"/>
                <a:gd name="T35" fmla="*/ 25 h 25"/>
                <a:gd name="T36" fmla="*/ 645 w 1841"/>
                <a:gd name="T37" fmla="*/ 25 h 25"/>
                <a:gd name="T38" fmla="*/ 679 w 1841"/>
                <a:gd name="T39" fmla="*/ 25 h 25"/>
                <a:gd name="T40" fmla="*/ 714 w 1841"/>
                <a:gd name="T41" fmla="*/ 25 h 25"/>
                <a:gd name="T42" fmla="*/ 748 w 1841"/>
                <a:gd name="T43" fmla="*/ 25 h 25"/>
                <a:gd name="T44" fmla="*/ 783 w 1841"/>
                <a:gd name="T45" fmla="*/ 25 h 25"/>
                <a:gd name="T46" fmla="*/ 817 w 1841"/>
                <a:gd name="T47" fmla="*/ 25 h 25"/>
                <a:gd name="T48" fmla="*/ 852 w 1841"/>
                <a:gd name="T49" fmla="*/ 25 h 25"/>
                <a:gd name="T50" fmla="*/ 886 w 1841"/>
                <a:gd name="T51" fmla="*/ 25 h 25"/>
                <a:gd name="T52" fmla="*/ 921 w 1841"/>
                <a:gd name="T53" fmla="*/ 25 h 25"/>
                <a:gd name="T54" fmla="*/ 955 w 1841"/>
                <a:gd name="T55" fmla="*/ 25 h 25"/>
                <a:gd name="T56" fmla="*/ 990 w 1841"/>
                <a:gd name="T57" fmla="*/ 25 h 25"/>
                <a:gd name="T58" fmla="*/ 1025 w 1841"/>
                <a:gd name="T59" fmla="*/ 25 h 25"/>
                <a:gd name="T60" fmla="*/ 1059 w 1841"/>
                <a:gd name="T61" fmla="*/ 25 h 25"/>
                <a:gd name="T62" fmla="*/ 1093 w 1841"/>
                <a:gd name="T63" fmla="*/ 25 h 25"/>
                <a:gd name="T64" fmla="*/ 1128 w 1841"/>
                <a:gd name="T65" fmla="*/ 25 h 25"/>
                <a:gd name="T66" fmla="*/ 1163 w 1841"/>
                <a:gd name="T67" fmla="*/ 25 h 25"/>
                <a:gd name="T68" fmla="*/ 1197 w 1841"/>
                <a:gd name="T69" fmla="*/ 25 h 25"/>
                <a:gd name="T70" fmla="*/ 1231 w 1841"/>
                <a:gd name="T71" fmla="*/ 25 h 25"/>
                <a:gd name="T72" fmla="*/ 1266 w 1841"/>
                <a:gd name="T73" fmla="*/ 25 h 25"/>
                <a:gd name="T74" fmla="*/ 1301 w 1841"/>
                <a:gd name="T75" fmla="*/ 25 h 25"/>
                <a:gd name="T76" fmla="*/ 1335 w 1841"/>
                <a:gd name="T77" fmla="*/ 25 h 25"/>
                <a:gd name="T78" fmla="*/ 1370 w 1841"/>
                <a:gd name="T79" fmla="*/ 25 h 25"/>
                <a:gd name="T80" fmla="*/ 1404 w 1841"/>
                <a:gd name="T81" fmla="*/ 24 h 25"/>
                <a:gd name="T82" fmla="*/ 1439 w 1841"/>
                <a:gd name="T83" fmla="*/ 24 h 25"/>
                <a:gd name="T84" fmla="*/ 1473 w 1841"/>
                <a:gd name="T85" fmla="*/ 24 h 25"/>
                <a:gd name="T86" fmla="*/ 1508 w 1841"/>
                <a:gd name="T87" fmla="*/ 24 h 25"/>
                <a:gd name="T88" fmla="*/ 1542 w 1841"/>
                <a:gd name="T89" fmla="*/ 23 h 25"/>
                <a:gd name="T90" fmla="*/ 1577 w 1841"/>
                <a:gd name="T91" fmla="*/ 23 h 25"/>
                <a:gd name="T92" fmla="*/ 1611 w 1841"/>
                <a:gd name="T93" fmla="*/ 22 h 25"/>
                <a:gd name="T94" fmla="*/ 1646 w 1841"/>
                <a:gd name="T95" fmla="*/ 20 h 25"/>
                <a:gd name="T96" fmla="*/ 1680 w 1841"/>
                <a:gd name="T97" fmla="*/ 19 h 25"/>
                <a:gd name="T98" fmla="*/ 1715 w 1841"/>
                <a:gd name="T99" fmla="*/ 17 h 25"/>
                <a:gd name="T100" fmla="*/ 1749 w 1841"/>
                <a:gd name="T101" fmla="*/ 14 h 25"/>
                <a:gd name="T102" fmla="*/ 1784 w 1841"/>
                <a:gd name="T103" fmla="*/ 10 h 25"/>
                <a:gd name="T104" fmla="*/ 1818 w 1841"/>
                <a:gd name="T10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41" h="25">
                  <a:moveTo>
                    <a:pt x="0" y="25"/>
                  </a:moveTo>
                  <a:lnTo>
                    <a:pt x="12" y="25"/>
                  </a:lnTo>
                  <a:lnTo>
                    <a:pt x="23" y="25"/>
                  </a:lnTo>
                  <a:lnTo>
                    <a:pt x="35" y="25"/>
                  </a:lnTo>
                  <a:lnTo>
                    <a:pt x="46" y="25"/>
                  </a:lnTo>
                  <a:lnTo>
                    <a:pt x="58" y="25"/>
                  </a:lnTo>
                  <a:lnTo>
                    <a:pt x="69" y="25"/>
                  </a:lnTo>
                  <a:lnTo>
                    <a:pt x="81" y="25"/>
                  </a:lnTo>
                  <a:lnTo>
                    <a:pt x="92" y="25"/>
                  </a:lnTo>
                  <a:lnTo>
                    <a:pt x="104" y="25"/>
                  </a:lnTo>
                  <a:lnTo>
                    <a:pt x="115" y="25"/>
                  </a:lnTo>
                  <a:lnTo>
                    <a:pt x="127" y="25"/>
                  </a:lnTo>
                  <a:lnTo>
                    <a:pt x="138" y="25"/>
                  </a:lnTo>
                  <a:lnTo>
                    <a:pt x="150" y="25"/>
                  </a:lnTo>
                  <a:lnTo>
                    <a:pt x="161" y="25"/>
                  </a:lnTo>
                  <a:lnTo>
                    <a:pt x="173" y="25"/>
                  </a:lnTo>
                  <a:lnTo>
                    <a:pt x="184" y="25"/>
                  </a:lnTo>
                  <a:lnTo>
                    <a:pt x="196" y="25"/>
                  </a:lnTo>
                  <a:lnTo>
                    <a:pt x="207" y="25"/>
                  </a:lnTo>
                  <a:lnTo>
                    <a:pt x="219" y="25"/>
                  </a:lnTo>
                  <a:lnTo>
                    <a:pt x="230" y="25"/>
                  </a:lnTo>
                  <a:lnTo>
                    <a:pt x="242" y="25"/>
                  </a:lnTo>
                  <a:lnTo>
                    <a:pt x="254" y="25"/>
                  </a:lnTo>
                  <a:lnTo>
                    <a:pt x="265" y="25"/>
                  </a:lnTo>
                  <a:lnTo>
                    <a:pt x="276" y="25"/>
                  </a:lnTo>
                  <a:lnTo>
                    <a:pt x="288" y="25"/>
                  </a:lnTo>
                  <a:lnTo>
                    <a:pt x="300" y="25"/>
                  </a:lnTo>
                  <a:lnTo>
                    <a:pt x="311" y="25"/>
                  </a:lnTo>
                  <a:lnTo>
                    <a:pt x="322" y="25"/>
                  </a:lnTo>
                  <a:lnTo>
                    <a:pt x="334" y="25"/>
                  </a:lnTo>
                  <a:lnTo>
                    <a:pt x="346" y="25"/>
                  </a:lnTo>
                  <a:lnTo>
                    <a:pt x="357" y="25"/>
                  </a:lnTo>
                  <a:lnTo>
                    <a:pt x="368" y="25"/>
                  </a:lnTo>
                  <a:lnTo>
                    <a:pt x="380" y="25"/>
                  </a:lnTo>
                  <a:lnTo>
                    <a:pt x="392" y="25"/>
                  </a:lnTo>
                  <a:lnTo>
                    <a:pt x="403" y="25"/>
                  </a:lnTo>
                  <a:lnTo>
                    <a:pt x="414" y="25"/>
                  </a:lnTo>
                  <a:lnTo>
                    <a:pt x="426" y="25"/>
                  </a:lnTo>
                  <a:lnTo>
                    <a:pt x="438" y="25"/>
                  </a:lnTo>
                  <a:lnTo>
                    <a:pt x="449" y="25"/>
                  </a:lnTo>
                  <a:lnTo>
                    <a:pt x="461" y="25"/>
                  </a:lnTo>
                  <a:lnTo>
                    <a:pt x="472" y="25"/>
                  </a:lnTo>
                  <a:lnTo>
                    <a:pt x="484" y="25"/>
                  </a:lnTo>
                  <a:lnTo>
                    <a:pt x="495" y="25"/>
                  </a:lnTo>
                  <a:lnTo>
                    <a:pt x="507" y="25"/>
                  </a:lnTo>
                  <a:lnTo>
                    <a:pt x="518" y="25"/>
                  </a:lnTo>
                  <a:lnTo>
                    <a:pt x="530" y="25"/>
                  </a:lnTo>
                  <a:lnTo>
                    <a:pt x="541" y="25"/>
                  </a:lnTo>
                  <a:lnTo>
                    <a:pt x="553" y="25"/>
                  </a:lnTo>
                  <a:lnTo>
                    <a:pt x="564" y="25"/>
                  </a:lnTo>
                  <a:lnTo>
                    <a:pt x="576" y="25"/>
                  </a:lnTo>
                  <a:lnTo>
                    <a:pt x="587" y="25"/>
                  </a:lnTo>
                  <a:lnTo>
                    <a:pt x="599" y="25"/>
                  </a:lnTo>
                  <a:lnTo>
                    <a:pt x="610" y="25"/>
                  </a:lnTo>
                  <a:lnTo>
                    <a:pt x="622" y="25"/>
                  </a:lnTo>
                  <a:lnTo>
                    <a:pt x="633" y="25"/>
                  </a:lnTo>
                  <a:lnTo>
                    <a:pt x="645" y="25"/>
                  </a:lnTo>
                  <a:lnTo>
                    <a:pt x="656" y="25"/>
                  </a:lnTo>
                  <a:lnTo>
                    <a:pt x="668" y="25"/>
                  </a:lnTo>
                  <a:lnTo>
                    <a:pt x="679" y="25"/>
                  </a:lnTo>
                  <a:lnTo>
                    <a:pt x="691" y="25"/>
                  </a:lnTo>
                  <a:lnTo>
                    <a:pt x="702" y="25"/>
                  </a:lnTo>
                  <a:lnTo>
                    <a:pt x="714" y="25"/>
                  </a:lnTo>
                  <a:lnTo>
                    <a:pt x="725" y="25"/>
                  </a:lnTo>
                  <a:lnTo>
                    <a:pt x="737" y="25"/>
                  </a:lnTo>
                  <a:lnTo>
                    <a:pt x="748" y="25"/>
                  </a:lnTo>
                  <a:lnTo>
                    <a:pt x="760" y="25"/>
                  </a:lnTo>
                  <a:lnTo>
                    <a:pt x="771" y="25"/>
                  </a:lnTo>
                  <a:lnTo>
                    <a:pt x="783" y="25"/>
                  </a:lnTo>
                  <a:lnTo>
                    <a:pt x="794" y="25"/>
                  </a:lnTo>
                  <a:lnTo>
                    <a:pt x="806" y="25"/>
                  </a:lnTo>
                  <a:lnTo>
                    <a:pt x="817" y="25"/>
                  </a:lnTo>
                  <a:lnTo>
                    <a:pt x="829" y="25"/>
                  </a:lnTo>
                  <a:lnTo>
                    <a:pt x="840" y="25"/>
                  </a:lnTo>
                  <a:lnTo>
                    <a:pt x="852" y="25"/>
                  </a:lnTo>
                  <a:lnTo>
                    <a:pt x="863" y="25"/>
                  </a:lnTo>
                  <a:lnTo>
                    <a:pt x="875" y="25"/>
                  </a:lnTo>
                  <a:lnTo>
                    <a:pt x="886" y="25"/>
                  </a:lnTo>
                  <a:lnTo>
                    <a:pt x="898" y="25"/>
                  </a:lnTo>
                  <a:lnTo>
                    <a:pt x="909" y="25"/>
                  </a:lnTo>
                  <a:lnTo>
                    <a:pt x="921" y="25"/>
                  </a:lnTo>
                  <a:lnTo>
                    <a:pt x="932" y="25"/>
                  </a:lnTo>
                  <a:lnTo>
                    <a:pt x="944" y="25"/>
                  </a:lnTo>
                  <a:lnTo>
                    <a:pt x="955" y="25"/>
                  </a:lnTo>
                  <a:lnTo>
                    <a:pt x="967" y="25"/>
                  </a:lnTo>
                  <a:lnTo>
                    <a:pt x="978" y="25"/>
                  </a:lnTo>
                  <a:lnTo>
                    <a:pt x="990" y="25"/>
                  </a:lnTo>
                  <a:lnTo>
                    <a:pt x="1001" y="25"/>
                  </a:lnTo>
                  <a:lnTo>
                    <a:pt x="1013" y="25"/>
                  </a:lnTo>
                  <a:lnTo>
                    <a:pt x="1025" y="25"/>
                  </a:lnTo>
                  <a:lnTo>
                    <a:pt x="1036" y="25"/>
                  </a:lnTo>
                  <a:lnTo>
                    <a:pt x="1047" y="25"/>
                  </a:lnTo>
                  <a:lnTo>
                    <a:pt x="1059" y="25"/>
                  </a:lnTo>
                  <a:lnTo>
                    <a:pt x="1071" y="25"/>
                  </a:lnTo>
                  <a:lnTo>
                    <a:pt x="1082" y="25"/>
                  </a:lnTo>
                  <a:lnTo>
                    <a:pt x="1093" y="25"/>
                  </a:lnTo>
                  <a:lnTo>
                    <a:pt x="1105" y="25"/>
                  </a:lnTo>
                  <a:lnTo>
                    <a:pt x="1117" y="25"/>
                  </a:lnTo>
                  <a:lnTo>
                    <a:pt x="1128" y="25"/>
                  </a:lnTo>
                  <a:lnTo>
                    <a:pt x="1139" y="25"/>
                  </a:lnTo>
                  <a:lnTo>
                    <a:pt x="1151" y="25"/>
                  </a:lnTo>
                  <a:lnTo>
                    <a:pt x="1163" y="25"/>
                  </a:lnTo>
                  <a:lnTo>
                    <a:pt x="1174" y="25"/>
                  </a:lnTo>
                  <a:lnTo>
                    <a:pt x="1185" y="25"/>
                  </a:lnTo>
                  <a:lnTo>
                    <a:pt x="1197" y="25"/>
                  </a:lnTo>
                  <a:lnTo>
                    <a:pt x="1209" y="25"/>
                  </a:lnTo>
                  <a:lnTo>
                    <a:pt x="1220" y="25"/>
                  </a:lnTo>
                  <a:lnTo>
                    <a:pt x="1231" y="25"/>
                  </a:lnTo>
                  <a:lnTo>
                    <a:pt x="1243" y="25"/>
                  </a:lnTo>
                  <a:lnTo>
                    <a:pt x="1255" y="25"/>
                  </a:lnTo>
                  <a:lnTo>
                    <a:pt x="1266" y="25"/>
                  </a:lnTo>
                  <a:lnTo>
                    <a:pt x="1278" y="25"/>
                  </a:lnTo>
                  <a:lnTo>
                    <a:pt x="1289" y="25"/>
                  </a:lnTo>
                  <a:lnTo>
                    <a:pt x="1301" y="25"/>
                  </a:lnTo>
                  <a:lnTo>
                    <a:pt x="1312" y="25"/>
                  </a:lnTo>
                  <a:lnTo>
                    <a:pt x="1324" y="25"/>
                  </a:lnTo>
                  <a:lnTo>
                    <a:pt x="1335" y="25"/>
                  </a:lnTo>
                  <a:lnTo>
                    <a:pt x="1347" y="25"/>
                  </a:lnTo>
                  <a:lnTo>
                    <a:pt x="1358" y="25"/>
                  </a:lnTo>
                  <a:lnTo>
                    <a:pt x="1370" y="25"/>
                  </a:lnTo>
                  <a:lnTo>
                    <a:pt x="1381" y="25"/>
                  </a:lnTo>
                  <a:lnTo>
                    <a:pt x="1393" y="24"/>
                  </a:lnTo>
                  <a:lnTo>
                    <a:pt x="1404" y="24"/>
                  </a:lnTo>
                  <a:lnTo>
                    <a:pt x="1416" y="24"/>
                  </a:lnTo>
                  <a:lnTo>
                    <a:pt x="1427" y="24"/>
                  </a:lnTo>
                  <a:lnTo>
                    <a:pt x="1439" y="24"/>
                  </a:lnTo>
                  <a:lnTo>
                    <a:pt x="1450" y="24"/>
                  </a:lnTo>
                  <a:lnTo>
                    <a:pt x="1462" y="24"/>
                  </a:lnTo>
                  <a:lnTo>
                    <a:pt x="1473" y="24"/>
                  </a:lnTo>
                  <a:lnTo>
                    <a:pt x="1485" y="24"/>
                  </a:lnTo>
                  <a:lnTo>
                    <a:pt x="1496" y="24"/>
                  </a:lnTo>
                  <a:lnTo>
                    <a:pt x="1508" y="24"/>
                  </a:lnTo>
                  <a:lnTo>
                    <a:pt x="1519" y="23"/>
                  </a:lnTo>
                  <a:lnTo>
                    <a:pt x="1531" y="23"/>
                  </a:lnTo>
                  <a:lnTo>
                    <a:pt x="1542" y="23"/>
                  </a:lnTo>
                  <a:lnTo>
                    <a:pt x="1554" y="23"/>
                  </a:lnTo>
                  <a:lnTo>
                    <a:pt x="1565" y="23"/>
                  </a:lnTo>
                  <a:lnTo>
                    <a:pt x="1577" y="23"/>
                  </a:lnTo>
                  <a:lnTo>
                    <a:pt x="1588" y="22"/>
                  </a:lnTo>
                  <a:lnTo>
                    <a:pt x="1600" y="22"/>
                  </a:lnTo>
                  <a:lnTo>
                    <a:pt x="1611" y="22"/>
                  </a:lnTo>
                  <a:lnTo>
                    <a:pt x="1623" y="21"/>
                  </a:lnTo>
                  <a:lnTo>
                    <a:pt x="1634" y="21"/>
                  </a:lnTo>
                  <a:lnTo>
                    <a:pt x="1646" y="20"/>
                  </a:lnTo>
                  <a:lnTo>
                    <a:pt x="1657" y="20"/>
                  </a:lnTo>
                  <a:lnTo>
                    <a:pt x="1669" y="19"/>
                  </a:lnTo>
                  <a:lnTo>
                    <a:pt x="1680" y="19"/>
                  </a:lnTo>
                  <a:lnTo>
                    <a:pt x="1692" y="18"/>
                  </a:lnTo>
                  <a:lnTo>
                    <a:pt x="1703" y="17"/>
                  </a:lnTo>
                  <a:lnTo>
                    <a:pt x="1715" y="17"/>
                  </a:lnTo>
                  <a:lnTo>
                    <a:pt x="1726" y="16"/>
                  </a:lnTo>
                  <a:lnTo>
                    <a:pt x="1738" y="15"/>
                  </a:lnTo>
                  <a:lnTo>
                    <a:pt x="1749" y="14"/>
                  </a:lnTo>
                  <a:lnTo>
                    <a:pt x="1761" y="12"/>
                  </a:lnTo>
                  <a:lnTo>
                    <a:pt x="1772" y="11"/>
                  </a:lnTo>
                  <a:lnTo>
                    <a:pt x="1784" y="10"/>
                  </a:lnTo>
                  <a:lnTo>
                    <a:pt x="1795" y="8"/>
                  </a:lnTo>
                  <a:lnTo>
                    <a:pt x="1807" y="6"/>
                  </a:lnTo>
                  <a:lnTo>
                    <a:pt x="1818" y="4"/>
                  </a:lnTo>
                  <a:lnTo>
                    <a:pt x="1830" y="2"/>
                  </a:lnTo>
                  <a:lnTo>
                    <a:pt x="1841" y="0"/>
                  </a:lnTo>
                </a:path>
              </a:pathLst>
            </a:custGeom>
            <a:noFill/>
            <a:ln w="31750" cap="flat">
              <a:solidFill>
                <a:srgbClr val="0E548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EFADD510-0D94-4B7C-A4A5-223091C05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5" y="2944"/>
              <a:ext cx="173" cy="239"/>
            </a:xfrm>
            <a:custGeom>
              <a:avLst/>
              <a:gdLst>
                <a:gd name="T0" fmla="*/ 0 w 173"/>
                <a:gd name="T1" fmla="*/ 239 h 239"/>
                <a:gd name="T2" fmla="*/ 12 w 173"/>
                <a:gd name="T3" fmla="*/ 232 h 239"/>
                <a:gd name="T4" fmla="*/ 23 w 173"/>
                <a:gd name="T5" fmla="*/ 224 h 239"/>
                <a:gd name="T6" fmla="*/ 35 w 173"/>
                <a:gd name="T7" fmla="*/ 215 h 239"/>
                <a:gd name="T8" fmla="*/ 46 w 173"/>
                <a:gd name="T9" fmla="*/ 206 h 239"/>
                <a:gd name="T10" fmla="*/ 58 w 173"/>
                <a:gd name="T11" fmla="*/ 195 h 239"/>
                <a:gd name="T12" fmla="*/ 69 w 173"/>
                <a:gd name="T13" fmla="*/ 183 h 239"/>
                <a:gd name="T14" fmla="*/ 81 w 173"/>
                <a:gd name="T15" fmla="*/ 170 h 239"/>
                <a:gd name="T16" fmla="*/ 93 w 173"/>
                <a:gd name="T17" fmla="*/ 155 h 239"/>
                <a:gd name="T18" fmla="*/ 104 w 173"/>
                <a:gd name="T19" fmla="*/ 139 h 239"/>
                <a:gd name="T20" fmla="*/ 115 w 173"/>
                <a:gd name="T21" fmla="*/ 121 h 239"/>
                <a:gd name="T22" fmla="*/ 127 w 173"/>
                <a:gd name="T23" fmla="*/ 102 h 239"/>
                <a:gd name="T24" fmla="*/ 139 w 173"/>
                <a:gd name="T25" fmla="*/ 80 h 239"/>
                <a:gd name="T26" fmla="*/ 150 w 173"/>
                <a:gd name="T27" fmla="*/ 56 h 239"/>
                <a:gd name="T28" fmla="*/ 161 w 173"/>
                <a:gd name="T29" fmla="*/ 29 h 239"/>
                <a:gd name="T30" fmla="*/ 173 w 173"/>
                <a:gd name="T3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239">
                  <a:moveTo>
                    <a:pt x="0" y="239"/>
                  </a:moveTo>
                  <a:lnTo>
                    <a:pt x="12" y="232"/>
                  </a:lnTo>
                  <a:lnTo>
                    <a:pt x="23" y="224"/>
                  </a:lnTo>
                  <a:lnTo>
                    <a:pt x="35" y="215"/>
                  </a:lnTo>
                  <a:lnTo>
                    <a:pt x="46" y="206"/>
                  </a:lnTo>
                  <a:lnTo>
                    <a:pt x="58" y="195"/>
                  </a:lnTo>
                  <a:lnTo>
                    <a:pt x="69" y="183"/>
                  </a:lnTo>
                  <a:lnTo>
                    <a:pt x="81" y="170"/>
                  </a:lnTo>
                  <a:lnTo>
                    <a:pt x="93" y="155"/>
                  </a:lnTo>
                  <a:lnTo>
                    <a:pt x="104" y="139"/>
                  </a:lnTo>
                  <a:lnTo>
                    <a:pt x="115" y="121"/>
                  </a:lnTo>
                  <a:lnTo>
                    <a:pt x="127" y="102"/>
                  </a:lnTo>
                  <a:lnTo>
                    <a:pt x="139" y="80"/>
                  </a:lnTo>
                  <a:lnTo>
                    <a:pt x="150" y="56"/>
                  </a:lnTo>
                  <a:lnTo>
                    <a:pt x="161" y="29"/>
                  </a:lnTo>
                  <a:lnTo>
                    <a:pt x="173" y="0"/>
                  </a:lnTo>
                </a:path>
              </a:pathLst>
            </a:custGeom>
            <a:noFill/>
            <a:ln w="31750" cap="flat">
              <a:solidFill>
                <a:srgbClr val="1BA2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4090ED3-979B-4830-947C-2ED6A7C8B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" y="2630"/>
              <a:ext cx="47" cy="206"/>
            </a:xfrm>
            <a:custGeom>
              <a:avLst/>
              <a:gdLst>
                <a:gd name="T0" fmla="*/ 0 w 47"/>
                <a:gd name="T1" fmla="*/ 206 h 206"/>
                <a:gd name="T2" fmla="*/ 12 w 47"/>
                <a:gd name="T3" fmla="*/ 163 h 206"/>
                <a:gd name="T4" fmla="*/ 24 w 47"/>
                <a:gd name="T5" fmla="*/ 114 h 206"/>
                <a:gd name="T6" fmla="*/ 35 w 47"/>
                <a:gd name="T7" fmla="*/ 61 h 206"/>
                <a:gd name="T8" fmla="*/ 46 w 47"/>
                <a:gd name="T9" fmla="*/ 2 h 206"/>
                <a:gd name="T10" fmla="*/ 47 w 47"/>
                <a:gd name="T1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06">
                  <a:moveTo>
                    <a:pt x="0" y="206"/>
                  </a:moveTo>
                  <a:lnTo>
                    <a:pt x="12" y="163"/>
                  </a:lnTo>
                  <a:lnTo>
                    <a:pt x="24" y="114"/>
                  </a:lnTo>
                  <a:lnTo>
                    <a:pt x="35" y="61"/>
                  </a:lnTo>
                  <a:lnTo>
                    <a:pt x="46" y="2"/>
                  </a:lnTo>
                  <a:lnTo>
                    <a:pt x="47" y="0"/>
                  </a:lnTo>
                </a:path>
              </a:pathLst>
            </a:custGeom>
            <a:noFill/>
            <a:ln w="31750" cap="flat">
              <a:solidFill>
                <a:srgbClr val="0E548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" name="Текст 2">
            <a:extLst>
              <a:ext uri="{FF2B5EF4-FFF2-40B4-BE49-F238E27FC236}">
                <a16:creationId xmlns:a16="http://schemas.microsoft.com/office/drawing/2014/main" id="{CE3E79C2-51B9-4BC8-AC9F-78C6F9092D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20547" y="5558350"/>
            <a:ext cx="6271454" cy="11830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092B43"/>
                </a:solidFill>
              </a:defRPr>
            </a:lvl1pPr>
          </a:lstStyle>
          <a:p>
            <a:pPr lvl="0"/>
            <a:r>
              <a:rPr lang="ru-RU" dirty="0"/>
              <a:t>Максим Сидоров</a:t>
            </a:r>
            <a:br>
              <a:rPr lang="ru-RU" dirty="0"/>
            </a:br>
            <a:r>
              <a:rPr lang="ru-RU" dirty="0"/>
              <a:t>Инженер ЦИТМ «Экспонента»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24F19348-04AB-4100-B323-AEFD036DAF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12425" y="4593126"/>
            <a:ext cx="1984416" cy="66555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6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CODE</a:t>
            </a:r>
            <a:endParaRPr lang="ru-RU" dirty="0"/>
          </a:p>
        </p:txBody>
      </p:sp>
      <p:sp>
        <p:nvSpPr>
          <p:cNvPr id="17" name="Объект 16">
            <a:extLst>
              <a:ext uri="{FF2B5EF4-FFF2-40B4-BE49-F238E27FC236}">
                <a16:creationId xmlns:a16="http://schemas.microsoft.com/office/drawing/2014/main" id="{FA1EAED8-13D7-425D-9065-65ACCB8ADFF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65468" y="2204864"/>
            <a:ext cx="3307240" cy="4248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Обложка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548680"/>
            <a:ext cx="10769600" cy="762000"/>
          </a:xfrm>
          <a:prstGeom prst="rect">
            <a:avLst/>
          </a:prstGeom>
        </p:spPr>
        <p:txBody>
          <a:bodyPr/>
          <a:lstStyle>
            <a:lvl1pPr>
              <a:defRPr sz="54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 слайда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0"/>
            <a:ext cx="10769600" cy="4648200"/>
          </a:xfrm>
          <a:prstGeom prst="rect">
            <a:avLst/>
          </a:prstGeom>
        </p:spPr>
        <p:txBody>
          <a:bodyPr/>
          <a:lstStyle>
            <a:lvl1pPr>
              <a:buSzPct val="75000"/>
              <a:defRPr sz="44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>
              <a:lnSpc>
                <a:spcPct val="105000"/>
              </a:lnSpc>
              <a:defRPr sz="40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>
              <a:lnSpc>
                <a:spcPct val="105000"/>
              </a:lnSpc>
              <a:buSzPct val="75000"/>
              <a:defRPr sz="36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>
              <a:lnSpc>
                <a:spcPct val="105000"/>
              </a:lnSpc>
              <a:defRPr/>
            </a:lvl4pPr>
            <a:lvl5pPr>
              <a:lnSpc>
                <a:spcPct val="105000"/>
              </a:lnSpc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A5BFB1C9-B5FE-49EF-84C7-C68FF39709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41" y="6406851"/>
            <a:ext cx="367480" cy="367480"/>
          </a:xfrm>
          <a:prstGeom prst="rect">
            <a:avLst/>
          </a:prstGeom>
        </p:spPr>
      </p:pic>
      <p:sp>
        <p:nvSpPr>
          <p:cNvPr id="64" name="Rectangle 7">
            <a:extLst>
              <a:ext uri="{FF2B5EF4-FFF2-40B4-BE49-F238E27FC236}">
                <a16:creationId xmlns:a16="http://schemas.microsoft.com/office/drawing/2014/main" id="{36325EAE-E0FF-4280-98DC-63DC64A38042}"/>
              </a:ext>
            </a:extLst>
          </p:cNvPr>
          <p:cNvSpPr/>
          <p:nvPr userDrawn="1"/>
        </p:nvSpPr>
        <p:spPr>
          <a:xfrm>
            <a:off x="11520369" y="6406851"/>
            <a:ext cx="646383" cy="381001"/>
          </a:xfrm>
          <a:prstGeom prst="rect">
            <a:avLst/>
          </a:prstGeom>
          <a:noFill/>
          <a:ln w="12700">
            <a:noFill/>
          </a:ln>
        </p:spPr>
        <p:txBody>
          <a:bodyPr wrap="square" anchor="ctr">
            <a:noAutofit/>
          </a:bodyPr>
          <a:lstStyle/>
          <a:p>
            <a:pPr algn="ctr"/>
            <a:fld id="{47FBD1EF-0801-4063-B668-C71608ACC70F}" type="slidenum"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E548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pPr algn="ctr"/>
              <a:t>‹#›</a:t>
            </a:fld>
            <a:endParaRPr lang="en-US" sz="2000" b="1" dirty="0">
              <a:solidFill>
                <a:srgbClr val="0E5481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5E8C89-2D1E-4DD2-9D7E-2CD63F981EF9}"/>
              </a:ext>
            </a:extLst>
          </p:cNvPr>
          <p:cNvSpPr txBox="1"/>
          <p:nvPr userDrawn="1"/>
        </p:nvSpPr>
        <p:spPr>
          <a:xfrm>
            <a:off x="632921" y="6453336"/>
            <a:ext cx="5862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rgbClr val="0E5481"/>
                </a:solidFill>
                <a:latin typeface="Arial" pitchFamily="34" charset="0"/>
                <a:cs typeface="Arial" pitchFamily="34" charset="0"/>
              </a:rPr>
              <a:t>ЦЕНТР ИНЖЕНЕРНЫХ ТЕХНОЛОГИЙ И МОДЕЛИРОВАНИЯ «ЭКСПОНЕНТА»</a:t>
            </a:r>
          </a:p>
        </p:txBody>
      </p: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id="{7AB6F691-72C8-4E25-8CC4-52ED3F5DD7BB}"/>
              </a:ext>
            </a:extLst>
          </p:cNvPr>
          <p:cNvCxnSpPr>
            <a:cxnSpLocks/>
            <a:stCxn id="4" idx="3"/>
            <a:endCxn id="64" idx="1"/>
          </p:cNvCxnSpPr>
          <p:nvPr userDrawn="1"/>
        </p:nvCxnSpPr>
        <p:spPr>
          <a:xfrm>
            <a:off x="6495744" y="6591836"/>
            <a:ext cx="5024625" cy="5516"/>
          </a:xfrm>
          <a:prstGeom prst="line">
            <a:avLst/>
          </a:prstGeom>
          <a:ln w="28575">
            <a:solidFill>
              <a:srgbClr val="0E54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овый 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07368" y="1628800"/>
            <a:ext cx="11233248" cy="1008112"/>
          </a:xfrm>
          <a:prstGeom prst="rect">
            <a:avLst/>
          </a:prstGeom>
        </p:spPr>
        <p:txBody>
          <a:bodyPr/>
          <a:lstStyle>
            <a:lvl1pPr>
              <a:defRPr sz="66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dirty="0"/>
              <a:t>Заголовок раздела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0" y="2780928"/>
            <a:ext cx="12192000" cy="4077072"/>
          </a:xfrm>
          <a:prstGeom prst="rect">
            <a:avLst/>
          </a:prstGeom>
        </p:spPr>
        <p:txBody>
          <a:bodyPr/>
          <a:lstStyle>
            <a:lvl1pPr marL="0" indent="0">
              <a:buSzPct val="75000"/>
              <a:buNone/>
              <a:defRPr sz="44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>
              <a:lnSpc>
                <a:spcPct val="105000"/>
              </a:lnSpc>
              <a:defRPr sz="40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>
              <a:lnSpc>
                <a:spcPct val="105000"/>
              </a:lnSpc>
              <a:buSzPct val="75000"/>
              <a:defRPr sz="360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>
              <a:lnSpc>
                <a:spcPct val="105000"/>
              </a:lnSpc>
              <a:defRPr/>
            </a:lvl4pPr>
            <a:lvl5pPr>
              <a:lnSpc>
                <a:spcPct val="105000"/>
              </a:lnSpc>
              <a:defRPr/>
            </a:lvl5pPr>
          </a:lstStyle>
          <a:p>
            <a:pPr lvl="0"/>
            <a:r>
              <a:rPr lang="ru-RU" dirty="0"/>
              <a:t>Обложка раздела</a:t>
            </a:r>
          </a:p>
        </p:txBody>
      </p:sp>
    </p:spTree>
    <p:extLst>
      <p:ext uri="{BB962C8B-B14F-4D97-AF65-F5344CB8AC3E}">
        <p14:creationId xmlns:p14="http://schemas.microsoft.com/office/powerpoint/2010/main" val="3437877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1B3A13-9E69-48A6-B1F3-B51D9F289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906718" y="6126022"/>
            <a:ext cx="1114425" cy="6281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BD1EF-0801-4063-B668-C71608ACC70F}" type="slidenum">
              <a:rPr lang="en-US" sz="3200" b="1" smtClean="0">
                <a:solidFill>
                  <a:schemeClr val="tx2"/>
                </a:solidFill>
                <a:cs typeface="Arial" pitchFamily="34" charset="0"/>
              </a:rPr>
              <a:pPr/>
              <a:t>‹#›</a:t>
            </a:fld>
            <a:endParaRPr lang="ru-RU" sz="3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b="1" kern="1200">
          <a:solidFill>
            <a:schemeClr val="tx2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48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–"/>
        <a:defRPr sz="44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§"/>
        <a:defRPr sz="3600" kern="1200">
          <a:solidFill>
            <a:schemeClr val="tx1"/>
          </a:solidFill>
          <a:latin typeface="Calibri" panose="020F0502020204030204" pitchFamily="34" charset="0"/>
          <a:ea typeface="Open Sans" panose="020B060603050402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16">
            <a:extLst>
              <a:ext uri="{FF2B5EF4-FFF2-40B4-BE49-F238E27FC236}">
                <a16:creationId xmlns:a16="http://schemas.microsoft.com/office/drawing/2014/main" id="{CEFC9C6B-D269-4F19-A163-C70326854B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3655" y="2475879"/>
            <a:ext cx="7102147" cy="2308324"/>
          </a:xfrm>
        </p:spPr>
        <p:txBody>
          <a:bodyPr/>
          <a:lstStyle/>
          <a:p>
            <a:r>
              <a:rPr lang="ru-RU" sz="3200" dirty="0"/>
              <a:t>Исследование целесообразности применения различных методов моделирования насыщения ТТ для целей HIL-тестирования устройств РЗА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:a16="http://schemas.microsoft.com/office/drawing/2014/main" id="{E4540664-994E-46F9-AA1F-381FF1E87C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0546" y="5517232"/>
            <a:ext cx="6039300" cy="1183018"/>
          </a:xfrm>
        </p:spPr>
        <p:txBody>
          <a:bodyPr/>
          <a:lstStyle/>
          <a:p>
            <a:r>
              <a:rPr lang="ru-RU" sz="2800" dirty="0"/>
              <a:t>Тимофеев Даниил</a:t>
            </a:r>
          </a:p>
          <a:p>
            <a:r>
              <a:rPr lang="ru-RU" sz="2400" dirty="0"/>
              <a:t>Ведущий инженер лаборатории </a:t>
            </a:r>
            <a:r>
              <a:rPr lang="ru-RU" sz="2400" dirty="0" err="1"/>
              <a:t>ЦМвЭЭ</a:t>
            </a:r>
            <a:r>
              <a:rPr lang="ru-RU" sz="2400" dirty="0"/>
              <a:t> ЦИТМ «Экспонента»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1D8862-4FC1-128D-4C78-BBF436BF7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154" y="3633239"/>
            <a:ext cx="4433141" cy="2308324"/>
          </a:xfrm>
          <a:prstGeom prst="rect">
            <a:avLst/>
          </a:prstGeom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57DB689-5E73-F7BD-C3F5-FD8407FF1CD0}"/>
              </a:ext>
            </a:extLst>
          </p:cNvPr>
          <p:cNvGrpSpPr/>
          <p:nvPr/>
        </p:nvGrpSpPr>
        <p:grpSpPr>
          <a:xfrm>
            <a:off x="1559496" y="2240940"/>
            <a:ext cx="2016224" cy="1529190"/>
            <a:chOff x="1836676" y="2811139"/>
            <a:chExt cx="1080120" cy="1206578"/>
          </a:xfrm>
          <a:solidFill>
            <a:srgbClr val="A7D4F3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: скругленные углы 5">
              <a:extLst>
                <a:ext uri="{FF2B5EF4-FFF2-40B4-BE49-F238E27FC236}">
                  <a16:creationId xmlns:a16="http://schemas.microsoft.com/office/drawing/2014/main" id="{F8D564E6-E51A-90A5-0DBB-C4766BAE73D4}"/>
                </a:ext>
              </a:extLst>
            </p:cNvPr>
            <p:cNvSpPr/>
            <p:nvPr/>
          </p:nvSpPr>
          <p:spPr>
            <a:xfrm>
              <a:off x="1836676" y="2811139"/>
              <a:ext cx="1080120" cy="1033264"/>
            </a:xfrm>
            <a:prstGeom prst="roundRect">
              <a:avLst/>
            </a:prstGeom>
            <a:grpFill/>
            <a:ln>
              <a:solidFill>
                <a:srgbClr val="A7D4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  <p:sp>
          <p:nvSpPr>
            <p:cNvPr id="7" name="Равнобедренный треугольник 6">
              <a:extLst>
                <a:ext uri="{FF2B5EF4-FFF2-40B4-BE49-F238E27FC236}">
                  <a16:creationId xmlns:a16="http://schemas.microsoft.com/office/drawing/2014/main" id="{47608E94-4AB9-C546-7208-E8847407D20B}"/>
                </a:ext>
              </a:extLst>
            </p:cNvPr>
            <p:cNvSpPr/>
            <p:nvPr/>
          </p:nvSpPr>
          <p:spPr>
            <a:xfrm rot="10800000">
              <a:off x="2181153" y="3801693"/>
              <a:ext cx="360040" cy="216024"/>
            </a:xfrm>
            <a:prstGeom prst="triangle">
              <a:avLst/>
            </a:prstGeom>
            <a:grpFill/>
            <a:ln>
              <a:solidFill>
                <a:srgbClr val="A7D4F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</p:grpSp>
      <p:pic>
        <p:nvPicPr>
          <p:cNvPr id="8" name="Рисунок 7" descr="Электрическая опора со сплошной заливкой">
            <a:extLst>
              <a:ext uri="{FF2B5EF4-FFF2-40B4-BE49-F238E27FC236}">
                <a16:creationId xmlns:a16="http://schemas.microsoft.com/office/drawing/2014/main" id="{5A770055-E23B-305E-F3C6-CFC4729DB0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74354" y="2337530"/>
            <a:ext cx="1116355" cy="111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75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0719097-3117-4F11-4451-8BDE218BD84D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Моделирование ТТ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3724E49-F507-C486-69BB-F7B77F9E1A4A}"/>
              </a:ext>
            </a:extLst>
          </p:cNvPr>
          <p:cNvSpPr/>
          <p:nvPr/>
        </p:nvSpPr>
        <p:spPr>
          <a:xfrm>
            <a:off x="6278389" y="999491"/>
            <a:ext cx="5211281" cy="5309237"/>
          </a:xfrm>
          <a:prstGeom prst="roundRect">
            <a:avLst>
              <a:gd name="adj" fmla="val 523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8CBD858F-049E-F924-CB69-B4A2E76AB6F9}"/>
              </a:ext>
            </a:extLst>
          </p:cNvPr>
          <p:cNvSpPr/>
          <p:nvPr/>
        </p:nvSpPr>
        <p:spPr>
          <a:xfrm>
            <a:off x="820667" y="999491"/>
            <a:ext cx="5092946" cy="1806284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7" name="Google Shape;99;p14">
            <a:extLst>
              <a:ext uri="{FF2B5EF4-FFF2-40B4-BE49-F238E27FC236}">
                <a16:creationId xmlns:a16="http://schemas.microsoft.com/office/drawing/2014/main" id="{FF0AA734-EF01-9C12-4BAD-050F2A2DF8F4}"/>
              </a:ext>
            </a:extLst>
          </p:cNvPr>
          <p:cNvSpPr txBox="1">
            <a:spLocks/>
          </p:cNvSpPr>
          <p:nvPr/>
        </p:nvSpPr>
        <p:spPr>
          <a:xfrm>
            <a:off x="893257" y="999490"/>
            <a:ext cx="4914711" cy="180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</a:rPr>
              <a:t>Метод учета насыщения ТТ путем задания основной кривой намагничивания по точкам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3FF2853-7C7F-4D29-F170-09A83B88BB16}"/>
              </a:ext>
            </a:extLst>
          </p:cNvPr>
          <p:cNvSpPr/>
          <p:nvPr/>
        </p:nvSpPr>
        <p:spPr>
          <a:xfrm>
            <a:off x="820668" y="3140968"/>
            <a:ext cx="5092944" cy="3167758"/>
          </a:xfrm>
          <a:prstGeom prst="roundRect">
            <a:avLst>
              <a:gd name="adj" fmla="val 856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" name="Google Shape;99;p14">
            <a:extLst>
              <a:ext uri="{FF2B5EF4-FFF2-40B4-BE49-F238E27FC236}">
                <a16:creationId xmlns:a16="http://schemas.microsoft.com/office/drawing/2014/main" id="{34DF1A8E-BCD8-820D-6A1B-383B35D9DC6E}"/>
              </a:ext>
            </a:extLst>
          </p:cNvPr>
          <p:cNvSpPr txBox="1">
            <a:spLocks/>
          </p:cNvSpPr>
          <p:nvPr/>
        </p:nvSpPr>
        <p:spPr>
          <a:xfrm>
            <a:off x="820668" y="3068960"/>
            <a:ext cx="5092944" cy="3239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Простота задания характеристики;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Возможности выбора количества точек;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Без изменения характеристики нет учета остаточного насыщения.</a:t>
            </a:r>
          </a:p>
        </p:txBody>
      </p:sp>
      <p:pic>
        <p:nvPicPr>
          <p:cNvPr id="6" name="Рисунок 5" descr="Изображение выглядит как текст, линия, График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B0F1C725-F107-ADC7-ECBE-3E27BCBF4E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" t="1687" r="6641" b="-1"/>
          <a:stretch/>
        </p:blipFill>
        <p:spPr>
          <a:xfrm>
            <a:off x="6392883" y="1268760"/>
            <a:ext cx="4905860" cy="476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22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0719097-3117-4F11-4451-8BDE218BD84D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Моделирование ТТ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3724E49-F507-C486-69BB-F7B77F9E1A4A}"/>
              </a:ext>
            </a:extLst>
          </p:cNvPr>
          <p:cNvSpPr/>
          <p:nvPr/>
        </p:nvSpPr>
        <p:spPr>
          <a:xfrm>
            <a:off x="600461" y="908720"/>
            <a:ext cx="5578251" cy="5309237"/>
          </a:xfrm>
          <a:prstGeom prst="roundRect">
            <a:avLst>
              <a:gd name="adj" fmla="val 5236"/>
            </a:avLst>
          </a:prstGeom>
          <a:solidFill>
            <a:srgbClr val="F0F0F0"/>
          </a:solidFill>
          <a:ln>
            <a:solidFill>
              <a:srgbClr val="F0EFF4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8CBD858F-049E-F924-CB69-B4A2E76AB6F9}"/>
              </a:ext>
            </a:extLst>
          </p:cNvPr>
          <p:cNvSpPr/>
          <p:nvPr/>
        </p:nvSpPr>
        <p:spPr>
          <a:xfrm>
            <a:off x="6550273" y="908721"/>
            <a:ext cx="5092946" cy="1806284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7" name="Google Shape;99;p14">
            <a:extLst>
              <a:ext uri="{FF2B5EF4-FFF2-40B4-BE49-F238E27FC236}">
                <a16:creationId xmlns:a16="http://schemas.microsoft.com/office/drawing/2014/main" id="{FF0AA734-EF01-9C12-4BAD-050F2A2DF8F4}"/>
              </a:ext>
            </a:extLst>
          </p:cNvPr>
          <p:cNvSpPr txBox="1">
            <a:spLocks/>
          </p:cNvSpPr>
          <p:nvPr/>
        </p:nvSpPr>
        <p:spPr>
          <a:xfrm>
            <a:off x="6622863" y="908720"/>
            <a:ext cx="4914711" cy="180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</a:rPr>
              <a:t>Метод учета насыщения ТТ путем задания моделирования петли гистерезиса.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F3FF2853-7C7F-4D29-F170-09A83B88BB16}"/>
              </a:ext>
            </a:extLst>
          </p:cNvPr>
          <p:cNvSpPr/>
          <p:nvPr/>
        </p:nvSpPr>
        <p:spPr>
          <a:xfrm>
            <a:off x="6550274" y="3050198"/>
            <a:ext cx="5092944" cy="3167758"/>
          </a:xfrm>
          <a:prstGeom prst="roundRect">
            <a:avLst>
              <a:gd name="adj" fmla="val 856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" name="Google Shape;99;p14">
            <a:extLst>
              <a:ext uri="{FF2B5EF4-FFF2-40B4-BE49-F238E27FC236}">
                <a16:creationId xmlns:a16="http://schemas.microsoft.com/office/drawing/2014/main" id="{34DF1A8E-BCD8-820D-6A1B-383B35D9DC6E}"/>
              </a:ext>
            </a:extLst>
          </p:cNvPr>
          <p:cNvSpPr txBox="1">
            <a:spLocks/>
          </p:cNvSpPr>
          <p:nvPr/>
        </p:nvSpPr>
        <p:spPr>
          <a:xfrm>
            <a:off x="6550274" y="3171058"/>
            <a:ext cx="5092944" cy="304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Сложности поиска всех параметров стали;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Увеличенное количество затрат по времени для моделирования;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Учет всех физических явлений в разных режимах работы ТТ.</a:t>
            </a:r>
          </a:p>
        </p:txBody>
      </p:sp>
      <p:pic>
        <p:nvPicPr>
          <p:cNvPr id="3" name="Рисунок 2" descr="Изображение выглядит как линия, График, текст, Параллельный&#10;&#10;Автоматически созданное описание">
            <a:extLst>
              <a:ext uri="{FF2B5EF4-FFF2-40B4-BE49-F238E27FC236}">
                <a16:creationId xmlns:a16="http://schemas.microsoft.com/office/drawing/2014/main" id="{187D53C4-528A-9653-29D3-073E481A4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5" r="414" b="1585"/>
          <a:stretch/>
        </p:blipFill>
        <p:spPr>
          <a:xfrm>
            <a:off x="650882" y="1304314"/>
            <a:ext cx="5412535" cy="4518048"/>
          </a:xfrm>
          <a:prstGeom prst="rect">
            <a:avLst/>
          </a:prstGeom>
          <a:ln>
            <a:solidFill>
              <a:srgbClr val="F0EFF4"/>
            </a:solidFill>
          </a:ln>
        </p:spPr>
      </p:pic>
    </p:spTree>
    <p:extLst>
      <p:ext uri="{BB962C8B-B14F-4D97-AF65-F5344CB8AC3E}">
        <p14:creationId xmlns:p14="http://schemas.microsoft.com/office/powerpoint/2010/main" val="3789697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Основная кривая </a:t>
            </a:r>
            <a:r>
              <a:rPr lang="en-US" sz="3600" dirty="0"/>
              <a:t>VS </a:t>
            </a:r>
            <a:r>
              <a:rPr lang="ru-RU" sz="3600" dirty="0"/>
              <a:t>петля гистерезиса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370481A-338D-65F2-A0BD-C6183B5A1981}"/>
              </a:ext>
            </a:extLst>
          </p:cNvPr>
          <p:cNvSpPr/>
          <p:nvPr/>
        </p:nvSpPr>
        <p:spPr>
          <a:xfrm>
            <a:off x="1199454" y="4941168"/>
            <a:ext cx="9388996" cy="1368152"/>
          </a:xfrm>
          <a:prstGeom prst="roundRect">
            <a:avLst>
              <a:gd name="adj" fmla="val 1989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" name="Google Shape;93;p13">
            <a:extLst>
              <a:ext uri="{FF2B5EF4-FFF2-40B4-BE49-F238E27FC236}">
                <a16:creationId xmlns:a16="http://schemas.microsoft.com/office/drawing/2014/main" id="{1C2847E6-CFB7-365E-E5CA-1536A34C6D3A}"/>
              </a:ext>
            </a:extLst>
          </p:cNvPr>
          <p:cNvSpPr txBox="1">
            <a:spLocks/>
          </p:cNvSpPr>
          <p:nvPr/>
        </p:nvSpPr>
        <p:spPr bwMode="auto">
          <a:xfrm>
            <a:off x="1199455" y="4725144"/>
            <a:ext cx="9388997" cy="158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spcBef>
                <a:spcPts val="480"/>
              </a:spcBef>
              <a:buClr>
                <a:srgbClr val="366092"/>
              </a:buClr>
              <a:buSzPts val="2280"/>
              <a:buNone/>
            </a:pPr>
            <a:r>
              <a:rPr lang="ru-RU" sz="1800" dirty="0">
                <a:latin typeface="+mn-lt"/>
              </a:rPr>
              <a:t>Было проведено моделирование по ГОСТ Р 70358-2022 </a:t>
            </a:r>
            <a:r>
              <a:rPr lang="ru-RU" sz="1800" b="1" dirty="0">
                <a:latin typeface="+mn-lt"/>
              </a:rPr>
              <a:t>при различных типах характеристики и видах повреждений</a:t>
            </a:r>
            <a:r>
              <a:rPr lang="ru-RU" sz="1800" dirty="0">
                <a:latin typeface="+mn-lt"/>
              </a:rPr>
              <a:t>.</a:t>
            </a:r>
          </a:p>
          <a:p>
            <a:pPr marL="114300" indent="0" algn="just">
              <a:spcBef>
                <a:spcPts val="480"/>
              </a:spcBef>
              <a:buClr>
                <a:srgbClr val="366092"/>
              </a:buClr>
              <a:buSzPts val="2280"/>
              <a:buNone/>
            </a:pPr>
            <a:r>
              <a:rPr lang="ru-RU" sz="1800" dirty="0">
                <a:latin typeface="+mn-lt"/>
              </a:rPr>
              <a:t>Результаты показали незначительные отклонения по величине и форме кривой тока насыщенного ТТ.</a:t>
            </a:r>
          </a:p>
        </p:txBody>
      </p:sp>
      <p:pic>
        <p:nvPicPr>
          <p:cNvPr id="4" name="Рисунок 3" descr="Изображение выглядит как текст, диаграмма, линия, График&#10;&#10;Автоматически созданное описание">
            <a:extLst>
              <a:ext uri="{FF2B5EF4-FFF2-40B4-BE49-F238E27FC236}">
                <a16:creationId xmlns:a16="http://schemas.microsoft.com/office/drawing/2014/main" id="{064E85F2-2591-6819-6FFB-71A2F7599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7" t="3038" r="7303"/>
          <a:stretch/>
        </p:blipFill>
        <p:spPr>
          <a:xfrm>
            <a:off x="1055440" y="882243"/>
            <a:ext cx="9388996" cy="398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21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Причины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8B00CC2-970A-7ECA-4CB5-EAE99EC51ABE}"/>
              </a:ext>
            </a:extLst>
          </p:cNvPr>
          <p:cNvSpPr/>
          <p:nvPr/>
        </p:nvSpPr>
        <p:spPr>
          <a:xfrm>
            <a:off x="6096000" y="908719"/>
            <a:ext cx="5688632" cy="5327357"/>
          </a:xfrm>
          <a:prstGeom prst="roundRect">
            <a:avLst>
              <a:gd name="adj" fmla="val 5236"/>
            </a:avLst>
          </a:prstGeom>
          <a:solidFill>
            <a:srgbClr val="F0EFF4"/>
          </a:solidFill>
          <a:ln>
            <a:solidFill>
              <a:srgbClr val="F0EFF4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A4A60A2-DEEF-FE5C-4F38-2A03B44D9933}"/>
              </a:ext>
            </a:extLst>
          </p:cNvPr>
          <p:cNvSpPr/>
          <p:nvPr/>
        </p:nvSpPr>
        <p:spPr>
          <a:xfrm>
            <a:off x="394112" y="908721"/>
            <a:ext cx="5536333" cy="1806284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9" name="Google Shape;99;p14">
            <a:extLst>
              <a:ext uri="{FF2B5EF4-FFF2-40B4-BE49-F238E27FC236}">
                <a16:creationId xmlns:a16="http://schemas.microsoft.com/office/drawing/2014/main" id="{084FF4AD-9837-5B63-2485-5C09411833BC}"/>
              </a:ext>
            </a:extLst>
          </p:cNvPr>
          <p:cNvSpPr txBox="1">
            <a:spLocks/>
          </p:cNvSpPr>
          <p:nvPr/>
        </p:nvSpPr>
        <p:spPr>
          <a:xfrm>
            <a:off x="377583" y="692696"/>
            <a:ext cx="5536332" cy="2022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1800" dirty="0">
                <a:solidFill>
                  <a:schemeClr val="bg1"/>
                </a:solidFill>
              </a:rPr>
              <a:t>Марки электротехнической стали для ТТ (3408 и т.д.) имеют узкую петлю гистерезиса.</a:t>
            </a:r>
          </a:p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1800" dirty="0">
                <a:solidFill>
                  <a:schemeClr val="bg1"/>
                </a:solidFill>
              </a:rPr>
              <a:t>При КЗ рабочая точка уходит далеко в зону насыщения из-за токов в цепи намагничивания.</a:t>
            </a:r>
          </a:p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1800" b="1" dirty="0">
                <a:solidFill>
                  <a:schemeClr val="bg1"/>
                </a:solidFill>
              </a:rPr>
              <a:t>Для испытаний по ГОСТ петля не важна.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157B519-39B5-70B9-09E6-2ECD91136814}"/>
              </a:ext>
            </a:extLst>
          </p:cNvPr>
          <p:cNvSpPr/>
          <p:nvPr/>
        </p:nvSpPr>
        <p:spPr>
          <a:xfrm>
            <a:off x="394112" y="2852936"/>
            <a:ext cx="5519803" cy="3383141"/>
          </a:xfrm>
          <a:prstGeom prst="roundRect">
            <a:avLst>
              <a:gd name="adj" fmla="val 856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13" name="Рисунок 12" descr="Изображение выглядит как текст, График, линия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E5A34C8A-5FC1-E298-1431-19F35CE34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7"/>
          <a:stretch/>
        </p:blipFill>
        <p:spPr>
          <a:xfrm>
            <a:off x="633455" y="2852935"/>
            <a:ext cx="4886481" cy="3383141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линия, График, текст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BB5D39B8-DC86-82F3-EDB6-CE7A927E1C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788" y="1268760"/>
            <a:ext cx="5454089" cy="457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96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Остаточное намагничивание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09501FF-A3B9-9986-0BA2-C6208DC48194}"/>
              </a:ext>
            </a:extLst>
          </p:cNvPr>
          <p:cNvSpPr/>
          <p:nvPr/>
        </p:nvSpPr>
        <p:spPr>
          <a:xfrm>
            <a:off x="799008" y="908720"/>
            <a:ext cx="5211281" cy="5309237"/>
          </a:xfrm>
          <a:prstGeom prst="roundRect">
            <a:avLst>
              <a:gd name="adj" fmla="val 523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B7A4C56-CB71-9646-17F2-4ACB3328FA9E}"/>
              </a:ext>
            </a:extLst>
          </p:cNvPr>
          <p:cNvSpPr/>
          <p:nvPr/>
        </p:nvSpPr>
        <p:spPr>
          <a:xfrm>
            <a:off x="6232661" y="931878"/>
            <a:ext cx="5092946" cy="1806284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7" name="Google Shape;99;p14">
            <a:extLst>
              <a:ext uri="{FF2B5EF4-FFF2-40B4-BE49-F238E27FC236}">
                <a16:creationId xmlns:a16="http://schemas.microsoft.com/office/drawing/2014/main" id="{333AC3B1-D14A-F9B3-6FE2-8F38E0108DB8}"/>
              </a:ext>
            </a:extLst>
          </p:cNvPr>
          <p:cNvSpPr txBox="1">
            <a:spLocks/>
          </p:cNvSpPr>
          <p:nvPr/>
        </p:nvSpPr>
        <p:spPr>
          <a:xfrm>
            <a:off x="6305251" y="931877"/>
            <a:ext cx="4914711" cy="1806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400" b="1" dirty="0">
                <a:solidFill>
                  <a:schemeClr val="bg1"/>
                </a:solidFill>
              </a:rPr>
              <a:t>Учет остаточного намагничивания частичным спрямлением характеристики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0B528A0-4CC1-C865-6239-EDBC192E09F3}"/>
              </a:ext>
            </a:extLst>
          </p:cNvPr>
          <p:cNvSpPr/>
          <p:nvPr/>
        </p:nvSpPr>
        <p:spPr>
          <a:xfrm>
            <a:off x="6232662" y="3073355"/>
            <a:ext cx="5092944" cy="3167758"/>
          </a:xfrm>
          <a:prstGeom prst="roundRect">
            <a:avLst>
              <a:gd name="adj" fmla="val 856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1" name="Google Shape;99;p14">
            <a:extLst>
              <a:ext uri="{FF2B5EF4-FFF2-40B4-BE49-F238E27FC236}">
                <a16:creationId xmlns:a16="http://schemas.microsoft.com/office/drawing/2014/main" id="{ECA47923-5EDA-7A51-0596-40D15AC5DA32}"/>
              </a:ext>
            </a:extLst>
          </p:cNvPr>
          <p:cNvSpPr txBox="1">
            <a:spLocks/>
          </p:cNvSpPr>
          <p:nvPr/>
        </p:nvSpPr>
        <p:spPr>
          <a:xfrm>
            <a:off x="6232662" y="3001347"/>
            <a:ext cx="5092944" cy="3239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Простота задания характеристики;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Гибкое изменение вида характеристики;</a:t>
            </a:r>
          </a:p>
          <a:p>
            <a:pPr marL="457200">
              <a:spcBef>
                <a:spcPts val="480"/>
              </a:spcBef>
              <a:buClr>
                <a:srgbClr val="366092"/>
              </a:buClr>
              <a:buSzPts val="2280"/>
              <a:buFont typeface="Arial" panose="020B0604020202020204" pitchFamily="34" charset="0"/>
              <a:buChar char="•"/>
            </a:pPr>
            <a:r>
              <a:rPr lang="ru-RU" sz="2400" dirty="0"/>
              <a:t>Точность не уступает моделированию с петлей гистерезиса.</a:t>
            </a:r>
          </a:p>
        </p:txBody>
      </p:sp>
      <p:pic>
        <p:nvPicPr>
          <p:cNvPr id="13" name="Рисунок 12" descr="Изображение выглядит как текст, линия, График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69B1E0E3-090C-AC8D-EFAB-E2AC6FB1C5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" t="1903" r="6015"/>
          <a:stretch/>
        </p:blipFill>
        <p:spPr>
          <a:xfrm>
            <a:off x="924456" y="1105981"/>
            <a:ext cx="4989155" cy="490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642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B41EE736-A3CA-621E-6D37-EF8465FF37B6}"/>
              </a:ext>
            </a:extLst>
          </p:cNvPr>
          <p:cNvSpPr/>
          <p:nvPr/>
        </p:nvSpPr>
        <p:spPr>
          <a:xfrm>
            <a:off x="7680176" y="1412776"/>
            <a:ext cx="4176464" cy="1758285"/>
          </a:xfrm>
          <a:prstGeom prst="roundRect">
            <a:avLst>
              <a:gd name="adj" fmla="val 940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Остаточное намагничивание</a:t>
            </a:r>
          </a:p>
        </p:txBody>
      </p:sp>
      <p:sp>
        <p:nvSpPr>
          <p:cNvPr id="2" name="Google Shape;93;p13">
            <a:extLst>
              <a:ext uri="{FF2B5EF4-FFF2-40B4-BE49-F238E27FC236}">
                <a16:creationId xmlns:a16="http://schemas.microsoft.com/office/drawing/2014/main" id="{1C2847E6-CFB7-365E-E5CA-1536A34C6D3A}"/>
              </a:ext>
            </a:extLst>
          </p:cNvPr>
          <p:cNvSpPr txBox="1">
            <a:spLocks/>
          </p:cNvSpPr>
          <p:nvPr/>
        </p:nvSpPr>
        <p:spPr bwMode="auto">
          <a:xfrm>
            <a:off x="7649927" y="1298853"/>
            <a:ext cx="4206713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spcBef>
                <a:spcPts val="480"/>
              </a:spcBef>
              <a:buClr>
                <a:srgbClr val="366092"/>
              </a:buClr>
              <a:buSzPts val="2280"/>
              <a:buNone/>
            </a:pPr>
            <a:r>
              <a:rPr lang="ru-RU" sz="1800" dirty="0">
                <a:latin typeface="+mn-lt"/>
              </a:rPr>
              <a:t>Тесты разных методов моделирования магнитопровода в условиях остаточного намагничивания были дополнены подключением терминала РЗА. 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A203B914-E363-0580-8D49-C9BDE93AE5C4}"/>
              </a:ext>
            </a:extLst>
          </p:cNvPr>
          <p:cNvGrpSpPr/>
          <p:nvPr/>
        </p:nvGrpSpPr>
        <p:grpSpPr>
          <a:xfrm>
            <a:off x="299668" y="1365659"/>
            <a:ext cx="7272735" cy="4042850"/>
            <a:chOff x="282667" y="1360457"/>
            <a:chExt cx="7272735" cy="4042850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195841B7-66BB-2256-3A2E-9C315CA22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667" y="1454693"/>
              <a:ext cx="7272735" cy="3948614"/>
            </a:xfrm>
            <a:prstGeom prst="rect">
              <a:avLst/>
            </a:prstGeom>
          </p:spPr>
        </p:pic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A8815F2A-6C84-1754-6197-2259CE95FA7E}"/>
                </a:ext>
              </a:extLst>
            </p:cNvPr>
            <p:cNvSpPr/>
            <p:nvPr/>
          </p:nvSpPr>
          <p:spPr>
            <a:xfrm>
              <a:off x="282667" y="4221088"/>
              <a:ext cx="3528392" cy="1008112"/>
            </a:xfrm>
            <a:prstGeom prst="roundRect">
              <a:avLst>
                <a:gd name="adj" fmla="val 1422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59501439-8B59-3F5D-67F6-80C761DB5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165" y="4322553"/>
              <a:ext cx="3331395" cy="805182"/>
            </a:xfrm>
            <a:prstGeom prst="rect">
              <a:avLst/>
            </a:prstGeom>
          </p:spPr>
        </p:pic>
        <p:sp>
          <p:nvSpPr>
            <p:cNvPr id="14" name="Прямоугольник: скругленные углы 13">
              <a:extLst>
                <a:ext uri="{FF2B5EF4-FFF2-40B4-BE49-F238E27FC236}">
                  <a16:creationId xmlns:a16="http://schemas.microsoft.com/office/drawing/2014/main" id="{537BCCA6-1029-1C34-681F-8E35CED4AD28}"/>
                </a:ext>
              </a:extLst>
            </p:cNvPr>
            <p:cNvSpPr/>
            <p:nvPr/>
          </p:nvSpPr>
          <p:spPr>
            <a:xfrm>
              <a:off x="3712560" y="1556792"/>
              <a:ext cx="2618779" cy="811777"/>
            </a:xfrm>
            <a:prstGeom prst="roundRect">
              <a:avLst>
                <a:gd name="adj" fmla="val 1422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cs typeface="Arial" pitchFamily="34" charset="0"/>
              </a:endParaRPr>
            </a:p>
          </p:txBody>
        </p:sp>
        <p:sp>
          <p:nvSpPr>
            <p:cNvPr id="15" name="Google Shape;93;p13">
              <a:extLst>
                <a:ext uri="{FF2B5EF4-FFF2-40B4-BE49-F238E27FC236}">
                  <a16:creationId xmlns:a16="http://schemas.microsoft.com/office/drawing/2014/main" id="{E4C1CB0B-295F-7612-749C-63F65706649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712560" y="1360457"/>
              <a:ext cx="2474763" cy="10081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252000" rIns="91425" bIns="45700" anchor="t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4400" kern="1200">
                  <a:solidFill>
                    <a:schemeClr val="tx1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defRPr>
              </a:lvl1pPr>
              <a:lvl2pPr marL="742950" indent="-285750" algn="l" defTabSz="914400" rtl="0" eaLnBrk="1" latinLnBrk="0" hangingPunct="1">
                <a:lnSpc>
                  <a:spcPct val="105000"/>
                </a:lnSpc>
                <a:spcBef>
                  <a:spcPct val="20000"/>
                </a:spcBef>
                <a:buClr>
                  <a:schemeClr val="tx2"/>
                </a:buClr>
                <a:buFont typeface="Arial" pitchFamily="34" charset="0"/>
                <a:buChar char="–"/>
                <a:defRPr sz="4000" kern="1200">
                  <a:solidFill>
                    <a:schemeClr val="tx1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105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itchFamily="2" charset="2"/>
                <a:buChar char="§"/>
                <a:defRPr sz="3600" kern="1200">
                  <a:solidFill>
                    <a:schemeClr val="tx1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105000"/>
                </a:lnSpc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105000"/>
                </a:lnSpc>
                <a:spcBef>
                  <a:spcPct val="20000"/>
                </a:spcBef>
                <a:buClr>
                  <a:schemeClr val="tx2"/>
                </a:buClr>
                <a:buFont typeface="Arial" pitchFamily="34" charset="0"/>
                <a:buChar char="»"/>
                <a:defRPr sz="1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4300" indent="0" algn="just">
                <a:spcBef>
                  <a:spcPts val="480"/>
                </a:spcBef>
                <a:buClr>
                  <a:srgbClr val="366092"/>
                </a:buClr>
                <a:buSzPts val="2280"/>
                <a:buNone/>
              </a:pPr>
              <a:r>
                <a:rPr lang="ru-RU" sz="1800" dirty="0">
                  <a:latin typeface="+mn-lt"/>
                </a:rPr>
                <a:t>Терминал резервных защит ЛЭП</a:t>
              </a:r>
            </a:p>
          </p:txBody>
        </p:sp>
      </p:grp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3CB0C13D-5848-EE7B-72D3-33C1AE3CA46E}"/>
              </a:ext>
            </a:extLst>
          </p:cNvPr>
          <p:cNvSpPr/>
          <p:nvPr/>
        </p:nvSpPr>
        <p:spPr>
          <a:xfrm>
            <a:off x="7649927" y="3473732"/>
            <a:ext cx="4206713" cy="1760670"/>
          </a:xfrm>
          <a:prstGeom prst="roundRect">
            <a:avLst>
              <a:gd name="adj" fmla="val 11671"/>
            </a:avLst>
          </a:prstGeom>
          <a:solidFill>
            <a:srgbClr val="F3F3F3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2D1EC-C3F3-D8F4-C5ED-91A9125BEEEB}"/>
              </a:ext>
            </a:extLst>
          </p:cNvPr>
          <p:cNvSpPr txBox="1"/>
          <p:nvPr/>
        </p:nvSpPr>
        <p:spPr>
          <a:xfrm>
            <a:off x="7680175" y="3603108"/>
            <a:ext cx="409894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indent="0" algn="just">
              <a:spcBef>
                <a:spcPts val="480"/>
              </a:spcBef>
              <a:buClr>
                <a:srgbClr val="366092"/>
              </a:buClr>
              <a:buSzPts val="2280"/>
              <a:buNone/>
            </a:pPr>
            <a:r>
              <a:rPr lang="ru-RU" sz="1800" b="1" dirty="0">
                <a:latin typeface="+mn-lt"/>
              </a:rPr>
              <a:t>Работа терминала ДЗ в цикле неуспешного АПВ</a:t>
            </a:r>
            <a:r>
              <a:rPr lang="ru-RU" sz="1800" dirty="0">
                <a:latin typeface="+mn-lt"/>
              </a:rPr>
              <a:t>, с учетом </a:t>
            </a:r>
            <a:r>
              <a:rPr lang="ru-RU" sz="1800" b="1" dirty="0">
                <a:latin typeface="+mn-lt"/>
              </a:rPr>
              <a:t>остаточное намагничивание 0,86</a:t>
            </a:r>
            <a:r>
              <a:rPr lang="ru-RU" sz="1800" dirty="0">
                <a:latin typeface="+mn-lt"/>
              </a:rPr>
              <a:t> после первичного отключения </a:t>
            </a:r>
            <a:r>
              <a:rPr lang="ru-RU" sz="1800" b="1" dirty="0">
                <a:latin typeface="+mn-lt"/>
              </a:rPr>
              <a:t>КЗ на границе зоны 1 ступени.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0061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Остаточное намагничивание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D0330C1-11D2-008A-A5A6-E71A272E89FB}"/>
              </a:ext>
            </a:extLst>
          </p:cNvPr>
          <p:cNvSpPr/>
          <p:nvPr/>
        </p:nvSpPr>
        <p:spPr>
          <a:xfrm>
            <a:off x="474382" y="4897281"/>
            <a:ext cx="5265666" cy="400110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10CEC1E-CE27-B32F-DD8B-E19C861CEEA5}"/>
              </a:ext>
            </a:extLst>
          </p:cNvPr>
          <p:cNvSpPr/>
          <p:nvPr/>
        </p:nvSpPr>
        <p:spPr>
          <a:xfrm>
            <a:off x="6162295" y="4894782"/>
            <a:ext cx="5265666" cy="400110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79FD6338-B3C0-9D02-5070-A1499F854627}"/>
              </a:ext>
            </a:extLst>
          </p:cNvPr>
          <p:cNvSpPr/>
          <p:nvPr/>
        </p:nvSpPr>
        <p:spPr>
          <a:xfrm>
            <a:off x="474382" y="5487803"/>
            <a:ext cx="10953579" cy="821516"/>
          </a:xfrm>
          <a:prstGeom prst="roundRect">
            <a:avLst>
              <a:gd name="adj" fmla="val 1989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" name="Google Shape;93;p13">
            <a:extLst>
              <a:ext uri="{FF2B5EF4-FFF2-40B4-BE49-F238E27FC236}">
                <a16:creationId xmlns:a16="http://schemas.microsoft.com/office/drawing/2014/main" id="{1C2847E6-CFB7-365E-E5CA-1536A34C6D3A}"/>
              </a:ext>
            </a:extLst>
          </p:cNvPr>
          <p:cNvSpPr txBox="1">
            <a:spLocks/>
          </p:cNvSpPr>
          <p:nvPr/>
        </p:nvSpPr>
        <p:spPr bwMode="auto">
          <a:xfrm>
            <a:off x="474382" y="5157192"/>
            <a:ext cx="10769601" cy="1093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just">
              <a:spcBef>
                <a:spcPts val="480"/>
              </a:spcBef>
              <a:buClr>
                <a:srgbClr val="366092"/>
              </a:buClr>
              <a:buSzPts val="2280"/>
              <a:buNone/>
            </a:pPr>
            <a:r>
              <a:rPr lang="ru-RU" sz="1800" dirty="0">
                <a:latin typeface="+mn-lt"/>
              </a:rPr>
              <a:t>Результаты показали незначительные отклонения по величине и форме кривой тока насыщенного ТТ даже в условиях </a:t>
            </a:r>
            <a:r>
              <a:rPr lang="ru-RU" sz="1800" b="1" dirty="0">
                <a:latin typeface="+mn-lt"/>
              </a:rPr>
              <a:t>опыта</a:t>
            </a:r>
            <a:r>
              <a:rPr lang="ru-RU" sz="1800" dirty="0">
                <a:latin typeface="+mn-lt"/>
              </a:rPr>
              <a:t> с </a:t>
            </a:r>
            <a:r>
              <a:rPr lang="ru-RU" sz="1800" b="1" dirty="0">
                <a:latin typeface="+mn-lt"/>
              </a:rPr>
              <a:t>остаточным намагничиванием</a:t>
            </a:r>
            <a:r>
              <a:rPr lang="ru-RU" sz="1800" dirty="0">
                <a:latin typeface="+mn-lt"/>
              </a:rPr>
              <a:t>. </a:t>
            </a:r>
            <a:r>
              <a:rPr lang="ru-RU" sz="1800" b="1" dirty="0">
                <a:latin typeface="+mn-lt"/>
              </a:rPr>
              <a:t>Вторичное оборудование в виде терминала РЗА также не «заметило» разницы.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710294-C208-F5D9-DDE4-A04BF10C0EB4}"/>
              </a:ext>
            </a:extLst>
          </p:cNvPr>
          <p:cNvSpPr txBox="1"/>
          <p:nvPr/>
        </p:nvSpPr>
        <p:spPr>
          <a:xfrm>
            <a:off x="1729308" y="4894782"/>
            <a:ext cx="27483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b="1" dirty="0">
                <a:solidFill>
                  <a:schemeClr val="bg1"/>
                </a:solidFill>
                <a:cs typeface="Arial" pitchFamily="34" charset="0"/>
              </a:rPr>
              <a:t>Первое отключение КЗ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2216DBD-CE39-3E9A-DCDB-003A84087E34}"/>
              </a:ext>
            </a:extLst>
          </p:cNvPr>
          <p:cNvSpPr txBox="1"/>
          <p:nvPr/>
        </p:nvSpPr>
        <p:spPr>
          <a:xfrm>
            <a:off x="7134256" y="4894782"/>
            <a:ext cx="3321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b="1" dirty="0">
                <a:solidFill>
                  <a:schemeClr val="bg1"/>
                </a:solidFill>
                <a:cs typeface="Arial" pitchFamily="34" charset="0"/>
              </a:rPr>
              <a:t>Включение на КЗ после АПВ</a:t>
            </a:r>
          </a:p>
        </p:txBody>
      </p:sp>
      <p:pic>
        <p:nvPicPr>
          <p:cNvPr id="8" name="Рисунок 7" descr="Изображение выглядит как текст, снимок экрана, Шрифт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FF1DA0ED-84A5-24F8-CDE0-84A87E0A4B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9" t="3195" r="7175" b="1754"/>
          <a:stretch/>
        </p:blipFill>
        <p:spPr>
          <a:xfrm>
            <a:off x="6416366" y="919155"/>
            <a:ext cx="4757522" cy="3910141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снимок экрана, диаграмма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F32075A4-33B0-ABB6-DFD4-CC54937497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t="2911" r="6000" b="2094"/>
          <a:stretch/>
        </p:blipFill>
        <p:spPr>
          <a:xfrm>
            <a:off x="635478" y="878298"/>
            <a:ext cx="4935975" cy="399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09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FBDAC942-D4A9-D539-EC77-C1FC9A1C61EB}"/>
              </a:ext>
            </a:extLst>
          </p:cNvPr>
          <p:cNvSpPr/>
          <p:nvPr/>
        </p:nvSpPr>
        <p:spPr>
          <a:xfrm>
            <a:off x="731951" y="4499570"/>
            <a:ext cx="10634662" cy="1440160"/>
          </a:xfrm>
          <a:prstGeom prst="roundRect">
            <a:avLst>
              <a:gd name="adj" fmla="val 10137"/>
            </a:avLst>
          </a:prstGeom>
          <a:solidFill>
            <a:srgbClr val="F0F0F0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7" name="Заголовок 3">
            <a:extLst>
              <a:ext uri="{FF2B5EF4-FFF2-40B4-BE49-F238E27FC236}">
                <a16:creationId xmlns:a16="http://schemas.microsoft.com/office/drawing/2014/main" id="{AB2836C2-12DE-1DBA-6D5C-B3114283620E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Заключение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A9BCC33A-BB23-E41D-6611-71DE5AD6B322}"/>
              </a:ext>
            </a:extLst>
          </p:cNvPr>
          <p:cNvSpPr/>
          <p:nvPr/>
        </p:nvSpPr>
        <p:spPr>
          <a:xfrm>
            <a:off x="695680" y="1073696"/>
            <a:ext cx="10634662" cy="1440160"/>
          </a:xfrm>
          <a:prstGeom prst="roundRect">
            <a:avLst>
              <a:gd name="adj" fmla="val 10137"/>
            </a:avLst>
          </a:prstGeom>
          <a:solidFill>
            <a:srgbClr val="F0F0F0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54B8586-0446-48AE-7688-CEF9547FDCFB}"/>
              </a:ext>
            </a:extLst>
          </p:cNvPr>
          <p:cNvSpPr/>
          <p:nvPr/>
        </p:nvSpPr>
        <p:spPr>
          <a:xfrm>
            <a:off x="690861" y="2786633"/>
            <a:ext cx="10634662" cy="1440160"/>
          </a:xfrm>
          <a:prstGeom prst="roundRect">
            <a:avLst>
              <a:gd name="adj" fmla="val 10137"/>
            </a:avLst>
          </a:prstGeom>
          <a:solidFill>
            <a:srgbClr val="F0F0F0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5" name="Google Shape;117;p17">
            <a:extLst>
              <a:ext uri="{FF2B5EF4-FFF2-40B4-BE49-F238E27FC236}">
                <a16:creationId xmlns:a16="http://schemas.microsoft.com/office/drawing/2014/main" id="{2EA7E160-46AD-1653-1186-08F24EB7108C}"/>
              </a:ext>
            </a:extLst>
          </p:cNvPr>
          <p:cNvSpPr txBox="1">
            <a:spLocks/>
          </p:cNvSpPr>
          <p:nvPr/>
        </p:nvSpPr>
        <p:spPr bwMode="auto">
          <a:xfrm>
            <a:off x="922545" y="2806688"/>
            <a:ext cx="10346910" cy="12847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252000" rIns="91425" bIns="45700" rtlCol="0" anchor="t" anchorCtr="0">
            <a:normAutofit/>
          </a:bodyPr>
          <a:lstStyle>
            <a:lvl1pPr marL="171450" indent="-171450" algn="l" defTabSz="685800" eaLnBrk="1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b="1" dirty="0">
                <a:solidFill>
                  <a:srgbClr val="063157"/>
                </a:solidFill>
              </a:rPr>
              <a:t>Проанализированы способы моделирования для целей тестирования терминалов в условиях насыщения ТТ</a:t>
            </a:r>
          </a:p>
        </p:txBody>
      </p:sp>
      <p:sp>
        <p:nvSpPr>
          <p:cNvPr id="6" name="Google Shape;117;p17">
            <a:extLst>
              <a:ext uri="{FF2B5EF4-FFF2-40B4-BE49-F238E27FC236}">
                <a16:creationId xmlns:a16="http://schemas.microsoft.com/office/drawing/2014/main" id="{1D8D41AC-98F1-1876-0596-8E571564B045}"/>
              </a:ext>
            </a:extLst>
          </p:cNvPr>
          <p:cNvSpPr txBox="1">
            <a:spLocks/>
          </p:cNvSpPr>
          <p:nvPr/>
        </p:nvSpPr>
        <p:spPr bwMode="auto">
          <a:xfrm>
            <a:off x="922545" y="1073130"/>
            <a:ext cx="10346910" cy="12847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252000" rIns="91425" bIns="45700" rtlCol="0" anchor="t" anchorCtr="0">
            <a:normAutofit/>
          </a:bodyPr>
          <a:lstStyle>
            <a:lvl1pPr marL="171450" indent="-171450" algn="l" defTabSz="685800" eaLnBrk="1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b="1" dirty="0">
                <a:solidFill>
                  <a:srgbClr val="063157"/>
                </a:solidFill>
              </a:rPr>
              <a:t>Показаны возможности российского комплекса для моделирования КПМ РИТМ</a:t>
            </a:r>
          </a:p>
        </p:txBody>
      </p:sp>
      <p:sp>
        <p:nvSpPr>
          <p:cNvPr id="7" name="Google Shape;117;p17">
            <a:extLst>
              <a:ext uri="{FF2B5EF4-FFF2-40B4-BE49-F238E27FC236}">
                <a16:creationId xmlns:a16="http://schemas.microsoft.com/office/drawing/2014/main" id="{D7A56D49-12D7-19E9-F7AC-97FE361C14AC}"/>
              </a:ext>
            </a:extLst>
          </p:cNvPr>
          <p:cNvSpPr txBox="1">
            <a:spLocks/>
          </p:cNvSpPr>
          <p:nvPr/>
        </p:nvSpPr>
        <p:spPr bwMode="auto">
          <a:xfrm>
            <a:off x="875827" y="4495647"/>
            <a:ext cx="10346910" cy="12847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252000" rIns="91425" bIns="45700" rtlCol="0" anchor="t" anchorCtr="0">
            <a:normAutofit/>
          </a:bodyPr>
          <a:lstStyle>
            <a:lvl1pPr marL="171450" indent="-171450" algn="l" defTabSz="685800" eaLnBrk="1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eaLnBrk="1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600" b="1" dirty="0">
                <a:solidFill>
                  <a:srgbClr val="063157"/>
                </a:solidFill>
              </a:rPr>
              <a:t>Подробно, не всегда эффективно. Проводите моделирование под свои задачи с умом на отечественных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216340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3A7F08-553A-4F5E-B833-7F906AF6BB01}"/>
              </a:ext>
            </a:extLst>
          </p:cNvPr>
          <p:cNvSpPr/>
          <p:nvPr/>
        </p:nvSpPr>
        <p:spPr>
          <a:xfrm>
            <a:off x="0" y="0"/>
            <a:ext cx="12192000" cy="23268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26328D-1862-43B2-A0EC-5525DA849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476672"/>
            <a:ext cx="11863580" cy="13001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E26A85-802B-4E30-BD72-4B6E5D775865}"/>
              </a:ext>
            </a:extLst>
          </p:cNvPr>
          <p:cNvSpPr txBox="1"/>
          <p:nvPr/>
        </p:nvSpPr>
        <p:spPr>
          <a:xfrm>
            <a:off x="3132174" y="4860912"/>
            <a:ext cx="6372708" cy="152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Clr>
                <a:srgbClr val="0E5481"/>
              </a:buClr>
              <a:buSzPct val="80000"/>
            </a:pPr>
            <a:r>
              <a:rPr lang="ru-RU" sz="4000" b="1" dirty="0"/>
              <a:t>Спасибо за внимание!</a:t>
            </a:r>
          </a:p>
          <a:p>
            <a:pPr algn="ctr">
              <a:lnSpc>
                <a:spcPct val="120000"/>
              </a:lnSpc>
              <a:buClr>
                <a:srgbClr val="0E5481"/>
              </a:buClr>
              <a:buSzPct val="80000"/>
            </a:pPr>
            <a:r>
              <a:rPr lang="ru-RU" sz="4000" dirty="0"/>
              <a:t>Задавайте Ваши вопросы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D05AC0-F2E9-864E-39E3-F81C81A1C9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086" y1="13438" x2="38917" y2="13906"/>
                        <a14:foregroundMark x1="38071" y1="14688" x2="38240" y2="15937"/>
                        <a14:foregroundMark x1="38240" y1="16875" x2="38240" y2="17344"/>
                        <a14:foregroundMark x1="37733" y1="16172" x2="37733" y2="15547"/>
                        <a14:foregroundMark x1="37902" y1="16172" x2="38917" y2="18203"/>
                        <a14:foregroundMark x1="39086" y1="18281" x2="39086" y2="18281"/>
                        <a14:foregroundMark x1="40948" y1="12031" x2="45347" y2="11094"/>
                        <a14:foregroundMark x1="46531" y1="10625" x2="50254" y2="10625"/>
                        <a14:foregroundMark x1="51607" y1="10625" x2="52115" y2="10625"/>
                        <a14:foregroundMark x1="53299" y1="10313" x2="55499" y2="11172"/>
                        <a14:foregroundMark x1="57360" y1="11406" x2="59391" y2="12734"/>
                        <a14:foregroundMark x1="60237" y1="13281" x2="61083" y2="14531"/>
                        <a14:foregroundMark x1="62267" y1="14844" x2="62098" y2="16016"/>
                        <a14:foregroundMark x1="61252" y1="18281" x2="62267" y2="17188"/>
                      </a14:backgroundRemoval>
                    </a14:imgEffect>
                  </a14:imgLayer>
                </a14:imgProps>
              </a:ext>
            </a:extLst>
          </a:blip>
          <a:srcRect t="22509" b="41201"/>
          <a:stretch/>
        </p:blipFill>
        <p:spPr>
          <a:xfrm>
            <a:off x="4655840" y="2492896"/>
            <a:ext cx="3325376" cy="261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32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Прямоугольник: скругленные углы 54">
            <a:extLst>
              <a:ext uri="{FF2B5EF4-FFF2-40B4-BE49-F238E27FC236}">
                <a16:creationId xmlns:a16="http://schemas.microsoft.com/office/drawing/2014/main" id="{16E036BE-2445-0402-D42A-F84F03D5E90E}"/>
              </a:ext>
            </a:extLst>
          </p:cNvPr>
          <p:cNvSpPr/>
          <p:nvPr/>
        </p:nvSpPr>
        <p:spPr>
          <a:xfrm>
            <a:off x="622776" y="1268760"/>
            <a:ext cx="10441159" cy="1254497"/>
          </a:xfrm>
          <a:prstGeom prst="roundRect">
            <a:avLst>
              <a:gd name="adj" fmla="val 11798"/>
            </a:avLst>
          </a:prstGeom>
          <a:solidFill>
            <a:srgbClr val="0E5481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1042848" cy="762000"/>
          </a:xfrm>
        </p:spPr>
        <p:txBody>
          <a:bodyPr/>
          <a:lstStyle/>
          <a:p>
            <a:r>
              <a:rPr lang="ru-RU" sz="3600" dirty="0"/>
              <a:t>Рассматриваемые вопросы</a:t>
            </a:r>
          </a:p>
        </p:txBody>
      </p:sp>
      <p:sp>
        <p:nvSpPr>
          <p:cNvPr id="11" name="Google Shape;568;p49">
            <a:extLst>
              <a:ext uri="{FF2B5EF4-FFF2-40B4-BE49-F238E27FC236}">
                <a16:creationId xmlns:a16="http://schemas.microsoft.com/office/drawing/2014/main" id="{BC61019B-B2F9-D850-C344-3A3B6B5E88D8}"/>
              </a:ext>
            </a:extLst>
          </p:cNvPr>
          <p:cNvSpPr txBox="1">
            <a:spLocks/>
          </p:cNvSpPr>
          <p:nvPr/>
        </p:nvSpPr>
        <p:spPr>
          <a:xfrm>
            <a:off x="1629493" y="1357361"/>
            <a:ext cx="8834149" cy="10454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Применение программно-аппаратных комплексов моделирования реального времени для целей РЗА</a:t>
            </a:r>
          </a:p>
        </p:txBody>
      </p:sp>
      <p:sp>
        <p:nvSpPr>
          <p:cNvPr id="12" name="Google Shape;569;p49">
            <a:extLst>
              <a:ext uri="{FF2B5EF4-FFF2-40B4-BE49-F238E27FC236}">
                <a16:creationId xmlns:a16="http://schemas.microsoft.com/office/drawing/2014/main" id="{019167A7-E59B-721C-CCC1-6888C44E8DB0}"/>
              </a:ext>
            </a:extLst>
          </p:cNvPr>
          <p:cNvSpPr/>
          <p:nvPr/>
        </p:nvSpPr>
        <p:spPr>
          <a:xfrm>
            <a:off x="777283" y="1557829"/>
            <a:ext cx="707927" cy="704848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570;p49">
            <a:extLst>
              <a:ext uri="{FF2B5EF4-FFF2-40B4-BE49-F238E27FC236}">
                <a16:creationId xmlns:a16="http://schemas.microsoft.com/office/drawing/2014/main" id="{262807EA-4C7B-F39F-6ED3-6C1EBF78D3CB}"/>
              </a:ext>
            </a:extLst>
          </p:cNvPr>
          <p:cNvSpPr txBox="1">
            <a:spLocks/>
          </p:cNvSpPr>
          <p:nvPr/>
        </p:nvSpPr>
        <p:spPr>
          <a:xfrm>
            <a:off x="777284" y="1557829"/>
            <a:ext cx="707926" cy="704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2800" b="1" dirty="0">
                <a:solidFill>
                  <a:srgbClr val="04364E"/>
                </a:solidFill>
                <a:latin typeface="+mn-lt"/>
              </a:rPr>
              <a:t>01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EDF78F0-E655-A906-DF0C-601028FD14D2}"/>
              </a:ext>
            </a:extLst>
          </p:cNvPr>
          <p:cNvSpPr/>
          <p:nvPr/>
        </p:nvSpPr>
        <p:spPr>
          <a:xfrm>
            <a:off x="622776" y="2790826"/>
            <a:ext cx="10441159" cy="1254497"/>
          </a:xfrm>
          <a:prstGeom prst="roundRect">
            <a:avLst>
              <a:gd name="adj" fmla="val 13667"/>
            </a:avLst>
          </a:prstGeom>
          <a:solidFill>
            <a:srgbClr val="0E5481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Google Shape;568;p49">
            <a:extLst>
              <a:ext uri="{FF2B5EF4-FFF2-40B4-BE49-F238E27FC236}">
                <a16:creationId xmlns:a16="http://schemas.microsoft.com/office/drawing/2014/main" id="{10E09D8D-3EF1-21CF-72B4-2A5991B8F6E2}"/>
              </a:ext>
            </a:extLst>
          </p:cNvPr>
          <p:cNvSpPr txBox="1">
            <a:spLocks/>
          </p:cNvSpPr>
          <p:nvPr/>
        </p:nvSpPr>
        <p:spPr>
          <a:xfrm>
            <a:off x="1629493" y="2879427"/>
            <a:ext cx="8834149" cy="10454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Google Shape;569;p49">
            <a:extLst>
              <a:ext uri="{FF2B5EF4-FFF2-40B4-BE49-F238E27FC236}">
                <a16:creationId xmlns:a16="http://schemas.microsoft.com/office/drawing/2014/main" id="{7F180754-5204-DBD4-8702-287557719E24}"/>
              </a:ext>
            </a:extLst>
          </p:cNvPr>
          <p:cNvSpPr/>
          <p:nvPr/>
        </p:nvSpPr>
        <p:spPr>
          <a:xfrm>
            <a:off x="777283" y="3079895"/>
            <a:ext cx="707927" cy="704848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570;p49">
            <a:extLst>
              <a:ext uri="{FF2B5EF4-FFF2-40B4-BE49-F238E27FC236}">
                <a16:creationId xmlns:a16="http://schemas.microsoft.com/office/drawing/2014/main" id="{98F265E6-CFEA-5261-4CBA-34CE87984A2F}"/>
              </a:ext>
            </a:extLst>
          </p:cNvPr>
          <p:cNvSpPr txBox="1">
            <a:spLocks/>
          </p:cNvSpPr>
          <p:nvPr/>
        </p:nvSpPr>
        <p:spPr>
          <a:xfrm>
            <a:off x="777284" y="3079895"/>
            <a:ext cx="707926" cy="704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2800" b="1" dirty="0">
                <a:solidFill>
                  <a:srgbClr val="04364E"/>
                </a:solidFill>
                <a:latin typeface="+mn-lt"/>
              </a:rPr>
              <a:t>02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3C209675-C580-4B4F-C7E7-6FDDCEF93D31}"/>
              </a:ext>
            </a:extLst>
          </p:cNvPr>
          <p:cNvSpPr/>
          <p:nvPr/>
        </p:nvSpPr>
        <p:spPr>
          <a:xfrm>
            <a:off x="622776" y="4375002"/>
            <a:ext cx="10441159" cy="1254497"/>
          </a:xfrm>
          <a:prstGeom prst="roundRect">
            <a:avLst>
              <a:gd name="adj" fmla="val 10863"/>
            </a:avLst>
          </a:prstGeom>
          <a:solidFill>
            <a:srgbClr val="0E5481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4" name="Google Shape;568;p49">
            <a:extLst>
              <a:ext uri="{FF2B5EF4-FFF2-40B4-BE49-F238E27FC236}">
                <a16:creationId xmlns:a16="http://schemas.microsoft.com/office/drawing/2014/main" id="{7155840C-FA41-76F3-BC1A-CB039114FCA0}"/>
              </a:ext>
            </a:extLst>
          </p:cNvPr>
          <p:cNvSpPr txBox="1">
            <a:spLocks/>
          </p:cNvSpPr>
          <p:nvPr/>
        </p:nvSpPr>
        <p:spPr>
          <a:xfrm>
            <a:off x="1629493" y="4463603"/>
            <a:ext cx="8834149" cy="10454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Вопросы эффективности и глубины моделирования для задач РЗА на примере насыщения ТТ</a:t>
            </a:r>
          </a:p>
        </p:txBody>
      </p:sp>
      <p:sp>
        <p:nvSpPr>
          <p:cNvPr id="25" name="Google Shape;569;p49">
            <a:extLst>
              <a:ext uri="{FF2B5EF4-FFF2-40B4-BE49-F238E27FC236}">
                <a16:creationId xmlns:a16="http://schemas.microsoft.com/office/drawing/2014/main" id="{4708F855-4CF1-721B-8647-57D850B1D41B}"/>
              </a:ext>
            </a:extLst>
          </p:cNvPr>
          <p:cNvSpPr/>
          <p:nvPr/>
        </p:nvSpPr>
        <p:spPr>
          <a:xfrm>
            <a:off x="777283" y="4664071"/>
            <a:ext cx="707927" cy="704848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570;p49">
            <a:extLst>
              <a:ext uri="{FF2B5EF4-FFF2-40B4-BE49-F238E27FC236}">
                <a16:creationId xmlns:a16="http://schemas.microsoft.com/office/drawing/2014/main" id="{715BA598-0449-03CF-8F64-2072690E38E7}"/>
              </a:ext>
            </a:extLst>
          </p:cNvPr>
          <p:cNvSpPr txBox="1">
            <a:spLocks/>
          </p:cNvSpPr>
          <p:nvPr/>
        </p:nvSpPr>
        <p:spPr>
          <a:xfrm>
            <a:off x="777284" y="4664071"/>
            <a:ext cx="707926" cy="7048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2800" b="1" dirty="0">
                <a:solidFill>
                  <a:srgbClr val="04364E"/>
                </a:solidFill>
                <a:latin typeface="+mn-lt"/>
              </a:rPr>
              <a:t>03</a:t>
            </a:r>
          </a:p>
        </p:txBody>
      </p:sp>
      <p:sp>
        <p:nvSpPr>
          <p:cNvPr id="39" name="Google Shape;568;p49">
            <a:extLst>
              <a:ext uri="{FF2B5EF4-FFF2-40B4-BE49-F238E27FC236}">
                <a16:creationId xmlns:a16="http://schemas.microsoft.com/office/drawing/2014/main" id="{D433022F-B00B-04B6-D397-C35A2642750F}"/>
              </a:ext>
            </a:extLst>
          </p:cNvPr>
          <p:cNvSpPr txBox="1">
            <a:spLocks/>
          </p:cNvSpPr>
          <p:nvPr/>
        </p:nvSpPr>
        <p:spPr>
          <a:xfrm>
            <a:off x="1630898" y="2879427"/>
            <a:ext cx="8834149" cy="10454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2800" b="1" dirty="0">
                <a:solidFill>
                  <a:schemeClr val="bg1"/>
                </a:solidFill>
                <a:latin typeface="+mn-lt"/>
              </a:rPr>
              <a:t>Возможности КПМ РИТМ для </a:t>
            </a:r>
            <a:r>
              <a:rPr lang="en-US" sz="2800" b="1" dirty="0">
                <a:solidFill>
                  <a:schemeClr val="bg1"/>
                </a:solidFill>
                <a:latin typeface="+mn-lt"/>
              </a:rPr>
              <a:t>HIL</a:t>
            </a:r>
            <a:r>
              <a:rPr lang="ru-RU" sz="2800" b="1" dirty="0">
                <a:solidFill>
                  <a:schemeClr val="bg1"/>
                </a:solidFill>
                <a:latin typeface="+mn-lt"/>
              </a:rPr>
              <a:t>-тестирования терминалов РЗА при насыщении ТТ</a:t>
            </a:r>
          </a:p>
        </p:txBody>
      </p:sp>
    </p:spTree>
    <p:extLst>
      <p:ext uri="{BB962C8B-B14F-4D97-AF65-F5344CB8AC3E}">
        <p14:creationId xmlns:p14="http://schemas.microsoft.com/office/powerpoint/2010/main" val="602112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Прямоугольник: скругленные углы 54">
            <a:extLst>
              <a:ext uri="{FF2B5EF4-FFF2-40B4-BE49-F238E27FC236}">
                <a16:creationId xmlns:a16="http://schemas.microsoft.com/office/drawing/2014/main" id="{16E036BE-2445-0402-D42A-F84F03D5E90E}"/>
              </a:ext>
            </a:extLst>
          </p:cNvPr>
          <p:cNvSpPr/>
          <p:nvPr/>
        </p:nvSpPr>
        <p:spPr>
          <a:xfrm>
            <a:off x="695400" y="1022648"/>
            <a:ext cx="5188826" cy="5057096"/>
          </a:xfrm>
          <a:prstGeom prst="roundRect">
            <a:avLst>
              <a:gd name="adj" fmla="val 4322"/>
            </a:avLst>
          </a:prstGeom>
          <a:solidFill>
            <a:srgbClr val="0E5481"/>
          </a:solidFill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2" name="Google Shape;561;p49">
            <a:extLst>
              <a:ext uri="{FF2B5EF4-FFF2-40B4-BE49-F238E27FC236}">
                <a16:creationId xmlns:a16="http://schemas.microsoft.com/office/drawing/2014/main" id="{18EF4293-4EAE-B899-A3E4-750CF293F73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9" b="9"/>
          <a:stretch/>
        </p:blipFill>
        <p:spPr>
          <a:xfrm>
            <a:off x="6276684" y="1022654"/>
            <a:ext cx="5219916" cy="5129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1042848" cy="762000"/>
          </a:xfrm>
        </p:spPr>
        <p:txBody>
          <a:bodyPr/>
          <a:lstStyle/>
          <a:p>
            <a:r>
              <a:rPr lang="ru-RU" sz="3600" dirty="0"/>
              <a:t>Моделирование в электроэнергетике</a:t>
            </a:r>
          </a:p>
        </p:txBody>
      </p:sp>
      <p:sp>
        <p:nvSpPr>
          <p:cNvPr id="7" name="Google Shape;564;p49">
            <a:extLst>
              <a:ext uri="{FF2B5EF4-FFF2-40B4-BE49-F238E27FC236}">
                <a16:creationId xmlns:a16="http://schemas.microsoft.com/office/drawing/2014/main" id="{A54C5FB8-7D4B-B314-F000-23C63314B8AC}"/>
              </a:ext>
            </a:extLst>
          </p:cNvPr>
          <p:cNvSpPr txBox="1">
            <a:spLocks/>
          </p:cNvSpPr>
          <p:nvPr/>
        </p:nvSpPr>
        <p:spPr>
          <a:xfrm>
            <a:off x="883859" y="1298629"/>
            <a:ext cx="4680388" cy="4950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>
                <a:solidFill>
                  <a:schemeClr val="tx2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pPr>
              <a:spcBef>
                <a:spcPts val="0"/>
              </a:spcBef>
              <a:buSzPts val="990"/>
            </a:pPr>
            <a:r>
              <a:rPr lang="ru-RU" sz="2800" dirty="0">
                <a:solidFill>
                  <a:schemeClr val="bg1"/>
                </a:solidFill>
                <a:latin typeface="+mn-lt"/>
                <a:ea typeface="Roboto Medium"/>
                <a:cs typeface="Roboto Medium"/>
                <a:sym typeface="Roboto Medium"/>
              </a:rPr>
              <a:t>Среды моделирования</a:t>
            </a:r>
          </a:p>
        </p:txBody>
      </p:sp>
      <p:sp>
        <p:nvSpPr>
          <p:cNvPr id="9" name="Google Shape;566;p49">
            <a:extLst>
              <a:ext uri="{FF2B5EF4-FFF2-40B4-BE49-F238E27FC236}">
                <a16:creationId xmlns:a16="http://schemas.microsoft.com/office/drawing/2014/main" id="{BF593D93-F710-D7D3-D4AC-D8F2907CD359}"/>
              </a:ext>
            </a:extLst>
          </p:cNvPr>
          <p:cNvSpPr txBox="1">
            <a:spLocks/>
          </p:cNvSpPr>
          <p:nvPr/>
        </p:nvSpPr>
        <p:spPr>
          <a:xfrm>
            <a:off x="6466902" y="1298115"/>
            <a:ext cx="4680388" cy="594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>
                <a:solidFill>
                  <a:schemeClr val="tx2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pPr>
              <a:spcBef>
                <a:spcPts val="0"/>
              </a:spcBef>
            </a:pPr>
            <a:r>
              <a:rPr lang="ru-RU" sz="2800" dirty="0">
                <a:latin typeface="+mn-lt"/>
                <a:ea typeface="Roboto Medium"/>
                <a:cs typeface="Roboto Medium"/>
                <a:sym typeface="Roboto Medium"/>
              </a:rPr>
              <a:t>Реальное время</a:t>
            </a:r>
          </a:p>
        </p:txBody>
      </p:sp>
      <p:sp>
        <p:nvSpPr>
          <p:cNvPr id="11" name="Google Shape;568;p49">
            <a:extLst>
              <a:ext uri="{FF2B5EF4-FFF2-40B4-BE49-F238E27FC236}">
                <a16:creationId xmlns:a16="http://schemas.microsoft.com/office/drawing/2014/main" id="{BC61019B-B2F9-D850-C344-3A3B6B5E88D8}"/>
              </a:ext>
            </a:extLst>
          </p:cNvPr>
          <p:cNvSpPr txBox="1">
            <a:spLocks/>
          </p:cNvSpPr>
          <p:nvPr/>
        </p:nvSpPr>
        <p:spPr>
          <a:xfrm>
            <a:off x="1369451" y="1941451"/>
            <a:ext cx="4308680" cy="7573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Среда для разработки сложных технических систем не привязанная к сторонним аппаратным комплексам</a:t>
            </a:r>
          </a:p>
        </p:txBody>
      </p:sp>
      <p:sp>
        <p:nvSpPr>
          <p:cNvPr id="12" name="Google Shape;569;p49">
            <a:extLst>
              <a:ext uri="{FF2B5EF4-FFF2-40B4-BE49-F238E27FC236}">
                <a16:creationId xmlns:a16="http://schemas.microsoft.com/office/drawing/2014/main" id="{019167A7-E59B-721C-CCC1-6888C44E8DB0}"/>
              </a:ext>
            </a:extLst>
          </p:cNvPr>
          <p:cNvSpPr/>
          <p:nvPr/>
        </p:nvSpPr>
        <p:spPr>
          <a:xfrm>
            <a:off x="946525" y="2069627"/>
            <a:ext cx="392211" cy="390505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570;p49">
            <a:extLst>
              <a:ext uri="{FF2B5EF4-FFF2-40B4-BE49-F238E27FC236}">
                <a16:creationId xmlns:a16="http://schemas.microsoft.com/office/drawing/2014/main" id="{262807EA-4C7B-F39F-6ED3-6C1EBF78D3CB}"/>
              </a:ext>
            </a:extLst>
          </p:cNvPr>
          <p:cNvSpPr txBox="1">
            <a:spLocks/>
          </p:cNvSpPr>
          <p:nvPr/>
        </p:nvSpPr>
        <p:spPr>
          <a:xfrm>
            <a:off x="943957" y="2025172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 dirty="0">
                <a:solidFill>
                  <a:srgbClr val="04364E"/>
                </a:solidFill>
                <a:latin typeface="+mn-lt"/>
              </a:rPr>
              <a:t>01</a:t>
            </a:r>
          </a:p>
        </p:txBody>
      </p:sp>
      <p:sp>
        <p:nvSpPr>
          <p:cNvPr id="14" name="Google Shape;571;p49">
            <a:extLst>
              <a:ext uri="{FF2B5EF4-FFF2-40B4-BE49-F238E27FC236}">
                <a16:creationId xmlns:a16="http://schemas.microsoft.com/office/drawing/2014/main" id="{A0EA4CEA-642F-364B-4558-472D298CBC63}"/>
              </a:ext>
            </a:extLst>
          </p:cNvPr>
          <p:cNvSpPr/>
          <p:nvPr/>
        </p:nvSpPr>
        <p:spPr>
          <a:xfrm>
            <a:off x="946525" y="3038231"/>
            <a:ext cx="392211" cy="390505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572;p49">
            <a:extLst>
              <a:ext uri="{FF2B5EF4-FFF2-40B4-BE49-F238E27FC236}">
                <a16:creationId xmlns:a16="http://schemas.microsoft.com/office/drawing/2014/main" id="{B6346A94-9083-764D-D999-7EA18C455F54}"/>
              </a:ext>
            </a:extLst>
          </p:cNvPr>
          <p:cNvSpPr txBox="1">
            <a:spLocks/>
          </p:cNvSpPr>
          <p:nvPr/>
        </p:nvSpPr>
        <p:spPr>
          <a:xfrm>
            <a:off x="943957" y="2993776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>
                <a:solidFill>
                  <a:srgbClr val="04364E"/>
                </a:solidFill>
                <a:latin typeface="+mn-lt"/>
              </a:rPr>
              <a:t>02</a:t>
            </a:r>
          </a:p>
        </p:txBody>
      </p:sp>
      <p:sp>
        <p:nvSpPr>
          <p:cNvPr id="16" name="Google Shape;573;p49">
            <a:extLst>
              <a:ext uri="{FF2B5EF4-FFF2-40B4-BE49-F238E27FC236}">
                <a16:creationId xmlns:a16="http://schemas.microsoft.com/office/drawing/2014/main" id="{29068A12-5493-5EFF-E9D8-27FD8794603E}"/>
              </a:ext>
            </a:extLst>
          </p:cNvPr>
          <p:cNvSpPr/>
          <p:nvPr/>
        </p:nvSpPr>
        <p:spPr>
          <a:xfrm>
            <a:off x="946525" y="3867348"/>
            <a:ext cx="392211" cy="390505"/>
          </a:xfrm>
          <a:prstGeom prst="flowChartAlternateProcess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574;p49">
            <a:extLst>
              <a:ext uri="{FF2B5EF4-FFF2-40B4-BE49-F238E27FC236}">
                <a16:creationId xmlns:a16="http://schemas.microsoft.com/office/drawing/2014/main" id="{3257F0E0-D444-231E-6696-12E1C7340D25}"/>
              </a:ext>
            </a:extLst>
          </p:cNvPr>
          <p:cNvSpPr txBox="1">
            <a:spLocks/>
          </p:cNvSpPr>
          <p:nvPr/>
        </p:nvSpPr>
        <p:spPr>
          <a:xfrm>
            <a:off x="943957" y="3822892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>
                <a:solidFill>
                  <a:srgbClr val="04364E"/>
                </a:solidFill>
                <a:latin typeface="+mn-lt"/>
              </a:rPr>
              <a:t>03</a:t>
            </a:r>
          </a:p>
        </p:txBody>
      </p:sp>
      <p:cxnSp>
        <p:nvCxnSpPr>
          <p:cNvPr id="18" name="Google Shape;575;p49">
            <a:extLst>
              <a:ext uri="{FF2B5EF4-FFF2-40B4-BE49-F238E27FC236}">
                <a16:creationId xmlns:a16="http://schemas.microsoft.com/office/drawing/2014/main" id="{119C34DC-A43E-3917-FC09-11110F038E8F}"/>
              </a:ext>
            </a:extLst>
          </p:cNvPr>
          <p:cNvCxnSpPr/>
          <p:nvPr/>
        </p:nvCxnSpPr>
        <p:spPr>
          <a:xfrm>
            <a:off x="1536042" y="2862283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69767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576;p49">
            <a:extLst>
              <a:ext uri="{FF2B5EF4-FFF2-40B4-BE49-F238E27FC236}">
                <a16:creationId xmlns:a16="http://schemas.microsoft.com/office/drawing/2014/main" id="{D3B4D375-27AF-EE4F-940E-ADDD3EE40B3D}"/>
              </a:ext>
            </a:extLst>
          </p:cNvPr>
          <p:cNvSpPr txBox="1">
            <a:spLocks/>
          </p:cNvSpPr>
          <p:nvPr/>
        </p:nvSpPr>
        <p:spPr>
          <a:xfrm>
            <a:off x="1369451" y="2910140"/>
            <a:ext cx="4282113" cy="5956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Проведение исследований, разработки и моделирования</a:t>
            </a:r>
          </a:p>
        </p:txBody>
      </p:sp>
      <p:cxnSp>
        <p:nvCxnSpPr>
          <p:cNvPr id="20" name="Google Shape;577;p49">
            <a:extLst>
              <a:ext uri="{FF2B5EF4-FFF2-40B4-BE49-F238E27FC236}">
                <a16:creationId xmlns:a16="http://schemas.microsoft.com/office/drawing/2014/main" id="{09D77D9E-2C5B-42B3-9E1E-F93A179B44BC}"/>
              </a:ext>
            </a:extLst>
          </p:cNvPr>
          <p:cNvCxnSpPr/>
          <p:nvPr/>
        </p:nvCxnSpPr>
        <p:spPr>
          <a:xfrm>
            <a:off x="1536042" y="3638704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69767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578;p49">
            <a:extLst>
              <a:ext uri="{FF2B5EF4-FFF2-40B4-BE49-F238E27FC236}">
                <a16:creationId xmlns:a16="http://schemas.microsoft.com/office/drawing/2014/main" id="{A3821CE6-15E8-A37F-C480-B94B8193D4E4}"/>
              </a:ext>
            </a:extLst>
          </p:cNvPr>
          <p:cNvSpPr txBox="1">
            <a:spLocks/>
          </p:cNvSpPr>
          <p:nvPr/>
        </p:nvSpPr>
        <p:spPr>
          <a:xfrm>
            <a:off x="1405895" y="3759131"/>
            <a:ext cx="4282113" cy="7945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chemeClr val="bg1"/>
                </a:solidFill>
                <a:latin typeface="+mn-lt"/>
              </a:rPr>
              <a:t>Проведение технических расчетов и анализа</a:t>
            </a:r>
          </a:p>
        </p:txBody>
      </p:sp>
      <p:cxnSp>
        <p:nvCxnSpPr>
          <p:cNvPr id="22" name="Google Shape;579;p49">
            <a:extLst>
              <a:ext uri="{FF2B5EF4-FFF2-40B4-BE49-F238E27FC236}">
                <a16:creationId xmlns:a16="http://schemas.microsoft.com/office/drawing/2014/main" id="{44723678-3A86-81AC-E25E-4EA3CC054653}"/>
              </a:ext>
            </a:extLst>
          </p:cNvPr>
          <p:cNvCxnSpPr/>
          <p:nvPr/>
        </p:nvCxnSpPr>
        <p:spPr>
          <a:xfrm>
            <a:off x="1536042" y="4360981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69767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Google Shape;583;p49">
            <a:extLst>
              <a:ext uri="{FF2B5EF4-FFF2-40B4-BE49-F238E27FC236}">
                <a16:creationId xmlns:a16="http://schemas.microsoft.com/office/drawing/2014/main" id="{9CBDE6FA-1193-63B7-1DD6-70B9CF4AB647}"/>
              </a:ext>
            </a:extLst>
          </p:cNvPr>
          <p:cNvSpPr/>
          <p:nvPr/>
        </p:nvSpPr>
        <p:spPr>
          <a:xfrm>
            <a:off x="6536221" y="2026438"/>
            <a:ext cx="392211" cy="390505"/>
          </a:xfrm>
          <a:prstGeom prst="flowChartAlternateProcess">
            <a:avLst/>
          </a:prstGeom>
          <a:solidFill>
            <a:srgbClr val="0336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584;p49">
            <a:extLst>
              <a:ext uri="{FF2B5EF4-FFF2-40B4-BE49-F238E27FC236}">
                <a16:creationId xmlns:a16="http://schemas.microsoft.com/office/drawing/2014/main" id="{D404420E-52F9-4D00-268E-F077956ACBC1}"/>
              </a:ext>
            </a:extLst>
          </p:cNvPr>
          <p:cNvSpPr txBox="1">
            <a:spLocks/>
          </p:cNvSpPr>
          <p:nvPr/>
        </p:nvSpPr>
        <p:spPr>
          <a:xfrm>
            <a:off x="6533653" y="1981983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>
                <a:solidFill>
                  <a:srgbClr val="F2F2F2"/>
                </a:solidFill>
                <a:latin typeface="+mn-lt"/>
              </a:rPr>
              <a:t>01</a:t>
            </a:r>
          </a:p>
        </p:txBody>
      </p:sp>
      <p:sp>
        <p:nvSpPr>
          <p:cNvPr id="28" name="Google Shape;585;p49">
            <a:extLst>
              <a:ext uri="{FF2B5EF4-FFF2-40B4-BE49-F238E27FC236}">
                <a16:creationId xmlns:a16="http://schemas.microsoft.com/office/drawing/2014/main" id="{E5B4AFB6-20D7-56CF-1C11-44E1FB06542D}"/>
              </a:ext>
            </a:extLst>
          </p:cNvPr>
          <p:cNvSpPr txBox="1">
            <a:spLocks/>
          </p:cNvSpPr>
          <p:nvPr/>
        </p:nvSpPr>
        <p:spPr>
          <a:xfrm>
            <a:off x="7026306" y="1898628"/>
            <a:ext cx="4145114" cy="7945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rgbClr val="03364E"/>
                </a:solidFill>
                <a:latin typeface="+mn-lt"/>
              </a:rPr>
              <a:t>Использование программно-аппаратных комплексов моделирования в реальном времени</a:t>
            </a:r>
          </a:p>
        </p:txBody>
      </p:sp>
      <p:cxnSp>
        <p:nvCxnSpPr>
          <p:cNvPr id="29" name="Google Shape;586;p49">
            <a:extLst>
              <a:ext uri="{FF2B5EF4-FFF2-40B4-BE49-F238E27FC236}">
                <a16:creationId xmlns:a16="http://schemas.microsoft.com/office/drawing/2014/main" id="{36CA090D-008B-91AA-7EDF-E7E946FB08F7}"/>
              </a:ext>
            </a:extLst>
          </p:cNvPr>
          <p:cNvCxnSpPr/>
          <p:nvPr/>
        </p:nvCxnSpPr>
        <p:spPr>
          <a:xfrm>
            <a:off x="7136570" y="2774092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D7DA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Google Shape;587;p49">
            <a:extLst>
              <a:ext uri="{FF2B5EF4-FFF2-40B4-BE49-F238E27FC236}">
                <a16:creationId xmlns:a16="http://schemas.microsoft.com/office/drawing/2014/main" id="{82046FE0-84AA-787E-9E33-C3562D4257CB}"/>
              </a:ext>
            </a:extLst>
          </p:cNvPr>
          <p:cNvSpPr txBox="1">
            <a:spLocks/>
          </p:cNvSpPr>
          <p:nvPr/>
        </p:nvSpPr>
        <p:spPr>
          <a:xfrm>
            <a:off x="7026305" y="2756073"/>
            <a:ext cx="4145115" cy="7945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rgbClr val="03364E"/>
                </a:solidFill>
                <a:latin typeface="+mn-lt"/>
              </a:rPr>
              <a:t>Различные виды тестирования вторичных или первичных устройств, систем и оборудования</a:t>
            </a:r>
          </a:p>
        </p:txBody>
      </p:sp>
      <p:cxnSp>
        <p:nvCxnSpPr>
          <p:cNvPr id="31" name="Google Shape;588;p49">
            <a:extLst>
              <a:ext uri="{FF2B5EF4-FFF2-40B4-BE49-F238E27FC236}">
                <a16:creationId xmlns:a16="http://schemas.microsoft.com/office/drawing/2014/main" id="{CCB14648-9B08-3B3E-9186-160403673BA2}"/>
              </a:ext>
            </a:extLst>
          </p:cNvPr>
          <p:cNvCxnSpPr/>
          <p:nvPr/>
        </p:nvCxnSpPr>
        <p:spPr>
          <a:xfrm>
            <a:off x="7136570" y="3638704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D7DA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Google Shape;589;p49">
            <a:extLst>
              <a:ext uri="{FF2B5EF4-FFF2-40B4-BE49-F238E27FC236}">
                <a16:creationId xmlns:a16="http://schemas.microsoft.com/office/drawing/2014/main" id="{BFBC7F02-7416-30DA-FA5C-0882A8A5777A}"/>
              </a:ext>
            </a:extLst>
          </p:cNvPr>
          <p:cNvSpPr txBox="1">
            <a:spLocks/>
          </p:cNvSpPr>
          <p:nvPr/>
        </p:nvSpPr>
        <p:spPr>
          <a:xfrm>
            <a:off x="7024212" y="3607387"/>
            <a:ext cx="4147208" cy="6504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-RU" sz="1600" dirty="0">
                <a:solidFill>
                  <a:srgbClr val="03364E"/>
                </a:solidFill>
                <a:latin typeface="+mn-lt"/>
              </a:rPr>
              <a:t>Быстрое прототипирование, отладка при разработке</a:t>
            </a:r>
          </a:p>
        </p:txBody>
      </p:sp>
      <p:cxnSp>
        <p:nvCxnSpPr>
          <p:cNvPr id="33" name="Google Shape;590;p49">
            <a:extLst>
              <a:ext uri="{FF2B5EF4-FFF2-40B4-BE49-F238E27FC236}">
                <a16:creationId xmlns:a16="http://schemas.microsoft.com/office/drawing/2014/main" id="{EFEB9DB4-F450-F224-E533-289CE4E00A6E}"/>
              </a:ext>
            </a:extLst>
          </p:cNvPr>
          <p:cNvCxnSpPr/>
          <p:nvPr/>
        </p:nvCxnSpPr>
        <p:spPr>
          <a:xfrm>
            <a:off x="7136570" y="4360981"/>
            <a:ext cx="3777354" cy="0"/>
          </a:xfrm>
          <a:prstGeom prst="straightConnector1">
            <a:avLst/>
          </a:prstGeom>
          <a:noFill/>
          <a:ln w="9525" cap="flat" cmpd="sng">
            <a:solidFill>
              <a:srgbClr val="D7DA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Google Shape;591;p49">
            <a:extLst>
              <a:ext uri="{FF2B5EF4-FFF2-40B4-BE49-F238E27FC236}">
                <a16:creationId xmlns:a16="http://schemas.microsoft.com/office/drawing/2014/main" id="{9FCD7205-CD5F-6696-76DC-F436BB0BEEBE}"/>
              </a:ext>
            </a:extLst>
          </p:cNvPr>
          <p:cNvSpPr/>
          <p:nvPr/>
        </p:nvSpPr>
        <p:spPr>
          <a:xfrm>
            <a:off x="6536221" y="2862283"/>
            <a:ext cx="392211" cy="390505"/>
          </a:xfrm>
          <a:prstGeom prst="flowChartAlternateProcess">
            <a:avLst/>
          </a:prstGeom>
          <a:solidFill>
            <a:srgbClr val="0336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592;p49">
            <a:extLst>
              <a:ext uri="{FF2B5EF4-FFF2-40B4-BE49-F238E27FC236}">
                <a16:creationId xmlns:a16="http://schemas.microsoft.com/office/drawing/2014/main" id="{A85F3EAE-0058-7C76-C1EC-DABBC7EA1C4B}"/>
              </a:ext>
            </a:extLst>
          </p:cNvPr>
          <p:cNvSpPr txBox="1">
            <a:spLocks/>
          </p:cNvSpPr>
          <p:nvPr/>
        </p:nvSpPr>
        <p:spPr>
          <a:xfrm>
            <a:off x="6533653" y="2817828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>
                <a:solidFill>
                  <a:srgbClr val="F2F2F2"/>
                </a:solidFill>
                <a:latin typeface="+mn-lt"/>
              </a:rPr>
              <a:t>02</a:t>
            </a:r>
          </a:p>
        </p:txBody>
      </p:sp>
      <p:sp>
        <p:nvSpPr>
          <p:cNvPr id="36" name="Google Shape;593;p49">
            <a:extLst>
              <a:ext uri="{FF2B5EF4-FFF2-40B4-BE49-F238E27FC236}">
                <a16:creationId xmlns:a16="http://schemas.microsoft.com/office/drawing/2014/main" id="{68A8AE76-D89B-5264-6AE4-111D3291E916}"/>
              </a:ext>
            </a:extLst>
          </p:cNvPr>
          <p:cNvSpPr/>
          <p:nvPr/>
        </p:nvSpPr>
        <p:spPr>
          <a:xfrm>
            <a:off x="6536221" y="3711711"/>
            <a:ext cx="392211" cy="390505"/>
          </a:xfrm>
          <a:prstGeom prst="flowChartAlternateProcess">
            <a:avLst/>
          </a:prstGeom>
          <a:solidFill>
            <a:srgbClr val="0336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594;p49">
            <a:extLst>
              <a:ext uri="{FF2B5EF4-FFF2-40B4-BE49-F238E27FC236}">
                <a16:creationId xmlns:a16="http://schemas.microsoft.com/office/drawing/2014/main" id="{80D2507C-928D-4D18-F8C7-CBA7E6D648B4}"/>
              </a:ext>
            </a:extLst>
          </p:cNvPr>
          <p:cNvSpPr txBox="1">
            <a:spLocks/>
          </p:cNvSpPr>
          <p:nvPr/>
        </p:nvSpPr>
        <p:spPr>
          <a:xfrm>
            <a:off x="6533653" y="3667256"/>
            <a:ext cx="461938" cy="3463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8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ru" sz="1600" b="1">
                <a:solidFill>
                  <a:srgbClr val="F2F2F2"/>
                </a:solidFill>
                <a:latin typeface="+mn-lt"/>
              </a:rPr>
              <a:t>03</a:t>
            </a:r>
          </a:p>
        </p:txBody>
      </p:sp>
      <p:pic>
        <p:nvPicPr>
          <p:cNvPr id="46" name="Google Shape;603;p49">
            <a:extLst>
              <a:ext uri="{FF2B5EF4-FFF2-40B4-BE49-F238E27FC236}">
                <a16:creationId xmlns:a16="http://schemas.microsoft.com/office/drawing/2014/main" id="{709A1091-CE9C-1DD6-9645-F3C78433D68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>
            <a:alphaModFix/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-10346" r="-11515"/>
          <a:stretch/>
        </p:blipFill>
        <p:spPr>
          <a:xfrm>
            <a:off x="10526448" y="1388680"/>
            <a:ext cx="632907" cy="49129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0ADEC205-F60A-1436-CC26-A289324E22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1561" y="4433680"/>
            <a:ext cx="3010161" cy="1646063"/>
          </a:xfrm>
          <a:prstGeom prst="rect">
            <a:avLst/>
          </a:prstGeom>
        </p:spPr>
      </p:pic>
      <p:pic>
        <p:nvPicPr>
          <p:cNvPr id="51" name="Google Shape;796;p56">
            <a:extLst>
              <a:ext uri="{FF2B5EF4-FFF2-40B4-BE49-F238E27FC236}">
                <a16:creationId xmlns:a16="http://schemas.microsoft.com/office/drawing/2014/main" id="{B7B39852-0132-6533-0336-38217AFA46C1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53789" y="4435668"/>
            <a:ext cx="1560953" cy="1540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2" name="Google Shape;799;p56">
            <a:extLst>
              <a:ext uri="{FF2B5EF4-FFF2-40B4-BE49-F238E27FC236}">
                <a16:creationId xmlns:a16="http://schemas.microsoft.com/office/drawing/2014/main" id="{BB07E18B-5C0F-A01E-355B-399DD28DAEE2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21720" y="4807051"/>
            <a:ext cx="802015" cy="791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796;p56">
            <a:extLst>
              <a:ext uri="{FF2B5EF4-FFF2-40B4-BE49-F238E27FC236}">
                <a16:creationId xmlns:a16="http://schemas.microsoft.com/office/drawing/2014/main" id="{66DDBA39-87D8-196C-146B-E875AADAF7ED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14417" y="4434091"/>
            <a:ext cx="1560953" cy="1540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Google Shape;800;p56">
            <a:extLst>
              <a:ext uri="{FF2B5EF4-FFF2-40B4-BE49-F238E27FC236}">
                <a16:creationId xmlns:a16="http://schemas.microsoft.com/office/drawing/2014/main" id="{1724E691-E5FC-D4A4-C92D-4DEF386FE97F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926866" y="4754752"/>
            <a:ext cx="872926" cy="857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102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1042848" cy="762000"/>
          </a:xfrm>
        </p:spPr>
        <p:txBody>
          <a:bodyPr/>
          <a:lstStyle/>
          <a:p>
            <a:r>
              <a:rPr lang="ru-RU" sz="3600" dirty="0"/>
              <a:t>Моделирование в реальном времени на КПМ РИТМ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92A37309-D042-7BEB-6541-87EA3C7D6F14}"/>
              </a:ext>
            </a:extLst>
          </p:cNvPr>
          <p:cNvSpPr/>
          <p:nvPr/>
        </p:nvSpPr>
        <p:spPr>
          <a:xfrm>
            <a:off x="7493203" y="1085515"/>
            <a:ext cx="4291429" cy="5007781"/>
          </a:xfrm>
          <a:prstGeom prst="roundRect">
            <a:avLst>
              <a:gd name="adj" fmla="val 816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F810FA6-36F8-B05D-939D-6C67074CA79C}"/>
              </a:ext>
            </a:extLst>
          </p:cNvPr>
          <p:cNvSpPr/>
          <p:nvPr/>
        </p:nvSpPr>
        <p:spPr>
          <a:xfrm>
            <a:off x="407368" y="1085515"/>
            <a:ext cx="6875802" cy="1279086"/>
          </a:xfrm>
          <a:prstGeom prst="roundRect">
            <a:avLst>
              <a:gd name="adj" fmla="val 21545"/>
            </a:avLst>
          </a:prstGeom>
          <a:solidFill>
            <a:srgbClr val="F3F3F3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Google Shape;93;p13">
            <a:extLst>
              <a:ext uri="{FF2B5EF4-FFF2-40B4-BE49-F238E27FC236}">
                <a16:creationId xmlns:a16="http://schemas.microsoft.com/office/drawing/2014/main" id="{6575BD2C-6B75-EBF0-382C-CCF93C97D741}"/>
              </a:ext>
            </a:extLst>
          </p:cNvPr>
          <p:cNvSpPr txBox="1">
            <a:spLocks/>
          </p:cNvSpPr>
          <p:nvPr/>
        </p:nvSpPr>
        <p:spPr bwMode="auto">
          <a:xfrm>
            <a:off x="545548" y="930559"/>
            <a:ext cx="6685402" cy="1347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000" b="1" dirty="0">
                <a:solidFill>
                  <a:srgbClr val="00203D"/>
                </a:solidFill>
                <a:latin typeface="+mn-lt"/>
              </a:rPr>
              <a:t>Уход западных вендоров 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программно-аппаратных комплексов моделирования в жестком реальном времени (ПАК РВ): </a:t>
            </a:r>
            <a:r>
              <a:rPr lang="en-US" sz="2000" dirty="0">
                <a:solidFill>
                  <a:srgbClr val="00203D"/>
                </a:solidFill>
                <a:latin typeface="+mn-lt"/>
              </a:rPr>
              <a:t>RTDS, OPAL-RT, </a:t>
            </a:r>
            <a:r>
              <a:rPr lang="en-US" sz="2000" dirty="0" err="1">
                <a:solidFill>
                  <a:srgbClr val="00203D"/>
                </a:solidFill>
                <a:latin typeface="+mn-lt"/>
              </a:rPr>
              <a:t>Speedgoat</a:t>
            </a:r>
            <a:r>
              <a:rPr lang="en-US" sz="2000" dirty="0">
                <a:latin typeface="+mn-lt"/>
              </a:rPr>
              <a:t>.</a:t>
            </a:r>
            <a:endParaRPr lang="ru-RU" sz="2000" dirty="0"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E41CF9-050B-AACE-6C03-9C09CADF8D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10" t="4102" r="6165" b="2950"/>
          <a:stretch/>
        </p:blipFill>
        <p:spPr>
          <a:xfrm>
            <a:off x="7694701" y="1321153"/>
            <a:ext cx="3888432" cy="4536504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FDBAC30-BC0F-D2B5-1272-4A612A0433E7}"/>
              </a:ext>
            </a:extLst>
          </p:cNvPr>
          <p:cNvSpPr/>
          <p:nvPr/>
        </p:nvSpPr>
        <p:spPr>
          <a:xfrm>
            <a:off x="407368" y="2575844"/>
            <a:ext cx="6875802" cy="3517452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5" name="Google Shape;93;p13">
            <a:extLst>
              <a:ext uri="{FF2B5EF4-FFF2-40B4-BE49-F238E27FC236}">
                <a16:creationId xmlns:a16="http://schemas.microsoft.com/office/drawing/2014/main" id="{D752A50B-3470-824E-EC5B-15A291B9E971}"/>
              </a:ext>
            </a:extLst>
          </p:cNvPr>
          <p:cNvSpPr txBox="1">
            <a:spLocks/>
          </p:cNvSpPr>
          <p:nvPr/>
        </p:nvSpPr>
        <p:spPr bwMode="auto">
          <a:xfrm>
            <a:off x="568773" y="3117898"/>
            <a:ext cx="6757248" cy="2989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4138" indent="0">
              <a:buNone/>
            </a:pPr>
            <a:r>
              <a:rPr lang="ru-RU" sz="2000" dirty="0">
                <a:solidFill>
                  <a:srgbClr val="00203D"/>
                </a:solidFill>
                <a:latin typeface="+mn-lt"/>
              </a:rPr>
              <a:t>Первый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российский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ПАК РВ с 2017 г.</a:t>
            </a:r>
          </a:p>
          <a:p>
            <a:pPr marL="84138" indent="0">
              <a:buNone/>
            </a:pPr>
            <a:r>
              <a:rPr lang="ru-RU" sz="2000" dirty="0">
                <a:solidFill>
                  <a:srgbClr val="00203D"/>
                </a:solidFill>
                <a:latin typeface="+mn-lt"/>
              </a:rPr>
              <a:t>Более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20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предприятий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 В России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используют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 КПМ РИТМ.</a:t>
            </a:r>
          </a:p>
          <a:p>
            <a:pPr marL="84138" indent="0">
              <a:buNone/>
            </a:pPr>
            <a:r>
              <a:rPr lang="ru-RU" sz="2000" dirty="0">
                <a:solidFill>
                  <a:srgbClr val="00203D"/>
                </a:solidFill>
                <a:latin typeface="+mn-lt"/>
              </a:rPr>
              <a:t>Активное применение </a:t>
            </a:r>
            <a:r>
              <a:rPr lang="ru-RU" sz="2000" b="1" dirty="0">
                <a:solidFill>
                  <a:srgbClr val="00203D"/>
                </a:solidFill>
                <a:latin typeface="+mn-lt"/>
              </a:rPr>
              <a:t>в электроэнергетике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:</a:t>
            </a:r>
          </a:p>
          <a:p>
            <a:pPr marL="447675" indent="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203D"/>
                </a:solidFill>
                <a:latin typeface="+mn-lt"/>
              </a:rPr>
              <a:t>Разработка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: НПП «ЭКРА», НПО «Фарватер»</a:t>
            </a:r>
          </a:p>
          <a:p>
            <a:pPr marL="447675" indent="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203D"/>
                </a:solidFill>
                <a:latin typeface="+mn-lt"/>
              </a:rPr>
              <a:t>Обучение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: НГТУ</a:t>
            </a:r>
            <a:r>
              <a:rPr lang="ru-RU" sz="1400" dirty="0">
                <a:solidFill>
                  <a:srgbClr val="00203D"/>
                </a:solidFill>
                <a:latin typeface="+mn-lt"/>
              </a:rPr>
              <a:t>(г. Новосибирск)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, ЮГУ</a:t>
            </a:r>
            <a:r>
              <a:rPr lang="ru-RU" sz="1400" dirty="0">
                <a:solidFill>
                  <a:srgbClr val="00203D"/>
                </a:solidFill>
                <a:latin typeface="+mn-lt"/>
              </a:rPr>
              <a:t>(г. Ханты-Мансийск), 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ДальГАУ</a:t>
            </a:r>
            <a:r>
              <a:rPr lang="ru-RU" sz="1400" dirty="0">
                <a:solidFill>
                  <a:srgbClr val="00203D"/>
                </a:solidFill>
                <a:latin typeface="+mn-lt"/>
              </a:rPr>
              <a:t> (г. Благовещенск)</a:t>
            </a:r>
          </a:p>
          <a:p>
            <a:pPr marL="447675" indent="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203D"/>
                </a:solidFill>
                <a:latin typeface="+mn-lt"/>
              </a:rPr>
              <a:t>Исследования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: Коми НЦ </a:t>
            </a:r>
            <a:r>
              <a:rPr lang="ru-RU" sz="2000" dirty="0" err="1">
                <a:solidFill>
                  <a:srgbClr val="00203D"/>
                </a:solidFill>
                <a:latin typeface="+mn-lt"/>
              </a:rPr>
              <a:t>УрО</a:t>
            </a:r>
            <a:r>
              <a:rPr lang="ru-RU" sz="2000" dirty="0">
                <a:solidFill>
                  <a:srgbClr val="00203D"/>
                </a:solidFill>
                <a:latin typeface="+mn-lt"/>
              </a:rPr>
              <a:t> РАН</a:t>
            </a:r>
          </a:p>
        </p:txBody>
      </p:sp>
      <p:pic>
        <p:nvPicPr>
          <p:cNvPr id="9" name="Google Shape;603;p49">
            <a:extLst>
              <a:ext uri="{FF2B5EF4-FFF2-40B4-BE49-F238E27FC236}">
                <a16:creationId xmlns:a16="http://schemas.microsoft.com/office/drawing/2014/main" id="{59323A0F-BC12-0F05-D777-95329B3ECD2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>
            <a:alphaModFix/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rcRect l="-10346" r="-11515"/>
          <a:stretch/>
        </p:blipFill>
        <p:spPr>
          <a:xfrm>
            <a:off x="681380" y="2784907"/>
            <a:ext cx="632907" cy="491291"/>
          </a:xfrm>
          <a:prstGeom prst="rect">
            <a:avLst/>
          </a:prstGeom>
        </p:spPr>
      </p:pic>
      <p:sp>
        <p:nvSpPr>
          <p:cNvPr id="10" name="Google Shape;93;p13">
            <a:extLst>
              <a:ext uri="{FF2B5EF4-FFF2-40B4-BE49-F238E27FC236}">
                <a16:creationId xmlns:a16="http://schemas.microsoft.com/office/drawing/2014/main" id="{75D5F84A-5E7F-6A72-EFD1-435ABB356D51}"/>
              </a:ext>
            </a:extLst>
          </p:cNvPr>
          <p:cNvSpPr txBox="1">
            <a:spLocks/>
          </p:cNvSpPr>
          <p:nvPr/>
        </p:nvSpPr>
        <p:spPr bwMode="auto">
          <a:xfrm>
            <a:off x="1149510" y="2489776"/>
            <a:ext cx="2117417" cy="814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800" b="1" dirty="0">
                <a:latin typeface="+mn-lt"/>
              </a:rPr>
              <a:t>КПМ РИТМ</a:t>
            </a: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1754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1042848" cy="762000"/>
          </a:xfrm>
        </p:spPr>
        <p:txBody>
          <a:bodyPr/>
          <a:lstStyle/>
          <a:p>
            <a:r>
              <a:rPr lang="ru-RU" sz="3600" dirty="0"/>
              <a:t>Моделирование в реальном времени на КПМ РИТМ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C7738C3-A783-55C0-0357-2C6726314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96" y="988485"/>
            <a:ext cx="11453391" cy="5062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89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0719097-3117-4F11-4451-8BDE218BD84D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>
                <a:latin typeface="Arial" pitchFamily="34" charset="0"/>
                <a:cs typeface="Arial" pitchFamily="34" charset="0"/>
              </a:rPr>
              <a:t>Сценарии использования КПМ РИТМ</a:t>
            </a:r>
            <a:endParaRPr lang="ru-RU" sz="36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EAFB80-2E06-7C3C-0F2C-BD76E2FA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10966"/>
          <a:stretch/>
        </p:blipFill>
        <p:spPr>
          <a:xfrm>
            <a:off x="4727848" y="1268760"/>
            <a:ext cx="7316655" cy="4654496"/>
          </a:xfr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847A1A31-036C-4BFD-0466-75DF1B7BA5DE}"/>
              </a:ext>
            </a:extLst>
          </p:cNvPr>
          <p:cNvSpPr/>
          <p:nvPr/>
        </p:nvSpPr>
        <p:spPr>
          <a:xfrm>
            <a:off x="407368" y="1628800"/>
            <a:ext cx="4176464" cy="3983138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026174-89BD-F20B-2934-B6F1DBF56D14}"/>
              </a:ext>
            </a:extLst>
          </p:cNvPr>
          <p:cNvSpPr txBox="1"/>
          <p:nvPr/>
        </p:nvSpPr>
        <p:spPr>
          <a:xfrm>
            <a:off x="479376" y="1812515"/>
            <a:ext cx="403244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E5481"/>
                </a:solidFill>
                <a:latin typeface="+mj-lt"/>
                <a:cs typeface="Arial" pitchFamily="34" charset="0"/>
              </a:rPr>
              <a:t>Тестирование вторичных устройств</a:t>
            </a:r>
          </a:p>
          <a:p>
            <a:r>
              <a:rPr lang="ru-RU" b="0" i="0" dirty="0">
                <a:solidFill>
                  <a:srgbClr val="171D37"/>
                </a:solidFill>
                <a:effectLst/>
                <a:latin typeface="+mj-lt"/>
              </a:rPr>
              <a:t>Предварительное испытание и отладка разрабатываемого устройства, подготовка устройства к сертификации. Полунатурные испытания вторичного устройства, например, терминала РЗА, на цифровой модели энергосистемы в режиме жесткого реального времени. В рамках сценария можно подключить терминал по различным интерфейсам.</a:t>
            </a:r>
            <a:endParaRPr lang="ru-RU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35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B1E2A44-762F-424A-9A4E-B2FA400EE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768" y="260648"/>
            <a:ext cx="11042848" cy="762000"/>
          </a:xfrm>
        </p:spPr>
        <p:txBody>
          <a:bodyPr/>
          <a:lstStyle/>
          <a:p>
            <a:r>
              <a:rPr lang="ru-RU" sz="3600" dirty="0"/>
              <a:t>Насыщение трансформаторов тока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4D33EC-380D-12D8-EFF8-066D88221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43" y="1009310"/>
            <a:ext cx="2497709" cy="3735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1D96A1-B019-7D0B-DF6C-F8B2F89E4B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7124" y="997140"/>
            <a:ext cx="2577373" cy="370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3EA3BC9-1584-E7C9-98FE-DE17A02C43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436" y="1947227"/>
            <a:ext cx="3033638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12627B9-6B99-AC96-C7A8-32BC3AC509A8}"/>
              </a:ext>
            </a:extLst>
          </p:cNvPr>
          <p:cNvSpPr/>
          <p:nvPr/>
        </p:nvSpPr>
        <p:spPr>
          <a:xfrm>
            <a:off x="6281953" y="1022649"/>
            <a:ext cx="5200385" cy="924578"/>
          </a:xfrm>
          <a:prstGeom prst="roundRect">
            <a:avLst>
              <a:gd name="adj" fmla="val 18393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B48B364-08CC-0D41-C15C-865B080B8934}"/>
              </a:ext>
            </a:extLst>
          </p:cNvPr>
          <p:cNvSpPr/>
          <p:nvPr/>
        </p:nvSpPr>
        <p:spPr>
          <a:xfrm>
            <a:off x="6281953" y="4365104"/>
            <a:ext cx="5200386" cy="1728192"/>
          </a:xfrm>
          <a:prstGeom prst="roundRect">
            <a:avLst>
              <a:gd name="adj" fmla="val 10137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4B3D96BF-06F6-AB2D-BB93-F92C88105132}"/>
              </a:ext>
            </a:extLst>
          </p:cNvPr>
          <p:cNvSpPr txBox="1">
            <a:spLocks/>
          </p:cNvSpPr>
          <p:nvPr/>
        </p:nvSpPr>
        <p:spPr>
          <a:xfrm>
            <a:off x="6449528" y="4652947"/>
            <a:ext cx="4865237" cy="115131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ru-RU" sz="2000" b="1" dirty="0">
                <a:solidFill>
                  <a:schemeClr val="bg1"/>
                </a:solidFill>
              </a:rPr>
              <a:t>Испытание защит на программно-аппаратных комплексах реального времени с учетом насыщения</a:t>
            </a:r>
            <a:endParaRPr lang="ru-RU" sz="2400" b="1" dirty="0">
              <a:solidFill>
                <a:schemeClr val="bg1"/>
              </a:solidFill>
            </a:endParaRPr>
          </a:p>
          <a:p>
            <a:pPr marL="0" indent="0" algn="just">
              <a:buFont typeface="Wingdings" pitchFamily="2" charset="2"/>
              <a:buNone/>
            </a:pPr>
            <a:endParaRPr lang="ru-RU" sz="2400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6ABBEBEA-C813-42A3-73F6-54C700F91659}"/>
              </a:ext>
            </a:extLst>
          </p:cNvPr>
          <p:cNvSpPr/>
          <p:nvPr/>
        </p:nvSpPr>
        <p:spPr>
          <a:xfrm>
            <a:off x="6283368" y="2096943"/>
            <a:ext cx="5200385" cy="924578"/>
          </a:xfrm>
          <a:prstGeom prst="roundRect">
            <a:avLst>
              <a:gd name="adj" fmla="val 18393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5070E8C3-17F9-0F14-8E0E-7C59BCF55415}"/>
              </a:ext>
            </a:extLst>
          </p:cNvPr>
          <p:cNvSpPr/>
          <p:nvPr/>
        </p:nvSpPr>
        <p:spPr>
          <a:xfrm>
            <a:off x="6257546" y="3194107"/>
            <a:ext cx="5200385" cy="924578"/>
          </a:xfrm>
          <a:prstGeom prst="roundRect">
            <a:avLst>
              <a:gd name="adj" fmla="val 18393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Google Shape;963;p67">
            <a:extLst>
              <a:ext uri="{FF2B5EF4-FFF2-40B4-BE49-F238E27FC236}">
                <a16:creationId xmlns:a16="http://schemas.microsoft.com/office/drawing/2014/main" id="{E5FB6739-6A8D-1A31-1FEC-20761971C604}"/>
              </a:ext>
            </a:extLst>
          </p:cNvPr>
          <p:cNvSpPr txBox="1">
            <a:spLocks/>
          </p:cNvSpPr>
          <p:nvPr/>
        </p:nvSpPr>
        <p:spPr>
          <a:xfrm>
            <a:off x="6498784" y="1053740"/>
            <a:ext cx="4717910" cy="8326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buSzPts val="770"/>
              <a:buFont typeface="Wingdings" pitchFamily="2" charset="2"/>
              <a:buNone/>
            </a:pPr>
            <a:r>
              <a:rPr lang="ru-RU" sz="2000" b="1" dirty="0">
                <a:latin typeface="+mn-lt"/>
                <a:ea typeface="Roboto"/>
                <a:cs typeface="Roboto"/>
                <a:sym typeface="Roboto"/>
              </a:rPr>
              <a:t>Влияние насыщения трансформаторов тока на РЗА</a:t>
            </a:r>
          </a:p>
        </p:txBody>
      </p:sp>
      <p:sp>
        <p:nvSpPr>
          <p:cNvPr id="23" name="Google Shape;963;p67">
            <a:extLst>
              <a:ext uri="{FF2B5EF4-FFF2-40B4-BE49-F238E27FC236}">
                <a16:creationId xmlns:a16="http://schemas.microsoft.com/office/drawing/2014/main" id="{157DCC0D-44F8-4C77-C8FA-697ABA7DA569}"/>
              </a:ext>
            </a:extLst>
          </p:cNvPr>
          <p:cNvSpPr txBox="1">
            <a:spLocks/>
          </p:cNvSpPr>
          <p:nvPr/>
        </p:nvSpPr>
        <p:spPr>
          <a:xfrm>
            <a:off x="6500199" y="2279350"/>
            <a:ext cx="4717910" cy="5360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buSzPts val="770"/>
              <a:buFont typeface="Wingdings" pitchFamily="2" charset="2"/>
              <a:buNone/>
            </a:pPr>
            <a:r>
              <a:rPr lang="ru-RU" sz="2000" b="1" dirty="0">
                <a:latin typeface="+mn-lt"/>
                <a:ea typeface="Roboto"/>
                <a:cs typeface="Roboto"/>
                <a:sym typeface="Roboto"/>
              </a:rPr>
              <a:t>Требования к трансформаторам тока</a:t>
            </a:r>
            <a:endParaRPr lang="ru-RU" sz="2000" b="1" dirty="0">
              <a:solidFill>
                <a:schemeClr val="bg1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963;p67">
            <a:extLst>
              <a:ext uri="{FF2B5EF4-FFF2-40B4-BE49-F238E27FC236}">
                <a16:creationId xmlns:a16="http://schemas.microsoft.com/office/drawing/2014/main" id="{233B8C70-3025-919D-735C-0E7FC5C34457}"/>
              </a:ext>
            </a:extLst>
          </p:cNvPr>
          <p:cNvSpPr txBox="1">
            <a:spLocks/>
          </p:cNvSpPr>
          <p:nvPr/>
        </p:nvSpPr>
        <p:spPr>
          <a:xfrm>
            <a:off x="6487505" y="3194107"/>
            <a:ext cx="4717910" cy="8219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buSzPts val="770"/>
              <a:buFont typeface="Wingdings" pitchFamily="2" charset="2"/>
              <a:buNone/>
            </a:pPr>
            <a:r>
              <a:rPr lang="ru-RU" sz="2000" b="1" dirty="0">
                <a:latin typeface="+mn-lt"/>
                <a:ea typeface="Roboto"/>
                <a:cs typeface="Roboto"/>
                <a:sym typeface="Roboto"/>
              </a:rPr>
              <a:t>Основные параметры влияющие на насыщение трансформаторов</a:t>
            </a:r>
            <a:endParaRPr lang="ru-RU" sz="2000" b="1" dirty="0">
              <a:solidFill>
                <a:schemeClr val="bg1"/>
              </a:solidFill>
              <a:latin typeface="+mn-lt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08559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81F192B-7798-91E1-D069-C10288B6B855}"/>
              </a:ext>
            </a:extLst>
          </p:cNvPr>
          <p:cNvSpPr/>
          <p:nvPr/>
        </p:nvSpPr>
        <p:spPr>
          <a:xfrm>
            <a:off x="562676" y="1179018"/>
            <a:ext cx="4792936" cy="1806284"/>
          </a:xfrm>
          <a:prstGeom prst="roundRect">
            <a:avLst>
              <a:gd name="adj" fmla="val 10137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7A7A294-32B5-836D-44D9-DF9E4CA3CA70}"/>
              </a:ext>
            </a:extLst>
          </p:cNvPr>
          <p:cNvSpPr/>
          <p:nvPr/>
        </p:nvSpPr>
        <p:spPr>
          <a:xfrm>
            <a:off x="628733" y="3212976"/>
            <a:ext cx="11000591" cy="2880320"/>
          </a:xfrm>
          <a:prstGeom prst="roundRect">
            <a:avLst>
              <a:gd name="adj" fmla="val 10137"/>
            </a:avLst>
          </a:prstGeom>
          <a:solidFill>
            <a:srgbClr val="F0F0F0"/>
          </a:solidFill>
          <a:ln>
            <a:solidFill>
              <a:srgbClr val="F3F3F3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8DE84B8F-34C8-94B8-3C63-196E945013C6}"/>
              </a:ext>
            </a:extLst>
          </p:cNvPr>
          <p:cNvSpPr/>
          <p:nvPr/>
        </p:nvSpPr>
        <p:spPr>
          <a:xfrm>
            <a:off x="5705353" y="1166664"/>
            <a:ext cx="5976664" cy="1800200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0719097-3117-4F11-4451-8BDE218BD84D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>
                <a:latin typeface="+mj-lt"/>
                <a:cs typeface="Arial" pitchFamily="34" charset="0"/>
              </a:rPr>
              <a:t>Схема сети для проведения тестирования</a:t>
            </a:r>
            <a:endParaRPr lang="ru-RU" sz="3600" dirty="0"/>
          </a:p>
        </p:txBody>
      </p:sp>
      <p:sp>
        <p:nvSpPr>
          <p:cNvPr id="10" name="Google Shape;963;p67">
            <a:extLst>
              <a:ext uri="{FF2B5EF4-FFF2-40B4-BE49-F238E27FC236}">
                <a16:creationId xmlns:a16="http://schemas.microsoft.com/office/drawing/2014/main" id="{2990497B-26F5-B248-5026-FB7AEB546626}"/>
              </a:ext>
            </a:extLst>
          </p:cNvPr>
          <p:cNvSpPr txBox="1">
            <a:spLocks/>
          </p:cNvSpPr>
          <p:nvPr/>
        </p:nvSpPr>
        <p:spPr>
          <a:xfrm>
            <a:off x="623392" y="1250322"/>
            <a:ext cx="4717910" cy="16328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Bef>
                <a:spcPts val="0"/>
              </a:spcBef>
              <a:buSzPts val="770"/>
              <a:buFont typeface="Wingdings" pitchFamily="2" charset="2"/>
              <a:buNone/>
            </a:pPr>
            <a:r>
              <a:rPr lang="ru-RU" sz="2000" b="1" dirty="0">
                <a:solidFill>
                  <a:schemeClr val="bg1"/>
                </a:solidFill>
                <a:latin typeface="+mn-lt"/>
                <a:ea typeface="Roboto"/>
                <a:cs typeface="Roboto"/>
                <a:sym typeface="Roboto"/>
              </a:rPr>
              <a:t>Модель для проведения испытаний устройств РЗА ЛЭП 330 </a:t>
            </a:r>
            <a:r>
              <a:rPr lang="ru-RU" sz="2000" b="1" dirty="0" err="1">
                <a:solidFill>
                  <a:schemeClr val="bg1"/>
                </a:solidFill>
                <a:latin typeface="+mn-lt"/>
                <a:ea typeface="Roboto"/>
                <a:cs typeface="Roboto"/>
                <a:sym typeface="Roboto"/>
              </a:rPr>
              <a:t>кВ</a:t>
            </a:r>
            <a:r>
              <a:rPr lang="ru-RU" sz="2000" b="1" dirty="0">
                <a:solidFill>
                  <a:schemeClr val="bg1"/>
                </a:solidFill>
                <a:latin typeface="+mn-lt"/>
                <a:ea typeface="Roboto"/>
                <a:cs typeface="Roboto"/>
                <a:sym typeface="Roboto"/>
              </a:rPr>
              <a:t> и выше,</a:t>
            </a: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SzPts val="770"/>
              <a:buFont typeface="Wingdings" pitchFamily="2" charset="2"/>
              <a:buNone/>
            </a:pPr>
            <a:r>
              <a:rPr lang="ru-RU" sz="2000" b="1" dirty="0">
                <a:solidFill>
                  <a:schemeClr val="bg1"/>
                </a:solidFill>
                <a:latin typeface="+mn-lt"/>
                <a:ea typeface="Roboto"/>
                <a:cs typeface="Roboto"/>
                <a:sym typeface="Roboto"/>
              </a:rPr>
              <a:t>подключенных к ТТ ЛЭП класса точности 5P, 10P по ГОСТ Р 70358-2022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687856-8B5E-C933-E785-B6D0B072A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730" y="1393258"/>
            <a:ext cx="5425910" cy="137171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BF0619-453D-C8A0-E92A-0A86E7AA1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360" y="3609448"/>
            <a:ext cx="10688364" cy="2087375"/>
          </a:xfrm>
          <a:prstGeom prst="rect">
            <a:avLst/>
          </a:prstGeom>
        </p:spPr>
      </p:pic>
      <p:pic>
        <p:nvPicPr>
          <p:cNvPr id="9" name="Google Shape;800;p56">
            <a:extLst>
              <a:ext uri="{FF2B5EF4-FFF2-40B4-BE49-F238E27FC236}">
                <a16:creationId xmlns:a16="http://schemas.microsoft.com/office/drawing/2014/main" id="{F80D176C-599C-4043-7E2D-1D9715A4805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533714" y="3301584"/>
            <a:ext cx="872926" cy="857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8274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3">
            <a:extLst>
              <a:ext uri="{FF2B5EF4-FFF2-40B4-BE49-F238E27FC236}">
                <a16:creationId xmlns:a16="http://schemas.microsoft.com/office/drawing/2014/main" id="{50719097-3117-4F11-4451-8BDE218BD84D}"/>
              </a:ext>
            </a:extLst>
          </p:cNvPr>
          <p:cNvSpPr txBox="1">
            <a:spLocks/>
          </p:cNvSpPr>
          <p:nvPr/>
        </p:nvSpPr>
        <p:spPr>
          <a:xfrm>
            <a:off x="623392" y="260648"/>
            <a:ext cx="1076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5400" b="1" kern="1200" baseline="0">
                <a:solidFill>
                  <a:srgbClr val="0E548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ru-RU" sz="3600" dirty="0"/>
              <a:t>Моделирование ТТ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E74BE97-6D74-1197-A8EF-CE7CEFC3D748}"/>
              </a:ext>
            </a:extLst>
          </p:cNvPr>
          <p:cNvSpPr/>
          <p:nvPr/>
        </p:nvSpPr>
        <p:spPr>
          <a:xfrm>
            <a:off x="1095848" y="1194007"/>
            <a:ext cx="2065679" cy="2808312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40D525B7-85F3-C5D2-EEBC-7E31775F15D6}"/>
              </a:ext>
            </a:extLst>
          </p:cNvPr>
          <p:cNvSpPr/>
          <p:nvPr/>
        </p:nvSpPr>
        <p:spPr>
          <a:xfrm>
            <a:off x="1430960" y="1683862"/>
            <a:ext cx="1419820" cy="2174441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rgbClr val="F1F1F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7" name="Google Shape;961;p67">
            <a:extLst>
              <a:ext uri="{FF2B5EF4-FFF2-40B4-BE49-F238E27FC236}">
                <a16:creationId xmlns:a16="http://schemas.microsoft.com/office/drawing/2014/main" id="{E3DA3409-CC3A-81A6-934A-0E18B3A0B6FF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l="49826" t="13017" r="24725" b="45297"/>
          <a:stretch/>
        </p:blipFill>
        <p:spPr>
          <a:xfrm>
            <a:off x="1354047" y="1277847"/>
            <a:ext cx="1549280" cy="88451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E81DFAC-94CA-F3A8-4FBE-3B8656095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382" y="2237290"/>
            <a:ext cx="1381398" cy="1480243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63724E49-F507-C486-69BB-F7B77F9E1A4A}"/>
              </a:ext>
            </a:extLst>
          </p:cNvPr>
          <p:cNvSpPr/>
          <p:nvPr/>
        </p:nvSpPr>
        <p:spPr>
          <a:xfrm>
            <a:off x="3419726" y="1194007"/>
            <a:ext cx="7973266" cy="2808312"/>
          </a:xfrm>
          <a:prstGeom prst="roundRect">
            <a:avLst>
              <a:gd name="adj" fmla="val 1013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800855A-FF01-C411-E4F3-74C3E7A98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4160" y="1554047"/>
            <a:ext cx="6768752" cy="2103333"/>
          </a:xfrm>
          <a:prstGeom prst="rect">
            <a:avLst/>
          </a:prstGeom>
        </p:spPr>
      </p:pic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8CBD858F-049E-F924-CB69-B4A2E76AB6F9}"/>
              </a:ext>
            </a:extLst>
          </p:cNvPr>
          <p:cNvSpPr/>
          <p:nvPr/>
        </p:nvSpPr>
        <p:spPr>
          <a:xfrm>
            <a:off x="1000677" y="4210102"/>
            <a:ext cx="5092946" cy="1806284"/>
          </a:xfrm>
          <a:prstGeom prst="roundRect">
            <a:avLst>
              <a:gd name="adj" fmla="val 1564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1F931ACB-36E8-5657-CC67-D4782D043120}"/>
              </a:ext>
            </a:extLst>
          </p:cNvPr>
          <p:cNvSpPr/>
          <p:nvPr/>
        </p:nvSpPr>
        <p:spPr>
          <a:xfrm>
            <a:off x="6277465" y="4226126"/>
            <a:ext cx="5092946" cy="1806284"/>
          </a:xfrm>
          <a:prstGeom prst="roundRect">
            <a:avLst>
              <a:gd name="adj" fmla="val 16190"/>
            </a:avLst>
          </a:prstGeom>
          <a:solidFill>
            <a:srgbClr val="0E5481"/>
          </a:solidFill>
          <a:ln>
            <a:solidFill>
              <a:schemeClr val="tx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cs typeface="Arial" pitchFamily="34" charset="0"/>
            </a:endParaRPr>
          </a:p>
        </p:txBody>
      </p:sp>
      <p:sp>
        <p:nvSpPr>
          <p:cNvPr id="17" name="Google Shape;99;p14">
            <a:extLst>
              <a:ext uri="{FF2B5EF4-FFF2-40B4-BE49-F238E27FC236}">
                <a16:creationId xmlns:a16="http://schemas.microsoft.com/office/drawing/2014/main" id="{FF0AA734-EF01-9C12-4BAD-050F2A2DF8F4}"/>
              </a:ext>
            </a:extLst>
          </p:cNvPr>
          <p:cNvSpPr txBox="1">
            <a:spLocks/>
          </p:cNvSpPr>
          <p:nvPr/>
        </p:nvSpPr>
        <p:spPr>
          <a:xfrm>
            <a:off x="1073267" y="4060252"/>
            <a:ext cx="5204198" cy="1849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Моделируя тип характеристики возможно провести моделирование ТТ различных </a:t>
            </a:r>
            <a:r>
              <a:rPr lang="ru-RU" sz="2400" b="1" dirty="0">
                <a:solidFill>
                  <a:schemeClr val="bg1"/>
                </a:solidFill>
              </a:rPr>
              <a:t>классов точности (</a:t>
            </a:r>
            <a:r>
              <a:rPr lang="en-US" sz="2400" b="1" dirty="0">
                <a:solidFill>
                  <a:schemeClr val="bg1"/>
                </a:solidFill>
              </a:rPr>
              <a:t>P, PR, TPY, TPZ</a:t>
            </a:r>
            <a:r>
              <a:rPr lang="ru-RU" sz="24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5" name="Google Shape;99;p14">
            <a:extLst>
              <a:ext uri="{FF2B5EF4-FFF2-40B4-BE49-F238E27FC236}">
                <a16:creationId xmlns:a16="http://schemas.microsoft.com/office/drawing/2014/main" id="{6322A54A-6038-4DBE-192B-E334E6593A92}"/>
              </a:ext>
            </a:extLst>
          </p:cNvPr>
          <p:cNvSpPr txBox="1">
            <a:spLocks/>
          </p:cNvSpPr>
          <p:nvPr/>
        </p:nvSpPr>
        <p:spPr>
          <a:xfrm>
            <a:off x="6335769" y="4191890"/>
            <a:ext cx="4932837" cy="1584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52000" rIns="91425" bIns="45700" anchor="t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44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742950" indent="-28575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–"/>
              <a:defRPr sz="40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§"/>
              <a:defRPr sz="3600" kern="1200">
                <a:solidFill>
                  <a:schemeClr val="tx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lnSpc>
                <a:spcPct val="105000"/>
              </a:lnSpc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spcBef>
                <a:spcPts val="480"/>
              </a:spcBef>
              <a:buClr>
                <a:srgbClr val="366092"/>
              </a:buClr>
              <a:buSzPts val="2280"/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Выбор между учетом </a:t>
            </a:r>
            <a:r>
              <a:rPr lang="ru-RU" sz="2400" b="1" dirty="0">
                <a:solidFill>
                  <a:schemeClr val="bg1"/>
                </a:solidFill>
              </a:rPr>
              <a:t>петли гистерезиса</a:t>
            </a:r>
            <a:r>
              <a:rPr lang="ru-RU" sz="2400" dirty="0">
                <a:solidFill>
                  <a:schemeClr val="bg1"/>
                </a:solidFill>
              </a:rPr>
              <a:t> или работе по </a:t>
            </a:r>
            <a:r>
              <a:rPr lang="ru-RU" sz="2400" b="1" dirty="0">
                <a:solidFill>
                  <a:schemeClr val="bg1"/>
                </a:solidFill>
              </a:rPr>
              <a:t>основной кривой намагничивания</a:t>
            </a:r>
          </a:p>
        </p:txBody>
      </p:sp>
    </p:spTree>
    <p:extLst>
      <p:ext uri="{BB962C8B-B14F-4D97-AF65-F5344CB8AC3E}">
        <p14:creationId xmlns:p14="http://schemas.microsoft.com/office/powerpoint/2010/main" val="4143026111"/>
      </p:ext>
    </p:extLst>
  </p:cSld>
  <p:clrMapOvr>
    <a:masterClrMapping/>
  </p:clrMapOvr>
</p:sld>
</file>

<file path=ppt/theme/theme1.xml><?xml version="1.0" encoding="utf-8"?>
<a:theme xmlns:a="http://schemas.openxmlformats.org/drawingml/2006/main" name="Exponenta_2020">
  <a:themeElements>
    <a:clrScheme name="Другая 5">
      <a:dk1>
        <a:sysClr val="windowText" lastClr="000000"/>
      </a:dk1>
      <a:lt1>
        <a:sysClr val="window" lastClr="FFFFFF"/>
      </a:lt1>
      <a:dk2>
        <a:srgbClr val="125687"/>
      </a:dk2>
      <a:lt2>
        <a:srgbClr val="EEECE1"/>
      </a:lt2>
      <a:accent1>
        <a:srgbClr val="95B3D7"/>
      </a:accent1>
      <a:accent2>
        <a:srgbClr val="781414"/>
      </a:accent2>
      <a:accent3>
        <a:srgbClr val="697819"/>
      </a:accent3>
      <a:accent4>
        <a:srgbClr val="D27809"/>
      </a:accent4>
      <a:accent5>
        <a:srgbClr val="BFBFBF"/>
      </a:accent5>
      <a:accent6>
        <a:srgbClr val="E5DD9F"/>
      </a:accent6>
      <a:hlink>
        <a:srgbClr val="41A1E5"/>
      </a:hlink>
      <a:folHlink>
        <a:srgbClr val="41A1E5"/>
      </a:folHlink>
    </a:clrScheme>
    <a:fontScheme name="Другая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b="1" dirty="0" smtClean="0"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5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_Template.pptx" id="{407C3210-3718-46E6-AA0E-C06CEDFE8ABD}" vid="{9C062A13-EB68-4EA4-AB91-B3674232BB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44EF1364792434DB113B3F2CB02A577" ma:contentTypeVersion="8" ma:contentTypeDescription="Создание документа." ma:contentTypeScope="" ma:versionID="e1041fa00921ebde261e43499dc1802f">
  <xsd:schema xmlns:xsd="http://www.w3.org/2001/XMLSchema" xmlns:xs="http://www.w3.org/2001/XMLSchema" xmlns:p="http://schemas.microsoft.com/office/2006/metadata/properties" xmlns:ns3="f3ffe6ec-0532-49ca-89b2-084d4dfea8b5" xmlns:ns4="32c3fdb7-dd28-41bb-a8d2-f87476b04289" targetNamespace="http://schemas.microsoft.com/office/2006/metadata/properties" ma:root="true" ma:fieldsID="9dd2957a7c9810bc5dcdd1a39de78630" ns3:_="" ns4:_="">
    <xsd:import namespace="f3ffe6ec-0532-49ca-89b2-084d4dfea8b5"/>
    <xsd:import namespace="32c3fdb7-dd28-41bb-a8d2-f87476b0428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ffe6ec-0532-49ca-89b2-084d4dfea8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c3fdb7-dd28-41bb-a8d2-f87476b0428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7F1AE7-BCF2-462C-B217-E03BCD5B77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ffe6ec-0532-49ca-89b2-084d4dfea8b5"/>
    <ds:schemaRef ds:uri="32c3fdb7-dd28-41bb-a8d2-f87476b042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3114DE-72C0-466B-AF0C-D142ED580771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32c3fdb7-dd28-41bb-a8d2-f87476b04289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f3ffe6ec-0532-49ca-89b2-084d4dfea8b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A212822-65D9-45C1-A403-9ADFC02CC1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Exponenta_2020</Template>
  <TotalTime>7672</TotalTime>
  <Words>2729</Words>
  <Application>Microsoft Office PowerPoint</Application>
  <PresentationFormat>Широкоэкранный</PresentationFormat>
  <Paragraphs>128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Roboto</vt:lpstr>
      <vt:lpstr>Wingdings</vt:lpstr>
      <vt:lpstr>Exponenta_2020</vt:lpstr>
      <vt:lpstr>Презентация PowerPoint</vt:lpstr>
      <vt:lpstr>Рассматриваемые вопросы</vt:lpstr>
      <vt:lpstr>Моделирование в электроэнергетике</vt:lpstr>
      <vt:lpstr>Моделирование в реальном времени на КПМ РИТМ</vt:lpstr>
      <vt:lpstr>Моделирование в реальном времени на КПМ РИТМ</vt:lpstr>
      <vt:lpstr>Презентация PowerPoint</vt:lpstr>
      <vt:lpstr>Насыщение трансформаторов тока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 Рословец</dc:creator>
  <cp:keywords>Version 13.0</cp:keywords>
  <cp:lastModifiedBy>Timofeev, Daniil</cp:lastModifiedBy>
  <cp:revision>102</cp:revision>
  <dcterms:created xsi:type="dcterms:W3CDTF">2019-11-13T12:05:09Z</dcterms:created>
  <dcterms:modified xsi:type="dcterms:W3CDTF">2024-04-19T16:22:04Z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0x010100444EF1364792434DB113B3F2CB02A577</vt:lpwstr>
  </property>
  <property fmtid="{D5CDD505-2E9C-101B-9397-08002B2CF9AE}" pid="4" name="_dlc_DocIdItemGuid">
    <vt:lpwstr>eae475a8-7f85-4656-9cd0-c3b0755340a1</vt:lpwstr>
  </property>
  <property fmtid="{D5CDD505-2E9C-101B-9397-08002B2CF9AE}" pid="5" name="MSIP_Label_defa4170-0d19-0005-0004-bc88714345d2_Enabled">
    <vt:lpwstr>true</vt:lpwstr>
  </property>
  <property fmtid="{D5CDD505-2E9C-101B-9397-08002B2CF9AE}" pid="6" name="MSIP_Label_defa4170-0d19-0005-0004-bc88714345d2_SetDate">
    <vt:lpwstr>2022-09-27T13:22:07Z</vt:lpwstr>
  </property>
  <property fmtid="{D5CDD505-2E9C-101B-9397-08002B2CF9AE}" pid="7" name="MSIP_Label_defa4170-0d19-0005-0004-bc88714345d2_Method">
    <vt:lpwstr>Standard</vt:lpwstr>
  </property>
  <property fmtid="{D5CDD505-2E9C-101B-9397-08002B2CF9AE}" pid="8" name="MSIP_Label_defa4170-0d19-0005-0004-bc88714345d2_Name">
    <vt:lpwstr>defa4170-0d19-0005-0004-bc88714345d2</vt:lpwstr>
  </property>
  <property fmtid="{D5CDD505-2E9C-101B-9397-08002B2CF9AE}" pid="9" name="MSIP_Label_defa4170-0d19-0005-0004-bc88714345d2_SiteId">
    <vt:lpwstr>30aaaa25-4b0d-4e24-a94e-36eff3d43b25</vt:lpwstr>
  </property>
  <property fmtid="{D5CDD505-2E9C-101B-9397-08002B2CF9AE}" pid="10" name="MSIP_Label_defa4170-0d19-0005-0004-bc88714345d2_ActionId">
    <vt:lpwstr>83ba47ac-47d3-4410-bfb4-05a0820b2275</vt:lpwstr>
  </property>
  <property fmtid="{D5CDD505-2E9C-101B-9397-08002B2CF9AE}" pid="11" name="MSIP_Label_defa4170-0d19-0005-0004-bc88714345d2_ContentBits">
    <vt:lpwstr>0</vt:lpwstr>
  </property>
</Properties>
</file>