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6"/>
  </p:notesMasterIdLst>
  <p:handoutMasterIdLst>
    <p:handoutMasterId r:id="rId17"/>
  </p:handoutMasterIdLst>
  <p:sldIdLst>
    <p:sldId id="1568" r:id="rId2"/>
    <p:sldId id="1580" r:id="rId3"/>
    <p:sldId id="1602" r:id="rId4"/>
    <p:sldId id="1590" r:id="rId5"/>
    <p:sldId id="1604" r:id="rId6"/>
    <p:sldId id="1583" r:id="rId7"/>
    <p:sldId id="1605" r:id="rId8"/>
    <p:sldId id="1607" r:id="rId9"/>
    <p:sldId id="1608" r:id="rId10"/>
    <p:sldId id="1598" r:id="rId11"/>
    <p:sldId id="1601" r:id="rId12"/>
    <p:sldId id="1609" r:id="rId13"/>
    <p:sldId id="1610" r:id="rId14"/>
    <p:sldId id="33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 userDrawn="1">
          <p15:clr>
            <a:srgbClr val="A4A3A4"/>
          </p15:clr>
        </p15:guide>
        <p15:guide id="2" pos="846" userDrawn="1">
          <p15:clr>
            <a:srgbClr val="A4A3A4"/>
          </p15:clr>
        </p15:guide>
        <p15:guide id="3" pos="574" userDrawn="1">
          <p15:clr>
            <a:srgbClr val="A4A3A4"/>
          </p15:clr>
        </p15:guide>
        <p15:guide id="4" pos="1096" userDrawn="1">
          <p15:clr>
            <a:srgbClr val="A4A3A4"/>
          </p15:clr>
        </p15:guide>
        <p15:guide id="5" pos="7242" userDrawn="1">
          <p15:clr>
            <a:srgbClr val="A4A3A4"/>
          </p15:clr>
        </p15:guide>
        <p15:guide id="6" orient="horz" pos="436" userDrawn="1">
          <p15:clr>
            <a:srgbClr val="A4A3A4"/>
          </p15:clr>
        </p15:guide>
        <p15:guide id="7" orient="horz" pos="799" userDrawn="1">
          <p15:clr>
            <a:srgbClr val="A4A3A4"/>
          </p15:clr>
        </p15:guide>
        <p15:guide id="8" orient="horz" pos="1820" userDrawn="1">
          <p15:clr>
            <a:srgbClr val="A4A3A4"/>
          </p15:clr>
        </p15:guide>
        <p15:guide id="9" orient="horz" pos="3929" userDrawn="1">
          <p15:clr>
            <a:srgbClr val="A4A3A4"/>
          </p15:clr>
        </p15:guide>
        <p15:guide id="10" orient="horz" pos="1638" userDrawn="1">
          <p15:clr>
            <a:srgbClr val="A4A3A4"/>
          </p15:clr>
        </p15:guide>
        <p15:guide id="11" orient="horz" pos="1298" userDrawn="1">
          <p15:clr>
            <a:srgbClr val="A4A3A4"/>
          </p15:clr>
        </p15:guide>
        <p15:guide id="12" orient="horz" pos="1389" userDrawn="1">
          <p15:clr>
            <a:srgbClr val="A4A3A4"/>
          </p15:clr>
        </p15:guide>
        <p15:guide id="13" orient="horz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C46"/>
    <a:srgbClr val="355E67"/>
    <a:srgbClr val="6B5C4D"/>
    <a:srgbClr val="CEAF8F"/>
    <a:srgbClr val="365E67"/>
    <a:srgbClr val="BA976C"/>
    <a:srgbClr val="F8FBFC"/>
    <a:srgbClr val="F5F9FB"/>
    <a:srgbClr val="F1F6F9"/>
    <a:srgbClr val="A795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8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26" y="990"/>
      </p:cViewPr>
      <p:guideLst>
        <p:guide orient="horz" pos="4065"/>
        <p:guide pos="846"/>
        <p:guide pos="574"/>
        <p:guide pos="1096"/>
        <p:guide pos="7242"/>
        <p:guide orient="horz" pos="436"/>
        <p:guide orient="horz" pos="799"/>
        <p:guide orient="horz" pos="1820"/>
        <p:guide orient="horz" pos="3929"/>
        <p:guide orient="horz" pos="1638"/>
        <p:guide orient="horz" pos="1298"/>
        <p:guide orient="horz" pos="1389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/>
              <a:t>Здесь можно писать заголовок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62CBE-0DA7-4E5A-BD61-0BC05DE24112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74C5E-4CB7-4E43-9873-876B4F84B7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95235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/>
              <a:t>Здесь можно писать заголовок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E8950-DA1A-4685-8152-2116C465A663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8D28D-2C9B-4845-98CE-99F038BB38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20986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643" y="3354903"/>
            <a:ext cx="3887239" cy="38507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400">
                <a:solidFill>
                  <a:srgbClr val="6B5C4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34643" y="2907911"/>
            <a:ext cx="6160881" cy="362511"/>
          </a:xfrm>
          <a:prstGeom prst="rect">
            <a:avLst/>
          </a:prstGeom>
        </p:spPr>
        <p:txBody>
          <a:bodyPr vert="horz" lIns="0" tIns="0" rIns="91440" bIns="0" rtlCol="0" anchor="t">
            <a:normAutofit/>
          </a:bodyPr>
          <a:lstStyle>
            <a:lvl1pPr>
              <a:defRPr sz="2200" baseline="0">
                <a:solidFill>
                  <a:srgbClr val="1A3C46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 hasCustomPrompt="1"/>
          </p:nvPr>
        </p:nvSpPr>
        <p:spPr>
          <a:xfrm>
            <a:off x="912416" y="5047036"/>
            <a:ext cx="1401233" cy="342900"/>
          </a:xfrm>
        </p:spPr>
        <p:txBody>
          <a:bodyPr lIns="0" tIns="0" rIns="0" bIns="0">
            <a:normAutofit/>
          </a:bodyPr>
          <a:lstStyle>
            <a:lvl1pPr>
              <a:defRPr sz="900">
                <a:solidFill>
                  <a:srgbClr val="6B5C4D"/>
                </a:solidFill>
              </a:defRPr>
            </a:lvl1pPr>
          </a:lstStyle>
          <a:p>
            <a:pPr lvl="0"/>
            <a:r>
              <a:rPr lang="ru-RU" dirty="0"/>
              <a:t>Москва 2021</a:t>
            </a: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1" hasCustomPrompt="1"/>
          </p:nvPr>
        </p:nvSpPr>
        <p:spPr>
          <a:xfrm>
            <a:off x="912416" y="6284326"/>
            <a:ext cx="1667933" cy="207914"/>
          </a:xfrm>
        </p:spPr>
        <p:txBody>
          <a:bodyPr lIns="0" tIns="0" rIns="0" bIns="0">
            <a:normAutofit/>
          </a:bodyPr>
          <a:lstStyle>
            <a:lvl1pPr>
              <a:defRPr sz="1100" b="1">
                <a:solidFill>
                  <a:srgbClr val="6B5C4D"/>
                </a:solidFill>
              </a:defRPr>
            </a:lvl1pPr>
          </a:lstStyle>
          <a:p>
            <a:pPr lvl="0"/>
            <a:r>
              <a:rPr lang="en-US" dirty="0"/>
              <a:t>ntc-msk.ru</a:t>
            </a: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BECEAFE-AB6B-A14F-96AF-DFAB11A913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01" r="27406"/>
          <a:stretch/>
        </p:blipFill>
        <p:spPr>
          <a:xfrm>
            <a:off x="6583680" y="-9525"/>
            <a:ext cx="5608321" cy="4361286"/>
          </a:xfrm>
          <a:prstGeom prst="rect">
            <a:avLst/>
          </a:prstGeom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A835906D-1EBC-E843-8E1B-E05E3ED27A06}"/>
              </a:ext>
            </a:extLst>
          </p:cNvPr>
          <p:cNvCxnSpPr>
            <a:cxnSpLocks/>
          </p:cNvCxnSpPr>
          <p:nvPr userDrawn="1"/>
        </p:nvCxnSpPr>
        <p:spPr>
          <a:xfrm>
            <a:off x="934643" y="4351761"/>
            <a:ext cx="4837392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BE961574-0BBD-20BD-E90D-FD13DEB559B0}"/>
              </a:ext>
            </a:extLst>
          </p:cNvPr>
          <p:cNvSpPr txBox="1">
            <a:spLocks/>
          </p:cNvSpPr>
          <p:nvPr userDrawn="1"/>
        </p:nvSpPr>
        <p:spPr>
          <a:xfrm>
            <a:off x="1873678" y="389144"/>
            <a:ext cx="2915429" cy="385076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0" i="0" u="none" strike="noStrike" kern="1200" baseline="0" dirty="0">
                <a:solidFill>
                  <a:srgbClr val="C6A789"/>
                </a:solidFill>
                <a:effectLst/>
                <a:latin typeface="+mn-lt"/>
                <a:ea typeface="+mn-ea"/>
                <a:cs typeface="+mn-cs"/>
              </a:rPr>
              <a:t>Научно-технический центр   Единой энергетической системы</a:t>
            </a:r>
            <a:endParaRPr lang="en-US" b="0" dirty="0">
              <a:solidFill>
                <a:srgbClr val="C6A789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55CECCC-F594-9A24-F811-6D3AA0E654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408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остой слайд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052" y="1328755"/>
            <a:ext cx="4953008" cy="624121"/>
          </a:xfrm>
        </p:spPr>
        <p:txBody>
          <a:bodyPr>
            <a:noAutofit/>
          </a:bodyPr>
          <a:lstStyle>
            <a:lvl1pPr>
              <a:lnSpc>
                <a:spcPts val="2800"/>
              </a:lnSpc>
              <a:defRPr>
                <a:solidFill>
                  <a:srgbClr val="1A3C46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33250" y="1952875"/>
            <a:ext cx="10535460" cy="4351338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4pPr>
            <a:lvl5pPr marL="20574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21" name="Текст 14">
            <a:extLst>
              <a:ext uri="{FF2B5EF4-FFF2-40B4-BE49-F238E27FC236}">
                <a16:creationId xmlns:a16="http://schemas.microsoft.com/office/drawing/2014/main" id="{33E41BB4-D518-FB4A-B050-A38CFE9E15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6495529"/>
            <a:ext cx="4138084" cy="235140"/>
          </a:xfrm>
        </p:spPr>
        <p:txBody>
          <a:bodyPr lIns="0" tIns="0" rIns="0" bIns="0">
            <a:normAutofit/>
          </a:bodyPr>
          <a:lstStyle>
            <a:lvl1pPr>
              <a:defRPr sz="1100" baseline="0">
                <a:solidFill>
                  <a:srgbClr val="A7B4C5"/>
                </a:solidFill>
              </a:defRPr>
            </a:lvl1pPr>
          </a:lstStyle>
          <a:p>
            <a:pPr lvl="0"/>
            <a:r>
              <a:rPr lang="ru-RU" dirty="0"/>
              <a:t>Москва, 2020</a:t>
            </a: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B37C4944-8232-B040-B000-99867B7A3481}"/>
              </a:ext>
            </a:extLst>
          </p:cNvPr>
          <p:cNvCxnSpPr>
            <a:cxnSpLocks/>
          </p:cNvCxnSpPr>
          <p:nvPr userDrawn="1"/>
        </p:nvCxnSpPr>
        <p:spPr>
          <a:xfrm>
            <a:off x="1" y="1041031"/>
            <a:ext cx="12066236" cy="116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62D31BE-FC95-1E44-8EB8-A0B0A6001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495529"/>
            <a:ext cx="1160849" cy="240446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F4739E4D-6D07-4D3B-A0F2-CD3FE6D1A6DF}" type="slidenum">
              <a:rPr lang="ru-RU" sz="1100" smtClean="0"/>
              <a:pPr/>
              <a:t>‹#›</a:t>
            </a:fld>
            <a:endParaRPr lang="ru-RU" sz="1100" dirty="0"/>
          </a:p>
        </p:txBody>
      </p:sp>
      <p:sp>
        <p:nvSpPr>
          <p:cNvPr id="11" name="Текст 19">
            <a:extLst>
              <a:ext uri="{FF2B5EF4-FFF2-40B4-BE49-F238E27FC236}">
                <a16:creationId xmlns:a16="http://schemas.microsoft.com/office/drawing/2014/main" id="{C4C75364-9679-DA49-9651-710B266056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8684" y="328878"/>
            <a:ext cx="6307667" cy="446088"/>
          </a:xfrm>
        </p:spPr>
        <p:txBody>
          <a:bodyPr lIns="0" tIns="0" rIns="0" bIns="0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/>
              <a:t>Здесь можно писать заголовок слайда или удалить этот текст, если заголовок не нужен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2DC2977-62FC-490C-6DAC-3871746F03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170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14"/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6495529"/>
            <a:ext cx="4138084" cy="235140"/>
          </a:xfrm>
        </p:spPr>
        <p:txBody>
          <a:bodyPr lIns="0" tIns="0" rIns="0" bIns="0">
            <a:normAutofit/>
          </a:bodyPr>
          <a:lstStyle>
            <a:lvl1pPr>
              <a:defRPr sz="1100" baseline="0">
                <a:solidFill>
                  <a:srgbClr val="A7B4C5"/>
                </a:solidFill>
              </a:defRPr>
            </a:lvl1pPr>
          </a:lstStyle>
          <a:p>
            <a:pPr lvl="0"/>
            <a:r>
              <a:rPr lang="ru-RU" dirty="0"/>
              <a:t>Москва, 2020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FD013F4C-C93C-8647-B85E-F4EE2312863E}"/>
              </a:ext>
            </a:extLst>
          </p:cNvPr>
          <p:cNvCxnSpPr>
            <a:cxnSpLocks/>
          </p:cNvCxnSpPr>
          <p:nvPr userDrawn="1"/>
        </p:nvCxnSpPr>
        <p:spPr>
          <a:xfrm>
            <a:off x="1" y="1041031"/>
            <a:ext cx="12066236" cy="116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2A9DC831-DAF8-5143-9513-AF02C6B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495529"/>
            <a:ext cx="1160849" cy="240446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F4739E4D-6D07-4D3B-A0F2-CD3FE6D1A6DF}" type="slidenum">
              <a:rPr lang="ru-RU" sz="1100" smtClean="0"/>
              <a:pPr/>
              <a:t>‹#›</a:t>
            </a:fld>
            <a:endParaRPr lang="ru-RU" sz="1100" dirty="0"/>
          </a:p>
        </p:txBody>
      </p:sp>
      <p:sp>
        <p:nvSpPr>
          <p:cNvPr id="14" name="Текст 19">
            <a:extLst>
              <a:ext uri="{FF2B5EF4-FFF2-40B4-BE49-F238E27FC236}">
                <a16:creationId xmlns:a16="http://schemas.microsoft.com/office/drawing/2014/main" id="{FF9976A3-8EBE-074D-A903-698ABE10D38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8684" y="328878"/>
            <a:ext cx="6307667" cy="446088"/>
          </a:xfrm>
        </p:spPr>
        <p:txBody>
          <a:bodyPr lIns="0" tIns="0" rIns="0" bIns="0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/>
              <a:t>Здесь можно писать заголовок слайда или удалить этот текст, если заголовок не нужен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5B19A57-A52B-A4A6-57EF-67D751A5C4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34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0101D71D-8983-6B42-B044-AD2A4ECD83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4643" y="2907911"/>
            <a:ext cx="6160881" cy="362511"/>
          </a:xfrm>
          <a:prstGeom prst="rect">
            <a:avLst/>
          </a:prstGeom>
        </p:spPr>
        <p:txBody>
          <a:bodyPr vert="horz" lIns="0" tIns="0" rIns="91440" bIns="0" rtlCol="0" anchor="t">
            <a:normAutofit/>
          </a:bodyPr>
          <a:lstStyle>
            <a:lvl1pPr>
              <a:defRPr sz="2200" baseline="0">
                <a:solidFill>
                  <a:srgbClr val="494036"/>
                </a:solidFill>
              </a:defRPr>
            </a:lvl1pPr>
          </a:lstStyle>
          <a:p>
            <a:r>
              <a:rPr lang="ru-RU" dirty="0"/>
              <a:t>Благодарим за внимание!</a:t>
            </a:r>
            <a:endParaRPr lang="en-US" dirty="0"/>
          </a:p>
        </p:txBody>
      </p:sp>
      <p:sp>
        <p:nvSpPr>
          <p:cNvPr id="17" name="Текст 13">
            <a:extLst>
              <a:ext uri="{FF2B5EF4-FFF2-40B4-BE49-F238E27FC236}">
                <a16:creationId xmlns:a16="http://schemas.microsoft.com/office/drawing/2014/main" id="{9067EB97-DEFA-5A47-9157-48F0EB0C388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2416" y="4168207"/>
            <a:ext cx="5183584" cy="342900"/>
          </a:xfrm>
        </p:spPr>
        <p:txBody>
          <a:bodyPr lIns="0" tIns="0" rIns="0" bIns="0">
            <a:normAutofit/>
          </a:bodyPr>
          <a:lstStyle>
            <a:lvl1pPr>
              <a:defRPr sz="900">
                <a:solidFill>
                  <a:srgbClr val="6B5C4D"/>
                </a:solidFill>
              </a:defRPr>
            </a:lvl1pPr>
          </a:lstStyle>
          <a:p>
            <a:pPr lvl="0"/>
            <a:r>
              <a:rPr lang="ru-RU" dirty="0"/>
              <a:t>АО «Научно-технический центр Единой энергетической системы </a:t>
            </a:r>
            <a:br>
              <a:rPr lang="ru-RU" dirty="0"/>
            </a:br>
            <a:endParaRPr lang="ru-RU" dirty="0"/>
          </a:p>
          <a:p>
            <a:pPr lvl="0"/>
            <a:r>
              <a:rPr lang="ru-RU" dirty="0"/>
              <a:t>Россия, 109074, г. Москва, Китайгородский проезд, д. 7, стр. 3</a:t>
            </a:r>
            <a:br>
              <a:rPr lang="ru-RU" dirty="0"/>
            </a:br>
            <a:r>
              <a:rPr lang="ru-RU" dirty="0"/>
              <a:t>Телефон: +7 (499) 788 18 49; факс: +7 (499) 788 15 75</a:t>
            </a:r>
            <a:br>
              <a:rPr lang="ru-RU" dirty="0"/>
            </a:br>
            <a:r>
              <a:rPr lang="ru-RU" dirty="0"/>
              <a:t>E-mail: ntc-msk@so-ups.ru</a:t>
            </a:r>
          </a:p>
        </p:txBody>
      </p:sp>
      <p:sp>
        <p:nvSpPr>
          <p:cNvPr id="18" name="Текст 15">
            <a:extLst>
              <a:ext uri="{FF2B5EF4-FFF2-40B4-BE49-F238E27FC236}">
                <a16:creationId xmlns:a16="http://schemas.microsoft.com/office/drawing/2014/main" id="{4BB03B22-A168-D647-9EAB-85974A5447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2416" y="6284326"/>
            <a:ext cx="1667933" cy="207914"/>
          </a:xfrm>
        </p:spPr>
        <p:txBody>
          <a:bodyPr lIns="0" tIns="0" rIns="0" bIns="0">
            <a:normAutofit/>
          </a:bodyPr>
          <a:lstStyle>
            <a:lvl1pPr>
              <a:defRPr sz="1100" b="1">
                <a:solidFill>
                  <a:srgbClr val="6B5C4D"/>
                </a:solidFill>
              </a:defRPr>
            </a:lvl1pPr>
          </a:lstStyle>
          <a:p>
            <a:pPr lvl="0"/>
            <a:r>
              <a:rPr lang="en-US" dirty="0"/>
              <a:t>ntc-msk.ru</a:t>
            </a:r>
            <a:endParaRPr lang="ru-RU" dirty="0"/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50054AF-FE76-784D-A34E-AE92DAB4B4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01" r="27406"/>
          <a:stretch/>
        </p:blipFill>
        <p:spPr>
          <a:xfrm>
            <a:off x="6583680" y="-9525"/>
            <a:ext cx="5608321" cy="4361286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DCD33DCC-ADDA-6899-2EB7-4533F360B611}"/>
              </a:ext>
            </a:extLst>
          </p:cNvPr>
          <p:cNvSpPr txBox="1">
            <a:spLocks/>
          </p:cNvSpPr>
          <p:nvPr userDrawn="1"/>
        </p:nvSpPr>
        <p:spPr>
          <a:xfrm>
            <a:off x="1873678" y="389144"/>
            <a:ext cx="2915429" cy="385076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0" i="0" u="none" strike="noStrike" kern="1200" baseline="0" dirty="0">
                <a:solidFill>
                  <a:srgbClr val="C6A789"/>
                </a:solidFill>
                <a:effectLst/>
                <a:latin typeface="+mn-lt"/>
                <a:ea typeface="+mn-ea"/>
                <a:cs typeface="+mn-cs"/>
              </a:rPr>
              <a:t>Научно-технический центр   Единой энергетической системы</a:t>
            </a:r>
            <a:endParaRPr lang="en-US" b="0" dirty="0">
              <a:solidFill>
                <a:srgbClr val="C6A789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9418C2E-AAB8-B6D1-CC66-A49DBCF3DC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31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повой слайд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49" y="1746377"/>
            <a:ext cx="4137283" cy="46960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>
                <a:solidFill>
                  <a:srgbClr val="1A3C46"/>
                </a:solidFill>
              </a:defRPr>
            </a:lvl1pPr>
          </a:lstStyle>
          <a:p>
            <a:r>
              <a:rPr lang="ru-RU" dirty="0"/>
              <a:t>О компании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 tIns="0" rIns="0" bIns="0">
            <a:noAutofit/>
          </a:bodyPr>
          <a:lstStyle>
            <a:lvl1pPr marL="171450" indent="-171450">
              <a:buClr>
                <a:srgbClr val="494036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494036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494036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Clr>
                <a:srgbClr val="494036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4pPr>
            <a:lvl5pPr marL="2057400" indent="-228600">
              <a:buClr>
                <a:srgbClr val="494036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6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309533"/>
            <a:ext cx="4138084" cy="446087"/>
          </a:xfr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100">
                <a:solidFill>
                  <a:srgbClr val="6B5C4D"/>
                </a:solidFill>
              </a:defRPr>
            </a:lvl1pPr>
          </a:lstStyle>
          <a:p>
            <a:pPr lvl="0"/>
            <a:r>
              <a:rPr lang="ru-RU" dirty="0"/>
              <a:t>Образец подзаголовка</a:t>
            </a:r>
          </a:p>
        </p:txBody>
      </p:sp>
      <p:sp>
        <p:nvSpPr>
          <p:cNvPr id="18" name="Текст 14">
            <a:extLst>
              <a:ext uri="{FF2B5EF4-FFF2-40B4-BE49-F238E27FC236}">
                <a16:creationId xmlns:a16="http://schemas.microsoft.com/office/drawing/2014/main" id="{35377D1E-3B45-2544-978F-CE0FF1E32D5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6498182"/>
            <a:ext cx="4138084" cy="235140"/>
          </a:xfrm>
        </p:spPr>
        <p:txBody>
          <a:bodyPr lIns="0" tIns="0" rIns="0" bIns="0">
            <a:normAutofit/>
          </a:bodyPr>
          <a:lstStyle>
            <a:lvl1pPr>
              <a:defRPr sz="1100" baseline="0">
                <a:solidFill>
                  <a:srgbClr val="A7B4C5"/>
                </a:solidFill>
              </a:defRPr>
            </a:lvl1pPr>
          </a:lstStyle>
          <a:p>
            <a:pPr lvl="0"/>
            <a:r>
              <a:rPr lang="ru-RU" dirty="0"/>
              <a:t>Москва, 2020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AE3B4AC7-BA94-CC49-B07F-509FCAA3B39A}"/>
              </a:ext>
            </a:extLst>
          </p:cNvPr>
          <p:cNvCxnSpPr>
            <a:cxnSpLocks/>
          </p:cNvCxnSpPr>
          <p:nvPr userDrawn="1"/>
        </p:nvCxnSpPr>
        <p:spPr>
          <a:xfrm>
            <a:off x="1" y="1041031"/>
            <a:ext cx="12066236" cy="116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ый треугольник 11">
            <a:extLst>
              <a:ext uri="{FF2B5EF4-FFF2-40B4-BE49-F238E27FC236}">
                <a16:creationId xmlns:a16="http://schemas.microsoft.com/office/drawing/2014/main" id="{5C3FD415-0567-4144-A717-26F867DC9D1B}"/>
              </a:ext>
            </a:extLst>
          </p:cNvPr>
          <p:cNvSpPr/>
          <p:nvPr userDrawn="1"/>
        </p:nvSpPr>
        <p:spPr>
          <a:xfrm flipH="1">
            <a:off x="3796239" y="1533326"/>
            <a:ext cx="8394363" cy="5324674"/>
          </a:xfrm>
          <a:prstGeom prst="rtTriangle">
            <a:avLst/>
          </a:prstGeom>
          <a:gradFill flip="none" rotWithShape="1"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>
              <a:solidFill>
                <a:schemeClr val="bg2"/>
              </a:solidFill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C21161B-166C-6F4D-A233-C07A563BB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495529"/>
            <a:ext cx="1160849" cy="240446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F4739E4D-6D07-4D3B-A0F2-CD3FE6D1A6DF}" type="slidenum">
              <a:rPr lang="ru-RU" sz="1100" smtClean="0"/>
              <a:pPr/>
              <a:t>‹#›</a:t>
            </a:fld>
            <a:endParaRPr lang="ru-RU" sz="1100" dirty="0"/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id="{D458718A-C753-5F42-B740-2F75B920715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8684" y="328878"/>
            <a:ext cx="6307667" cy="446088"/>
          </a:xfrm>
        </p:spPr>
        <p:txBody>
          <a:bodyPr lIns="0" tIns="0" rIns="0" bIns="0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/>
              <a:t>Здесь можно писать заголовок слайда или удалить этот текст, если заголовок не нужен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5012966-7C7B-A6E3-D750-B0A3E187C9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6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повой слайд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28684" y="1746377"/>
            <a:ext cx="4137283" cy="469603"/>
          </a:xfrm>
        </p:spPr>
        <p:txBody>
          <a:bodyPr>
            <a:noAutofit/>
          </a:bodyPr>
          <a:lstStyle>
            <a:lvl1pPr>
              <a:lnSpc>
                <a:spcPts val="2800"/>
              </a:lnSpc>
              <a:defRPr>
                <a:solidFill>
                  <a:srgbClr val="1A3C46"/>
                </a:solidFill>
              </a:defRPr>
            </a:lvl1pPr>
          </a:lstStyle>
          <a:p>
            <a:r>
              <a:rPr lang="ru-RU" dirty="0"/>
              <a:t>О компании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8684" y="2962274"/>
            <a:ext cx="6053771" cy="3217334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4pPr>
            <a:lvl5pPr marL="20574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6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5128693" y="2309533"/>
            <a:ext cx="4138084" cy="446087"/>
          </a:xfr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100">
                <a:solidFill>
                  <a:srgbClr val="6B5C4D"/>
                </a:solidFill>
              </a:defRPr>
            </a:lvl1pPr>
          </a:lstStyle>
          <a:p>
            <a:pPr lvl="0"/>
            <a:r>
              <a:rPr lang="ru-RU" dirty="0"/>
              <a:t>Образец подзаголовка</a:t>
            </a:r>
          </a:p>
        </p:txBody>
      </p:sp>
      <p:sp>
        <p:nvSpPr>
          <p:cNvPr id="19" name="Текст 14">
            <a:extLst>
              <a:ext uri="{FF2B5EF4-FFF2-40B4-BE49-F238E27FC236}">
                <a16:creationId xmlns:a16="http://schemas.microsoft.com/office/drawing/2014/main" id="{A8080BE6-886F-3242-8FA9-177AB9BE77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6495529"/>
            <a:ext cx="4138084" cy="235140"/>
          </a:xfrm>
        </p:spPr>
        <p:txBody>
          <a:bodyPr lIns="0" tIns="0" rIns="0" bIns="0">
            <a:normAutofit/>
          </a:bodyPr>
          <a:lstStyle>
            <a:lvl1pPr>
              <a:defRPr sz="1100" baseline="0">
                <a:solidFill>
                  <a:srgbClr val="A7B4C5"/>
                </a:solidFill>
              </a:defRPr>
            </a:lvl1pPr>
          </a:lstStyle>
          <a:p>
            <a:pPr lvl="0"/>
            <a:r>
              <a:rPr lang="ru-RU" dirty="0"/>
              <a:t>Москва, 2020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CA511BDE-C12F-6145-BFD3-F07368FED57B}"/>
              </a:ext>
            </a:extLst>
          </p:cNvPr>
          <p:cNvCxnSpPr>
            <a:cxnSpLocks/>
          </p:cNvCxnSpPr>
          <p:nvPr userDrawn="1"/>
        </p:nvCxnSpPr>
        <p:spPr>
          <a:xfrm>
            <a:off x="1" y="1041031"/>
            <a:ext cx="12066236" cy="116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ый треугольник 11">
            <a:extLst>
              <a:ext uri="{FF2B5EF4-FFF2-40B4-BE49-F238E27FC236}">
                <a16:creationId xmlns:a16="http://schemas.microsoft.com/office/drawing/2014/main" id="{CE1C121D-E073-8046-B272-5A227B74BA2A}"/>
              </a:ext>
            </a:extLst>
          </p:cNvPr>
          <p:cNvSpPr/>
          <p:nvPr userDrawn="1"/>
        </p:nvSpPr>
        <p:spPr>
          <a:xfrm rot="5400000" flipH="1">
            <a:off x="320816" y="1286017"/>
            <a:ext cx="5237634" cy="5906333"/>
          </a:xfrm>
          <a:prstGeom prst="rtTriangle">
            <a:avLst/>
          </a:prstGeom>
          <a:gradFill flip="none" rotWithShape="1"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bg2"/>
              </a:solidFill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82D9604F-A2E4-A04E-9437-C5511A680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495529"/>
            <a:ext cx="1160849" cy="240446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F4739E4D-6D07-4D3B-A0F2-CD3FE6D1A6DF}" type="slidenum">
              <a:rPr lang="ru-RU" sz="1100" smtClean="0"/>
              <a:pPr/>
              <a:t>‹#›</a:t>
            </a:fld>
            <a:endParaRPr lang="ru-RU" sz="1100" dirty="0"/>
          </a:p>
        </p:txBody>
      </p:sp>
      <p:sp>
        <p:nvSpPr>
          <p:cNvPr id="14" name="Текст 19">
            <a:extLst>
              <a:ext uri="{FF2B5EF4-FFF2-40B4-BE49-F238E27FC236}">
                <a16:creationId xmlns:a16="http://schemas.microsoft.com/office/drawing/2014/main" id="{809D386C-A09A-4942-A88C-DD2CF72706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8684" y="328878"/>
            <a:ext cx="6307667" cy="446088"/>
          </a:xfrm>
        </p:spPr>
        <p:txBody>
          <a:bodyPr lIns="0" tIns="0" rIns="0" bIns="0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/>
              <a:t>Здесь можно писать заголовок слайда или удалить этот текст, если заголовок не нужен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3F920B8-A528-4271-74AB-B5E3392F31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18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фр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ый треугольник 12">
            <a:extLst>
              <a:ext uri="{FF2B5EF4-FFF2-40B4-BE49-F238E27FC236}">
                <a16:creationId xmlns:a16="http://schemas.microsoft.com/office/drawing/2014/main" id="{EE62DF5D-EE7E-D24F-9456-1C1BE1A3F6CE}"/>
              </a:ext>
            </a:extLst>
          </p:cNvPr>
          <p:cNvSpPr/>
          <p:nvPr userDrawn="1"/>
        </p:nvSpPr>
        <p:spPr>
          <a:xfrm rot="10800000" flipH="1">
            <a:off x="5383428" y="-2"/>
            <a:ext cx="6807873" cy="4318339"/>
          </a:xfrm>
          <a:prstGeom prst="rtTriangle">
            <a:avLst/>
          </a:prstGeom>
          <a:gradFill flip="none" rotWithShape="1"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49" y="1746377"/>
            <a:ext cx="4137283" cy="469603"/>
          </a:xfrm>
        </p:spPr>
        <p:txBody>
          <a:bodyPr>
            <a:noAutofit/>
          </a:bodyPr>
          <a:lstStyle>
            <a:lvl1pPr>
              <a:lnSpc>
                <a:spcPts val="2800"/>
              </a:lnSpc>
              <a:defRPr>
                <a:solidFill>
                  <a:srgbClr val="1A3C46"/>
                </a:solidFill>
              </a:defRPr>
            </a:lvl1pPr>
          </a:lstStyle>
          <a:p>
            <a:r>
              <a:rPr lang="ru-RU" dirty="0"/>
              <a:t>О компании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755650" y="2392566"/>
            <a:ext cx="4138084" cy="1925771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4pPr>
            <a:lvl5pPr marL="20574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382625" y="1981178"/>
            <a:ext cx="5323416" cy="3245481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/>
              <a:t>148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3428" y="4546833"/>
            <a:ext cx="6053771" cy="1392672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4pPr>
            <a:lvl5pPr marL="20574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9" name="Текст 14">
            <a:extLst>
              <a:ext uri="{FF2B5EF4-FFF2-40B4-BE49-F238E27FC236}">
                <a16:creationId xmlns:a16="http://schemas.microsoft.com/office/drawing/2014/main" id="{34925B3D-1CB2-D741-AB17-112901F844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6495529"/>
            <a:ext cx="4138084" cy="235140"/>
          </a:xfrm>
        </p:spPr>
        <p:txBody>
          <a:bodyPr lIns="0" tIns="0" rIns="0" bIns="0">
            <a:normAutofit/>
          </a:bodyPr>
          <a:lstStyle>
            <a:lvl1pPr>
              <a:defRPr sz="1100" baseline="0">
                <a:solidFill>
                  <a:srgbClr val="A7B4C5"/>
                </a:solidFill>
              </a:defRPr>
            </a:lvl1pPr>
          </a:lstStyle>
          <a:p>
            <a:pPr lvl="0"/>
            <a:r>
              <a:rPr lang="ru-RU" dirty="0"/>
              <a:t>Москва, 2020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811B5CC7-0CD1-734B-B48A-34FB8072C296}"/>
              </a:ext>
            </a:extLst>
          </p:cNvPr>
          <p:cNvCxnSpPr>
            <a:cxnSpLocks/>
          </p:cNvCxnSpPr>
          <p:nvPr userDrawn="1"/>
        </p:nvCxnSpPr>
        <p:spPr>
          <a:xfrm>
            <a:off x="1" y="1041031"/>
            <a:ext cx="12066236" cy="116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B7EE9844-0357-7C45-A292-9D16D568B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495529"/>
            <a:ext cx="1160849" cy="240446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F4739E4D-6D07-4D3B-A0F2-CD3FE6D1A6DF}" type="slidenum">
              <a:rPr lang="ru-RU" sz="1100" smtClean="0"/>
              <a:pPr/>
              <a:t>‹#›</a:t>
            </a:fld>
            <a:endParaRPr lang="ru-RU" sz="1100" dirty="0"/>
          </a:p>
        </p:txBody>
      </p:sp>
      <p:sp>
        <p:nvSpPr>
          <p:cNvPr id="22" name="Текст 19">
            <a:extLst>
              <a:ext uri="{FF2B5EF4-FFF2-40B4-BE49-F238E27FC236}">
                <a16:creationId xmlns:a16="http://schemas.microsoft.com/office/drawing/2014/main" id="{88FF66F7-0BD6-6842-A9B4-F7C107EA0A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8684" y="328878"/>
            <a:ext cx="6307667" cy="446088"/>
          </a:xfrm>
        </p:spPr>
        <p:txBody>
          <a:bodyPr lIns="0" tIns="0" rIns="0" bIns="0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/>
              <a:t>Здесь можно писать заголовок слайда или удалить этот текст, если заголовок не нужен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481199A-3F73-1381-6A68-6E293D148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88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49" y="1746377"/>
            <a:ext cx="4137283" cy="469603"/>
          </a:xfrm>
        </p:spPr>
        <p:txBody>
          <a:bodyPr>
            <a:noAutofit/>
          </a:bodyPr>
          <a:lstStyle>
            <a:lvl1pPr>
              <a:lnSpc>
                <a:spcPts val="2800"/>
              </a:lnSpc>
              <a:defRPr>
                <a:solidFill>
                  <a:srgbClr val="1A3C46"/>
                </a:solidFill>
              </a:defRPr>
            </a:lvl1pPr>
          </a:lstStyle>
          <a:p>
            <a:r>
              <a:rPr lang="ru-RU" dirty="0"/>
              <a:t>О компании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2265063"/>
            <a:ext cx="4138084" cy="3383263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4pPr>
            <a:lvl5pPr marL="20574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3850167" y="1533326"/>
            <a:ext cx="8341135" cy="5331624"/>
          </a:xfrm>
          <a:custGeom>
            <a:avLst/>
            <a:gdLst>
              <a:gd name="connsiteX0" fmla="*/ 3700321 w 14925368"/>
              <a:gd name="connsiteY0" fmla="*/ 0 h 10288588"/>
              <a:gd name="connsiteX1" fmla="*/ 14925368 w 14925368"/>
              <a:gd name="connsiteY1" fmla="*/ 0 h 10288588"/>
              <a:gd name="connsiteX2" fmla="*/ 4636780 w 14925368"/>
              <a:gd name="connsiteY2" fmla="*/ 10288588 h 10288588"/>
              <a:gd name="connsiteX3" fmla="*/ 0 w 14925368"/>
              <a:gd name="connsiteY3" fmla="*/ 10288588 h 10288588"/>
              <a:gd name="connsiteX4" fmla="*/ 0 w 14925368"/>
              <a:gd name="connsiteY4" fmla="*/ 3700320 h 10288588"/>
              <a:gd name="connsiteX0" fmla="*/ 3700321 w 13638566"/>
              <a:gd name="connsiteY0" fmla="*/ 0 h 10288588"/>
              <a:gd name="connsiteX1" fmla="*/ 13638566 w 13638566"/>
              <a:gd name="connsiteY1" fmla="*/ 6463470 h 10288588"/>
              <a:gd name="connsiteX2" fmla="*/ 4636780 w 13638566"/>
              <a:gd name="connsiteY2" fmla="*/ 10288588 h 10288588"/>
              <a:gd name="connsiteX3" fmla="*/ 0 w 13638566"/>
              <a:gd name="connsiteY3" fmla="*/ 10288588 h 10288588"/>
              <a:gd name="connsiteX4" fmla="*/ 0 w 13638566"/>
              <a:gd name="connsiteY4" fmla="*/ 3700320 h 10288588"/>
              <a:gd name="connsiteX5" fmla="*/ 3700321 w 13638566"/>
              <a:gd name="connsiteY5" fmla="*/ 0 h 10288588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4636780 w 13638566"/>
              <a:gd name="connsiteY2" fmla="*/ 10003927 h 10003927"/>
              <a:gd name="connsiteX3" fmla="*/ 0 w 13638566"/>
              <a:gd name="connsiteY3" fmla="*/ 10003927 h 10003927"/>
              <a:gd name="connsiteX4" fmla="*/ 0 w 13638566"/>
              <a:gd name="connsiteY4" fmla="*/ 3415659 h 10003927"/>
              <a:gd name="connsiteX5" fmla="*/ 13627079 w 13638566"/>
              <a:gd name="connsiteY5" fmla="*/ 0 h 10003927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4636780 w 13638566"/>
              <a:gd name="connsiteY2" fmla="*/ 10003927 h 10003927"/>
              <a:gd name="connsiteX3" fmla="*/ 0 w 13638566"/>
              <a:gd name="connsiteY3" fmla="*/ 10003927 h 10003927"/>
              <a:gd name="connsiteX4" fmla="*/ 4579010 w 13638566"/>
              <a:gd name="connsiteY4" fmla="*/ 7183227 h 10003927"/>
              <a:gd name="connsiteX5" fmla="*/ 13627079 w 13638566"/>
              <a:gd name="connsiteY5" fmla="*/ 0 h 10003927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0 w 13638566"/>
              <a:gd name="connsiteY2" fmla="*/ 10003927 h 10003927"/>
              <a:gd name="connsiteX3" fmla="*/ 4579010 w 13638566"/>
              <a:gd name="connsiteY3" fmla="*/ 7183227 h 10003927"/>
              <a:gd name="connsiteX4" fmla="*/ 13627079 w 13638566"/>
              <a:gd name="connsiteY4" fmla="*/ 0 h 10003927"/>
              <a:gd name="connsiteX0" fmla="*/ 9048069 w 9059556"/>
              <a:gd name="connsiteY0" fmla="*/ 0 h 10958377"/>
              <a:gd name="connsiteX1" fmla="*/ 9059556 w 9059556"/>
              <a:gd name="connsiteY1" fmla="*/ 6178809 h 10958377"/>
              <a:gd name="connsiteX2" fmla="*/ 3342343 w 9059556"/>
              <a:gd name="connsiteY2" fmla="*/ 10958377 h 10958377"/>
              <a:gd name="connsiteX3" fmla="*/ 0 w 9059556"/>
              <a:gd name="connsiteY3" fmla="*/ 7183227 h 10958377"/>
              <a:gd name="connsiteX4" fmla="*/ 9048069 w 9059556"/>
              <a:gd name="connsiteY4" fmla="*/ 0 h 10958377"/>
              <a:gd name="connsiteX0" fmla="*/ 12891763 w 12903250"/>
              <a:gd name="connsiteY0" fmla="*/ 0 h 11001027"/>
              <a:gd name="connsiteX1" fmla="*/ 12903250 w 12903250"/>
              <a:gd name="connsiteY1" fmla="*/ 6178809 h 11001027"/>
              <a:gd name="connsiteX2" fmla="*/ 7186037 w 12903250"/>
              <a:gd name="connsiteY2" fmla="*/ 10958377 h 11001027"/>
              <a:gd name="connsiteX3" fmla="*/ 0 w 12903250"/>
              <a:gd name="connsiteY3" fmla="*/ 11001027 h 11001027"/>
              <a:gd name="connsiteX4" fmla="*/ 12891763 w 12903250"/>
              <a:gd name="connsiteY4" fmla="*/ 0 h 11001027"/>
              <a:gd name="connsiteX0" fmla="*/ 12891763 w 12903250"/>
              <a:gd name="connsiteY0" fmla="*/ 0 h 11001027"/>
              <a:gd name="connsiteX1" fmla="*/ 12903250 w 12903250"/>
              <a:gd name="connsiteY1" fmla="*/ 6178809 h 11001027"/>
              <a:gd name="connsiteX2" fmla="*/ 7219460 w 12903250"/>
              <a:gd name="connsiteY2" fmla="*/ 10991866 h 11001027"/>
              <a:gd name="connsiteX3" fmla="*/ 0 w 12903250"/>
              <a:gd name="connsiteY3" fmla="*/ 11001027 h 11001027"/>
              <a:gd name="connsiteX4" fmla="*/ 12891763 w 12903250"/>
              <a:gd name="connsiteY4" fmla="*/ 0 h 11001027"/>
              <a:gd name="connsiteX0" fmla="*/ 12703757 w 12903250"/>
              <a:gd name="connsiteY0" fmla="*/ 0 h 10473567"/>
              <a:gd name="connsiteX1" fmla="*/ 12903250 w 12903250"/>
              <a:gd name="connsiteY1" fmla="*/ 5651349 h 10473567"/>
              <a:gd name="connsiteX2" fmla="*/ 7219460 w 12903250"/>
              <a:gd name="connsiteY2" fmla="*/ 10464406 h 10473567"/>
              <a:gd name="connsiteX3" fmla="*/ 0 w 12903250"/>
              <a:gd name="connsiteY3" fmla="*/ 10473567 h 10473567"/>
              <a:gd name="connsiteX4" fmla="*/ 12703757 w 12903250"/>
              <a:gd name="connsiteY4" fmla="*/ 0 h 10473567"/>
              <a:gd name="connsiteX0" fmla="*/ 12904297 w 12904297"/>
              <a:gd name="connsiteY0" fmla="*/ 0 h 11005213"/>
              <a:gd name="connsiteX1" fmla="*/ 12903250 w 12904297"/>
              <a:gd name="connsiteY1" fmla="*/ 6182995 h 11005213"/>
              <a:gd name="connsiteX2" fmla="*/ 7219460 w 12904297"/>
              <a:gd name="connsiteY2" fmla="*/ 10996052 h 11005213"/>
              <a:gd name="connsiteX3" fmla="*/ 0 w 12904297"/>
              <a:gd name="connsiteY3" fmla="*/ 11005213 h 11005213"/>
              <a:gd name="connsiteX4" fmla="*/ 12904297 w 12904297"/>
              <a:gd name="connsiteY4" fmla="*/ 0 h 11005213"/>
              <a:gd name="connsiteX0" fmla="*/ 12904297 w 12904297"/>
              <a:gd name="connsiteY0" fmla="*/ 0 h 11005213"/>
              <a:gd name="connsiteX1" fmla="*/ 12903250 w 12904297"/>
              <a:gd name="connsiteY1" fmla="*/ 6182995 h 11005213"/>
              <a:gd name="connsiteX2" fmla="*/ 0 w 12904297"/>
              <a:gd name="connsiteY2" fmla="*/ 11005213 h 11005213"/>
              <a:gd name="connsiteX3" fmla="*/ 12904297 w 12904297"/>
              <a:gd name="connsiteY3" fmla="*/ 0 h 11005213"/>
              <a:gd name="connsiteX0" fmla="*/ 12904297 w 12904297"/>
              <a:gd name="connsiteY0" fmla="*/ 0 h 11005213"/>
              <a:gd name="connsiteX1" fmla="*/ 12903251 w 12904297"/>
              <a:gd name="connsiteY1" fmla="*/ 10986523 h 11005213"/>
              <a:gd name="connsiteX2" fmla="*/ 0 w 12904297"/>
              <a:gd name="connsiteY2" fmla="*/ 11005213 h 11005213"/>
              <a:gd name="connsiteX3" fmla="*/ 12904297 w 12904297"/>
              <a:gd name="connsiteY3" fmla="*/ 0 h 11005213"/>
              <a:gd name="connsiteX0" fmla="*/ 12904297 w 12904297"/>
              <a:gd name="connsiteY0" fmla="*/ 0 h 11005213"/>
              <a:gd name="connsiteX1" fmla="*/ 12903251 w 12904297"/>
              <a:gd name="connsiteY1" fmla="*/ 10986523 h 11005213"/>
              <a:gd name="connsiteX2" fmla="*/ 10979898 w 12904297"/>
              <a:gd name="connsiteY2" fmla="*/ 10985526 h 11005213"/>
              <a:gd name="connsiteX3" fmla="*/ 0 w 12904297"/>
              <a:gd name="connsiteY3" fmla="*/ 11005213 h 11005213"/>
              <a:gd name="connsiteX4" fmla="*/ 12904297 w 12904297"/>
              <a:gd name="connsiteY4" fmla="*/ 0 h 11005213"/>
              <a:gd name="connsiteX0" fmla="*/ 12904297 w 12904297"/>
              <a:gd name="connsiteY0" fmla="*/ 0 h 11005213"/>
              <a:gd name="connsiteX1" fmla="*/ 12903251 w 12904297"/>
              <a:gd name="connsiteY1" fmla="*/ 9372223 h 11005213"/>
              <a:gd name="connsiteX2" fmla="*/ 10979898 w 12904297"/>
              <a:gd name="connsiteY2" fmla="*/ 10985526 h 11005213"/>
              <a:gd name="connsiteX3" fmla="*/ 0 w 12904297"/>
              <a:gd name="connsiteY3" fmla="*/ 11005213 h 11005213"/>
              <a:gd name="connsiteX4" fmla="*/ 12904297 w 12904297"/>
              <a:gd name="connsiteY4" fmla="*/ 0 h 11005213"/>
              <a:gd name="connsiteX0" fmla="*/ 12904297 w 12904297"/>
              <a:gd name="connsiteY0" fmla="*/ 0 h 11005213"/>
              <a:gd name="connsiteX1" fmla="*/ 12903251 w 12904297"/>
              <a:gd name="connsiteY1" fmla="*/ 9372223 h 11005213"/>
              <a:gd name="connsiteX2" fmla="*/ 8702881 w 12904297"/>
              <a:gd name="connsiteY2" fmla="*/ 9793689 h 11005213"/>
              <a:gd name="connsiteX3" fmla="*/ 0 w 12904297"/>
              <a:gd name="connsiteY3" fmla="*/ 11005213 h 11005213"/>
              <a:gd name="connsiteX4" fmla="*/ 12904297 w 12904297"/>
              <a:gd name="connsiteY4" fmla="*/ 0 h 11005213"/>
              <a:gd name="connsiteX0" fmla="*/ 12904297 w 12904297"/>
              <a:gd name="connsiteY0" fmla="*/ 0 h 11019577"/>
              <a:gd name="connsiteX1" fmla="*/ 12903251 w 12904297"/>
              <a:gd name="connsiteY1" fmla="*/ 9372223 h 11019577"/>
              <a:gd name="connsiteX2" fmla="*/ 11013882 w 12904297"/>
              <a:gd name="connsiteY2" fmla="*/ 11019577 h 11019577"/>
              <a:gd name="connsiteX3" fmla="*/ 0 w 12904297"/>
              <a:gd name="connsiteY3" fmla="*/ 11005213 h 11019577"/>
              <a:gd name="connsiteX4" fmla="*/ 12904297 w 12904297"/>
              <a:gd name="connsiteY4" fmla="*/ 0 h 11019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04297" h="11019577">
                <a:moveTo>
                  <a:pt x="12904297" y="0"/>
                </a:moveTo>
                <a:cubicBezTo>
                  <a:pt x="12903948" y="3662174"/>
                  <a:pt x="12903600" y="5710049"/>
                  <a:pt x="12903251" y="9372223"/>
                </a:cubicBezTo>
                <a:lnTo>
                  <a:pt x="11013882" y="11019577"/>
                </a:lnTo>
                <a:lnTo>
                  <a:pt x="0" y="11005213"/>
                </a:lnTo>
                <a:lnTo>
                  <a:pt x="12904297" y="0"/>
                </a:lnTo>
                <a:close/>
              </a:path>
            </a:pathLst>
          </a:custGeom>
          <a:solidFill>
            <a:srgbClr val="F5EFE8">
              <a:alpha val="10000"/>
            </a:srgbClr>
          </a:solidFill>
        </p:spPr>
        <p:txBody>
          <a:bodyPr wrap="square" anchor="ctr">
            <a:noAutofit/>
          </a:bodyPr>
          <a:lstStyle>
            <a:lvl1pPr marL="0" marR="0" indent="0" algn="r" defTabSz="1360314" rtl="0" eaLnBrk="1" fontAlgn="auto" latinLnBrk="0" hangingPunct="1">
              <a:lnSpc>
                <a:spcPct val="90000"/>
              </a:lnSpc>
              <a:spcBef>
                <a:spcPts val="148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5" baseline="0"/>
            </a:lvl1pPr>
          </a:lstStyle>
          <a:p>
            <a:r>
              <a:rPr lang="ru-RU" dirty="0"/>
              <a:t>Вставьте сюда фото</a:t>
            </a:r>
            <a:endParaRPr lang="en-US" dirty="0"/>
          </a:p>
        </p:txBody>
      </p:sp>
      <p:sp>
        <p:nvSpPr>
          <p:cNvPr id="18" name="Текст 14">
            <a:extLst>
              <a:ext uri="{FF2B5EF4-FFF2-40B4-BE49-F238E27FC236}">
                <a16:creationId xmlns:a16="http://schemas.microsoft.com/office/drawing/2014/main" id="{7A991890-8773-054E-BC4B-D11870C4420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6495529"/>
            <a:ext cx="4138084" cy="235140"/>
          </a:xfrm>
        </p:spPr>
        <p:txBody>
          <a:bodyPr lIns="0" tIns="0" rIns="0" bIns="0">
            <a:normAutofit/>
          </a:bodyPr>
          <a:lstStyle>
            <a:lvl1pPr>
              <a:defRPr sz="1100" baseline="0">
                <a:solidFill>
                  <a:srgbClr val="A7B4C5"/>
                </a:solidFill>
              </a:defRPr>
            </a:lvl1pPr>
          </a:lstStyle>
          <a:p>
            <a:pPr lvl="0"/>
            <a:r>
              <a:rPr lang="ru-RU" dirty="0"/>
              <a:t>Москва, 2020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B275126B-58D9-7E41-A886-485B138E8FE0}"/>
              </a:ext>
            </a:extLst>
          </p:cNvPr>
          <p:cNvCxnSpPr>
            <a:cxnSpLocks/>
          </p:cNvCxnSpPr>
          <p:nvPr userDrawn="1"/>
        </p:nvCxnSpPr>
        <p:spPr>
          <a:xfrm>
            <a:off x="1" y="1041031"/>
            <a:ext cx="12066236" cy="116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4D650C3-1A9D-3640-9F4C-7F51E8BFE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495529"/>
            <a:ext cx="1160849" cy="240446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F4739E4D-6D07-4D3B-A0F2-CD3FE6D1A6DF}" type="slidenum">
              <a:rPr lang="ru-RU" sz="1100" smtClean="0"/>
              <a:pPr/>
              <a:t>‹#›</a:t>
            </a:fld>
            <a:endParaRPr lang="ru-RU" sz="1100" dirty="0"/>
          </a:p>
        </p:txBody>
      </p:sp>
      <p:sp>
        <p:nvSpPr>
          <p:cNvPr id="12" name="Текст 19">
            <a:extLst>
              <a:ext uri="{FF2B5EF4-FFF2-40B4-BE49-F238E27FC236}">
                <a16:creationId xmlns:a16="http://schemas.microsoft.com/office/drawing/2014/main" id="{EFFEF05C-FF33-5B4E-A50F-BC16E3886B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8684" y="328878"/>
            <a:ext cx="6307667" cy="446088"/>
          </a:xfrm>
        </p:spPr>
        <p:txBody>
          <a:bodyPr lIns="0" tIns="0" rIns="0" bIns="0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/>
              <a:t>Здесь можно писать заголовок слайда или удалить этот текст, если заголовок не нужен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32823E4-95E8-B19A-65DA-E62BFA407B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697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49" y="1746377"/>
            <a:ext cx="4137283" cy="469603"/>
          </a:xfrm>
        </p:spPr>
        <p:txBody>
          <a:bodyPr/>
          <a:lstStyle>
            <a:lvl1pPr>
              <a:lnSpc>
                <a:spcPts val="2800"/>
              </a:lnSpc>
              <a:defRPr>
                <a:solidFill>
                  <a:srgbClr val="1A3C46"/>
                </a:solidFill>
              </a:defRPr>
            </a:lvl1pPr>
          </a:lstStyle>
          <a:p>
            <a:r>
              <a:rPr lang="ru-RU" dirty="0"/>
              <a:t>О компании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2265063"/>
            <a:ext cx="4138084" cy="3383263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4pPr>
            <a:lvl5pPr marL="20574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2377633" y="592360"/>
            <a:ext cx="9815163" cy="6265640"/>
          </a:xfrm>
          <a:custGeom>
            <a:avLst/>
            <a:gdLst>
              <a:gd name="connsiteX0" fmla="*/ 3700321 w 14925368"/>
              <a:gd name="connsiteY0" fmla="*/ 0 h 10288588"/>
              <a:gd name="connsiteX1" fmla="*/ 14925368 w 14925368"/>
              <a:gd name="connsiteY1" fmla="*/ 0 h 10288588"/>
              <a:gd name="connsiteX2" fmla="*/ 4636780 w 14925368"/>
              <a:gd name="connsiteY2" fmla="*/ 10288588 h 10288588"/>
              <a:gd name="connsiteX3" fmla="*/ 0 w 14925368"/>
              <a:gd name="connsiteY3" fmla="*/ 10288588 h 10288588"/>
              <a:gd name="connsiteX4" fmla="*/ 0 w 14925368"/>
              <a:gd name="connsiteY4" fmla="*/ 3700320 h 10288588"/>
              <a:gd name="connsiteX0" fmla="*/ 3700321 w 13638566"/>
              <a:gd name="connsiteY0" fmla="*/ 0 h 10288588"/>
              <a:gd name="connsiteX1" fmla="*/ 13638566 w 13638566"/>
              <a:gd name="connsiteY1" fmla="*/ 6463470 h 10288588"/>
              <a:gd name="connsiteX2" fmla="*/ 4636780 w 13638566"/>
              <a:gd name="connsiteY2" fmla="*/ 10288588 h 10288588"/>
              <a:gd name="connsiteX3" fmla="*/ 0 w 13638566"/>
              <a:gd name="connsiteY3" fmla="*/ 10288588 h 10288588"/>
              <a:gd name="connsiteX4" fmla="*/ 0 w 13638566"/>
              <a:gd name="connsiteY4" fmla="*/ 3700320 h 10288588"/>
              <a:gd name="connsiteX5" fmla="*/ 3700321 w 13638566"/>
              <a:gd name="connsiteY5" fmla="*/ 0 h 10288588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4636780 w 13638566"/>
              <a:gd name="connsiteY2" fmla="*/ 10003927 h 10003927"/>
              <a:gd name="connsiteX3" fmla="*/ 0 w 13638566"/>
              <a:gd name="connsiteY3" fmla="*/ 10003927 h 10003927"/>
              <a:gd name="connsiteX4" fmla="*/ 0 w 13638566"/>
              <a:gd name="connsiteY4" fmla="*/ 3415659 h 10003927"/>
              <a:gd name="connsiteX5" fmla="*/ 13627079 w 13638566"/>
              <a:gd name="connsiteY5" fmla="*/ 0 h 10003927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4636780 w 13638566"/>
              <a:gd name="connsiteY2" fmla="*/ 10003927 h 10003927"/>
              <a:gd name="connsiteX3" fmla="*/ 0 w 13638566"/>
              <a:gd name="connsiteY3" fmla="*/ 10003927 h 10003927"/>
              <a:gd name="connsiteX4" fmla="*/ 4579010 w 13638566"/>
              <a:gd name="connsiteY4" fmla="*/ 7183227 h 10003927"/>
              <a:gd name="connsiteX5" fmla="*/ 13627079 w 13638566"/>
              <a:gd name="connsiteY5" fmla="*/ 0 h 10003927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0 w 13638566"/>
              <a:gd name="connsiteY2" fmla="*/ 10003927 h 10003927"/>
              <a:gd name="connsiteX3" fmla="*/ 4579010 w 13638566"/>
              <a:gd name="connsiteY3" fmla="*/ 7183227 h 10003927"/>
              <a:gd name="connsiteX4" fmla="*/ 13627079 w 13638566"/>
              <a:gd name="connsiteY4" fmla="*/ 0 h 10003927"/>
              <a:gd name="connsiteX0" fmla="*/ 9048069 w 9059556"/>
              <a:gd name="connsiteY0" fmla="*/ 0 h 10958377"/>
              <a:gd name="connsiteX1" fmla="*/ 9059556 w 9059556"/>
              <a:gd name="connsiteY1" fmla="*/ 6178809 h 10958377"/>
              <a:gd name="connsiteX2" fmla="*/ 3342343 w 9059556"/>
              <a:gd name="connsiteY2" fmla="*/ 10958377 h 10958377"/>
              <a:gd name="connsiteX3" fmla="*/ 0 w 9059556"/>
              <a:gd name="connsiteY3" fmla="*/ 7183227 h 10958377"/>
              <a:gd name="connsiteX4" fmla="*/ 9048069 w 9059556"/>
              <a:gd name="connsiteY4" fmla="*/ 0 h 10958377"/>
              <a:gd name="connsiteX0" fmla="*/ 12891763 w 12903250"/>
              <a:gd name="connsiteY0" fmla="*/ 0 h 11001027"/>
              <a:gd name="connsiteX1" fmla="*/ 12903250 w 12903250"/>
              <a:gd name="connsiteY1" fmla="*/ 6178809 h 11001027"/>
              <a:gd name="connsiteX2" fmla="*/ 7186037 w 12903250"/>
              <a:gd name="connsiteY2" fmla="*/ 10958377 h 11001027"/>
              <a:gd name="connsiteX3" fmla="*/ 0 w 12903250"/>
              <a:gd name="connsiteY3" fmla="*/ 11001027 h 11001027"/>
              <a:gd name="connsiteX4" fmla="*/ 12891763 w 12903250"/>
              <a:gd name="connsiteY4" fmla="*/ 0 h 11001027"/>
              <a:gd name="connsiteX0" fmla="*/ 12891763 w 12903250"/>
              <a:gd name="connsiteY0" fmla="*/ 0 h 11001027"/>
              <a:gd name="connsiteX1" fmla="*/ 12903250 w 12903250"/>
              <a:gd name="connsiteY1" fmla="*/ 6178809 h 11001027"/>
              <a:gd name="connsiteX2" fmla="*/ 7219460 w 12903250"/>
              <a:gd name="connsiteY2" fmla="*/ 10991866 h 11001027"/>
              <a:gd name="connsiteX3" fmla="*/ 0 w 12903250"/>
              <a:gd name="connsiteY3" fmla="*/ 11001027 h 11001027"/>
              <a:gd name="connsiteX4" fmla="*/ 12891763 w 12903250"/>
              <a:gd name="connsiteY4" fmla="*/ 0 h 11001027"/>
              <a:gd name="connsiteX0" fmla="*/ 12703757 w 12903250"/>
              <a:gd name="connsiteY0" fmla="*/ 0 h 10473567"/>
              <a:gd name="connsiteX1" fmla="*/ 12903250 w 12903250"/>
              <a:gd name="connsiteY1" fmla="*/ 5651349 h 10473567"/>
              <a:gd name="connsiteX2" fmla="*/ 7219460 w 12903250"/>
              <a:gd name="connsiteY2" fmla="*/ 10464406 h 10473567"/>
              <a:gd name="connsiteX3" fmla="*/ 0 w 12903250"/>
              <a:gd name="connsiteY3" fmla="*/ 10473567 h 10473567"/>
              <a:gd name="connsiteX4" fmla="*/ 12703757 w 12903250"/>
              <a:gd name="connsiteY4" fmla="*/ 0 h 10473567"/>
              <a:gd name="connsiteX0" fmla="*/ 12904297 w 12904297"/>
              <a:gd name="connsiteY0" fmla="*/ 0 h 11005213"/>
              <a:gd name="connsiteX1" fmla="*/ 12903250 w 12904297"/>
              <a:gd name="connsiteY1" fmla="*/ 6182995 h 11005213"/>
              <a:gd name="connsiteX2" fmla="*/ 7219460 w 12904297"/>
              <a:gd name="connsiteY2" fmla="*/ 10996052 h 11005213"/>
              <a:gd name="connsiteX3" fmla="*/ 0 w 12904297"/>
              <a:gd name="connsiteY3" fmla="*/ 11005213 h 11005213"/>
              <a:gd name="connsiteX4" fmla="*/ 12904297 w 12904297"/>
              <a:gd name="connsiteY4" fmla="*/ 0 h 11005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04297" h="11005213">
                <a:moveTo>
                  <a:pt x="12904297" y="0"/>
                </a:moveTo>
                <a:lnTo>
                  <a:pt x="12903250" y="6182995"/>
                </a:lnTo>
                <a:lnTo>
                  <a:pt x="7219460" y="10996052"/>
                </a:lnTo>
                <a:lnTo>
                  <a:pt x="0" y="11005213"/>
                </a:lnTo>
                <a:lnTo>
                  <a:pt x="12904297" y="0"/>
                </a:lnTo>
                <a:close/>
              </a:path>
            </a:pathLst>
          </a:custGeom>
          <a:solidFill>
            <a:srgbClr val="F5EFE8">
              <a:alpha val="10000"/>
            </a:srgbClr>
          </a:solidFill>
        </p:spPr>
        <p:txBody>
          <a:bodyPr wrap="square" anchor="ctr">
            <a:noAutofit/>
          </a:bodyPr>
          <a:lstStyle>
            <a:lvl1pPr marL="0" marR="0" indent="0" algn="r" defTabSz="1360314" rtl="0" eaLnBrk="1" fontAlgn="auto" latinLnBrk="0" hangingPunct="1">
              <a:lnSpc>
                <a:spcPct val="90000"/>
              </a:lnSpc>
              <a:spcBef>
                <a:spcPts val="148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5" baseline="0"/>
            </a:lvl1pPr>
          </a:lstStyle>
          <a:p>
            <a:r>
              <a:rPr lang="ru-RU" dirty="0"/>
              <a:t>Вставьте сюда фото</a:t>
            </a:r>
            <a:endParaRPr lang="en-US" dirty="0"/>
          </a:p>
        </p:txBody>
      </p:sp>
      <p:sp>
        <p:nvSpPr>
          <p:cNvPr id="18" name="Текст 14">
            <a:extLst>
              <a:ext uri="{FF2B5EF4-FFF2-40B4-BE49-F238E27FC236}">
                <a16:creationId xmlns:a16="http://schemas.microsoft.com/office/drawing/2014/main" id="{9EAC0E58-435E-B249-8B72-461281517B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6495529"/>
            <a:ext cx="4138084" cy="235140"/>
          </a:xfrm>
        </p:spPr>
        <p:txBody>
          <a:bodyPr lIns="0" tIns="0" rIns="0" bIns="0">
            <a:normAutofit/>
          </a:bodyPr>
          <a:lstStyle>
            <a:lvl1pPr>
              <a:defRPr sz="1100" baseline="0">
                <a:solidFill>
                  <a:srgbClr val="A7B4C5"/>
                </a:solidFill>
              </a:defRPr>
            </a:lvl1pPr>
          </a:lstStyle>
          <a:p>
            <a:pPr lvl="0"/>
            <a:r>
              <a:rPr lang="ru-RU" dirty="0"/>
              <a:t>Москва, 2020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FAA5A51F-6965-0B4E-AECA-DF616FA00ACD}"/>
              </a:ext>
            </a:extLst>
          </p:cNvPr>
          <p:cNvCxnSpPr>
            <a:cxnSpLocks/>
          </p:cNvCxnSpPr>
          <p:nvPr userDrawn="1"/>
        </p:nvCxnSpPr>
        <p:spPr>
          <a:xfrm>
            <a:off x="1" y="1041031"/>
            <a:ext cx="12066236" cy="116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739D74E0-39B3-3148-97A1-5F2B441C2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495529"/>
            <a:ext cx="1160849" cy="240446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F4739E4D-6D07-4D3B-A0F2-CD3FE6D1A6DF}" type="slidenum">
              <a:rPr lang="ru-RU" sz="1100" smtClean="0"/>
              <a:pPr/>
              <a:t>‹#›</a:t>
            </a:fld>
            <a:endParaRPr lang="ru-RU" sz="1100" dirty="0"/>
          </a:p>
        </p:txBody>
      </p:sp>
      <p:sp>
        <p:nvSpPr>
          <p:cNvPr id="13" name="Текст 19">
            <a:extLst>
              <a:ext uri="{FF2B5EF4-FFF2-40B4-BE49-F238E27FC236}">
                <a16:creationId xmlns:a16="http://schemas.microsoft.com/office/drawing/2014/main" id="{4B745C62-9DA8-0142-A905-33D6FCECC38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8684" y="328878"/>
            <a:ext cx="6307667" cy="446088"/>
          </a:xfrm>
        </p:spPr>
        <p:txBody>
          <a:bodyPr lIns="0" tIns="0" rIns="0" bIns="0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/>
              <a:t>Здесь можно писать заголовок слайда или удалить этот текст, если заголовок не нужен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DF600DC-C648-9117-C4EA-1CC3DBDAC3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0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элем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19">
            <a:extLst>
              <a:ext uri="{FF2B5EF4-FFF2-40B4-BE49-F238E27FC236}">
                <a16:creationId xmlns:a16="http://schemas.microsoft.com/office/drawing/2014/main" id="{0BFD1F72-6F7F-F741-B866-F15F64B565B4}"/>
              </a:ext>
            </a:extLst>
          </p:cNvPr>
          <p:cNvSpPr/>
          <p:nvPr userDrawn="1"/>
        </p:nvSpPr>
        <p:spPr>
          <a:xfrm>
            <a:off x="5300495" y="-17327"/>
            <a:ext cx="5668040" cy="3648075"/>
          </a:xfrm>
          <a:custGeom>
            <a:avLst/>
            <a:gdLst>
              <a:gd name="connsiteX0" fmla="*/ 0 w 4229100"/>
              <a:gd name="connsiteY0" fmla="*/ 3648075 h 3648075"/>
              <a:gd name="connsiteX1" fmla="*/ 0 w 4229100"/>
              <a:gd name="connsiteY1" fmla="*/ 1362075 h 3648075"/>
              <a:gd name="connsiteX2" fmla="*/ 1600200 w 4229100"/>
              <a:gd name="connsiteY2" fmla="*/ 0 h 3648075"/>
              <a:gd name="connsiteX3" fmla="*/ 4229100 w 4229100"/>
              <a:gd name="connsiteY3" fmla="*/ 0 h 3648075"/>
              <a:gd name="connsiteX4" fmla="*/ 0 w 4229100"/>
              <a:gd name="connsiteY4" fmla="*/ 3648075 h 3648075"/>
              <a:gd name="connsiteX0" fmla="*/ 0 w 4229100"/>
              <a:gd name="connsiteY0" fmla="*/ 3648075 h 3648075"/>
              <a:gd name="connsiteX1" fmla="*/ 0 w 4229100"/>
              <a:gd name="connsiteY1" fmla="*/ 1362075 h 3648075"/>
              <a:gd name="connsiteX2" fmla="*/ 1585913 w 4229100"/>
              <a:gd name="connsiteY2" fmla="*/ 7144 h 3648075"/>
              <a:gd name="connsiteX3" fmla="*/ 4229100 w 4229100"/>
              <a:gd name="connsiteY3" fmla="*/ 0 h 3648075"/>
              <a:gd name="connsiteX4" fmla="*/ 0 w 4229100"/>
              <a:gd name="connsiteY4" fmla="*/ 3648075 h 3648075"/>
              <a:gd name="connsiteX0" fmla="*/ 0 w 4229100"/>
              <a:gd name="connsiteY0" fmla="*/ 3648075 h 3648075"/>
              <a:gd name="connsiteX1" fmla="*/ 14288 w 4229100"/>
              <a:gd name="connsiteY1" fmla="*/ 1426369 h 3648075"/>
              <a:gd name="connsiteX2" fmla="*/ 1585913 w 4229100"/>
              <a:gd name="connsiteY2" fmla="*/ 7144 h 3648075"/>
              <a:gd name="connsiteX3" fmla="*/ 4229100 w 4229100"/>
              <a:gd name="connsiteY3" fmla="*/ 0 h 3648075"/>
              <a:gd name="connsiteX4" fmla="*/ 0 w 4229100"/>
              <a:gd name="connsiteY4" fmla="*/ 3648075 h 3648075"/>
              <a:gd name="connsiteX0" fmla="*/ 21930 w 4251030"/>
              <a:gd name="connsiteY0" fmla="*/ 3648075 h 3648075"/>
              <a:gd name="connsiteX1" fmla="*/ 499 w 4251030"/>
              <a:gd name="connsiteY1" fmla="*/ 1397794 h 3648075"/>
              <a:gd name="connsiteX2" fmla="*/ 1607843 w 4251030"/>
              <a:gd name="connsiteY2" fmla="*/ 7144 h 3648075"/>
              <a:gd name="connsiteX3" fmla="*/ 4251030 w 4251030"/>
              <a:gd name="connsiteY3" fmla="*/ 0 h 3648075"/>
              <a:gd name="connsiteX4" fmla="*/ 21930 w 4251030"/>
              <a:gd name="connsiteY4" fmla="*/ 3648075 h 3648075"/>
              <a:gd name="connsiteX0" fmla="*/ 21930 w 4251030"/>
              <a:gd name="connsiteY0" fmla="*/ 3648075 h 3648075"/>
              <a:gd name="connsiteX1" fmla="*/ 499 w 4251030"/>
              <a:gd name="connsiteY1" fmla="*/ 1390651 h 3648075"/>
              <a:gd name="connsiteX2" fmla="*/ 1607843 w 4251030"/>
              <a:gd name="connsiteY2" fmla="*/ 7144 h 3648075"/>
              <a:gd name="connsiteX3" fmla="*/ 4251030 w 4251030"/>
              <a:gd name="connsiteY3" fmla="*/ 0 h 3648075"/>
              <a:gd name="connsiteX4" fmla="*/ 21930 w 4251030"/>
              <a:gd name="connsiteY4" fmla="*/ 3648075 h 3648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1030" h="3648075">
                <a:moveTo>
                  <a:pt x="21930" y="3648075"/>
                </a:moveTo>
                <a:cubicBezTo>
                  <a:pt x="26693" y="2907506"/>
                  <a:pt x="-4264" y="2131220"/>
                  <a:pt x="499" y="1390651"/>
                </a:cubicBezTo>
                <a:lnTo>
                  <a:pt x="1607843" y="7144"/>
                </a:lnTo>
                <a:lnTo>
                  <a:pt x="4251030" y="0"/>
                </a:lnTo>
                <a:lnTo>
                  <a:pt x="21930" y="3648075"/>
                </a:lnTo>
                <a:close/>
              </a:path>
            </a:pathLst>
          </a:custGeom>
          <a:gradFill flip="none" rotWithShape="1"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>
              <a:solidFill>
                <a:srgbClr val="A7B4C5"/>
              </a:solidFill>
            </a:endParaRPr>
          </a:p>
        </p:txBody>
      </p:sp>
      <p:sp>
        <p:nvSpPr>
          <p:cNvPr id="23" name="Прямоугольный треугольник 22">
            <a:extLst>
              <a:ext uri="{FF2B5EF4-FFF2-40B4-BE49-F238E27FC236}">
                <a16:creationId xmlns:a16="http://schemas.microsoft.com/office/drawing/2014/main" id="{7F1CB997-DD6A-274E-9FF0-A3D75164E7B0}"/>
              </a:ext>
            </a:extLst>
          </p:cNvPr>
          <p:cNvSpPr/>
          <p:nvPr userDrawn="1"/>
        </p:nvSpPr>
        <p:spPr>
          <a:xfrm flipH="1">
            <a:off x="7145162" y="3657600"/>
            <a:ext cx="5045439" cy="3200400"/>
          </a:xfrm>
          <a:prstGeom prst="rtTriangle">
            <a:avLst/>
          </a:prstGeom>
          <a:gradFill flip="none" rotWithShape="1"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rgbClr val="A7B4C5"/>
              </a:solidFill>
            </a:endParaRPr>
          </a:p>
        </p:txBody>
      </p:sp>
      <p:sp>
        <p:nvSpPr>
          <p:cNvPr id="25" name="Полилиния 24">
            <a:extLst>
              <a:ext uri="{FF2B5EF4-FFF2-40B4-BE49-F238E27FC236}">
                <a16:creationId xmlns:a16="http://schemas.microsoft.com/office/drawing/2014/main" id="{F8CF9B60-469F-4F40-855A-5E6B812B3B65}"/>
              </a:ext>
            </a:extLst>
          </p:cNvPr>
          <p:cNvSpPr/>
          <p:nvPr userDrawn="1"/>
        </p:nvSpPr>
        <p:spPr>
          <a:xfrm>
            <a:off x="1812871" y="-15533"/>
            <a:ext cx="5638800" cy="3648075"/>
          </a:xfrm>
          <a:custGeom>
            <a:avLst/>
            <a:gdLst>
              <a:gd name="connsiteX0" fmla="*/ 0 w 4229100"/>
              <a:gd name="connsiteY0" fmla="*/ 3648075 h 3648075"/>
              <a:gd name="connsiteX1" fmla="*/ 0 w 4229100"/>
              <a:gd name="connsiteY1" fmla="*/ 1362075 h 3648075"/>
              <a:gd name="connsiteX2" fmla="*/ 1600200 w 4229100"/>
              <a:gd name="connsiteY2" fmla="*/ 0 h 3648075"/>
              <a:gd name="connsiteX3" fmla="*/ 4229100 w 4229100"/>
              <a:gd name="connsiteY3" fmla="*/ 0 h 3648075"/>
              <a:gd name="connsiteX4" fmla="*/ 0 w 4229100"/>
              <a:gd name="connsiteY4" fmla="*/ 3648075 h 3648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9100" h="3648075">
                <a:moveTo>
                  <a:pt x="0" y="3648075"/>
                </a:moveTo>
                <a:lnTo>
                  <a:pt x="0" y="1362075"/>
                </a:lnTo>
                <a:lnTo>
                  <a:pt x="1600200" y="0"/>
                </a:lnTo>
                <a:lnTo>
                  <a:pt x="4229100" y="0"/>
                </a:lnTo>
                <a:lnTo>
                  <a:pt x="0" y="3648075"/>
                </a:lnTo>
                <a:close/>
              </a:path>
            </a:pathLst>
          </a:custGeom>
          <a:gradFill flip="none" rotWithShape="1"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rgbClr val="A7B4C5"/>
              </a:solidFill>
            </a:endParaRPr>
          </a:p>
        </p:txBody>
      </p:sp>
      <p:sp>
        <p:nvSpPr>
          <p:cNvPr id="30" name="Полилиния 29">
            <a:extLst>
              <a:ext uri="{FF2B5EF4-FFF2-40B4-BE49-F238E27FC236}">
                <a16:creationId xmlns:a16="http://schemas.microsoft.com/office/drawing/2014/main" id="{51FCAABA-6CCE-3C40-913A-9D7082817E80}"/>
              </a:ext>
            </a:extLst>
          </p:cNvPr>
          <p:cNvSpPr/>
          <p:nvPr userDrawn="1"/>
        </p:nvSpPr>
        <p:spPr>
          <a:xfrm>
            <a:off x="8790503" y="311"/>
            <a:ext cx="3408455" cy="3674269"/>
          </a:xfrm>
          <a:custGeom>
            <a:avLst/>
            <a:gdLst>
              <a:gd name="connsiteX0" fmla="*/ 0 w 4229100"/>
              <a:gd name="connsiteY0" fmla="*/ 3648075 h 3648075"/>
              <a:gd name="connsiteX1" fmla="*/ 0 w 4229100"/>
              <a:gd name="connsiteY1" fmla="*/ 1362075 h 3648075"/>
              <a:gd name="connsiteX2" fmla="*/ 1600200 w 4229100"/>
              <a:gd name="connsiteY2" fmla="*/ 0 h 3648075"/>
              <a:gd name="connsiteX3" fmla="*/ 4229100 w 4229100"/>
              <a:gd name="connsiteY3" fmla="*/ 0 h 3648075"/>
              <a:gd name="connsiteX4" fmla="*/ 0 w 4229100"/>
              <a:gd name="connsiteY4" fmla="*/ 3648075 h 3648075"/>
              <a:gd name="connsiteX0" fmla="*/ 0 w 4229100"/>
              <a:gd name="connsiteY0" fmla="*/ 3648075 h 3648075"/>
              <a:gd name="connsiteX1" fmla="*/ 0 w 4229100"/>
              <a:gd name="connsiteY1" fmla="*/ 1362075 h 3648075"/>
              <a:gd name="connsiteX2" fmla="*/ 1600200 w 4229100"/>
              <a:gd name="connsiteY2" fmla="*/ 0 h 3648075"/>
              <a:gd name="connsiteX3" fmla="*/ 4229100 w 4229100"/>
              <a:gd name="connsiteY3" fmla="*/ 0 h 3648075"/>
              <a:gd name="connsiteX4" fmla="*/ 2584370 w 4229100"/>
              <a:gd name="connsiteY4" fmla="*/ 1406354 h 3648075"/>
              <a:gd name="connsiteX5" fmla="*/ 0 w 4229100"/>
              <a:gd name="connsiteY5" fmla="*/ 3648075 h 3648075"/>
              <a:gd name="connsiteX0" fmla="*/ 0 w 2584370"/>
              <a:gd name="connsiteY0" fmla="*/ 3648075 h 3648075"/>
              <a:gd name="connsiteX1" fmla="*/ 0 w 2584370"/>
              <a:gd name="connsiteY1" fmla="*/ 1362075 h 3648075"/>
              <a:gd name="connsiteX2" fmla="*/ 1600200 w 2584370"/>
              <a:gd name="connsiteY2" fmla="*/ 0 h 3648075"/>
              <a:gd name="connsiteX3" fmla="*/ 1885950 w 2584370"/>
              <a:gd name="connsiteY3" fmla="*/ 581025 h 3648075"/>
              <a:gd name="connsiteX4" fmla="*/ 2584370 w 2584370"/>
              <a:gd name="connsiteY4" fmla="*/ 1406354 h 3648075"/>
              <a:gd name="connsiteX5" fmla="*/ 0 w 2584370"/>
              <a:gd name="connsiteY5" fmla="*/ 3648075 h 3648075"/>
              <a:gd name="connsiteX0" fmla="*/ 0 w 2590800"/>
              <a:gd name="connsiteY0" fmla="*/ 3667125 h 3667125"/>
              <a:gd name="connsiteX1" fmla="*/ 0 w 2590800"/>
              <a:gd name="connsiteY1" fmla="*/ 1381125 h 3667125"/>
              <a:gd name="connsiteX2" fmla="*/ 1600200 w 2590800"/>
              <a:gd name="connsiteY2" fmla="*/ 19050 h 3667125"/>
              <a:gd name="connsiteX3" fmla="*/ 2590800 w 2590800"/>
              <a:gd name="connsiteY3" fmla="*/ 0 h 3667125"/>
              <a:gd name="connsiteX4" fmla="*/ 2584370 w 2590800"/>
              <a:gd name="connsiteY4" fmla="*/ 1425404 h 3667125"/>
              <a:gd name="connsiteX5" fmla="*/ 0 w 2590800"/>
              <a:gd name="connsiteY5" fmla="*/ 3667125 h 3667125"/>
              <a:gd name="connsiteX0" fmla="*/ 0 w 2590800"/>
              <a:gd name="connsiteY0" fmla="*/ 3667125 h 3667125"/>
              <a:gd name="connsiteX1" fmla="*/ 0 w 2590800"/>
              <a:gd name="connsiteY1" fmla="*/ 1381125 h 3667125"/>
              <a:gd name="connsiteX2" fmla="*/ 1666875 w 2590800"/>
              <a:gd name="connsiteY2" fmla="*/ 0 h 3667125"/>
              <a:gd name="connsiteX3" fmla="*/ 2590800 w 2590800"/>
              <a:gd name="connsiteY3" fmla="*/ 0 h 3667125"/>
              <a:gd name="connsiteX4" fmla="*/ 2584370 w 2590800"/>
              <a:gd name="connsiteY4" fmla="*/ 1425404 h 3667125"/>
              <a:gd name="connsiteX5" fmla="*/ 0 w 2590800"/>
              <a:gd name="connsiteY5" fmla="*/ 3667125 h 3667125"/>
              <a:gd name="connsiteX0" fmla="*/ 0 w 2590800"/>
              <a:gd name="connsiteY0" fmla="*/ 3669506 h 3669506"/>
              <a:gd name="connsiteX1" fmla="*/ 0 w 2590800"/>
              <a:gd name="connsiteY1" fmla="*/ 1383506 h 3669506"/>
              <a:gd name="connsiteX2" fmla="*/ 1640681 w 2590800"/>
              <a:gd name="connsiteY2" fmla="*/ 0 h 3669506"/>
              <a:gd name="connsiteX3" fmla="*/ 2590800 w 2590800"/>
              <a:gd name="connsiteY3" fmla="*/ 2381 h 3669506"/>
              <a:gd name="connsiteX4" fmla="*/ 2584370 w 2590800"/>
              <a:gd name="connsiteY4" fmla="*/ 1427785 h 3669506"/>
              <a:gd name="connsiteX5" fmla="*/ 0 w 2590800"/>
              <a:gd name="connsiteY5" fmla="*/ 3669506 h 3669506"/>
              <a:gd name="connsiteX0" fmla="*/ 0 w 2590800"/>
              <a:gd name="connsiteY0" fmla="*/ 3669506 h 3669506"/>
              <a:gd name="connsiteX1" fmla="*/ 0 w 2590800"/>
              <a:gd name="connsiteY1" fmla="*/ 1383506 h 3669506"/>
              <a:gd name="connsiteX2" fmla="*/ 1577181 w 2590800"/>
              <a:gd name="connsiteY2" fmla="*/ 0 h 3669506"/>
              <a:gd name="connsiteX3" fmla="*/ 2590800 w 2590800"/>
              <a:gd name="connsiteY3" fmla="*/ 2381 h 3669506"/>
              <a:gd name="connsiteX4" fmla="*/ 2584370 w 2590800"/>
              <a:gd name="connsiteY4" fmla="*/ 1427785 h 3669506"/>
              <a:gd name="connsiteX5" fmla="*/ 0 w 2590800"/>
              <a:gd name="connsiteY5" fmla="*/ 3669506 h 3669506"/>
              <a:gd name="connsiteX0" fmla="*/ 0 w 2584451"/>
              <a:gd name="connsiteY0" fmla="*/ 3669506 h 3669506"/>
              <a:gd name="connsiteX1" fmla="*/ 0 w 2584451"/>
              <a:gd name="connsiteY1" fmla="*/ 1383506 h 3669506"/>
              <a:gd name="connsiteX2" fmla="*/ 1577181 w 2584451"/>
              <a:gd name="connsiteY2" fmla="*/ 0 h 3669506"/>
              <a:gd name="connsiteX3" fmla="*/ 2547937 w 2584451"/>
              <a:gd name="connsiteY3" fmla="*/ 9525 h 3669506"/>
              <a:gd name="connsiteX4" fmla="*/ 2584370 w 2584451"/>
              <a:gd name="connsiteY4" fmla="*/ 1427785 h 3669506"/>
              <a:gd name="connsiteX5" fmla="*/ 0 w 2584451"/>
              <a:gd name="connsiteY5" fmla="*/ 3669506 h 3669506"/>
              <a:gd name="connsiteX0" fmla="*/ 0 w 2556049"/>
              <a:gd name="connsiteY0" fmla="*/ 3669506 h 3669506"/>
              <a:gd name="connsiteX1" fmla="*/ 0 w 2556049"/>
              <a:gd name="connsiteY1" fmla="*/ 1383506 h 3669506"/>
              <a:gd name="connsiteX2" fmla="*/ 1577181 w 2556049"/>
              <a:gd name="connsiteY2" fmla="*/ 0 h 3669506"/>
              <a:gd name="connsiteX3" fmla="*/ 2547937 w 2556049"/>
              <a:gd name="connsiteY3" fmla="*/ 9525 h 3669506"/>
              <a:gd name="connsiteX4" fmla="*/ 2555795 w 2556049"/>
              <a:gd name="connsiteY4" fmla="*/ 1449216 h 3669506"/>
              <a:gd name="connsiteX5" fmla="*/ 0 w 2556049"/>
              <a:gd name="connsiteY5" fmla="*/ 3669506 h 3669506"/>
              <a:gd name="connsiteX0" fmla="*/ 0 w 2555961"/>
              <a:gd name="connsiteY0" fmla="*/ 3674269 h 3674269"/>
              <a:gd name="connsiteX1" fmla="*/ 0 w 2555961"/>
              <a:gd name="connsiteY1" fmla="*/ 1388269 h 3674269"/>
              <a:gd name="connsiteX2" fmla="*/ 1577181 w 2555961"/>
              <a:gd name="connsiteY2" fmla="*/ 4763 h 3674269"/>
              <a:gd name="connsiteX3" fmla="*/ 2540794 w 2555961"/>
              <a:gd name="connsiteY3" fmla="*/ 0 h 3674269"/>
              <a:gd name="connsiteX4" fmla="*/ 2555795 w 2555961"/>
              <a:gd name="connsiteY4" fmla="*/ 1453979 h 3674269"/>
              <a:gd name="connsiteX5" fmla="*/ 0 w 2555961"/>
              <a:gd name="connsiteY5" fmla="*/ 3674269 h 3674269"/>
              <a:gd name="connsiteX0" fmla="*/ 0 w 2555961"/>
              <a:gd name="connsiteY0" fmla="*/ 3674269 h 3674269"/>
              <a:gd name="connsiteX1" fmla="*/ 0 w 2555961"/>
              <a:gd name="connsiteY1" fmla="*/ 1388269 h 3674269"/>
              <a:gd name="connsiteX2" fmla="*/ 1605756 w 2555961"/>
              <a:gd name="connsiteY2" fmla="*/ 4763 h 3674269"/>
              <a:gd name="connsiteX3" fmla="*/ 2540794 w 2555961"/>
              <a:gd name="connsiteY3" fmla="*/ 0 h 3674269"/>
              <a:gd name="connsiteX4" fmla="*/ 2555795 w 2555961"/>
              <a:gd name="connsiteY4" fmla="*/ 1453979 h 3674269"/>
              <a:gd name="connsiteX5" fmla="*/ 0 w 2555961"/>
              <a:gd name="connsiteY5" fmla="*/ 3674269 h 3674269"/>
              <a:gd name="connsiteX0" fmla="*/ 0 w 2556341"/>
              <a:gd name="connsiteY0" fmla="*/ 3674269 h 3674269"/>
              <a:gd name="connsiteX1" fmla="*/ 0 w 2556341"/>
              <a:gd name="connsiteY1" fmla="*/ 1388269 h 3674269"/>
              <a:gd name="connsiteX2" fmla="*/ 1605756 w 2556341"/>
              <a:gd name="connsiteY2" fmla="*/ 4763 h 3674269"/>
              <a:gd name="connsiteX3" fmla="*/ 2555081 w 2556341"/>
              <a:gd name="connsiteY3" fmla="*/ 0 h 3674269"/>
              <a:gd name="connsiteX4" fmla="*/ 2555795 w 2556341"/>
              <a:gd name="connsiteY4" fmla="*/ 1453979 h 3674269"/>
              <a:gd name="connsiteX5" fmla="*/ 0 w 2556341"/>
              <a:gd name="connsiteY5" fmla="*/ 3674269 h 3674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6341" h="3674269">
                <a:moveTo>
                  <a:pt x="0" y="3674269"/>
                </a:moveTo>
                <a:lnTo>
                  <a:pt x="0" y="1388269"/>
                </a:lnTo>
                <a:lnTo>
                  <a:pt x="1605756" y="4763"/>
                </a:lnTo>
                <a:lnTo>
                  <a:pt x="2555081" y="0"/>
                </a:lnTo>
                <a:cubicBezTo>
                  <a:pt x="2552938" y="475135"/>
                  <a:pt x="2557938" y="978844"/>
                  <a:pt x="2555795" y="1453979"/>
                </a:cubicBezTo>
                <a:lnTo>
                  <a:pt x="0" y="3674269"/>
                </a:lnTo>
                <a:close/>
              </a:path>
            </a:pathLst>
          </a:custGeom>
          <a:gradFill flip="none" rotWithShape="1"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>
              <a:solidFill>
                <a:srgbClr val="A7B4C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289" y="4237551"/>
            <a:ext cx="2867612" cy="1826633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49" y="1746377"/>
            <a:ext cx="4137283" cy="469603"/>
          </a:xfrm>
        </p:spPr>
        <p:txBody>
          <a:bodyPr>
            <a:noAutofit/>
          </a:bodyPr>
          <a:lstStyle>
            <a:lvl1pPr>
              <a:lnSpc>
                <a:spcPts val="2800"/>
              </a:lnSpc>
              <a:defRPr>
                <a:solidFill>
                  <a:srgbClr val="1A3C46"/>
                </a:solidFill>
              </a:defRPr>
            </a:lvl1pPr>
          </a:lstStyle>
          <a:p>
            <a:r>
              <a:rPr lang="ru-RU" dirty="0"/>
              <a:t>О компании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5298291" y="4244088"/>
            <a:ext cx="2893211" cy="1826633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7"/>
          </p:nvPr>
        </p:nvSpPr>
        <p:spPr>
          <a:xfrm>
            <a:off x="8748974" y="4237550"/>
            <a:ext cx="2687377" cy="1826633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785323" y="3794209"/>
            <a:ext cx="2867612" cy="3040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CEAF8F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26" name="Текст 19">
            <a:extLst>
              <a:ext uri="{FF2B5EF4-FFF2-40B4-BE49-F238E27FC236}">
                <a16:creationId xmlns:a16="http://schemas.microsoft.com/office/drawing/2014/main" id="{89558F6E-483F-6344-9797-5FC2D6939A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8684" y="328878"/>
            <a:ext cx="6307667" cy="446088"/>
          </a:xfrm>
        </p:spPr>
        <p:txBody>
          <a:bodyPr lIns="0" tIns="0" rIns="0" bIns="0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/>
              <a:t>Здесь можно писать заголовок слайда или удалить этот текст, если заголовок не нужен</a:t>
            </a:r>
          </a:p>
        </p:txBody>
      </p:sp>
      <p:sp>
        <p:nvSpPr>
          <p:cNvPr id="27" name="Текст 14">
            <a:extLst>
              <a:ext uri="{FF2B5EF4-FFF2-40B4-BE49-F238E27FC236}">
                <a16:creationId xmlns:a16="http://schemas.microsoft.com/office/drawing/2014/main" id="{8720F03F-E930-B749-9E62-02037E90231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6495529"/>
            <a:ext cx="4138084" cy="235140"/>
          </a:xfrm>
        </p:spPr>
        <p:txBody>
          <a:bodyPr lIns="0" tIns="0" rIns="0" bIns="0">
            <a:normAutofit/>
          </a:bodyPr>
          <a:lstStyle>
            <a:lvl1pPr>
              <a:defRPr sz="1100" baseline="0">
                <a:solidFill>
                  <a:srgbClr val="A7B4C5"/>
                </a:solidFill>
              </a:defRPr>
            </a:lvl1pPr>
          </a:lstStyle>
          <a:p>
            <a:pPr lvl="0"/>
            <a:r>
              <a:rPr lang="ru-RU" dirty="0"/>
              <a:t>Москва, 2020</a:t>
            </a: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74491EDB-8890-D140-AD00-3D2D557D3110}"/>
              </a:ext>
            </a:extLst>
          </p:cNvPr>
          <p:cNvCxnSpPr>
            <a:cxnSpLocks/>
          </p:cNvCxnSpPr>
          <p:nvPr userDrawn="1"/>
        </p:nvCxnSpPr>
        <p:spPr>
          <a:xfrm>
            <a:off x="1" y="1041031"/>
            <a:ext cx="12066236" cy="116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3">
            <a:extLst>
              <a:ext uri="{FF2B5EF4-FFF2-40B4-BE49-F238E27FC236}">
                <a16:creationId xmlns:a16="http://schemas.microsoft.com/office/drawing/2014/main" id="{7890008A-DF7A-8E44-BACD-00A4C992D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495529"/>
            <a:ext cx="1160849" cy="240446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F4739E4D-6D07-4D3B-A0F2-CD3FE6D1A6DF}" type="slidenum">
              <a:rPr lang="ru-RU" sz="1100" smtClean="0"/>
              <a:pPr/>
              <a:t>‹#›</a:t>
            </a:fld>
            <a:endParaRPr lang="ru-RU" sz="1100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415A73A8-AEBB-8943-BDE5-A4D1CC90C813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5311090" y="3794208"/>
            <a:ext cx="2867612" cy="3040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CEAF8F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DA557D14-A824-0F4F-BDB2-A02C58AA27A5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749475" y="3793152"/>
            <a:ext cx="2867612" cy="3040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CEAF8F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D3DD836-17BB-5613-D6D4-0C7892962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58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элемента с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ый треугольник 22">
            <a:extLst>
              <a:ext uri="{FF2B5EF4-FFF2-40B4-BE49-F238E27FC236}">
                <a16:creationId xmlns:a16="http://schemas.microsoft.com/office/drawing/2014/main" id="{24A3868F-7039-774A-8E9E-FDF114E0A215}"/>
              </a:ext>
            </a:extLst>
          </p:cNvPr>
          <p:cNvSpPr/>
          <p:nvPr userDrawn="1"/>
        </p:nvSpPr>
        <p:spPr>
          <a:xfrm flipH="1">
            <a:off x="7145162" y="3657600"/>
            <a:ext cx="5045439" cy="3200400"/>
          </a:xfrm>
          <a:prstGeom prst="rtTriangle">
            <a:avLst/>
          </a:prstGeom>
          <a:gradFill flip="none" rotWithShape="1"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rgbClr val="A7B4C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49" y="2529121"/>
            <a:ext cx="3837128" cy="1826633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50" y="1746377"/>
            <a:ext cx="3836385" cy="469603"/>
          </a:xfrm>
        </p:spPr>
        <p:txBody>
          <a:bodyPr>
            <a:noAutofit/>
          </a:bodyPr>
          <a:lstStyle>
            <a:lvl1pPr>
              <a:lnSpc>
                <a:spcPts val="2800"/>
              </a:lnSpc>
              <a:defRPr>
                <a:solidFill>
                  <a:srgbClr val="1A3C46"/>
                </a:solidFill>
              </a:defRPr>
            </a:lvl1pPr>
          </a:lstStyle>
          <a:p>
            <a:r>
              <a:rPr lang="ru-RU" dirty="0"/>
              <a:t>О компании</a:t>
            </a:r>
            <a:endParaRPr lang="en-US" dirty="0"/>
          </a:p>
        </p:txBody>
      </p:sp>
      <p:sp>
        <p:nvSpPr>
          <p:cNvPr id="21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5296891" y="3947"/>
            <a:ext cx="5527095" cy="3647474"/>
          </a:xfrm>
          <a:custGeom>
            <a:avLst/>
            <a:gdLst>
              <a:gd name="connsiteX0" fmla="*/ 3700321 w 14925368"/>
              <a:gd name="connsiteY0" fmla="*/ 0 h 10288588"/>
              <a:gd name="connsiteX1" fmla="*/ 14925368 w 14925368"/>
              <a:gd name="connsiteY1" fmla="*/ 0 h 10288588"/>
              <a:gd name="connsiteX2" fmla="*/ 4636780 w 14925368"/>
              <a:gd name="connsiteY2" fmla="*/ 10288588 h 10288588"/>
              <a:gd name="connsiteX3" fmla="*/ 0 w 14925368"/>
              <a:gd name="connsiteY3" fmla="*/ 10288588 h 10288588"/>
              <a:gd name="connsiteX4" fmla="*/ 0 w 14925368"/>
              <a:gd name="connsiteY4" fmla="*/ 3700320 h 10288588"/>
              <a:gd name="connsiteX0" fmla="*/ 3700321 w 13638566"/>
              <a:gd name="connsiteY0" fmla="*/ 0 h 10288588"/>
              <a:gd name="connsiteX1" fmla="*/ 13638566 w 13638566"/>
              <a:gd name="connsiteY1" fmla="*/ 6463470 h 10288588"/>
              <a:gd name="connsiteX2" fmla="*/ 4636780 w 13638566"/>
              <a:gd name="connsiteY2" fmla="*/ 10288588 h 10288588"/>
              <a:gd name="connsiteX3" fmla="*/ 0 w 13638566"/>
              <a:gd name="connsiteY3" fmla="*/ 10288588 h 10288588"/>
              <a:gd name="connsiteX4" fmla="*/ 0 w 13638566"/>
              <a:gd name="connsiteY4" fmla="*/ 3700320 h 10288588"/>
              <a:gd name="connsiteX5" fmla="*/ 3700321 w 13638566"/>
              <a:gd name="connsiteY5" fmla="*/ 0 h 10288588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4636780 w 13638566"/>
              <a:gd name="connsiteY2" fmla="*/ 10003927 h 10003927"/>
              <a:gd name="connsiteX3" fmla="*/ 0 w 13638566"/>
              <a:gd name="connsiteY3" fmla="*/ 10003927 h 10003927"/>
              <a:gd name="connsiteX4" fmla="*/ 0 w 13638566"/>
              <a:gd name="connsiteY4" fmla="*/ 3415659 h 10003927"/>
              <a:gd name="connsiteX5" fmla="*/ 13627079 w 13638566"/>
              <a:gd name="connsiteY5" fmla="*/ 0 h 10003927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4636780 w 13638566"/>
              <a:gd name="connsiteY2" fmla="*/ 10003927 h 10003927"/>
              <a:gd name="connsiteX3" fmla="*/ 0 w 13638566"/>
              <a:gd name="connsiteY3" fmla="*/ 10003927 h 10003927"/>
              <a:gd name="connsiteX4" fmla="*/ 4579010 w 13638566"/>
              <a:gd name="connsiteY4" fmla="*/ 7183227 h 10003927"/>
              <a:gd name="connsiteX5" fmla="*/ 13627079 w 13638566"/>
              <a:gd name="connsiteY5" fmla="*/ 0 h 10003927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0 w 13638566"/>
              <a:gd name="connsiteY2" fmla="*/ 10003927 h 10003927"/>
              <a:gd name="connsiteX3" fmla="*/ 4579010 w 13638566"/>
              <a:gd name="connsiteY3" fmla="*/ 7183227 h 10003927"/>
              <a:gd name="connsiteX4" fmla="*/ 13627079 w 13638566"/>
              <a:gd name="connsiteY4" fmla="*/ 0 h 10003927"/>
              <a:gd name="connsiteX0" fmla="*/ 9048069 w 9059556"/>
              <a:gd name="connsiteY0" fmla="*/ 0 h 10958377"/>
              <a:gd name="connsiteX1" fmla="*/ 9059556 w 9059556"/>
              <a:gd name="connsiteY1" fmla="*/ 6178809 h 10958377"/>
              <a:gd name="connsiteX2" fmla="*/ 3342343 w 9059556"/>
              <a:gd name="connsiteY2" fmla="*/ 10958377 h 10958377"/>
              <a:gd name="connsiteX3" fmla="*/ 0 w 9059556"/>
              <a:gd name="connsiteY3" fmla="*/ 7183227 h 10958377"/>
              <a:gd name="connsiteX4" fmla="*/ 9048069 w 9059556"/>
              <a:gd name="connsiteY4" fmla="*/ 0 h 10958377"/>
              <a:gd name="connsiteX0" fmla="*/ 12891763 w 12903250"/>
              <a:gd name="connsiteY0" fmla="*/ 0 h 11001027"/>
              <a:gd name="connsiteX1" fmla="*/ 12903250 w 12903250"/>
              <a:gd name="connsiteY1" fmla="*/ 6178809 h 11001027"/>
              <a:gd name="connsiteX2" fmla="*/ 7186037 w 12903250"/>
              <a:gd name="connsiteY2" fmla="*/ 10958377 h 11001027"/>
              <a:gd name="connsiteX3" fmla="*/ 0 w 12903250"/>
              <a:gd name="connsiteY3" fmla="*/ 11001027 h 11001027"/>
              <a:gd name="connsiteX4" fmla="*/ 12891763 w 12903250"/>
              <a:gd name="connsiteY4" fmla="*/ 0 h 11001027"/>
              <a:gd name="connsiteX0" fmla="*/ 12891763 w 12903250"/>
              <a:gd name="connsiteY0" fmla="*/ 0 h 11001027"/>
              <a:gd name="connsiteX1" fmla="*/ 12903250 w 12903250"/>
              <a:gd name="connsiteY1" fmla="*/ 6178809 h 11001027"/>
              <a:gd name="connsiteX2" fmla="*/ 7219460 w 12903250"/>
              <a:gd name="connsiteY2" fmla="*/ 10991866 h 11001027"/>
              <a:gd name="connsiteX3" fmla="*/ 0 w 12903250"/>
              <a:gd name="connsiteY3" fmla="*/ 11001027 h 11001027"/>
              <a:gd name="connsiteX4" fmla="*/ 12891763 w 12903250"/>
              <a:gd name="connsiteY4" fmla="*/ 0 h 11001027"/>
              <a:gd name="connsiteX0" fmla="*/ 12703757 w 12903250"/>
              <a:gd name="connsiteY0" fmla="*/ 0 h 10473567"/>
              <a:gd name="connsiteX1" fmla="*/ 12903250 w 12903250"/>
              <a:gd name="connsiteY1" fmla="*/ 5651349 h 10473567"/>
              <a:gd name="connsiteX2" fmla="*/ 7219460 w 12903250"/>
              <a:gd name="connsiteY2" fmla="*/ 10464406 h 10473567"/>
              <a:gd name="connsiteX3" fmla="*/ 0 w 12903250"/>
              <a:gd name="connsiteY3" fmla="*/ 10473567 h 10473567"/>
              <a:gd name="connsiteX4" fmla="*/ 12703757 w 12903250"/>
              <a:gd name="connsiteY4" fmla="*/ 0 h 10473567"/>
              <a:gd name="connsiteX0" fmla="*/ 12904297 w 12904297"/>
              <a:gd name="connsiteY0" fmla="*/ 0 h 11005213"/>
              <a:gd name="connsiteX1" fmla="*/ 12903250 w 12904297"/>
              <a:gd name="connsiteY1" fmla="*/ 6182995 h 11005213"/>
              <a:gd name="connsiteX2" fmla="*/ 7219460 w 12904297"/>
              <a:gd name="connsiteY2" fmla="*/ 10996052 h 11005213"/>
              <a:gd name="connsiteX3" fmla="*/ 0 w 12904297"/>
              <a:gd name="connsiteY3" fmla="*/ 11005213 h 11005213"/>
              <a:gd name="connsiteX4" fmla="*/ 12904297 w 12904297"/>
              <a:gd name="connsiteY4" fmla="*/ 0 h 11005213"/>
              <a:gd name="connsiteX0" fmla="*/ 8341999 w 8341999"/>
              <a:gd name="connsiteY0" fmla="*/ 0 h 10996052"/>
              <a:gd name="connsiteX1" fmla="*/ 8340952 w 8341999"/>
              <a:gd name="connsiteY1" fmla="*/ 6182995 h 10996052"/>
              <a:gd name="connsiteX2" fmla="*/ 2657162 w 8341999"/>
              <a:gd name="connsiteY2" fmla="*/ 10996052 h 10996052"/>
              <a:gd name="connsiteX3" fmla="*/ 0 w 8341999"/>
              <a:gd name="connsiteY3" fmla="*/ 4173359 h 10996052"/>
              <a:gd name="connsiteX4" fmla="*/ 8341999 w 8341999"/>
              <a:gd name="connsiteY4" fmla="*/ 0 h 10996052"/>
              <a:gd name="connsiteX0" fmla="*/ 2743575 w 8340952"/>
              <a:gd name="connsiteY0" fmla="*/ 0 h 9221110"/>
              <a:gd name="connsiteX1" fmla="*/ 8340952 w 8340952"/>
              <a:gd name="connsiteY1" fmla="*/ 4408053 h 9221110"/>
              <a:gd name="connsiteX2" fmla="*/ 2657162 w 8340952"/>
              <a:gd name="connsiteY2" fmla="*/ 9221110 h 9221110"/>
              <a:gd name="connsiteX3" fmla="*/ 0 w 8340952"/>
              <a:gd name="connsiteY3" fmla="*/ 2398417 h 9221110"/>
              <a:gd name="connsiteX4" fmla="*/ 2743575 w 8340952"/>
              <a:gd name="connsiteY4" fmla="*/ 0 h 9221110"/>
              <a:gd name="connsiteX0" fmla="*/ 2760287 w 8357664"/>
              <a:gd name="connsiteY0" fmla="*/ 0 h 6458228"/>
              <a:gd name="connsiteX1" fmla="*/ 8357664 w 8357664"/>
              <a:gd name="connsiteY1" fmla="*/ 4408053 h 6458228"/>
              <a:gd name="connsiteX2" fmla="*/ 0 w 8357664"/>
              <a:gd name="connsiteY2" fmla="*/ 6458228 h 6458228"/>
              <a:gd name="connsiteX3" fmla="*/ 16712 w 8357664"/>
              <a:gd name="connsiteY3" fmla="*/ 2398417 h 6458228"/>
              <a:gd name="connsiteX4" fmla="*/ 2760287 w 8357664"/>
              <a:gd name="connsiteY4" fmla="*/ 0 h 6458228"/>
              <a:gd name="connsiteX0" fmla="*/ 2760287 w 7271403"/>
              <a:gd name="connsiteY0" fmla="*/ 0 h 6458228"/>
              <a:gd name="connsiteX1" fmla="*/ 7271403 w 7271403"/>
              <a:gd name="connsiteY1" fmla="*/ 37675 h 6458228"/>
              <a:gd name="connsiteX2" fmla="*/ 0 w 7271403"/>
              <a:gd name="connsiteY2" fmla="*/ 6458228 h 6458228"/>
              <a:gd name="connsiteX3" fmla="*/ 16712 w 7271403"/>
              <a:gd name="connsiteY3" fmla="*/ 2398417 h 6458228"/>
              <a:gd name="connsiteX4" fmla="*/ 2760287 w 7271403"/>
              <a:gd name="connsiteY4" fmla="*/ 0 h 6458228"/>
              <a:gd name="connsiteX0" fmla="*/ 2593170 w 7271403"/>
              <a:gd name="connsiteY0" fmla="*/ 330709 h 6420553"/>
              <a:gd name="connsiteX1" fmla="*/ 7271403 w 7271403"/>
              <a:gd name="connsiteY1" fmla="*/ 0 h 6420553"/>
              <a:gd name="connsiteX2" fmla="*/ 0 w 7271403"/>
              <a:gd name="connsiteY2" fmla="*/ 6420553 h 6420553"/>
              <a:gd name="connsiteX3" fmla="*/ 16712 w 7271403"/>
              <a:gd name="connsiteY3" fmla="*/ 2360742 h 6420553"/>
              <a:gd name="connsiteX4" fmla="*/ 2593170 w 7271403"/>
              <a:gd name="connsiteY4" fmla="*/ 330709 h 6420553"/>
              <a:gd name="connsiteX0" fmla="*/ 2726864 w 7271403"/>
              <a:gd name="connsiteY0" fmla="*/ 12559 h 6420553"/>
              <a:gd name="connsiteX1" fmla="*/ 7271403 w 7271403"/>
              <a:gd name="connsiteY1" fmla="*/ 0 h 6420553"/>
              <a:gd name="connsiteX2" fmla="*/ 0 w 7271403"/>
              <a:gd name="connsiteY2" fmla="*/ 6420553 h 6420553"/>
              <a:gd name="connsiteX3" fmla="*/ 16712 w 7271403"/>
              <a:gd name="connsiteY3" fmla="*/ 2360742 h 6420553"/>
              <a:gd name="connsiteX4" fmla="*/ 2726864 w 7271403"/>
              <a:gd name="connsiteY4" fmla="*/ 12559 h 6420553"/>
              <a:gd name="connsiteX0" fmla="*/ 2726864 w 7237980"/>
              <a:gd name="connsiteY0" fmla="*/ 12559 h 6420553"/>
              <a:gd name="connsiteX1" fmla="*/ 7237980 w 7237980"/>
              <a:gd name="connsiteY1" fmla="*/ 0 h 6420553"/>
              <a:gd name="connsiteX2" fmla="*/ 0 w 7237980"/>
              <a:gd name="connsiteY2" fmla="*/ 6420553 h 6420553"/>
              <a:gd name="connsiteX3" fmla="*/ 16712 w 7237980"/>
              <a:gd name="connsiteY3" fmla="*/ 2360742 h 6420553"/>
              <a:gd name="connsiteX4" fmla="*/ 2726864 w 7237980"/>
              <a:gd name="connsiteY4" fmla="*/ 12559 h 6420553"/>
              <a:gd name="connsiteX0" fmla="*/ 2710170 w 7221286"/>
              <a:gd name="connsiteY0" fmla="*/ 12559 h 6253106"/>
              <a:gd name="connsiteX1" fmla="*/ 7221286 w 7221286"/>
              <a:gd name="connsiteY1" fmla="*/ 0 h 6253106"/>
              <a:gd name="connsiteX2" fmla="*/ 1336955 w 7221286"/>
              <a:gd name="connsiteY2" fmla="*/ 6253106 h 6253106"/>
              <a:gd name="connsiteX3" fmla="*/ 18 w 7221286"/>
              <a:gd name="connsiteY3" fmla="*/ 2360742 h 6253106"/>
              <a:gd name="connsiteX4" fmla="*/ 2710170 w 7221286"/>
              <a:gd name="connsiteY4" fmla="*/ 12559 h 6253106"/>
              <a:gd name="connsiteX0" fmla="*/ 2711760 w 7222876"/>
              <a:gd name="connsiteY0" fmla="*/ 12559 h 6387064"/>
              <a:gd name="connsiteX1" fmla="*/ 7222876 w 7222876"/>
              <a:gd name="connsiteY1" fmla="*/ 0 h 6387064"/>
              <a:gd name="connsiteX2" fmla="*/ 1608 w 7222876"/>
              <a:gd name="connsiteY2" fmla="*/ 6387064 h 6387064"/>
              <a:gd name="connsiteX3" fmla="*/ 1608 w 7222876"/>
              <a:gd name="connsiteY3" fmla="*/ 2360742 h 6387064"/>
              <a:gd name="connsiteX4" fmla="*/ 2711760 w 7222876"/>
              <a:gd name="connsiteY4" fmla="*/ 12559 h 6387064"/>
              <a:gd name="connsiteX0" fmla="*/ 2711760 w 5685398"/>
              <a:gd name="connsiteY0" fmla="*/ 0 h 6374505"/>
              <a:gd name="connsiteX1" fmla="*/ 5685398 w 5685398"/>
              <a:gd name="connsiteY1" fmla="*/ 540019 h 6374505"/>
              <a:gd name="connsiteX2" fmla="*/ 1608 w 5685398"/>
              <a:gd name="connsiteY2" fmla="*/ 6374505 h 6374505"/>
              <a:gd name="connsiteX3" fmla="*/ 1608 w 5685398"/>
              <a:gd name="connsiteY3" fmla="*/ 2348183 h 6374505"/>
              <a:gd name="connsiteX4" fmla="*/ 2711760 w 5685398"/>
              <a:gd name="connsiteY4" fmla="*/ 0 h 6374505"/>
              <a:gd name="connsiteX0" fmla="*/ 2711760 w 7273011"/>
              <a:gd name="connsiteY0" fmla="*/ 37675 h 6412180"/>
              <a:gd name="connsiteX1" fmla="*/ 7273011 w 7273011"/>
              <a:gd name="connsiteY1" fmla="*/ 0 h 6412180"/>
              <a:gd name="connsiteX2" fmla="*/ 1608 w 7273011"/>
              <a:gd name="connsiteY2" fmla="*/ 6412180 h 6412180"/>
              <a:gd name="connsiteX3" fmla="*/ 1608 w 7273011"/>
              <a:gd name="connsiteY3" fmla="*/ 2385858 h 6412180"/>
              <a:gd name="connsiteX4" fmla="*/ 2711760 w 7273011"/>
              <a:gd name="connsiteY4" fmla="*/ 37675 h 6412180"/>
              <a:gd name="connsiteX0" fmla="*/ 3104484 w 7273011"/>
              <a:gd name="connsiteY0" fmla="*/ 380943 h 6412180"/>
              <a:gd name="connsiteX1" fmla="*/ 7273011 w 7273011"/>
              <a:gd name="connsiteY1" fmla="*/ 0 h 6412180"/>
              <a:gd name="connsiteX2" fmla="*/ 1608 w 7273011"/>
              <a:gd name="connsiteY2" fmla="*/ 6412180 h 6412180"/>
              <a:gd name="connsiteX3" fmla="*/ 1608 w 7273011"/>
              <a:gd name="connsiteY3" fmla="*/ 2385858 h 6412180"/>
              <a:gd name="connsiteX4" fmla="*/ 3104484 w 7273011"/>
              <a:gd name="connsiteY4" fmla="*/ 380943 h 6412180"/>
              <a:gd name="connsiteX0" fmla="*/ 2786962 w 7273011"/>
              <a:gd name="connsiteY0" fmla="*/ 4186 h 6412180"/>
              <a:gd name="connsiteX1" fmla="*/ 7273011 w 7273011"/>
              <a:gd name="connsiteY1" fmla="*/ 0 h 6412180"/>
              <a:gd name="connsiteX2" fmla="*/ 1608 w 7273011"/>
              <a:gd name="connsiteY2" fmla="*/ 6412180 h 6412180"/>
              <a:gd name="connsiteX3" fmla="*/ 1608 w 7273011"/>
              <a:gd name="connsiteY3" fmla="*/ 2385858 h 6412180"/>
              <a:gd name="connsiteX4" fmla="*/ 2786962 w 7273011"/>
              <a:gd name="connsiteY4" fmla="*/ 4186 h 641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73011" h="6412180">
                <a:moveTo>
                  <a:pt x="2786962" y="4186"/>
                </a:moveTo>
                <a:lnTo>
                  <a:pt x="7273011" y="0"/>
                </a:lnTo>
                <a:lnTo>
                  <a:pt x="1608" y="6412180"/>
                </a:lnTo>
                <a:cubicBezTo>
                  <a:pt x="7179" y="5058910"/>
                  <a:pt x="-3963" y="3739128"/>
                  <a:pt x="1608" y="2385858"/>
                </a:cubicBezTo>
                <a:lnTo>
                  <a:pt x="2786962" y="4186"/>
                </a:lnTo>
                <a:close/>
              </a:path>
            </a:pathLst>
          </a:custGeom>
          <a:solidFill>
            <a:srgbClr val="F5EFE8">
              <a:alpha val="10000"/>
            </a:srgbClr>
          </a:solidFill>
        </p:spPr>
        <p:txBody>
          <a:bodyPr wrap="square" anchor="ctr">
            <a:noAutofit/>
          </a:bodyPr>
          <a:lstStyle>
            <a:lvl1pPr marL="0" marR="0" indent="0" algn="r" defTabSz="1360314" rtl="0" eaLnBrk="1" fontAlgn="auto" latinLnBrk="0" hangingPunct="1">
              <a:lnSpc>
                <a:spcPct val="90000"/>
              </a:lnSpc>
              <a:spcBef>
                <a:spcPts val="148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5" baseline="0"/>
            </a:lvl1pPr>
          </a:lstStyle>
          <a:p>
            <a:r>
              <a:rPr lang="ru-RU" dirty="0"/>
              <a:t>Вставьте сюда фото</a:t>
            </a:r>
            <a:endParaRPr lang="en-US" dirty="0"/>
          </a:p>
        </p:txBody>
      </p:sp>
      <p:sp>
        <p:nvSpPr>
          <p:cNvPr id="22" name="Picture Placeholder 13"/>
          <p:cNvSpPr>
            <a:spLocks noGrp="1"/>
          </p:cNvSpPr>
          <p:nvPr>
            <p:ph type="pic" sz="quarter" idx="21" hasCustomPrompt="1"/>
          </p:nvPr>
        </p:nvSpPr>
        <p:spPr>
          <a:xfrm>
            <a:off x="8746173" y="-3399"/>
            <a:ext cx="3456995" cy="3664143"/>
          </a:xfrm>
          <a:custGeom>
            <a:avLst/>
            <a:gdLst>
              <a:gd name="connsiteX0" fmla="*/ 3700321 w 14925368"/>
              <a:gd name="connsiteY0" fmla="*/ 0 h 10288588"/>
              <a:gd name="connsiteX1" fmla="*/ 14925368 w 14925368"/>
              <a:gd name="connsiteY1" fmla="*/ 0 h 10288588"/>
              <a:gd name="connsiteX2" fmla="*/ 4636780 w 14925368"/>
              <a:gd name="connsiteY2" fmla="*/ 10288588 h 10288588"/>
              <a:gd name="connsiteX3" fmla="*/ 0 w 14925368"/>
              <a:gd name="connsiteY3" fmla="*/ 10288588 h 10288588"/>
              <a:gd name="connsiteX4" fmla="*/ 0 w 14925368"/>
              <a:gd name="connsiteY4" fmla="*/ 3700320 h 10288588"/>
              <a:gd name="connsiteX0" fmla="*/ 3700321 w 13638566"/>
              <a:gd name="connsiteY0" fmla="*/ 0 h 10288588"/>
              <a:gd name="connsiteX1" fmla="*/ 13638566 w 13638566"/>
              <a:gd name="connsiteY1" fmla="*/ 6463470 h 10288588"/>
              <a:gd name="connsiteX2" fmla="*/ 4636780 w 13638566"/>
              <a:gd name="connsiteY2" fmla="*/ 10288588 h 10288588"/>
              <a:gd name="connsiteX3" fmla="*/ 0 w 13638566"/>
              <a:gd name="connsiteY3" fmla="*/ 10288588 h 10288588"/>
              <a:gd name="connsiteX4" fmla="*/ 0 w 13638566"/>
              <a:gd name="connsiteY4" fmla="*/ 3700320 h 10288588"/>
              <a:gd name="connsiteX5" fmla="*/ 3700321 w 13638566"/>
              <a:gd name="connsiteY5" fmla="*/ 0 h 10288588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4636780 w 13638566"/>
              <a:gd name="connsiteY2" fmla="*/ 10003927 h 10003927"/>
              <a:gd name="connsiteX3" fmla="*/ 0 w 13638566"/>
              <a:gd name="connsiteY3" fmla="*/ 10003927 h 10003927"/>
              <a:gd name="connsiteX4" fmla="*/ 0 w 13638566"/>
              <a:gd name="connsiteY4" fmla="*/ 3415659 h 10003927"/>
              <a:gd name="connsiteX5" fmla="*/ 13627079 w 13638566"/>
              <a:gd name="connsiteY5" fmla="*/ 0 h 10003927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4636780 w 13638566"/>
              <a:gd name="connsiteY2" fmla="*/ 10003927 h 10003927"/>
              <a:gd name="connsiteX3" fmla="*/ 0 w 13638566"/>
              <a:gd name="connsiteY3" fmla="*/ 10003927 h 10003927"/>
              <a:gd name="connsiteX4" fmla="*/ 4579010 w 13638566"/>
              <a:gd name="connsiteY4" fmla="*/ 7183227 h 10003927"/>
              <a:gd name="connsiteX5" fmla="*/ 13627079 w 13638566"/>
              <a:gd name="connsiteY5" fmla="*/ 0 h 10003927"/>
              <a:gd name="connsiteX0" fmla="*/ 13627079 w 13638566"/>
              <a:gd name="connsiteY0" fmla="*/ 0 h 10003927"/>
              <a:gd name="connsiteX1" fmla="*/ 13638566 w 13638566"/>
              <a:gd name="connsiteY1" fmla="*/ 6178809 h 10003927"/>
              <a:gd name="connsiteX2" fmla="*/ 0 w 13638566"/>
              <a:gd name="connsiteY2" fmla="*/ 10003927 h 10003927"/>
              <a:gd name="connsiteX3" fmla="*/ 4579010 w 13638566"/>
              <a:gd name="connsiteY3" fmla="*/ 7183227 h 10003927"/>
              <a:gd name="connsiteX4" fmla="*/ 13627079 w 13638566"/>
              <a:gd name="connsiteY4" fmla="*/ 0 h 10003927"/>
              <a:gd name="connsiteX0" fmla="*/ 9048069 w 9059556"/>
              <a:gd name="connsiteY0" fmla="*/ 0 h 10958377"/>
              <a:gd name="connsiteX1" fmla="*/ 9059556 w 9059556"/>
              <a:gd name="connsiteY1" fmla="*/ 6178809 h 10958377"/>
              <a:gd name="connsiteX2" fmla="*/ 3342343 w 9059556"/>
              <a:gd name="connsiteY2" fmla="*/ 10958377 h 10958377"/>
              <a:gd name="connsiteX3" fmla="*/ 0 w 9059556"/>
              <a:gd name="connsiteY3" fmla="*/ 7183227 h 10958377"/>
              <a:gd name="connsiteX4" fmla="*/ 9048069 w 9059556"/>
              <a:gd name="connsiteY4" fmla="*/ 0 h 10958377"/>
              <a:gd name="connsiteX0" fmla="*/ 12891763 w 12903250"/>
              <a:gd name="connsiteY0" fmla="*/ 0 h 11001027"/>
              <a:gd name="connsiteX1" fmla="*/ 12903250 w 12903250"/>
              <a:gd name="connsiteY1" fmla="*/ 6178809 h 11001027"/>
              <a:gd name="connsiteX2" fmla="*/ 7186037 w 12903250"/>
              <a:gd name="connsiteY2" fmla="*/ 10958377 h 11001027"/>
              <a:gd name="connsiteX3" fmla="*/ 0 w 12903250"/>
              <a:gd name="connsiteY3" fmla="*/ 11001027 h 11001027"/>
              <a:gd name="connsiteX4" fmla="*/ 12891763 w 12903250"/>
              <a:gd name="connsiteY4" fmla="*/ 0 h 11001027"/>
              <a:gd name="connsiteX0" fmla="*/ 12891763 w 12903250"/>
              <a:gd name="connsiteY0" fmla="*/ 0 h 11001027"/>
              <a:gd name="connsiteX1" fmla="*/ 12903250 w 12903250"/>
              <a:gd name="connsiteY1" fmla="*/ 6178809 h 11001027"/>
              <a:gd name="connsiteX2" fmla="*/ 7219460 w 12903250"/>
              <a:gd name="connsiteY2" fmla="*/ 10991866 h 11001027"/>
              <a:gd name="connsiteX3" fmla="*/ 0 w 12903250"/>
              <a:gd name="connsiteY3" fmla="*/ 11001027 h 11001027"/>
              <a:gd name="connsiteX4" fmla="*/ 12891763 w 12903250"/>
              <a:gd name="connsiteY4" fmla="*/ 0 h 11001027"/>
              <a:gd name="connsiteX0" fmla="*/ 12703757 w 12903250"/>
              <a:gd name="connsiteY0" fmla="*/ 0 h 10473567"/>
              <a:gd name="connsiteX1" fmla="*/ 12903250 w 12903250"/>
              <a:gd name="connsiteY1" fmla="*/ 5651349 h 10473567"/>
              <a:gd name="connsiteX2" fmla="*/ 7219460 w 12903250"/>
              <a:gd name="connsiteY2" fmla="*/ 10464406 h 10473567"/>
              <a:gd name="connsiteX3" fmla="*/ 0 w 12903250"/>
              <a:gd name="connsiteY3" fmla="*/ 10473567 h 10473567"/>
              <a:gd name="connsiteX4" fmla="*/ 12703757 w 12903250"/>
              <a:gd name="connsiteY4" fmla="*/ 0 h 10473567"/>
              <a:gd name="connsiteX0" fmla="*/ 12904297 w 12904297"/>
              <a:gd name="connsiteY0" fmla="*/ 0 h 11005213"/>
              <a:gd name="connsiteX1" fmla="*/ 12903250 w 12904297"/>
              <a:gd name="connsiteY1" fmla="*/ 6182995 h 11005213"/>
              <a:gd name="connsiteX2" fmla="*/ 7219460 w 12904297"/>
              <a:gd name="connsiteY2" fmla="*/ 10996052 h 11005213"/>
              <a:gd name="connsiteX3" fmla="*/ 0 w 12904297"/>
              <a:gd name="connsiteY3" fmla="*/ 11005213 h 11005213"/>
              <a:gd name="connsiteX4" fmla="*/ 12904297 w 12904297"/>
              <a:gd name="connsiteY4" fmla="*/ 0 h 11005213"/>
              <a:gd name="connsiteX0" fmla="*/ 8341999 w 8341999"/>
              <a:gd name="connsiteY0" fmla="*/ 0 h 10996052"/>
              <a:gd name="connsiteX1" fmla="*/ 8340952 w 8341999"/>
              <a:gd name="connsiteY1" fmla="*/ 6182995 h 10996052"/>
              <a:gd name="connsiteX2" fmla="*/ 2657162 w 8341999"/>
              <a:gd name="connsiteY2" fmla="*/ 10996052 h 10996052"/>
              <a:gd name="connsiteX3" fmla="*/ 0 w 8341999"/>
              <a:gd name="connsiteY3" fmla="*/ 4173359 h 10996052"/>
              <a:gd name="connsiteX4" fmla="*/ 8341999 w 8341999"/>
              <a:gd name="connsiteY4" fmla="*/ 0 h 10996052"/>
              <a:gd name="connsiteX0" fmla="*/ 2743575 w 8340952"/>
              <a:gd name="connsiteY0" fmla="*/ 0 h 9221110"/>
              <a:gd name="connsiteX1" fmla="*/ 8340952 w 8340952"/>
              <a:gd name="connsiteY1" fmla="*/ 4408053 h 9221110"/>
              <a:gd name="connsiteX2" fmla="*/ 2657162 w 8340952"/>
              <a:gd name="connsiteY2" fmla="*/ 9221110 h 9221110"/>
              <a:gd name="connsiteX3" fmla="*/ 0 w 8340952"/>
              <a:gd name="connsiteY3" fmla="*/ 2398417 h 9221110"/>
              <a:gd name="connsiteX4" fmla="*/ 2743575 w 8340952"/>
              <a:gd name="connsiteY4" fmla="*/ 0 h 9221110"/>
              <a:gd name="connsiteX0" fmla="*/ 2760287 w 8357664"/>
              <a:gd name="connsiteY0" fmla="*/ 0 h 6458228"/>
              <a:gd name="connsiteX1" fmla="*/ 8357664 w 8357664"/>
              <a:gd name="connsiteY1" fmla="*/ 4408053 h 6458228"/>
              <a:gd name="connsiteX2" fmla="*/ 0 w 8357664"/>
              <a:gd name="connsiteY2" fmla="*/ 6458228 h 6458228"/>
              <a:gd name="connsiteX3" fmla="*/ 16712 w 8357664"/>
              <a:gd name="connsiteY3" fmla="*/ 2398417 h 6458228"/>
              <a:gd name="connsiteX4" fmla="*/ 2760287 w 8357664"/>
              <a:gd name="connsiteY4" fmla="*/ 0 h 6458228"/>
              <a:gd name="connsiteX0" fmla="*/ 2760287 w 7271403"/>
              <a:gd name="connsiteY0" fmla="*/ 0 h 6458228"/>
              <a:gd name="connsiteX1" fmla="*/ 7271403 w 7271403"/>
              <a:gd name="connsiteY1" fmla="*/ 37675 h 6458228"/>
              <a:gd name="connsiteX2" fmla="*/ 0 w 7271403"/>
              <a:gd name="connsiteY2" fmla="*/ 6458228 h 6458228"/>
              <a:gd name="connsiteX3" fmla="*/ 16712 w 7271403"/>
              <a:gd name="connsiteY3" fmla="*/ 2398417 h 6458228"/>
              <a:gd name="connsiteX4" fmla="*/ 2760287 w 7271403"/>
              <a:gd name="connsiteY4" fmla="*/ 0 h 6458228"/>
              <a:gd name="connsiteX0" fmla="*/ 2593170 w 7271403"/>
              <a:gd name="connsiteY0" fmla="*/ 330709 h 6420553"/>
              <a:gd name="connsiteX1" fmla="*/ 7271403 w 7271403"/>
              <a:gd name="connsiteY1" fmla="*/ 0 h 6420553"/>
              <a:gd name="connsiteX2" fmla="*/ 0 w 7271403"/>
              <a:gd name="connsiteY2" fmla="*/ 6420553 h 6420553"/>
              <a:gd name="connsiteX3" fmla="*/ 16712 w 7271403"/>
              <a:gd name="connsiteY3" fmla="*/ 2360742 h 6420553"/>
              <a:gd name="connsiteX4" fmla="*/ 2593170 w 7271403"/>
              <a:gd name="connsiteY4" fmla="*/ 330709 h 6420553"/>
              <a:gd name="connsiteX0" fmla="*/ 2726864 w 7271403"/>
              <a:gd name="connsiteY0" fmla="*/ 12559 h 6420553"/>
              <a:gd name="connsiteX1" fmla="*/ 7271403 w 7271403"/>
              <a:gd name="connsiteY1" fmla="*/ 0 h 6420553"/>
              <a:gd name="connsiteX2" fmla="*/ 0 w 7271403"/>
              <a:gd name="connsiteY2" fmla="*/ 6420553 h 6420553"/>
              <a:gd name="connsiteX3" fmla="*/ 16712 w 7271403"/>
              <a:gd name="connsiteY3" fmla="*/ 2360742 h 6420553"/>
              <a:gd name="connsiteX4" fmla="*/ 2726864 w 7271403"/>
              <a:gd name="connsiteY4" fmla="*/ 12559 h 6420553"/>
              <a:gd name="connsiteX0" fmla="*/ 2726864 w 7237980"/>
              <a:gd name="connsiteY0" fmla="*/ 12559 h 6420553"/>
              <a:gd name="connsiteX1" fmla="*/ 7237980 w 7237980"/>
              <a:gd name="connsiteY1" fmla="*/ 0 h 6420553"/>
              <a:gd name="connsiteX2" fmla="*/ 0 w 7237980"/>
              <a:gd name="connsiteY2" fmla="*/ 6420553 h 6420553"/>
              <a:gd name="connsiteX3" fmla="*/ 16712 w 7237980"/>
              <a:gd name="connsiteY3" fmla="*/ 2360742 h 6420553"/>
              <a:gd name="connsiteX4" fmla="*/ 2726864 w 7237980"/>
              <a:gd name="connsiteY4" fmla="*/ 12559 h 6420553"/>
              <a:gd name="connsiteX0" fmla="*/ 2710170 w 7221286"/>
              <a:gd name="connsiteY0" fmla="*/ 12559 h 6253106"/>
              <a:gd name="connsiteX1" fmla="*/ 7221286 w 7221286"/>
              <a:gd name="connsiteY1" fmla="*/ 0 h 6253106"/>
              <a:gd name="connsiteX2" fmla="*/ 1336955 w 7221286"/>
              <a:gd name="connsiteY2" fmla="*/ 6253106 h 6253106"/>
              <a:gd name="connsiteX3" fmla="*/ 18 w 7221286"/>
              <a:gd name="connsiteY3" fmla="*/ 2360742 h 6253106"/>
              <a:gd name="connsiteX4" fmla="*/ 2710170 w 7221286"/>
              <a:gd name="connsiteY4" fmla="*/ 12559 h 6253106"/>
              <a:gd name="connsiteX0" fmla="*/ 2711760 w 7222876"/>
              <a:gd name="connsiteY0" fmla="*/ 12559 h 6387064"/>
              <a:gd name="connsiteX1" fmla="*/ 7222876 w 7222876"/>
              <a:gd name="connsiteY1" fmla="*/ 0 h 6387064"/>
              <a:gd name="connsiteX2" fmla="*/ 1608 w 7222876"/>
              <a:gd name="connsiteY2" fmla="*/ 6387064 h 6387064"/>
              <a:gd name="connsiteX3" fmla="*/ 1608 w 7222876"/>
              <a:gd name="connsiteY3" fmla="*/ 2360742 h 6387064"/>
              <a:gd name="connsiteX4" fmla="*/ 2711760 w 7222876"/>
              <a:gd name="connsiteY4" fmla="*/ 12559 h 6387064"/>
              <a:gd name="connsiteX0" fmla="*/ 2711760 w 7222876"/>
              <a:gd name="connsiteY0" fmla="*/ 12559 h 6387064"/>
              <a:gd name="connsiteX1" fmla="*/ 4527251 w 7222876"/>
              <a:gd name="connsiteY1" fmla="*/ 19250 h 6387064"/>
              <a:gd name="connsiteX2" fmla="*/ 7222876 w 7222876"/>
              <a:gd name="connsiteY2" fmla="*/ 0 h 6387064"/>
              <a:gd name="connsiteX3" fmla="*/ 1608 w 7222876"/>
              <a:gd name="connsiteY3" fmla="*/ 6387064 h 6387064"/>
              <a:gd name="connsiteX4" fmla="*/ 1608 w 7222876"/>
              <a:gd name="connsiteY4" fmla="*/ 2360742 h 6387064"/>
              <a:gd name="connsiteX5" fmla="*/ 2711760 w 7222876"/>
              <a:gd name="connsiteY5" fmla="*/ 12559 h 6387064"/>
              <a:gd name="connsiteX0" fmla="*/ 2711760 w 4527251"/>
              <a:gd name="connsiteY0" fmla="*/ 0 h 6374505"/>
              <a:gd name="connsiteX1" fmla="*/ 4527251 w 4527251"/>
              <a:gd name="connsiteY1" fmla="*/ 6691 h 6374505"/>
              <a:gd name="connsiteX2" fmla="*/ 4498866 w 4527251"/>
              <a:gd name="connsiteY2" fmla="*/ 2365195 h 6374505"/>
              <a:gd name="connsiteX3" fmla="*/ 1608 w 4527251"/>
              <a:gd name="connsiteY3" fmla="*/ 6374505 h 6374505"/>
              <a:gd name="connsiteX4" fmla="*/ 1608 w 4527251"/>
              <a:gd name="connsiteY4" fmla="*/ 2348183 h 6374505"/>
              <a:gd name="connsiteX5" fmla="*/ 2711760 w 4527251"/>
              <a:gd name="connsiteY5" fmla="*/ 0 h 6374505"/>
              <a:gd name="connsiteX0" fmla="*/ 2711760 w 4527251"/>
              <a:gd name="connsiteY0" fmla="*/ 0 h 6374505"/>
              <a:gd name="connsiteX1" fmla="*/ 4527251 w 4527251"/>
              <a:gd name="connsiteY1" fmla="*/ 274607 h 6374505"/>
              <a:gd name="connsiteX2" fmla="*/ 4498866 w 4527251"/>
              <a:gd name="connsiteY2" fmla="*/ 2365195 h 6374505"/>
              <a:gd name="connsiteX3" fmla="*/ 1608 w 4527251"/>
              <a:gd name="connsiteY3" fmla="*/ 6374505 h 6374505"/>
              <a:gd name="connsiteX4" fmla="*/ 1608 w 4527251"/>
              <a:gd name="connsiteY4" fmla="*/ 2348183 h 6374505"/>
              <a:gd name="connsiteX5" fmla="*/ 2711760 w 4527251"/>
              <a:gd name="connsiteY5" fmla="*/ 0 h 6374505"/>
              <a:gd name="connsiteX0" fmla="*/ 2711760 w 4527251"/>
              <a:gd name="connsiteY0" fmla="*/ 0 h 6374505"/>
              <a:gd name="connsiteX1" fmla="*/ 4527251 w 4527251"/>
              <a:gd name="connsiteY1" fmla="*/ 274607 h 6374505"/>
              <a:gd name="connsiteX2" fmla="*/ 4515578 w 4527251"/>
              <a:gd name="connsiteY2" fmla="*/ 2432174 h 6374505"/>
              <a:gd name="connsiteX3" fmla="*/ 1608 w 4527251"/>
              <a:gd name="connsiteY3" fmla="*/ 6374505 h 6374505"/>
              <a:gd name="connsiteX4" fmla="*/ 1608 w 4527251"/>
              <a:gd name="connsiteY4" fmla="*/ 2348183 h 6374505"/>
              <a:gd name="connsiteX5" fmla="*/ 2711760 w 4527251"/>
              <a:gd name="connsiteY5" fmla="*/ 0 h 6374505"/>
              <a:gd name="connsiteX0" fmla="*/ 2711760 w 4535608"/>
              <a:gd name="connsiteY0" fmla="*/ 60288 h 6434793"/>
              <a:gd name="connsiteX1" fmla="*/ 4535608 w 4535608"/>
              <a:gd name="connsiteY1" fmla="*/ 0 h 6434793"/>
              <a:gd name="connsiteX2" fmla="*/ 4515578 w 4535608"/>
              <a:gd name="connsiteY2" fmla="*/ 2492462 h 6434793"/>
              <a:gd name="connsiteX3" fmla="*/ 1608 w 4535608"/>
              <a:gd name="connsiteY3" fmla="*/ 6434793 h 6434793"/>
              <a:gd name="connsiteX4" fmla="*/ 1608 w 4535608"/>
              <a:gd name="connsiteY4" fmla="*/ 2408471 h 6434793"/>
              <a:gd name="connsiteX5" fmla="*/ 2711760 w 4535608"/>
              <a:gd name="connsiteY5" fmla="*/ 60288 h 6434793"/>
              <a:gd name="connsiteX0" fmla="*/ 2703405 w 4535608"/>
              <a:gd name="connsiteY0" fmla="*/ 10054 h 6434793"/>
              <a:gd name="connsiteX1" fmla="*/ 4535608 w 4535608"/>
              <a:gd name="connsiteY1" fmla="*/ 0 h 6434793"/>
              <a:gd name="connsiteX2" fmla="*/ 4515578 w 4535608"/>
              <a:gd name="connsiteY2" fmla="*/ 2492462 h 6434793"/>
              <a:gd name="connsiteX3" fmla="*/ 1608 w 4535608"/>
              <a:gd name="connsiteY3" fmla="*/ 6434793 h 6434793"/>
              <a:gd name="connsiteX4" fmla="*/ 1608 w 4535608"/>
              <a:gd name="connsiteY4" fmla="*/ 2408471 h 6434793"/>
              <a:gd name="connsiteX5" fmla="*/ 2703405 w 4535608"/>
              <a:gd name="connsiteY5" fmla="*/ 10054 h 6434793"/>
              <a:gd name="connsiteX0" fmla="*/ 2703405 w 4535608"/>
              <a:gd name="connsiteY0" fmla="*/ 10054 h 6434793"/>
              <a:gd name="connsiteX1" fmla="*/ 4535608 w 4535608"/>
              <a:gd name="connsiteY1" fmla="*/ 0 h 6434793"/>
              <a:gd name="connsiteX2" fmla="*/ 4515578 w 4535608"/>
              <a:gd name="connsiteY2" fmla="*/ 2492462 h 6434793"/>
              <a:gd name="connsiteX3" fmla="*/ 1608 w 4535608"/>
              <a:gd name="connsiteY3" fmla="*/ 6434793 h 6434793"/>
              <a:gd name="connsiteX4" fmla="*/ 1608 w 4535608"/>
              <a:gd name="connsiteY4" fmla="*/ 2408471 h 6434793"/>
              <a:gd name="connsiteX5" fmla="*/ 2703405 w 4535608"/>
              <a:gd name="connsiteY5" fmla="*/ 10054 h 6434793"/>
              <a:gd name="connsiteX0" fmla="*/ 2795319 w 4535608"/>
              <a:gd name="connsiteY0" fmla="*/ 344949 h 6434793"/>
              <a:gd name="connsiteX1" fmla="*/ 4535608 w 4535608"/>
              <a:gd name="connsiteY1" fmla="*/ 0 h 6434793"/>
              <a:gd name="connsiteX2" fmla="*/ 4515578 w 4535608"/>
              <a:gd name="connsiteY2" fmla="*/ 2492462 h 6434793"/>
              <a:gd name="connsiteX3" fmla="*/ 1608 w 4535608"/>
              <a:gd name="connsiteY3" fmla="*/ 6434793 h 6434793"/>
              <a:gd name="connsiteX4" fmla="*/ 1608 w 4535608"/>
              <a:gd name="connsiteY4" fmla="*/ 2408471 h 6434793"/>
              <a:gd name="connsiteX5" fmla="*/ 2795319 w 4535608"/>
              <a:gd name="connsiteY5" fmla="*/ 344949 h 6434793"/>
              <a:gd name="connsiteX0" fmla="*/ 2703405 w 4535608"/>
              <a:gd name="connsiteY0" fmla="*/ 10054 h 6434793"/>
              <a:gd name="connsiteX1" fmla="*/ 4535608 w 4535608"/>
              <a:gd name="connsiteY1" fmla="*/ 0 h 6434793"/>
              <a:gd name="connsiteX2" fmla="*/ 4515578 w 4535608"/>
              <a:gd name="connsiteY2" fmla="*/ 2492462 h 6434793"/>
              <a:gd name="connsiteX3" fmla="*/ 1608 w 4535608"/>
              <a:gd name="connsiteY3" fmla="*/ 6434793 h 6434793"/>
              <a:gd name="connsiteX4" fmla="*/ 1608 w 4535608"/>
              <a:gd name="connsiteY4" fmla="*/ 2408471 h 6434793"/>
              <a:gd name="connsiteX5" fmla="*/ 2703405 w 4535608"/>
              <a:gd name="connsiteY5" fmla="*/ 10054 h 6434793"/>
              <a:gd name="connsiteX0" fmla="*/ 2703405 w 4535608"/>
              <a:gd name="connsiteY0" fmla="*/ 10054 h 6434793"/>
              <a:gd name="connsiteX1" fmla="*/ 4535608 w 4535608"/>
              <a:gd name="connsiteY1" fmla="*/ 0 h 6434793"/>
              <a:gd name="connsiteX2" fmla="*/ 4532290 w 4535608"/>
              <a:gd name="connsiteY2" fmla="*/ 2475717 h 6434793"/>
              <a:gd name="connsiteX3" fmla="*/ 1608 w 4535608"/>
              <a:gd name="connsiteY3" fmla="*/ 6434793 h 6434793"/>
              <a:gd name="connsiteX4" fmla="*/ 1608 w 4535608"/>
              <a:gd name="connsiteY4" fmla="*/ 2408471 h 6434793"/>
              <a:gd name="connsiteX5" fmla="*/ 2703405 w 4535608"/>
              <a:gd name="connsiteY5" fmla="*/ 10054 h 6434793"/>
              <a:gd name="connsiteX0" fmla="*/ 2753540 w 4535608"/>
              <a:gd name="connsiteY0" fmla="*/ 0 h 6441484"/>
              <a:gd name="connsiteX1" fmla="*/ 4535608 w 4535608"/>
              <a:gd name="connsiteY1" fmla="*/ 6691 h 6441484"/>
              <a:gd name="connsiteX2" fmla="*/ 4532290 w 4535608"/>
              <a:gd name="connsiteY2" fmla="*/ 2482408 h 6441484"/>
              <a:gd name="connsiteX3" fmla="*/ 1608 w 4535608"/>
              <a:gd name="connsiteY3" fmla="*/ 6441484 h 6441484"/>
              <a:gd name="connsiteX4" fmla="*/ 1608 w 4535608"/>
              <a:gd name="connsiteY4" fmla="*/ 2415162 h 6441484"/>
              <a:gd name="connsiteX5" fmla="*/ 2753540 w 4535608"/>
              <a:gd name="connsiteY5" fmla="*/ 0 h 6441484"/>
              <a:gd name="connsiteX0" fmla="*/ 2753540 w 4549002"/>
              <a:gd name="connsiteY0" fmla="*/ 0 h 6441484"/>
              <a:gd name="connsiteX1" fmla="*/ 4535608 w 4549002"/>
              <a:gd name="connsiteY1" fmla="*/ 6691 h 6441484"/>
              <a:gd name="connsiteX2" fmla="*/ 4549002 w 4549002"/>
              <a:gd name="connsiteY2" fmla="*/ 2474035 h 6441484"/>
              <a:gd name="connsiteX3" fmla="*/ 1608 w 4549002"/>
              <a:gd name="connsiteY3" fmla="*/ 6441484 h 6441484"/>
              <a:gd name="connsiteX4" fmla="*/ 1608 w 4549002"/>
              <a:gd name="connsiteY4" fmla="*/ 2415162 h 6441484"/>
              <a:gd name="connsiteX5" fmla="*/ 2753540 w 4549002"/>
              <a:gd name="connsiteY5" fmla="*/ 0 h 644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9002" h="6441484">
                <a:moveTo>
                  <a:pt x="2753540" y="0"/>
                </a:moveTo>
                <a:lnTo>
                  <a:pt x="4535608" y="6691"/>
                </a:lnTo>
                <a:cubicBezTo>
                  <a:pt x="4540073" y="829139"/>
                  <a:pt x="4544537" y="1651587"/>
                  <a:pt x="4549002" y="2474035"/>
                </a:cubicBezTo>
                <a:lnTo>
                  <a:pt x="1608" y="6441484"/>
                </a:lnTo>
                <a:cubicBezTo>
                  <a:pt x="7179" y="5088214"/>
                  <a:pt x="-3963" y="3768432"/>
                  <a:pt x="1608" y="2415162"/>
                </a:cubicBezTo>
                <a:lnTo>
                  <a:pt x="2753540" y="0"/>
                </a:lnTo>
                <a:close/>
              </a:path>
            </a:pathLst>
          </a:custGeom>
          <a:solidFill>
            <a:srgbClr val="F5EFE8">
              <a:alpha val="10000"/>
            </a:srgbClr>
          </a:solidFill>
        </p:spPr>
        <p:txBody>
          <a:bodyPr wrap="square" anchor="ctr">
            <a:noAutofit/>
          </a:bodyPr>
          <a:lstStyle>
            <a:lvl1pPr marL="0" marR="0" indent="0" algn="r" defTabSz="1360314" rtl="0" eaLnBrk="1" fontAlgn="auto" latinLnBrk="0" hangingPunct="1">
              <a:lnSpc>
                <a:spcPct val="90000"/>
              </a:lnSpc>
              <a:spcBef>
                <a:spcPts val="148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5" baseline="0"/>
            </a:lvl1pPr>
          </a:lstStyle>
          <a:p>
            <a:r>
              <a:rPr lang="ru-RU" dirty="0"/>
              <a:t>Вставьте сюда фото</a:t>
            </a:r>
            <a:endParaRPr lang="en-US" dirty="0"/>
          </a:p>
        </p:txBody>
      </p:sp>
      <p:sp>
        <p:nvSpPr>
          <p:cNvPr id="25" name="Текст 14">
            <a:extLst>
              <a:ext uri="{FF2B5EF4-FFF2-40B4-BE49-F238E27FC236}">
                <a16:creationId xmlns:a16="http://schemas.microsoft.com/office/drawing/2014/main" id="{FDEB1636-787F-E94E-B573-CA97D905F5F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6495529"/>
            <a:ext cx="4138084" cy="235140"/>
          </a:xfrm>
        </p:spPr>
        <p:txBody>
          <a:bodyPr lIns="0" tIns="0" rIns="0" bIns="0">
            <a:normAutofit/>
          </a:bodyPr>
          <a:lstStyle>
            <a:lvl1pPr>
              <a:defRPr sz="1100" baseline="0">
                <a:solidFill>
                  <a:srgbClr val="A7B4C5"/>
                </a:solidFill>
              </a:defRPr>
            </a:lvl1pPr>
          </a:lstStyle>
          <a:p>
            <a:pPr lvl="0"/>
            <a:r>
              <a:rPr lang="ru-RU" dirty="0"/>
              <a:t>Москва, 2020</a:t>
            </a:r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29DB4B86-57C7-6941-B562-8793ED91CA5B}"/>
              </a:ext>
            </a:extLst>
          </p:cNvPr>
          <p:cNvCxnSpPr>
            <a:cxnSpLocks/>
          </p:cNvCxnSpPr>
          <p:nvPr userDrawn="1"/>
        </p:nvCxnSpPr>
        <p:spPr>
          <a:xfrm>
            <a:off x="1" y="1041031"/>
            <a:ext cx="12066236" cy="116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lide Number Placeholder 3">
            <a:extLst>
              <a:ext uri="{FF2B5EF4-FFF2-40B4-BE49-F238E27FC236}">
                <a16:creationId xmlns:a16="http://schemas.microsoft.com/office/drawing/2014/main" id="{C5F502BE-9F09-FC40-A7F0-F81C43A47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495529"/>
            <a:ext cx="1160849" cy="240446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F4739E4D-6D07-4D3B-A0F2-CD3FE6D1A6DF}" type="slidenum">
              <a:rPr lang="ru-RU" sz="1100" smtClean="0"/>
              <a:pPr/>
              <a:t>‹#›</a:t>
            </a:fld>
            <a:endParaRPr lang="ru-RU" sz="1100" dirty="0"/>
          </a:p>
        </p:txBody>
      </p:sp>
      <p:sp>
        <p:nvSpPr>
          <p:cNvPr id="29" name="Текст 19">
            <a:extLst>
              <a:ext uri="{FF2B5EF4-FFF2-40B4-BE49-F238E27FC236}">
                <a16:creationId xmlns:a16="http://schemas.microsoft.com/office/drawing/2014/main" id="{D6A86C4D-1FCE-FC48-ADBD-1F5EDC44AE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8684" y="328878"/>
            <a:ext cx="6307667" cy="446088"/>
          </a:xfrm>
        </p:spPr>
        <p:txBody>
          <a:bodyPr lIns="0" tIns="0" rIns="0" bIns="0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/>
              <a:t>Здесь можно писать заголовок слайда или удалить этот текст, если заголовок не нужен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FF002E2-C5F2-D645-8ABB-30F8906BA593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298291" y="4244088"/>
            <a:ext cx="2893211" cy="1826633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  <a:endParaRPr lang="en-US" dirty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589BA07C-CF1D-C84B-8AAF-E72E2A0F632B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748974" y="4237550"/>
            <a:ext cx="2687377" cy="1826633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</a:t>
            </a:r>
            <a:endParaRPr lang="en-US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A6C8BE0B-40ED-F24E-B414-13A5D241863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5311090" y="3794208"/>
            <a:ext cx="2867612" cy="3040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CEAF8F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09CFC743-46DE-BF49-8FF7-D23F7680C07D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749475" y="3793152"/>
            <a:ext cx="2867612" cy="3040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CEAF8F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AA0A0A9-E219-6CC6-77D3-C54E3837A4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03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элем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ый треугольник 15">
            <a:extLst>
              <a:ext uri="{FF2B5EF4-FFF2-40B4-BE49-F238E27FC236}">
                <a16:creationId xmlns:a16="http://schemas.microsoft.com/office/drawing/2014/main" id="{2FE36598-031D-5A42-83BB-F579AC439492}"/>
              </a:ext>
            </a:extLst>
          </p:cNvPr>
          <p:cNvSpPr/>
          <p:nvPr userDrawn="1"/>
        </p:nvSpPr>
        <p:spPr>
          <a:xfrm flipH="1">
            <a:off x="7145162" y="3657600"/>
            <a:ext cx="5045439" cy="3200400"/>
          </a:xfrm>
          <a:prstGeom prst="rtTriangle">
            <a:avLst/>
          </a:prstGeom>
          <a:gradFill flip="none" rotWithShape="1"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bg2"/>
              </a:solidFill>
            </a:endParaRPr>
          </a:p>
        </p:txBody>
      </p:sp>
      <p:sp>
        <p:nvSpPr>
          <p:cNvPr id="23" name="Полилиния 22">
            <a:extLst>
              <a:ext uri="{FF2B5EF4-FFF2-40B4-BE49-F238E27FC236}">
                <a16:creationId xmlns:a16="http://schemas.microsoft.com/office/drawing/2014/main" id="{AF179DF2-FE3D-7540-9C6A-8A65BC3E476E}"/>
              </a:ext>
            </a:extLst>
          </p:cNvPr>
          <p:cNvSpPr/>
          <p:nvPr userDrawn="1"/>
        </p:nvSpPr>
        <p:spPr>
          <a:xfrm>
            <a:off x="1841500" y="-18733"/>
            <a:ext cx="4902200" cy="3171525"/>
          </a:xfrm>
          <a:custGeom>
            <a:avLst/>
            <a:gdLst>
              <a:gd name="connsiteX0" fmla="*/ 0 w 4229100"/>
              <a:gd name="connsiteY0" fmla="*/ 3648075 h 3648075"/>
              <a:gd name="connsiteX1" fmla="*/ 0 w 4229100"/>
              <a:gd name="connsiteY1" fmla="*/ 1362075 h 3648075"/>
              <a:gd name="connsiteX2" fmla="*/ 1600200 w 4229100"/>
              <a:gd name="connsiteY2" fmla="*/ 0 h 3648075"/>
              <a:gd name="connsiteX3" fmla="*/ 4229100 w 4229100"/>
              <a:gd name="connsiteY3" fmla="*/ 0 h 3648075"/>
              <a:gd name="connsiteX4" fmla="*/ 0 w 4229100"/>
              <a:gd name="connsiteY4" fmla="*/ 3648075 h 3648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9100" h="3648075">
                <a:moveTo>
                  <a:pt x="0" y="3648075"/>
                </a:moveTo>
                <a:lnTo>
                  <a:pt x="0" y="1362075"/>
                </a:lnTo>
                <a:lnTo>
                  <a:pt x="1600200" y="0"/>
                </a:lnTo>
                <a:lnTo>
                  <a:pt x="4229100" y="0"/>
                </a:lnTo>
                <a:lnTo>
                  <a:pt x="0" y="3648075"/>
                </a:lnTo>
                <a:close/>
              </a:path>
            </a:pathLst>
          </a:custGeom>
          <a:gradFill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sp>
        <p:nvSpPr>
          <p:cNvPr id="25" name="Полилиния 24">
            <a:extLst>
              <a:ext uri="{FF2B5EF4-FFF2-40B4-BE49-F238E27FC236}">
                <a16:creationId xmlns:a16="http://schemas.microsoft.com/office/drawing/2014/main" id="{331B2FA0-C8C4-A64E-9465-BA39D23BEE33}"/>
              </a:ext>
            </a:extLst>
          </p:cNvPr>
          <p:cNvSpPr/>
          <p:nvPr userDrawn="1"/>
        </p:nvSpPr>
        <p:spPr>
          <a:xfrm>
            <a:off x="6638926" y="0"/>
            <a:ext cx="4873245" cy="3152792"/>
          </a:xfrm>
          <a:custGeom>
            <a:avLst/>
            <a:gdLst>
              <a:gd name="connsiteX0" fmla="*/ 0 w 4229100"/>
              <a:gd name="connsiteY0" fmla="*/ 3648075 h 3648075"/>
              <a:gd name="connsiteX1" fmla="*/ 0 w 4229100"/>
              <a:gd name="connsiteY1" fmla="*/ 1362075 h 3648075"/>
              <a:gd name="connsiteX2" fmla="*/ 1600200 w 4229100"/>
              <a:gd name="connsiteY2" fmla="*/ 0 h 3648075"/>
              <a:gd name="connsiteX3" fmla="*/ 4229100 w 4229100"/>
              <a:gd name="connsiteY3" fmla="*/ 0 h 3648075"/>
              <a:gd name="connsiteX4" fmla="*/ 0 w 4229100"/>
              <a:gd name="connsiteY4" fmla="*/ 3648075 h 3648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9100" h="3648075">
                <a:moveTo>
                  <a:pt x="0" y="3648075"/>
                </a:moveTo>
                <a:lnTo>
                  <a:pt x="0" y="1362075"/>
                </a:lnTo>
                <a:lnTo>
                  <a:pt x="1600200" y="0"/>
                </a:lnTo>
                <a:lnTo>
                  <a:pt x="4229100" y="0"/>
                </a:lnTo>
                <a:lnTo>
                  <a:pt x="0" y="3648075"/>
                </a:lnTo>
                <a:close/>
              </a:path>
            </a:pathLst>
          </a:custGeom>
          <a:gradFill>
            <a:gsLst>
              <a:gs pos="0">
                <a:srgbClr val="E0EBF1">
                  <a:alpha val="59000"/>
                </a:srgbClr>
              </a:gs>
              <a:gs pos="44000">
                <a:srgbClr val="E0EBF1">
                  <a:alpha val="54000"/>
                </a:srgbClr>
              </a:gs>
              <a:gs pos="100000">
                <a:srgbClr val="E0EBF1">
                  <a:alpha val="1900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49" y="1746377"/>
            <a:ext cx="4137283" cy="469603"/>
          </a:xfrm>
        </p:spPr>
        <p:txBody>
          <a:bodyPr>
            <a:noAutofit/>
          </a:bodyPr>
          <a:lstStyle>
            <a:lvl1pPr>
              <a:lnSpc>
                <a:spcPts val="2800"/>
              </a:lnSpc>
              <a:defRPr>
                <a:solidFill>
                  <a:srgbClr val="1A3C46"/>
                </a:solidFill>
              </a:defRPr>
            </a:lvl1pPr>
          </a:lstStyle>
          <a:p>
            <a:r>
              <a:rPr lang="ru-RU" dirty="0"/>
              <a:t>О компании</a:t>
            </a:r>
            <a:endParaRPr lang="en-US" dirty="0"/>
          </a:p>
        </p:txBody>
      </p:sp>
      <p:sp>
        <p:nvSpPr>
          <p:cNvPr id="22" name="Текст 14">
            <a:extLst>
              <a:ext uri="{FF2B5EF4-FFF2-40B4-BE49-F238E27FC236}">
                <a16:creationId xmlns:a16="http://schemas.microsoft.com/office/drawing/2014/main" id="{98378C63-203B-A748-A991-C69192CD206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6495529"/>
            <a:ext cx="4138084" cy="235140"/>
          </a:xfrm>
        </p:spPr>
        <p:txBody>
          <a:bodyPr lIns="0" tIns="0" rIns="0" bIns="0">
            <a:normAutofit/>
          </a:bodyPr>
          <a:lstStyle>
            <a:lvl1pPr>
              <a:defRPr sz="1100" baseline="0">
                <a:solidFill>
                  <a:srgbClr val="A7B4C5"/>
                </a:solidFill>
              </a:defRPr>
            </a:lvl1pPr>
          </a:lstStyle>
          <a:p>
            <a:pPr lvl="0"/>
            <a:r>
              <a:rPr lang="ru-RU" dirty="0"/>
              <a:t>Москва, 2020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7446B41A-713A-414D-B37C-06AA3282ABE3}"/>
              </a:ext>
            </a:extLst>
          </p:cNvPr>
          <p:cNvCxnSpPr>
            <a:cxnSpLocks/>
          </p:cNvCxnSpPr>
          <p:nvPr userDrawn="1"/>
        </p:nvCxnSpPr>
        <p:spPr>
          <a:xfrm>
            <a:off x="1" y="1041031"/>
            <a:ext cx="12066236" cy="116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BA976C"/>
                </a:gs>
                <a:gs pos="83000">
                  <a:srgbClr val="BA976C"/>
                </a:gs>
                <a:gs pos="100000">
                  <a:srgbClr val="024592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FBC34DAF-F55B-D64A-AC91-0ED9471FB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495529"/>
            <a:ext cx="1160849" cy="240446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F4739E4D-6D07-4D3B-A0F2-CD3FE6D1A6DF}" type="slidenum">
              <a:rPr lang="ru-RU" sz="1100" smtClean="0"/>
              <a:pPr/>
              <a:t>‹#›</a:t>
            </a:fld>
            <a:endParaRPr lang="ru-RU" sz="1100" dirty="0"/>
          </a:p>
        </p:txBody>
      </p:sp>
      <p:sp>
        <p:nvSpPr>
          <p:cNvPr id="28" name="Текст 19">
            <a:extLst>
              <a:ext uri="{FF2B5EF4-FFF2-40B4-BE49-F238E27FC236}">
                <a16:creationId xmlns:a16="http://schemas.microsoft.com/office/drawing/2014/main" id="{D4223381-1D0F-6249-B33D-1B2F071A9B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8684" y="328878"/>
            <a:ext cx="6307667" cy="446088"/>
          </a:xfrm>
        </p:spPr>
        <p:txBody>
          <a:bodyPr lIns="0" tIns="0" rIns="0" bIns="0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/>
              <a:t>Здесь можно писать заголовок слайда или удалить этот текст, если заголовок не нужен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4CFA47B-B891-9842-B2C4-40D8233870B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1841500" y="4003082"/>
            <a:ext cx="2893211" cy="1826633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  <a:endParaRPr lang="en-US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D4A4AFEB-BEAF-FF4B-ABC9-C24CEC217F10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6638425" y="4000868"/>
            <a:ext cx="2687377" cy="1826633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1pPr>
            <a:lvl2pPr marL="6858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2pPr>
            <a:lvl3pPr marL="1143000" indent="-228600">
              <a:buClr>
                <a:srgbClr val="6B5C4D"/>
              </a:buClr>
              <a:buSzPct val="100000"/>
              <a:buFont typeface="Wingdings" pitchFamily="2" charset="2"/>
              <a:buChar char="§"/>
              <a:defRPr>
                <a:solidFill>
                  <a:srgbClr val="6B5C4D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</a:t>
            </a:r>
            <a:endParaRPr lang="en-US" dirty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C46C0377-E9BA-804B-B419-D3F47CE356D7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1854299" y="3553202"/>
            <a:ext cx="2867612" cy="3040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CEAF8F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4666FE49-DDE8-B749-9CA3-809FBDE6CBD0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6638926" y="3556471"/>
            <a:ext cx="2867612" cy="3040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CEAF8F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4D741AB-60C5-9FCF-01C8-A8D73ACCAD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5670" t="4796" r="6333" b="35008"/>
          <a:stretch/>
        </p:blipFill>
        <p:spPr>
          <a:xfrm>
            <a:off x="912416" y="172744"/>
            <a:ext cx="836678" cy="8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043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1692" y="1746377"/>
            <a:ext cx="4137283" cy="931821"/>
          </a:xfrm>
          <a:prstGeom prst="rect">
            <a:avLst/>
          </a:prstGeom>
        </p:spPr>
        <p:txBody>
          <a:bodyPr vert="horz" lIns="0" tIns="0" rIns="91440" bIns="0" rtlCol="0" anchor="t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83428" y="1751438"/>
            <a:ext cx="605377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АКЦЕНТ ИЛИ ЗАГОЛОВОК НУЖНО ПИСАТЬ КАПСОМ</a:t>
            </a:r>
            <a:br>
              <a:rPr lang="ru-RU" dirty="0"/>
            </a:br>
            <a:r>
              <a:rPr lang="ru-RU" dirty="0"/>
              <a:t>И ОРАНЖЕВЫМ ЦВЕТОМ</a:t>
            </a:r>
            <a:br>
              <a:rPr lang="ru-RU" dirty="0"/>
            </a:br>
            <a:r>
              <a:rPr lang="ru-RU" dirty="0"/>
              <a:t>Обычный текстовый блок нужно писать черным цветом, шрифт </a:t>
            </a:r>
            <a:r>
              <a:rPr lang="en-US" dirty="0"/>
              <a:t>Century Gothic</a:t>
            </a:r>
            <a:r>
              <a:rPr lang="ru-RU" dirty="0"/>
              <a:t>, размер 10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08042" y="6492876"/>
            <a:ext cx="1160849" cy="2404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4739E4D-6D07-4D3B-A0F2-CD3FE6D1A6D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34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14" r:id="rId3"/>
    <p:sldLayoutId id="2147483712" r:id="rId4"/>
    <p:sldLayoutId id="2147483711" r:id="rId5"/>
    <p:sldLayoutId id="2147483713" r:id="rId6"/>
    <p:sldLayoutId id="2147483708" r:id="rId7"/>
    <p:sldLayoutId id="2147483710" r:id="rId8"/>
    <p:sldLayoutId id="2147483709" r:id="rId9"/>
    <p:sldLayoutId id="2147483702" r:id="rId10"/>
    <p:sldLayoutId id="2147483703" r:id="rId11"/>
    <p:sldLayoutId id="2147483715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400"/>
        </a:lnSpc>
        <a:spcBef>
          <a:spcPts val="1000"/>
        </a:spcBef>
        <a:buSzPct val="60000"/>
        <a:buFontTx/>
        <a:buNone/>
        <a:defRPr sz="10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60000"/>
        <a:buFontTx/>
        <a:buBlip>
          <a:blip r:embed="rId14"/>
        </a:buBlip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60000"/>
        <a:buFontTx/>
        <a:buBlip>
          <a:blip r:embed="rId14"/>
        </a:buBlip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60000"/>
        <a:buFontTx/>
        <a:buBlip>
          <a:blip r:embed="rId14"/>
        </a:buBlip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60000"/>
        <a:buFontTx/>
        <a:buBlip>
          <a:blip r:embed="rId14"/>
        </a:buBlip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2">
            <a:extLst>
              <a:ext uri="{FF2B5EF4-FFF2-40B4-BE49-F238E27FC236}">
                <a16:creationId xmlns:a16="http://schemas.microsoft.com/office/drawing/2014/main" id="{39CA7A12-1982-CB56-F4F8-97EF324DF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225" y="1946273"/>
            <a:ext cx="5567966" cy="208676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dirty="0"/>
              <a:t>ПВК «АРУ РЗА»</a:t>
            </a:r>
            <a:br>
              <a:rPr lang="ru-RU" sz="2800" dirty="0"/>
            </a:br>
            <a:r>
              <a:rPr lang="ru-RU" sz="1800" dirty="0">
                <a:latin typeface="Century Gothic" panose="020B0502020202020204" pitchFamily="34" charset="0"/>
              </a:rPr>
              <a:t>Современный программно-вычислительный комплекс в части автоматизации </a:t>
            </a:r>
            <a:br>
              <a:rPr lang="ru-RU" sz="1800" dirty="0">
                <a:latin typeface="Century Gothic" panose="020B0502020202020204" pitchFamily="34" charset="0"/>
              </a:rPr>
            </a:br>
            <a:r>
              <a:rPr lang="ru-RU" sz="1800" dirty="0">
                <a:latin typeface="Century Gothic" panose="020B0502020202020204" pitchFamily="34" charset="0"/>
              </a:rPr>
              <a:t>процесса выбора и проверки уставок </a:t>
            </a:r>
            <a:br>
              <a:rPr lang="ru-RU" sz="1800" dirty="0">
                <a:latin typeface="Century Gothic" panose="020B0502020202020204" pitchFamily="34" charset="0"/>
              </a:rPr>
            </a:br>
            <a:r>
              <a:rPr lang="ru-RU" sz="1800" dirty="0">
                <a:latin typeface="Century Gothic" panose="020B0502020202020204" pitchFamily="34" charset="0"/>
              </a:rPr>
              <a:t>устройств РЗА: требования </a:t>
            </a:r>
            <a:br>
              <a:rPr lang="ru-RU" sz="1800" dirty="0">
                <a:latin typeface="Century Gothic" panose="020B0502020202020204" pitchFamily="34" charset="0"/>
              </a:rPr>
            </a:br>
            <a:r>
              <a:rPr lang="ru-RU" sz="1800" dirty="0">
                <a:latin typeface="Century Gothic" panose="020B0502020202020204" pitchFamily="34" charset="0"/>
              </a:rPr>
              <a:t>и информационная безопасность.</a:t>
            </a:r>
            <a:endParaRPr lang="ru-RU" sz="1800" dirty="0"/>
          </a:p>
        </p:txBody>
      </p:sp>
      <p:sp>
        <p:nvSpPr>
          <p:cNvPr id="15" name="Текст 3">
            <a:extLst>
              <a:ext uri="{FF2B5EF4-FFF2-40B4-BE49-F238E27FC236}">
                <a16:creationId xmlns:a16="http://schemas.microsoft.com/office/drawing/2014/main" id="{F8E11403-ABC9-6E65-C917-BD96807949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5569" y="4504398"/>
            <a:ext cx="2303512" cy="198287"/>
          </a:xfrm>
        </p:spPr>
        <p:txBody>
          <a:bodyPr>
            <a:noAutofit/>
          </a:bodyPr>
          <a:lstStyle/>
          <a:p>
            <a:r>
              <a:rPr lang="ru-RU" sz="1200" dirty="0"/>
              <a:t>Чебоксары, 2024</a:t>
            </a:r>
          </a:p>
        </p:txBody>
      </p:sp>
      <p:sp>
        <p:nvSpPr>
          <p:cNvPr id="16" name="Текст 10">
            <a:extLst>
              <a:ext uri="{FF2B5EF4-FFF2-40B4-BE49-F238E27FC236}">
                <a16:creationId xmlns:a16="http://schemas.microsoft.com/office/drawing/2014/main" id="{513DABB2-3811-10C8-1F71-38926AF849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5569" y="4838453"/>
            <a:ext cx="2880320" cy="143495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dirty="0">
                <a:solidFill>
                  <a:srgbClr val="1A3C46"/>
                </a:solidFill>
              </a:rPr>
              <a:t>Докладчик: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b="0" dirty="0" err="1">
                <a:solidFill>
                  <a:srgbClr val="1A3C46"/>
                </a:solidFill>
              </a:rPr>
              <a:t>Эрекайкин</a:t>
            </a:r>
            <a:r>
              <a:rPr lang="ru-RU" sz="1200" b="0" dirty="0">
                <a:solidFill>
                  <a:srgbClr val="1A3C46"/>
                </a:solidFill>
              </a:rPr>
              <a:t> Е.И.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rgbClr val="1A3C46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200" b="0" dirty="0">
              <a:solidFill>
                <a:srgbClr val="1A3C46"/>
              </a:solidFill>
            </a:endParaRPr>
          </a:p>
        </p:txBody>
      </p:sp>
      <p:sp>
        <p:nvSpPr>
          <p:cNvPr id="17" name="Текст 4">
            <a:extLst>
              <a:ext uri="{FF2B5EF4-FFF2-40B4-BE49-F238E27FC236}">
                <a16:creationId xmlns:a16="http://schemas.microsoft.com/office/drawing/2014/main" id="{9C8C43AF-EFA9-BFBD-DC02-6DD4FBD1552C}"/>
              </a:ext>
            </a:extLst>
          </p:cNvPr>
          <p:cNvSpPr txBox="1">
            <a:spLocks/>
          </p:cNvSpPr>
          <p:nvPr/>
        </p:nvSpPr>
        <p:spPr>
          <a:xfrm>
            <a:off x="945569" y="6321195"/>
            <a:ext cx="1667933" cy="2079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b="1" kern="1200" baseline="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ntcees.ru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4942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10</a:t>
            </a:fld>
            <a:endParaRPr lang="ru-RU" sz="1100" dirty="0"/>
          </a:p>
        </p:txBody>
      </p:sp>
      <p:sp>
        <p:nvSpPr>
          <p:cNvPr id="3" name="Текст 7">
            <a:extLst>
              <a:ext uri="{FF2B5EF4-FFF2-40B4-BE49-F238E27FC236}">
                <a16:creationId xmlns:a16="http://schemas.microsoft.com/office/drawing/2014/main" id="{F92861F6-EEB2-036E-0F58-D71DE9D3C567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4" name="Заголовок 7">
            <a:extLst>
              <a:ext uri="{FF2B5EF4-FFF2-40B4-BE49-F238E27FC236}">
                <a16:creationId xmlns:a16="http://schemas.microsoft.com/office/drawing/2014/main" id="{3898382E-DABD-5927-7C1F-C861D3847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025" y="1201204"/>
            <a:ext cx="10580650" cy="859371"/>
          </a:xfrm>
        </p:spPr>
        <p:txBody>
          <a:bodyPr/>
          <a:lstStyle/>
          <a:p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Модуль анализа срабатывания устройств РЗА</a:t>
            </a:r>
          </a:p>
        </p:txBody>
      </p:sp>
      <p:sp>
        <p:nvSpPr>
          <p:cNvPr id="6" name="Объект 8">
            <a:extLst>
              <a:ext uri="{FF2B5EF4-FFF2-40B4-BE49-F238E27FC236}">
                <a16:creationId xmlns:a16="http://schemas.microsoft.com/office/drawing/2014/main" id="{9A508937-21DC-ADA8-BC7E-A6C59475D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938" y="1650558"/>
            <a:ext cx="10556933" cy="584847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1200" dirty="0"/>
              <a:t>Модуль </a:t>
            </a:r>
            <a:r>
              <a:rPr lang="ru-RU" sz="1200" b="1" dirty="0"/>
              <a:t>МАС</a:t>
            </a:r>
            <a:r>
              <a:rPr lang="ru-RU" sz="1200" dirty="0"/>
              <a:t> позволяет определять состояние группы защит в выбранный момент времени при наличии повреждения на сети. </a:t>
            </a:r>
            <a:br>
              <a:rPr lang="ru-RU" sz="1200" dirty="0"/>
            </a:br>
            <a:r>
              <a:rPr lang="ru-RU" sz="1200" dirty="0"/>
              <a:t>Для работы с модулем необходимо задать на сети начальные расчётные условия (установить повреждения и задать коммутации).</a:t>
            </a:r>
          </a:p>
        </p:txBody>
      </p:sp>
      <p:sp>
        <p:nvSpPr>
          <p:cNvPr id="7" name="Объект 8">
            <a:extLst>
              <a:ext uri="{FF2B5EF4-FFF2-40B4-BE49-F238E27FC236}">
                <a16:creationId xmlns:a16="http://schemas.microsoft.com/office/drawing/2014/main" id="{7F63C2AC-22C5-F881-4AEB-E76AE3D8ED6A}"/>
              </a:ext>
            </a:extLst>
          </p:cNvPr>
          <p:cNvSpPr txBox="1">
            <a:spLocks/>
          </p:cNvSpPr>
          <p:nvPr/>
        </p:nvSpPr>
        <p:spPr>
          <a:xfrm>
            <a:off x="929879" y="2207139"/>
            <a:ext cx="4279430" cy="34496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 baseline="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tx1">
                    <a:lumMod val="50000"/>
                  </a:schemeClr>
                </a:solidFill>
              </a:rPr>
              <a:t>Особенности и возможности модуля: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Количество повреждений и защит в замере может быть произвольным;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Модуль производит расчёт </a:t>
            </a:r>
            <a:r>
              <a:rPr lang="ru-RU" sz="1200" b="1" dirty="0"/>
              <a:t>дерева событий</a:t>
            </a:r>
            <a:r>
              <a:rPr lang="ru-RU" sz="1200" dirty="0"/>
              <a:t>, построенного на основании времен срабатывания защит, добавленных в замер;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В каждый момент времени для каждой ступени защиты из выбранного списка производится </a:t>
            </a:r>
            <a:r>
              <a:rPr lang="ru-RU" sz="1200" b="1" dirty="0"/>
              <a:t>расчёт</a:t>
            </a:r>
            <a:r>
              <a:rPr lang="ru-RU" sz="1200" dirty="0"/>
              <a:t> </a:t>
            </a:r>
            <a:r>
              <a:rPr lang="ru-RU" sz="1200" b="1" dirty="0"/>
              <a:t>чувствительности</a:t>
            </a:r>
            <a:r>
              <a:rPr lang="ru-RU" sz="1200" dirty="0"/>
              <a:t>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При прохождении итерации защита может производить модификации на сети, а именно отключение ветви, на которой установлена защита, со стороны узла установки;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Имеется возможность редактирования режима </a:t>
            </a:r>
            <a:br>
              <a:rPr lang="ru-RU" sz="1200" dirty="0"/>
            </a:br>
            <a:r>
              <a:rPr lang="ru-RU" sz="1200" dirty="0"/>
              <a:t>в каждый момент времени для моделирования различных </a:t>
            </a:r>
            <a:r>
              <a:rPr lang="ru-RU" sz="1200" b="1" dirty="0"/>
              <a:t>вариантов</a:t>
            </a:r>
            <a:r>
              <a:rPr lang="ru-RU" sz="1200" dirty="0"/>
              <a:t> развития </a:t>
            </a:r>
            <a:r>
              <a:rPr lang="ru-RU" sz="1200" b="1" dirty="0"/>
              <a:t>аварии</a:t>
            </a:r>
            <a:r>
              <a:rPr lang="ru-RU" sz="1200" dirty="0"/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7062DFD-731A-8637-57E3-17FBB3727D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51423" y="2407588"/>
            <a:ext cx="5045252" cy="3249208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CD44E40-0D87-0F01-8B7B-D209320AC1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1896" y="3466719"/>
            <a:ext cx="4623606" cy="2986469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sp>
        <p:nvSpPr>
          <p:cNvPr id="12" name="Текст 6">
            <a:extLst>
              <a:ext uri="{FF2B5EF4-FFF2-40B4-BE49-F238E27FC236}">
                <a16:creationId xmlns:a16="http://schemas.microsoft.com/office/drawing/2014/main" id="{18CE6C19-4D02-4CAC-2011-99F3CCBB6200}"/>
              </a:ext>
            </a:extLst>
          </p:cNvPr>
          <p:cNvSpPr txBox="1">
            <a:spLocks/>
          </p:cNvSpPr>
          <p:nvPr/>
        </p:nvSpPr>
        <p:spPr>
          <a:xfrm>
            <a:off x="2189018" y="343192"/>
            <a:ext cx="9298855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Дополнительные модули ПВК «АРУ РЗА»</a:t>
            </a:r>
          </a:p>
        </p:txBody>
      </p:sp>
    </p:spTree>
    <p:extLst>
      <p:ext uri="{BB962C8B-B14F-4D97-AF65-F5344CB8AC3E}">
        <p14:creationId xmlns:p14="http://schemas.microsoft.com/office/powerpoint/2010/main" val="28776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11</a:t>
            </a:fld>
            <a:endParaRPr lang="ru-RU" sz="1100" dirty="0"/>
          </a:p>
        </p:txBody>
      </p:sp>
      <p:sp>
        <p:nvSpPr>
          <p:cNvPr id="2" name="Текст 7">
            <a:extLst>
              <a:ext uri="{FF2B5EF4-FFF2-40B4-BE49-F238E27FC236}">
                <a16:creationId xmlns:a16="http://schemas.microsoft.com/office/drawing/2014/main" id="{CEC309A4-4BFE-59C5-8BD2-D7480CDEF6FF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6" name="Заголовок 7">
            <a:extLst>
              <a:ext uri="{FF2B5EF4-FFF2-40B4-BE49-F238E27FC236}">
                <a16:creationId xmlns:a16="http://schemas.microsoft.com/office/drawing/2014/main" id="{688204DB-901D-DE31-32B2-ED8871E90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481" y="1223403"/>
            <a:ext cx="10578193" cy="469603"/>
          </a:xfrm>
        </p:spPr>
        <p:txBody>
          <a:bodyPr/>
          <a:lstStyle/>
          <a:p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Автоматизированный расчёт уставок ступенчатых защит</a:t>
            </a:r>
          </a:p>
        </p:txBody>
      </p:sp>
      <p:sp>
        <p:nvSpPr>
          <p:cNvPr id="7" name="Объект 8">
            <a:extLst>
              <a:ext uri="{FF2B5EF4-FFF2-40B4-BE49-F238E27FC236}">
                <a16:creationId xmlns:a16="http://schemas.microsoft.com/office/drawing/2014/main" id="{7B90C14B-DC19-3135-C2A7-940362A8D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273" y="1661757"/>
            <a:ext cx="10576649" cy="440384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1400" dirty="0"/>
              <a:t>Модуль </a:t>
            </a:r>
            <a:r>
              <a:rPr lang="ru-RU" sz="1400" b="1" dirty="0"/>
              <a:t>АРУ</a:t>
            </a:r>
            <a:r>
              <a:rPr lang="ru-RU" sz="1400" dirty="0"/>
              <a:t> Предназначен для автоматического расчёта уставок защит с относительной селективностью одновременно по нескольким условиям, заданным пользователем. </a:t>
            </a:r>
          </a:p>
        </p:txBody>
      </p:sp>
      <p:sp>
        <p:nvSpPr>
          <p:cNvPr id="14" name="Объект 8">
            <a:extLst>
              <a:ext uri="{FF2B5EF4-FFF2-40B4-BE49-F238E27FC236}">
                <a16:creationId xmlns:a16="http://schemas.microsoft.com/office/drawing/2014/main" id="{24E09DB8-E522-5DE8-D84B-74FDCFCE2A12}"/>
              </a:ext>
            </a:extLst>
          </p:cNvPr>
          <p:cNvSpPr txBox="1">
            <a:spLocks/>
          </p:cNvSpPr>
          <p:nvPr/>
        </p:nvSpPr>
        <p:spPr>
          <a:xfrm>
            <a:off x="911225" y="2319545"/>
            <a:ext cx="3839931" cy="28347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 baseline="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ru-RU" sz="1400" b="1" dirty="0"/>
              <a:t>Особенности и возможности модуля: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400" dirty="0"/>
              <a:t>Расчётные условия основываются на языке задания команд на расчёт модуля К.У.Р.С., который также является компонентом ПВК «АРУ РЗА»;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400" dirty="0"/>
              <a:t>Функционал модуля значительно упрощает процесс </a:t>
            </a:r>
            <a:r>
              <a:rPr lang="ru-RU" sz="1400" b="1" dirty="0"/>
              <a:t>расчёта уставок</a:t>
            </a:r>
            <a:r>
              <a:rPr lang="ru-RU" sz="1400" dirty="0"/>
              <a:t> защит;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400" dirty="0"/>
              <a:t>Позволяет осуществлять </a:t>
            </a:r>
            <a:r>
              <a:rPr lang="ru-RU" sz="1400" b="1" dirty="0"/>
              <a:t>проверку чувствительности</a:t>
            </a:r>
            <a:r>
              <a:rPr lang="ru-RU" sz="1400" dirty="0"/>
              <a:t> рассчитанных защит и сохранять полученные уставки в фонд РЗА.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2B23449-59A6-4983-EA50-B34AC83534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7346" y="2233379"/>
            <a:ext cx="5650532" cy="326393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A1DA8D0-526E-ABE1-BC4D-AA82CBBACC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5999" y="3376706"/>
            <a:ext cx="5438069" cy="2860582"/>
          </a:xfrm>
          <a:prstGeom prst="rect">
            <a:avLst/>
          </a:prstGeom>
        </p:spPr>
      </p:pic>
      <p:sp>
        <p:nvSpPr>
          <p:cNvPr id="19" name="Текст 6">
            <a:extLst>
              <a:ext uri="{FF2B5EF4-FFF2-40B4-BE49-F238E27FC236}">
                <a16:creationId xmlns:a16="http://schemas.microsoft.com/office/drawing/2014/main" id="{C5766B94-C87A-23EA-7C4C-BC283DCF4F7E}"/>
              </a:ext>
            </a:extLst>
          </p:cNvPr>
          <p:cNvSpPr txBox="1">
            <a:spLocks/>
          </p:cNvSpPr>
          <p:nvPr/>
        </p:nvSpPr>
        <p:spPr>
          <a:xfrm>
            <a:off x="2189018" y="343192"/>
            <a:ext cx="9298855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Дополнительные модули ПВК «АРУ РЗА»</a:t>
            </a:r>
          </a:p>
        </p:txBody>
      </p:sp>
    </p:spTree>
    <p:extLst>
      <p:ext uri="{BB962C8B-B14F-4D97-AF65-F5344CB8AC3E}">
        <p14:creationId xmlns:p14="http://schemas.microsoft.com/office/powerpoint/2010/main" val="275693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12</a:t>
            </a:fld>
            <a:endParaRPr lang="ru-RU" sz="1100" dirty="0"/>
          </a:p>
        </p:txBody>
      </p:sp>
      <p:sp>
        <p:nvSpPr>
          <p:cNvPr id="2" name="Текст 7">
            <a:extLst>
              <a:ext uri="{FF2B5EF4-FFF2-40B4-BE49-F238E27FC236}">
                <a16:creationId xmlns:a16="http://schemas.microsoft.com/office/drawing/2014/main" id="{71758BA0-1A5C-CC7C-0755-7234A489E0E5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6" name="Заголовок 7">
            <a:extLst>
              <a:ext uri="{FF2B5EF4-FFF2-40B4-BE49-F238E27FC236}">
                <a16:creationId xmlns:a16="http://schemas.microsoft.com/office/drawing/2014/main" id="{26DDACA3-23EE-DCBC-17A1-79C7616EA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171" y="1212993"/>
            <a:ext cx="10594504" cy="469603"/>
          </a:xfrm>
        </p:spPr>
        <p:txBody>
          <a:bodyPr/>
          <a:lstStyle/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Модуль определения минимального состава генерирующего оборудования</a:t>
            </a:r>
          </a:p>
        </p:txBody>
      </p:sp>
      <p:sp>
        <p:nvSpPr>
          <p:cNvPr id="7" name="Объект 8">
            <a:extLst>
              <a:ext uri="{FF2B5EF4-FFF2-40B4-BE49-F238E27FC236}">
                <a16:creationId xmlns:a16="http://schemas.microsoft.com/office/drawing/2014/main" id="{9237AC08-72DF-44ED-FF57-C986DF909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879" y="1738016"/>
            <a:ext cx="10566795" cy="584847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1400" dirty="0"/>
              <a:t>При выводе в ремонт генерирующих блоков в системе изменяется токораспределение. Наибольшее влияние такое изменение состояния сети оказывает на защиты, находящиеся в электрической близости к объектам отключения.</a:t>
            </a:r>
          </a:p>
        </p:txBody>
      </p:sp>
      <p:sp>
        <p:nvSpPr>
          <p:cNvPr id="21" name="Объект 8">
            <a:extLst>
              <a:ext uri="{FF2B5EF4-FFF2-40B4-BE49-F238E27FC236}">
                <a16:creationId xmlns:a16="http://schemas.microsoft.com/office/drawing/2014/main" id="{9AFE6438-4C1D-2C9B-8BEE-72E9B1314866}"/>
              </a:ext>
            </a:extLst>
          </p:cNvPr>
          <p:cNvSpPr txBox="1">
            <a:spLocks/>
          </p:cNvSpPr>
          <p:nvPr/>
        </p:nvSpPr>
        <p:spPr>
          <a:xfrm>
            <a:off x="929879" y="2591897"/>
            <a:ext cx="4293285" cy="33101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 baseline="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ru-RU" sz="1400" dirty="0"/>
              <a:t>Модуль </a:t>
            </a:r>
            <a:r>
              <a:rPr lang="ru-RU" sz="1400" b="1" dirty="0"/>
              <a:t>МСГО</a:t>
            </a:r>
            <a:r>
              <a:rPr lang="ru-RU" sz="1400" dirty="0"/>
              <a:t> предназначен для определения минимального количества находящегося в работе генерирующего оборудования по условиям функционирования РЗА. </a:t>
            </a:r>
          </a:p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ru-RU" sz="1400" b="1" dirty="0"/>
              <a:t>Особенности и возможности модуля: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400" b="1" dirty="0"/>
              <a:t>Множество</a:t>
            </a:r>
            <a:r>
              <a:rPr lang="ru-RU" sz="1400" dirty="0"/>
              <a:t> автоматически сформированных расчётных вариаций </a:t>
            </a:r>
            <a:r>
              <a:rPr lang="ru-RU" sz="1400" b="1" dirty="0"/>
              <a:t>схемно-режимных состояний</a:t>
            </a:r>
            <a:r>
              <a:rPr lang="ru-RU" sz="1400" dirty="0"/>
              <a:t> сети;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400" dirty="0"/>
              <a:t>Функционал модуля значительно упрощает процесс решения задачи МСГО;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400" dirty="0"/>
              <a:t>Позволяет осуществлять </a:t>
            </a:r>
            <a:r>
              <a:rPr lang="ru-RU" sz="1400" b="1" dirty="0"/>
              <a:t>проверку чувствительности</a:t>
            </a:r>
            <a:r>
              <a:rPr lang="ru-RU" sz="1400" dirty="0"/>
              <a:t> и </a:t>
            </a:r>
            <a:r>
              <a:rPr lang="ru-RU" sz="1400" b="1" dirty="0"/>
              <a:t>селективности</a:t>
            </a:r>
            <a:r>
              <a:rPr lang="ru-RU" sz="1400" dirty="0"/>
              <a:t> анализируемых защит сети.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0ADF483E-FD78-CEE9-A7F1-566BF061ED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28916"/>
          <a:stretch/>
        </p:blipFill>
        <p:spPr bwMode="auto">
          <a:xfrm>
            <a:off x="6195368" y="2393519"/>
            <a:ext cx="5301307" cy="2583964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8F489FED-9EE4-81C3-1D88-D42606F64A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7334" y="3605484"/>
            <a:ext cx="5328592" cy="2631804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sp>
        <p:nvSpPr>
          <p:cNvPr id="25" name="Текст 6">
            <a:extLst>
              <a:ext uri="{FF2B5EF4-FFF2-40B4-BE49-F238E27FC236}">
                <a16:creationId xmlns:a16="http://schemas.microsoft.com/office/drawing/2014/main" id="{C3CF6174-BF3B-50C9-9821-9C6E9FD87251}"/>
              </a:ext>
            </a:extLst>
          </p:cNvPr>
          <p:cNvSpPr txBox="1">
            <a:spLocks/>
          </p:cNvSpPr>
          <p:nvPr/>
        </p:nvSpPr>
        <p:spPr>
          <a:xfrm>
            <a:off x="2189018" y="343192"/>
            <a:ext cx="9298855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Дополнительные модули ПВК «АРУ РЗА»</a:t>
            </a:r>
          </a:p>
        </p:txBody>
      </p:sp>
    </p:spTree>
    <p:extLst>
      <p:ext uri="{BB962C8B-B14F-4D97-AF65-F5344CB8AC3E}">
        <p14:creationId xmlns:p14="http://schemas.microsoft.com/office/powerpoint/2010/main" val="410379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13</a:t>
            </a:fld>
            <a:endParaRPr lang="ru-RU" sz="1100" dirty="0"/>
          </a:p>
        </p:txBody>
      </p:sp>
      <p:sp>
        <p:nvSpPr>
          <p:cNvPr id="10" name="Текст 6">
            <a:extLst>
              <a:ext uri="{FF2B5EF4-FFF2-40B4-BE49-F238E27FC236}">
                <a16:creationId xmlns:a16="http://schemas.microsoft.com/office/drawing/2014/main" id="{FB8F29E1-CB35-F2E4-03C5-730597CA46E8}"/>
              </a:ext>
            </a:extLst>
          </p:cNvPr>
          <p:cNvSpPr txBox="1">
            <a:spLocks/>
          </p:cNvSpPr>
          <p:nvPr/>
        </p:nvSpPr>
        <p:spPr>
          <a:xfrm>
            <a:off x="2525799" y="565291"/>
            <a:ext cx="8989784" cy="36296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1A3C46"/>
                </a:solidFill>
              </a:rPr>
              <a:t>Взаимодействие с программными комплексами, функционирующими на базе CIM</a:t>
            </a:r>
          </a:p>
          <a:p>
            <a:endParaRPr lang="ru-RU" sz="2000" b="1" dirty="0">
              <a:solidFill>
                <a:srgbClr val="1A3C46"/>
              </a:solidFill>
            </a:endParaRPr>
          </a:p>
        </p:txBody>
      </p:sp>
      <p:sp>
        <p:nvSpPr>
          <p:cNvPr id="6" name="Текст 7">
            <a:extLst>
              <a:ext uri="{FF2B5EF4-FFF2-40B4-BE49-F238E27FC236}">
                <a16:creationId xmlns:a16="http://schemas.microsoft.com/office/drawing/2014/main" id="{6F29C4D3-BEC6-0CB9-4690-AF3FB666B777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7" name="Объект 4">
            <a:extLst>
              <a:ext uri="{FF2B5EF4-FFF2-40B4-BE49-F238E27FC236}">
                <a16:creationId xmlns:a16="http://schemas.microsoft.com/office/drawing/2014/main" id="{705CF209-F8C1-4739-FBEB-17479935A617}"/>
              </a:ext>
            </a:extLst>
          </p:cNvPr>
          <p:cNvSpPr txBox="1">
            <a:spLocks/>
          </p:cNvSpPr>
          <p:nvPr/>
        </p:nvSpPr>
        <p:spPr>
          <a:xfrm>
            <a:off x="2293278" y="2535302"/>
            <a:ext cx="2266652" cy="13524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chemeClr val="tx1">
                    <a:lumMod val="50000"/>
                  </a:schemeClr>
                </a:solidFill>
              </a:rPr>
              <a:t>Задача импорта параметров элементов сети и устройств РЗА</a:t>
            </a:r>
            <a:endParaRPr lang="en-US" sz="1600" b="1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1600" b="1" dirty="0">
                <a:solidFill>
                  <a:schemeClr val="tx1">
                    <a:lumMod val="50000"/>
                  </a:schemeClr>
                </a:solidFill>
              </a:rPr>
              <a:t>(</a:t>
            </a:r>
            <a:r>
              <a:rPr lang="ru-RU" sz="1600" b="1" dirty="0">
                <a:solidFill>
                  <a:schemeClr val="tx1">
                    <a:lumMod val="50000"/>
                  </a:schemeClr>
                </a:solidFill>
              </a:rPr>
              <a:t>платформа СК-11</a:t>
            </a:r>
            <a:r>
              <a:rPr lang="en-US" sz="1600" b="1" dirty="0">
                <a:solidFill>
                  <a:schemeClr val="tx1">
                    <a:lumMod val="50000"/>
                  </a:schemeClr>
                </a:solidFill>
              </a:rPr>
              <a:t>)</a:t>
            </a:r>
            <a:endParaRPr lang="ru-RU" sz="16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Объект 5">
            <a:extLst>
              <a:ext uri="{FF2B5EF4-FFF2-40B4-BE49-F238E27FC236}">
                <a16:creationId xmlns:a16="http://schemas.microsoft.com/office/drawing/2014/main" id="{7300925F-46E4-EFA6-54EC-236059F14A2C}"/>
              </a:ext>
            </a:extLst>
          </p:cNvPr>
          <p:cNvSpPr txBox="1">
            <a:spLocks/>
          </p:cNvSpPr>
          <p:nvPr/>
        </p:nvSpPr>
        <p:spPr>
          <a:xfrm>
            <a:off x="4879523" y="2530966"/>
            <a:ext cx="2376263" cy="10346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chemeClr val="tx1">
                    <a:lumMod val="50000"/>
                  </a:schemeClr>
                </a:solidFill>
              </a:rPr>
              <a:t>Задача импорта состояния сети и устройств РЗА</a:t>
            </a:r>
          </a:p>
          <a:p>
            <a:r>
              <a:rPr lang="ru-RU" sz="1600" b="1" dirty="0">
                <a:solidFill>
                  <a:schemeClr val="tx1">
                    <a:lumMod val="50000"/>
                  </a:schemeClr>
                </a:solidFill>
              </a:rPr>
              <a:t>(ОИК СК-11 и ИУС «</a:t>
            </a:r>
            <a:r>
              <a:rPr lang="en-US" sz="1600" b="1" dirty="0">
                <a:solidFill>
                  <a:schemeClr val="tx1">
                    <a:lumMod val="50000"/>
                  </a:schemeClr>
                </a:solidFill>
              </a:rPr>
              <a:t>CIM-</a:t>
            </a:r>
            <a:r>
              <a:rPr lang="ru-RU" sz="1600" b="1" dirty="0">
                <a:solidFill>
                  <a:schemeClr val="tx1">
                    <a:lumMod val="50000"/>
                  </a:schemeClr>
                </a:solidFill>
              </a:rPr>
              <a:t>ЗРП» )</a:t>
            </a:r>
          </a:p>
        </p:txBody>
      </p:sp>
      <p:sp>
        <p:nvSpPr>
          <p:cNvPr id="12" name="Объект 6">
            <a:extLst>
              <a:ext uri="{FF2B5EF4-FFF2-40B4-BE49-F238E27FC236}">
                <a16:creationId xmlns:a16="http://schemas.microsoft.com/office/drawing/2014/main" id="{0D8A4908-A0BA-DFFF-1F10-8A31EA3656EE}"/>
              </a:ext>
            </a:extLst>
          </p:cNvPr>
          <p:cNvSpPr txBox="1">
            <a:spLocks/>
          </p:cNvSpPr>
          <p:nvPr/>
        </p:nvSpPr>
        <p:spPr>
          <a:xfrm>
            <a:off x="7431069" y="2535337"/>
            <a:ext cx="2330374" cy="7091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chemeClr val="tx1">
                    <a:lumMod val="50000"/>
                  </a:schemeClr>
                </a:solidFill>
              </a:rPr>
              <a:t>Задача импорта уставок </a:t>
            </a:r>
          </a:p>
          <a:p>
            <a:r>
              <a:rPr lang="ru-RU" sz="1600" b="1" dirty="0">
                <a:solidFill>
                  <a:schemeClr val="tx1">
                    <a:lumMod val="50000"/>
                  </a:schemeClr>
                </a:solidFill>
              </a:rPr>
              <a:t>(система ИС СРЗА)</a:t>
            </a:r>
          </a:p>
          <a:p>
            <a:endParaRPr lang="ru-RU" sz="1600" dirty="0"/>
          </a:p>
        </p:txBody>
      </p:sp>
      <p:sp>
        <p:nvSpPr>
          <p:cNvPr id="13" name="Заголовок 7">
            <a:extLst>
              <a:ext uri="{FF2B5EF4-FFF2-40B4-BE49-F238E27FC236}">
                <a16:creationId xmlns:a16="http://schemas.microsoft.com/office/drawing/2014/main" id="{AB6E1EB4-F6AA-90DF-DFA1-A9CBF82E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879" y="1207113"/>
            <a:ext cx="10566795" cy="117856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Развитие взаимодействия с внешними информационными системами, 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Century Gothic" panose="020B0502020202020204" pitchFamily="34" charset="0"/>
              </a:rPr>
              <a:t>функционирующими на базе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entury Gothic" panose="020B0502020202020204" pitchFamily="34" charset="0"/>
              </a:rPr>
              <a:t>CIM</a:t>
            </a:r>
            <a:endParaRPr lang="ru-RU" sz="2000" dirty="0">
              <a:cs typeface="Arial" panose="020B0604020202020204" pitchFamily="34" charset="0"/>
            </a:endParaRPr>
          </a:p>
        </p:txBody>
      </p:sp>
      <p:sp>
        <p:nvSpPr>
          <p:cNvPr id="14" name="Объект 8">
            <a:extLst>
              <a:ext uri="{FF2B5EF4-FFF2-40B4-BE49-F238E27FC236}">
                <a16:creationId xmlns:a16="http://schemas.microsoft.com/office/drawing/2014/main" id="{5EA5B458-0A58-E5FF-B119-894DBD966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3279" y="3901585"/>
            <a:ext cx="2376263" cy="231564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возможность как создания новой сети, так и актуализации уже имеющейся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настройка участка и объёма импорта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раздельный импорт параметров элементов сети и устройств РЗА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возможность </a:t>
            </a:r>
            <a:r>
              <a:rPr lang="ru-RU" sz="1050" dirty="0" err="1"/>
              <a:t>эквивалентирования</a:t>
            </a:r>
            <a:r>
              <a:rPr lang="ru-RU" sz="1050" dirty="0"/>
              <a:t> участка сети при импорте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создание протокола импорта</a:t>
            </a:r>
            <a:endParaRPr lang="ru-RU" sz="1600" dirty="0"/>
          </a:p>
        </p:txBody>
      </p:sp>
      <p:sp>
        <p:nvSpPr>
          <p:cNvPr id="15" name="Объект 8">
            <a:extLst>
              <a:ext uri="{FF2B5EF4-FFF2-40B4-BE49-F238E27FC236}">
                <a16:creationId xmlns:a16="http://schemas.microsoft.com/office/drawing/2014/main" id="{20A1A4FA-A864-AFA1-DD7E-5F4B2CE3C6FF}"/>
              </a:ext>
            </a:extLst>
          </p:cNvPr>
          <p:cNvSpPr txBox="1">
            <a:spLocks/>
          </p:cNvSpPr>
          <p:nvPr/>
        </p:nvSpPr>
        <p:spPr>
          <a:xfrm>
            <a:off x="4879523" y="3911243"/>
            <a:ext cx="2376263" cy="23156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 baseline="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настройка участка и объёма импорта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раздельный импорт состояния элементов сети и устройств РЗА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возможность выбора момента времени, по состоянию на который требуется импорт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обработка ситуаций возникновения различий в составе элементов сети при импорте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создание протокола импорта</a:t>
            </a:r>
            <a:endParaRPr lang="ru-RU" sz="1600" dirty="0"/>
          </a:p>
        </p:txBody>
      </p:sp>
      <p:sp>
        <p:nvSpPr>
          <p:cNvPr id="16" name="Объект 8">
            <a:extLst>
              <a:ext uri="{FF2B5EF4-FFF2-40B4-BE49-F238E27FC236}">
                <a16:creationId xmlns:a16="http://schemas.microsoft.com/office/drawing/2014/main" id="{0F760257-8654-3362-45F9-E377FF5ACCC0}"/>
              </a:ext>
            </a:extLst>
          </p:cNvPr>
          <p:cNvSpPr txBox="1">
            <a:spLocks/>
          </p:cNvSpPr>
          <p:nvPr/>
        </p:nvSpPr>
        <p:spPr>
          <a:xfrm>
            <a:off x="7431069" y="3607132"/>
            <a:ext cx="2376263" cy="25477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 baseline="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возможность импорта данных основных и ступенчатых защит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настройка участка и объёма импорта (отдельные устройства РЗА, набор функций РЗА, набор ступеней защит)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возможность актуализации уставок всех имеющихся в сети РЗА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режим сопоставления уже имеющихся в сети устройств РЗА и загружаемых устройств с выводом различий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1050" dirty="0"/>
              <a:t>создание протокола импорта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endParaRPr lang="ru-RU" sz="1050" dirty="0"/>
          </a:p>
          <a:p>
            <a:pPr>
              <a:lnSpc>
                <a:spcPct val="100000"/>
              </a:lnSpc>
              <a:spcBef>
                <a:spcPts val="500"/>
              </a:spcBef>
            </a:pP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155921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>
            <a:extLst>
              <a:ext uri="{FF2B5EF4-FFF2-40B4-BE49-F238E27FC236}">
                <a16:creationId xmlns:a16="http://schemas.microsoft.com/office/drawing/2014/main" id="{C64543D2-BDD0-ABC4-602F-583C41213F57}"/>
              </a:ext>
            </a:extLst>
          </p:cNvPr>
          <p:cNvSpPr txBox="1">
            <a:spLocks/>
          </p:cNvSpPr>
          <p:nvPr/>
        </p:nvSpPr>
        <p:spPr>
          <a:xfrm>
            <a:off x="931714" y="6321195"/>
            <a:ext cx="1667933" cy="2079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b="1" kern="1200" baseline="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ntcees.ru</a:t>
            </a:r>
            <a:endParaRPr lang="ru-RU" sz="1200" dirty="0"/>
          </a:p>
        </p:txBody>
      </p:sp>
      <p:sp>
        <p:nvSpPr>
          <p:cNvPr id="4" name="Текст 10">
            <a:extLst>
              <a:ext uri="{FF2B5EF4-FFF2-40B4-BE49-F238E27FC236}">
                <a16:creationId xmlns:a16="http://schemas.microsoft.com/office/drawing/2014/main" id="{44D1111F-EF0F-8256-D5BC-D5ECC3D64B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38228" y="3701812"/>
            <a:ext cx="3295127" cy="105073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b="1" dirty="0" err="1">
                <a:solidFill>
                  <a:srgbClr val="1A3C46"/>
                </a:solidFill>
              </a:rPr>
              <a:t>Эрекайкин</a:t>
            </a:r>
            <a:r>
              <a:rPr lang="ru-RU" sz="1200" b="1" dirty="0">
                <a:solidFill>
                  <a:srgbClr val="1A3C46"/>
                </a:solidFill>
              </a:rPr>
              <a:t> Евгений Иванович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dirty="0">
                <a:solidFill>
                  <a:srgbClr val="1A3C46"/>
                </a:solidFill>
              </a:rPr>
              <a:t>АО «Научно-технический центр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dirty="0">
                <a:solidFill>
                  <a:srgbClr val="1A3C46"/>
                </a:solidFill>
              </a:rPr>
              <a:t>Единой энергетической системы».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rgbClr val="1A3C46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dirty="0">
                <a:solidFill>
                  <a:srgbClr val="1A3C46"/>
                </a:solidFill>
              </a:rPr>
              <a:t>+7 (812) 297-54-10 </a:t>
            </a:r>
            <a:br>
              <a:rPr lang="ru-RU" sz="1200" dirty="0">
                <a:solidFill>
                  <a:srgbClr val="1A3C46"/>
                </a:solidFill>
              </a:rPr>
            </a:br>
            <a:r>
              <a:rPr lang="ru-RU" sz="1200" dirty="0">
                <a:solidFill>
                  <a:srgbClr val="1A3C46"/>
                </a:solidFill>
              </a:rPr>
              <a:t>+7 (812) 552-62-23 (факс) </a:t>
            </a:r>
            <a:br>
              <a:rPr lang="ru-RU" sz="1200" dirty="0">
                <a:solidFill>
                  <a:srgbClr val="1A3C46"/>
                </a:solidFill>
              </a:rPr>
            </a:br>
            <a:endParaRPr lang="ru-RU" sz="1200" dirty="0">
              <a:solidFill>
                <a:srgbClr val="1A3C46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1ABB88-7AEE-5A2C-EF79-B061E86008EF}"/>
              </a:ext>
            </a:extLst>
          </p:cNvPr>
          <p:cNvPicPr>
            <a:picLocks/>
          </p:cNvPicPr>
          <p:nvPr/>
        </p:nvPicPr>
        <p:blipFill>
          <a:blip r:embed="rId3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54" y="1131412"/>
            <a:ext cx="2520000" cy="2570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BE5FBE-686F-14A7-8656-B3C71CBE8654}"/>
              </a:ext>
            </a:extLst>
          </p:cNvPr>
          <p:cNvSpPr txBox="1"/>
          <p:nvPr/>
        </p:nvSpPr>
        <p:spPr>
          <a:xfrm>
            <a:off x="828095" y="5043058"/>
            <a:ext cx="4214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buSzPct val="60000"/>
            </a:pPr>
            <a:r>
              <a:rPr lang="ru-RU" sz="1200" dirty="0">
                <a:solidFill>
                  <a:srgbClr val="1A3C46"/>
                </a:solidFill>
              </a:rPr>
              <a:t>По всем техническим вопросам, </a:t>
            </a:r>
          </a:p>
          <a:p>
            <a:pPr defTabSz="914400">
              <a:buSzPct val="60000"/>
            </a:pPr>
            <a:r>
              <a:rPr lang="ru-RU" sz="1200" dirty="0">
                <a:solidFill>
                  <a:srgbClr val="1A3C46"/>
                </a:solidFill>
              </a:rPr>
              <a:t>связанным с работой ПВК «АРУ РЗА»,</a:t>
            </a:r>
          </a:p>
          <a:p>
            <a:pPr defTabSz="914400">
              <a:buSzPct val="60000"/>
            </a:pPr>
            <a:r>
              <a:rPr lang="ru-RU" sz="1200" dirty="0">
                <a:solidFill>
                  <a:srgbClr val="1A3C46"/>
                </a:solidFill>
              </a:rPr>
              <a:t> обращаться к Абакумову С.А.</a:t>
            </a:r>
          </a:p>
          <a:p>
            <a:pPr defTabSz="914400">
              <a:buSzPct val="60000"/>
            </a:pPr>
            <a:r>
              <a:rPr lang="ru-RU" sz="1200" dirty="0">
                <a:solidFill>
                  <a:srgbClr val="1A3C46"/>
                </a:solidFill>
              </a:rPr>
              <a:t>Abakumov-SA@ntcees.ru</a:t>
            </a:r>
          </a:p>
          <a:p>
            <a:pPr defTabSz="914400">
              <a:buSzPct val="60000"/>
            </a:pPr>
            <a:r>
              <a:rPr lang="ru-RU" sz="1200" dirty="0">
                <a:solidFill>
                  <a:srgbClr val="1A3C46"/>
                </a:solidFill>
              </a:rPr>
              <a:t>+79232446014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25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2</a:t>
            </a:fld>
            <a:endParaRPr lang="ru-RU" sz="1100" dirty="0"/>
          </a:p>
        </p:txBody>
      </p:sp>
      <p:sp>
        <p:nvSpPr>
          <p:cNvPr id="9" name="Текст 7">
            <a:extLst>
              <a:ext uri="{FF2B5EF4-FFF2-40B4-BE49-F238E27FC236}">
                <a16:creationId xmlns:a16="http://schemas.microsoft.com/office/drawing/2014/main" id="{EC5B41B6-58E9-1AB4-FC68-64BC3C2D86B9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10" name="Текст 6">
            <a:extLst>
              <a:ext uri="{FF2B5EF4-FFF2-40B4-BE49-F238E27FC236}">
                <a16:creationId xmlns:a16="http://schemas.microsoft.com/office/drawing/2014/main" id="{D524BF9C-BAC7-20AF-B7BF-4F255BDC47A1}"/>
              </a:ext>
            </a:extLst>
          </p:cNvPr>
          <p:cNvSpPr txBox="1">
            <a:spLocks/>
          </p:cNvSpPr>
          <p:nvPr/>
        </p:nvSpPr>
        <p:spPr>
          <a:xfrm>
            <a:off x="5174795" y="473102"/>
            <a:ext cx="6307667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Требования к современному ПО</a:t>
            </a:r>
          </a:p>
          <a:p>
            <a:endParaRPr lang="ru-RU" dirty="0">
              <a:solidFill>
                <a:srgbClr val="1A3C46"/>
              </a:solidFill>
            </a:endParaRPr>
          </a:p>
        </p:txBody>
      </p:sp>
      <p:sp>
        <p:nvSpPr>
          <p:cNvPr id="2" name="Заголовок 7">
            <a:extLst>
              <a:ext uri="{FF2B5EF4-FFF2-40B4-BE49-F238E27FC236}">
                <a16:creationId xmlns:a16="http://schemas.microsoft.com/office/drawing/2014/main" id="{641FD970-CF42-9773-A3BA-70121F97D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225" y="1180164"/>
            <a:ext cx="10525126" cy="644914"/>
          </a:xfrm>
        </p:spPr>
        <p:txBody>
          <a:bodyPr/>
          <a:lstStyle/>
          <a:p>
            <a:pPr lvl="0"/>
            <a:r>
              <a:rPr lang="ru-RU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Основные требования </a:t>
            </a:r>
            <a:r>
              <a:rPr lang="ru-RU" sz="2000" dirty="0">
                <a:solidFill>
                  <a:schemeClr val="tx1">
                    <a:lumMod val="50000"/>
                  </a:schemeClr>
                </a:solidFill>
                <a:latin typeface="Century Gothic" panose="020B0502020202020204" pitchFamily="34" charset="0"/>
              </a:rPr>
              <a:t>к современному ПО для представления моделей энергосистем и выбора уставок устройств РЗА</a:t>
            </a:r>
            <a:r>
              <a:rPr lang="ru-RU" sz="2000" dirty="0">
                <a:latin typeface="Century Gothic" panose="020B0502020202020204" pitchFamily="34" charset="0"/>
                <a:cs typeface="Arial" pitchFamily="34" charset="0"/>
              </a:rPr>
              <a:t/>
            </a:r>
            <a:br>
              <a:rPr lang="ru-RU" sz="2000" dirty="0">
                <a:latin typeface="Century Gothic" panose="020B0502020202020204" pitchFamily="34" charset="0"/>
                <a:cs typeface="Arial" pitchFamily="34" charset="0"/>
              </a:rPr>
            </a:br>
            <a:r>
              <a:rPr lang="ru-RU" sz="2000" dirty="0">
                <a:cs typeface="Arial" panose="020B0604020202020204" pitchFamily="34" charset="0"/>
              </a:rPr>
              <a:t> </a:t>
            </a:r>
            <a:endParaRPr lang="ru-RU" sz="20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CFBC19AC-7E4C-DFE7-EF2D-EF9F33835994}"/>
              </a:ext>
            </a:extLst>
          </p:cNvPr>
          <p:cNvSpPr txBox="1">
            <a:spLocks/>
          </p:cNvSpPr>
          <p:nvPr/>
        </p:nvSpPr>
        <p:spPr>
          <a:xfrm>
            <a:off x="2143525" y="2001968"/>
            <a:ext cx="3002755" cy="3665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Функциональные</a:t>
            </a:r>
            <a:endParaRPr lang="ru-RU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Объект 4">
            <a:extLst>
              <a:ext uri="{FF2B5EF4-FFF2-40B4-BE49-F238E27FC236}">
                <a16:creationId xmlns:a16="http://schemas.microsoft.com/office/drawing/2014/main" id="{321AE37A-A568-C6EC-CAC8-E69F3B8EC98D}"/>
              </a:ext>
            </a:extLst>
          </p:cNvPr>
          <p:cNvSpPr txBox="1">
            <a:spLocks/>
          </p:cNvSpPr>
          <p:nvPr/>
        </p:nvSpPr>
        <p:spPr>
          <a:xfrm>
            <a:off x="6744624" y="1991697"/>
            <a:ext cx="3203848" cy="3338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Не функциональные</a:t>
            </a:r>
          </a:p>
        </p:txBody>
      </p:sp>
      <p:sp>
        <p:nvSpPr>
          <p:cNvPr id="11" name="Объект 8">
            <a:extLst>
              <a:ext uri="{FF2B5EF4-FFF2-40B4-BE49-F238E27FC236}">
                <a16:creationId xmlns:a16="http://schemas.microsoft.com/office/drawing/2014/main" id="{1B9E4A66-CD16-79D5-D23B-1CADF759FAC7}"/>
              </a:ext>
            </a:extLst>
          </p:cNvPr>
          <p:cNvSpPr txBox="1">
            <a:spLocks/>
          </p:cNvSpPr>
          <p:nvPr/>
        </p:nvSpPr>
        <p:spPr>
          <a:xfrm>
            <a:off x="1878853" y="2325596"/>
            <a:ext cx="4438820" cy="401809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Полное моделирование сети с графическим отображением модели сети</a:t>
            </a:r>
          </a:p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Возможность расчёта токов КЗ</a:t>
            </a:r>
          </a:p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Возможность расчёта уставок устройств </a:t>
            </a:r>
            <a:r>
              <a:rPr lang="ru-RU" sz="1300" dirty="0" err="1">
                <a:solidFill>
                  <a:schemeClr val="tx1"/>
                </a:solidFill>
              </a:rPr>
              <a:t>РЗиА</a:t>
            </a:r>
            <a:endParaRPr lang="ru-RU" sz="1300" dirty="0">
              <a:solidFill>
                <a:schemeClr val="tx1"/>
              </a:solidFill>
            </a:endParaRPr>
          </a:p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Возможность расчёта сложной </a:t>
            </a:r>
            <a:r>
              <a:rPr lang="ru-RU" sz="1300" dirty="0" err="1">
                <a:solidFill>
                  <a:schemeClr val="tx1"/>
                </a:solidFill>
              </a:rPr>
              <a:t>несимметрии</a:t>
            </a:r>
            <a:endParaRPr lang="ru-RU" sz="1300" dirty="0">
              <a:solidFill>
                <a:schemeClr val="tx1"/>
              </a:solidFill>
            </a:endParaRPr>
          </a:p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Учёт любого коммутационного состояния сети и любого количества повреждений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Моделирование всего оборудования, влияющего на значения токов КЗ</a:t>
            </a:r>
          </a:p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Возможность использования базы паспортных параметров оборудования</a:t>
            </a:r>
          </a:p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Оценка и экспорт полученных результатов расчёта</a:t>
            </a:r>
          </a:p>
          <a:p>
            <a:pPr>
              <a:lnSpc>
                <a:spcPct val="100000"/>
              </a:lnSpc>
            </a:pP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12" name="Объект 1">
            <a:extLst>
              <a:ext uri="{FF2B5EF4-FFF2-40B4-BE49-F238E27FC236}">
                <a16:creationId xmlns:a16="http://schemas.microsoft.com/office/drawing/2014/main" id="{3D61FD1A-8803-3EB2-110F-B7D5B3B1343F}"/>
              </a:ext>
            </a:extLst>
          </p:cNvPr>
          <p:cNvSpPr txBox="1">
            <a:spLocks/>
          </p:cNvSpPr>
          <p:nvPr/>
        </p:nvSpPr>
        <p:spPr>
          <a:xfrm>
            <a:off x="6570999" y="2325596"/>
            <a:ext cx="3704503" cy="39284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Быстродействие, в том числе при больших объёмах данных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Независимость технологий от третьих лиц с обеспечением многолетней поддержки и развития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Кроссплатформенность, в том числе поддержка работы на ОС отечественного производства</a:t>
            </a:r>
            <a:r>
              <a:rPr lang="en-US" sz="1300" dirty="0">
                <a:solidFill>
                  <a:schemeClr val="tx1"/>
                </a:solidFill>
              </a:rPr>
              <a:t> (Linux)</a:t>
            </a:r>
            <a:endParaRPr lang="ru-RU" sz="1300" dirty="0">
              <a:solidFill>
                <a:schemeClr val="tx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Высокий уровень автоматизации расчётов для снижения время- и трудозатрат персонала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Простота работы с интерфейсом, взаимодействия с моделью сети, получения и обработки результатов расчёта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300" dirty="0">
                <a:solidFill>
                  <a:schemeClr val="tx1"/>
                </a:solidFill>
              </a:rPr>
              <a:t>Поддержка основных операций при работе с редакторами: отменить, вернуть, скопировать, вставить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4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3</a:t>
            </a:fld>
            <a:endParaRPr lang="ru-RU" sz="1100" dirty="0"/>
          </a:p>
        </p:txBody>
      </p:sp>
      <p:sp>
        <p:nvSpPr>
          <p:cNvPr id="10" name="Текст 6">
            <a:extLst>
              <a:ext uri="{FF2B5EF4-FFF2-40B4-BE49-F238E27FC236}">
                <a16:creationId xmlns:a16="http://schemas.microsoft.com/office/drawing/2014/main" id="{D524BF9C-BAC7-20AF-B7BF-4F255BDC47A1}"/>
              </a:ext>
            </a:extLst>
          </p:cNvPr>
          <p:cNvSpPr txBox="1">
            <a:spLocks/>
          </p:cNvSpPr>
          <p:nvPr/>
        </p:nvSpPr>
        <p:spPr>
          <a:xfrm>
            <a:off x="3647827" y="330922"/>
            <a:ext cx="7812336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Общие сведения о ПВК «АРУ РЗА»</a:t>
            </a:r>
          </a:p>
        </p:txBody>
      </p:sp>
      <p:sp>
        <p:nvSpPr>
          <p:cNvPr id="2" name="Текст 7">
            <a:extLst>
              <a:ext uri="{FF2B5EF4-FFF2-40B4-BE49-F238E27FC236}">
                <a16:creationId xmlns:a16="http://schemas.microsoft.com/office/drawing/2014/main" id="{B3D54CFB-0D43-DDA6-F7FF-0D0597DDB3EE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4" name="Заголовок 7">
            <a:extLst>
              <a:ext uri="{FF2B5EF4-FFF2-40B4-BE49-F238E27FC236}">
                <a16:creationId xmlns:a16="http://schemas.microsoft.com/office/drawing/2014/main" id="{445C7D62-11CE-51FD-6AFF-24093F328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880" y="1188000"/>
            <a:ext cx="7719839" cy="396672"/>
          </a:xfrm>
        </p:spPr>
        <p:txBody>
          <a:bodyPr/>
          <a:lstStyle/>
          <a:p>
            <a:r>
              <a:rPr lang="ru-RU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Развитие ПВК «АРУ РЗА»</a:t>
            </a:r>
          </a:p>
        </p:txBody>
      </p:sp>
      <p:sp>
        <p:nvSpPr>
          <p:cNvPr id="5" name="Объект 8">
            <a:extLst>
              <a:ext uri="{FF2B5EF4-FFF2-40B4-BE49-F238E27FC236}">
                <a16:creationId xmlns:a16="http://schemas.microsoft.com/office/drawing/2014/main" id="{67D29102-305F-B3E3-CF89-C6C477DC8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880" y="1827710"/>
            <a:ext cx="10506470" cy="1137163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400" dirty="0"/>
              <a:t>Октябрь 2014 г. - начата разработка ПВК;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400" dirty="0"/>
              <a:t>2017 г. - ПВК «АРУ РЗА» включен в Единый реестр российских программ для электронных вычислительных машин и баз данных. Запись в реестре №4128 от 11.12.2017 произведена на основании приказа Министерства цифрового развития, связи и массовых коммуникаций РФ от 07.12.2017 №680;</a:t>
            </a:r>
          </a:p>
        </p:txBody>
      </p:sp>
      <p:sp>
        <p:nvSpPr>
          <p:cNvPr id="14" name="Объект 8">
            <a:extLst>
              <a:ext uri="{FF2B5EF4-FFF2-40B4-BE49-F238E27FC236}">
                <a16:creationId xmlns:a16="http://schemas.microsoft.com/office/drawing/2014/main" id="{520A3690-B5C6-C7F3-A607-8E85039A7ADA}"/>
              </a:ext>
            </a:extLst>
          </p:cNvPr>
          <p:cNvSpPr txBox="1">
            <a:spLocks/>
          </p:cNvSpPr>
          <p:nvPr/>
        </p:nvSpPr>
        <p:spPr>
          <a:xfrm>
            <a:off x="911225" y="2937163"/>
            <a:ext cx="7078048" cy="29168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 baseline="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94036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400" dirty="0"/>
              <a:t>2015-2019 гг. - в АО «СО ЕЭС» тестирование ПВК</a:t>
            </a:r>
            <a:r>
              <a:rPr lang="en-US" sz="1400" dirty="0"/>
              <a:t> </a:t>
            </a:r>
            <a:r>
              <a:rPr lang="ru-RU" sz="1400" dirty="0"/>
              <a:t>«АРУ РЗА». По результатам был сделан вывод:</a:t>
            </a:r>
            <a:r>
              <a:rPr lang="en-US" sz="1400" dirty="0"/>
              <a:t> </a:t>
            </a:r>
            <a:r>
              <a:rPr lang="ru-RU" sz="1400" dirty="0"/>
              <a:t>ПВК «АРУ РЗА» </a:t>
            </a:r>
            <a:r>
              <a:rPr lang="ru-RU" sz="1400" b="1" dirty="0"/>
              <a:t>программно-совместим</a:t>
            </a:r>
            <a:r>
              <a:rPr lang="ru-RU" sz="1400" dirty="0"/>
              <a:t> с корпоративным</a:t>
            </a:r>
            <a:r>
              <a:rPr lang="en-US" sz="1400" dirty="0"/>
              <a:t> </a:t>
            </a:r>
            <a:r>
              <a:rPr lang="ru-RU" sz="1400" dirty="0"/>
              <a:t>программным комплексом АО «СО ЕЭС» для расчётов</a:t>
            </a:r>
            <a:r>
              <a:rPr lang="en-US" sz="1400" dirty="0"/>
              <a:t> </a:t>
            </a:r>
            <a:r>
              <a:rPr lang="ru-RU" sz="1400" dirty="0"/>
              <a:t>ТКЗ и РЗА;</a:t>
            </a:r>
            <a:endParaRPr lang="en-US" sz="14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1400" dirty="0"/>
              <a:t>11.01.2021г.</a:t>
            </a:r>
            <a:r>
              <a:rPr lang="en-US" sz="1400" dirty="0"/>
              <a:t> </a:t>
            </a:r>
            <a:r>
              <a:rPr lang="ru-RU" sz="1400" dirty="0"/>
              <a:t>–</a:t>
            </a:r>
            <a:r>
              <a:rPr lang="en-US" sz="1400" dirty="0"/>
              <a:t> </a:t>
            </a:r>
            <a:r>
              <a:rPr lang="ru-RU" sz="1400" dirty="0"/>
              <a:t>по итогам успешной опытной эксплуатации ПВК «АРУ РЗА» </a:t>
            </a:r>
            <a:r>
              <a:rPr lang="ru-RU" sz="1400" b="1" dirty="0"/>
              <a:t>введён в промышленную эксплуатацию в</a:t>
            </a:r>
            <a:r>
              <a:rPr lang="en-US" sz="1400" b="1" dirty="0"/>
              <a:t> </a:t>
            </a:r>
            <a:r>
              <a:rPr lang="ru-RU" sz="1400" b="1" dirty="0"/>
              <a:t>АО «СО ЕЭС»</a:t>
            </a:r>
            <a:r>
              <a:rPr lang="ru-RU" sz="1400" dirty="0"/>
              <a:t> (распоряжение №151р от 30.12.2020);</a:t>
            </a:r>
            <a:endParaRPr lang="en-US" sz="14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1400" dirty="0"/>
              <a:t>2021 г.</a:t>
            </a:r>
            <a:r>
              <a:rPr lang="ru-RU" sz="1400" b="1" dirty="0"/>
              <a:t> </a:t>
            </a:r>
            <a:r>
              <a:rPr lang="ru-RU" sz="1400" dirty="0"/>
              <a:t>- ПВК «АРУ РЗА» </a:t>
            </a:r>
            <a:r>
              <a:rPr lang="ru-RU" sz="1400" b="1" dirty="0"/>
              <a:t>удостоен международной премии</a:t>
            </a:r>
            <a:r>
              <a:rPr lang="en-US" sz="1400" b="1" dirty="0"/>
              <a:t> </a:t>
            </a:r>
            <a:r>
              <a:rPr lang="ru-RU" sz="1400" dirty="0"/>
              <a:t>«Время инноваций – 2021» в номинации «Проект года» (Дубай, 2021);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01</a:t>
            </a:r>
            <a:r>
              <a:rPr lang="ru-RU" sz="1400" dirty="0"/>
              <a:t>.03.2021 - </a:t>
            </a:r>
            <a:r>
              <a:rPr lang="ru-RU" sz="1400" b="1" dirty="0"/>
              <a:t>ПВК «АРУ РЗА» - основной расчетный комплекс в АО «СО ЕЭС»</a:t>
            </a:r>
            <a:r>
              <a:rPr lang="ru-RU" sz="1400" dirty="0"/>
              <a:t>, ПВК АРМ СРЗА – становится архивным.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BD4E18A-215F-949F-2D24-47B0F1459F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926" y="2781301"/>
            <a:ext cx="2305237" cy="345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7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4</a:t>
            </a:fld>
            <a:endParaRPr lang="ru-RU" sz="1100" dirty="0"/>
          </a:p>
        </p:txBody>
      </p:sp>
      <p:sp>
        <p:nvSpPr>
          <p:cNvPr id="25" name="Текст 6">
            <a:extLst>
              <a:ext uri="{FF2B5EF4-FFF2-40B4-BE49-F238E27FC236}">
                <a16:creationId xmlns:a16="http://schemas.microsoft.com/office/drawing/2014/main" id="{D524BF9C-BAC7-20AF-B7BF-4F255BDC47A1}"/>
              </a:ext>
            </a:extLst>
          </p:cNvPr>
          <p:cNvSpPr txBox="1">
            <a:spLocks/>
          </p:cNvSpPr>
          <p:nvPr/>
        </p:nvSpPr>
        <p:spPr>
          <a:xfrm>
            <a:off x="3075709" y="330922"/>
            <a:ext cx="8412164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Функциональные возможности ПВК «АРУ РЗА»</a:t>
            </a:r>
          </a:p>
        </p:txBody>
      </p:sp>
      <p:sp>
        <p:nvSpPr>
          <p:cNvPr id="2" name="Текст 7">
            <a:extLst>
              <a:ext uri="{FF2B5EF4-FFF2-40B4-BE49-F238E27FC236}">
                <a16:creationId xmlns:a16="http://schemas.microsoft.com/office/drawing/2014/main" id="{C1E776B2-A72E-7DC1-A4A6-8C7C461D79FD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5" name="Заголовок 7">
            <a:extLst>
              <a:ext uri="{FF2B5EF4-FFF2-40B4-BE49-F238E27FC236}">
                <a16:creationId xmlns:a16="http://schemas.microsoft.com/office/drawing/2014/main" id="{624A163D-3577-EED9-638C-4A3B53A75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314" y="1199138"/>
            <a:ext cx="10530283" cy="469603"/>
          </a:xfrm>
        </p:spPr>
        <p:txBody>
          <a:bodyPr/>
          <a:lstStyle/>
          <a:p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Расчёт электрических величин</a:t>
            </a:r>
            <a:endParaRPr lang="ru-RU" sz="2400" dirty="0">
              <a:solidFill>
                <a:schemeClr val="tx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" name="Объект 8">
            <a:extLst>
              <a:ext uri="{FF2B5EF4-FFF2-40B4-BE49-F238E27FC236}">
                <a16:creationId xmlns:a16="http://schemas.microsoft.com/office/drawing/2014/main" id="{AAEF556B-E7E6-CC1A-8A10-4AFB00A7B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109" y="1843200"/>
            <a:ext cx="10563764" cy="4392487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ru-RU" sz="1500" dirty="0"/>
              <a:t>Расчёт электрических параметров объектов сети при любых видах повреждений (КЗ, обрывы, замыкания фаз, сложные повреждения), включая множественные;</a:t>
            </a:r>
          </a:p>
          <a:p>
            <a:pPr algn="just">
              <a:lnSpc>
                <a:spcPct val="100000"/>
              </a:lnSpc>
            </a:pPr>
            <a:r>
              <a:rPr lang="ru-RU" sz="1500" dirty="0"/>
              <a:t>Расчёт сети неограниченного размера;</a:t>
            </a:r>
          </a:p>
          <a:p>
            <a:pPr algn="just">
              <a:lnSpc>
                <a:spcPct val="100000"/>
              </a:lnSpc>
            </a:pPr>
            <a:r>
              <a:rPr lang="ru-RU" sz="1500" dirty="0"/>
              <a:t>Коммутации объектов сети (с заземлением и без);</a:t>
            </a:r>
          </a:p>
          <a:p>
            <a:pPr algn="just">
              <a:lnSpc>
                <a:spcPct val="100000"/>
              </a:lnSpc>
            </a:pPr>
            <a:r>
              <a:rPr lang="ru-RU" sz="1500" dirty="0"/>
              <a:t>Автоматический учёт схем соединений обмоток трансформатора;</a:t>
            </a:r>
          </a:p>
          <a:p>
            <a:pPr algn="just">
              <a:lnSpc>
                <a:spcPct val="100000"/>
              </a:lnSpc>
            </a:pPr>
            <a:r>
              <a:rPr lang="ru-RU" sz="1500" dirty="0"/>
              <a:t>Расчёт сети с использованием моделей устройств FACTS (ВПТ, СТК, нелинейный элемент, источник тока);</a:t>
            </a:r>
          </a:p>
          <a:p>
            <a:pPr algn="just">
              <a:lnSpc>
                <a:spcPct val="100000"/>
              </a:lnSpc>
            </a:pPr>
            <a:r>
              <a:rPr lang="ru-RU" sz="1500" dirty="0"/>
              <a:t>Расчёт ударных токов КЗ и накопленного теплового импульса;</a:t>
            </a:r>
          </a:p>
          <a:p>
            <a:pPr algn="just">
              <a:lnSpc>
                <a:spcPct val="100000"/>
              </a:lnSpc>
            </a:pPr>
            <a:r>
              <a:rPr lang="ru-RU" sz="1500" dirty="0"/>
              <a:t>Функция расчёта производной схемы прямой последовательности при наличии несимметрии на сети;</a:t>
            </a:r>
          </a:p>
          <a:p>
            <a:pPr algn="just">
              <a:lnSpc>
                <a:spcPct val="100000"/>
              </a:lnSpc>
            </a:pPr>
            <a:r>
              <a:rPr lang="ru-RU" sz="1500" dirty="0"/>
              <a:t>Расчёт токов качаний;</a:t>
            </a:r>
          </a:p>
          <a:p>
            <a:pPr algn="just">
              <a:lnSpc>
                <a:spcPct val="100000"/>
              </a:lnSpc>
            </a:pPr>
            <a:r>
              <a:rPr lang="ru-RU" sz="1500" dirty="0"/>
              <a:t>Эквивалентирование сети;</a:t>
            </a:r>
          </a:p>
          <a:p>
            <a:pPr algn="just">
              <a:lnSpc>
                <a:spcPct val="100000"/>
              </a:lnSpc>
            </a:pPr>
            <a:r>
              <a:rPr lang="ru-RU" sz="1500" dirty="0"/>
              <a:t>Учёт нагрузочных напряжений в узлах (в </a:t>
            </a:r>
            <a:r>
              <a:rPr lang="ru-RU" sz="1500" dirty="0" err="1"/>
              <a:t>доаварийном</a:t>
            </a:r>
            <a:r>
              <a:rPr lang="ru-RU" sz="1500" dirty="0"/>
              <a:t> и аварийном режимах).</a:t>
            </a:r>
          </a:p>
        </p:txBody>
      </p:sp>
    </p:spTree>
    <p:extLst>
      <p:ext uri="{BB962C8B-B14F-4D97-AF65-F5344CB8AC3E}">
        <p14:creationId xmlns:p14="http://schemas.microsoft.com/office/powerpoint/2010/main" val="162789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5</a:t>
            </a:fld>
            <a:endParaRPr lang="ru-RU" sz="1100" dirty="0"/>
          </a:p>
        </p:txBody>
      </p:sp>
      <p:sp>
        <p:nvSpPr>
          <p:cNvPr id="25" name="Текст 6">
            <a:extLst>
              <a:ext uri="{FF2B5EF4-FFF2-40B4-BE49-F238E27FC236}">
                <a16:creationId xmlns:a16="http://schemas.microsoft.com/office/drawing/2014/main" id="{D524BF9C-BAC7-20AF-B7BF-4F255BDC47A1}"/>
              </a:ext>
            </a:extLst>
          </p:cNvPr>
          <p:cNvSpPr txBox="1">
            <a:spLocks/>
          </p:cNvSpPr>
          <p:nvPr/>
        </p:nvSpPr>
        <p:spPr>
          <a:xfrm>
            <a:off x="3158836" y="330922"/>
            <a:ext cx="8329037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Функциональные возможности ПВК «АРУ РЗА»</a:t>
            </a:r>
          </a:p>
        </p:txBody>
      </p:sp>
      <p:sp>
        <p:nvSpPr>
          <p:cNvPr id="4" name="Текст 7">
            <a:extLst>
              <a:ext uri="{FF2B5EF4-FFF2-40B4-BE49-F238E27FC236}">
                <a16:creationId xmlns:a16="http://schemas.microsoft.com/office/drawing/2014/main" id="{E82D0915-EB1A-1604-288E-34FB1E12774B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5" name="Заголовок 7">
            <a:extLst>
              <a:ext uri="{FF2B5EF4-FFF2-40B4-BE49-F238E27FC236}">
                <a16:creationId xmlns:a16="http://schemas.microsoft.com/office/drawing/2014/main" id="{CB16F793-7785-21C0-C922-B9AE5995E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314" y="1199138"/>
            <a:ext cx="10506471" cy="469603"/>
          </a:xfrm>
        </p:spPr>
        <p:txBody>
          <a:bodyPr/>
          <a:lstStyle/>
          <a:p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Расчёт уставок устройств РЗА</a:t>
            </a:r>
            <a:endParaRPr lang="ru-RU" sz="2400" dirty="0">
              <a:solidFill>
                <a:schemeClr val="tx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" name="Объект 8">
            <a:extLst>
              <a:ext uri="{FF2B5EF4-FFF2-40B4-BE49-F238E27FC236}">
                <a16:creationId xmlns:a16="http://schemas.microsoft.com/office/drawing/2014/main" id="{41E9B055-3A3D-EE56-F044-1D8D4F13D2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109" y="1857056"/>
            <a:ext cx="10563764" cy="3934141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ru-RU" sz="1600" dirty="0"/>
              <a:t>Полный спектр условий для расчёта уставок ступенчатых защит (токовых и дистанционных);</a:t>
            </a:r>
          </a:p>
          <a:p>
            <a:pPr algn="just">
              <a:lnSpc>
                <a:spcPct val="100000"/>
              </a:lnSpc>
            </a:pPr>
            <a:r>
              <a:rPr lang="ru-RU" sz="1600" dirty="0"/>
              <a:t>Расчёт уставок основных защит, с функцией автоматического выбора расчётного режима при вводе электрических величин и генерацией подробной пояснительной записки;</a:t>
            </a:r>
          </a:p>
          <a:p>
            <a:pPr algn="just">
              <a:lnSpc>
                <a:spcPct val="100000"/>
              </a:lnSpc>
            </a:pPr>
            <a:r>
              <a:rPr lang="ru-RU" sz="1600" dirty="0"/>
              <a:t>Проверка чувствительности ДЗ по уставке, по току точной работы, устройства блокировки при качаниях;</a:t>
            </a:r>
          </a:p>
          <a:p>
            <a:pPr algn="just">
              <a:lnSpc>
                <a:spcPct val="100000"/>
              </a:lnSpc>
            </a:pPr>
            <a:r>
              <a:rPr lang="ru-RU" sz="1600" dirty="0"/>
              <a:t>Проверка чувствительности токовых защит по уставке, реле мощности, реле напряжения;</a:t>
            </a:r>
          </a:p>
          <a:p>
            <a:pPr algn="just">
              <a:lnSpc>
                <a:spcPct val="100000"/>
              </a:lnSpc>
            </a:pPr>
            <a:r>
              <a:rPr lang="ru-RU" sz="1600" dirty="0"/>
              <a:t>Фонд РЗА для хранения и использования информации о защитах;</a:t>
            </a:r>
          </a:p>
          <a:p>
            <a:pPr algn="just">
              <a:lnSpc>
                <a:spcPct val="100000"/>
              </a:lnSpc>
            </a:pPr>
            <a:r>
              <a:rPr lang="ru-RU" sz="1600" dirty="0"/>
              <a:t>Анализ срабатывания выбранного набора защит сети путём пошагового расчёта состояния сети, с учётом коммутаций ступеней защит в каждом шаге;</a:t>
            </a:r>
          </a:p>
          <a:p>
            <a:pPr algn="just">
              <a:lnSpc>
                <a:spcPct val="100000"/>
              </a:lnSpc>
            </a:pPr>
            <a:r>
              <a:rPr lang="ru-RU" sz="1600" dirty="0"/>
              <a:t>Автоматизированный расчёт уставок;</a:t>
            </a:r>
          </a:p>
          <a:p>
            <a:pPr algn="just">
              <a:lnSpc>
                <a:spcPct val="100000"/>
              </a:lnSpc>
            </a:pPr>
            <a:r>
              <a:rPr lang="ru-RU" sz="1600" dirty="0"/>
              <a:t>Модуль определения минимального состава генерирующего оборудования по условиям функционирования РЗА.</a:t>
            </a:r>
          </a:p>
        </p:txBody>
      </p:sp>
    </p:spTree>
    <p:extLst>
      <p:ext uri="{BB962C8B-B14F-4D97-AF65-F5344CB8AC3E}">
        <p14:creationId xmlns:p14="http://schemas.microsoft.com/office/powerpoint/2010/main" val="413231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6</a:t>
            </a:fld>
            <a:endParaRPr lang="ru-RU" sz="1100" dirty="0"/>
          </a:p>
        </p:txBody>
      </p:sp>
      <p:sp>
        <p:nvSpPr>
          <p:cNvPr id="11" name="Текст 6">
            <a:extLst>
              <a:ext uri="{FF2B5EF4-FFF2-40B4-BE49-F238E27FC236}">
                <a16:creationId xmlns:a16="http://schemas.microsoft.com/office/drawing/2014/main" id="{D524BF9C-BAC7-20AF-B7BF-4F255BDC47A1}"/>
              </a:ext>
            </a:extLst>
          </p:cNvPr>
          <p:cNvSpPr txBox="1">
            <a:spLocks/>
          </p:cNvSpPr>
          <p:nvPr/>
        </p:nvSpPr>
        <p:spPr>
          <a:xfrm>
            <a:off x="2189018" y="343192"/>
            <a:ext cx="9298855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Функциональные возможности ПВК «АРУ РЗА»</a:t>
            </a:r>
          </a:p>
        </p:txBody>
      </p:sp>
      <p:sp>
        <p:nvSpPr>
          <p:cNvPr id="2" name="Текст 7">
            <a:extLst>
              <a:ext uri="{FF2B5EF4-FFF2-40B4-BE49-F238E27FC236}">
                <a16:creationId xmlns:a16="http://schemas.microsoft.com/office/drawing/2014/main" id="{94AA285F-8615-79A1-BFEB-40958F2FB12A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4" name="Заголовок 7">
            <a:extLst>
              <a:ext uri="{FF2B5EF4-FFF2-40B4-BE49-F238E27FC236}">
                <a16:creationId xmlns:a16="http://schemas.microsoft.com/office/drawing/2014/main" id="{BFB2AF66-0388-DF1D-C894-81820209E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370" y="1208934"/>
            <a:ext cx="7900996" cy="396058"/>
          </a:xfrm>
        </p:spPr>
        <p:txBody>
          <a:bodyPr/>
          <a:lstStyle/>
          <a:p>
            <a:r>
              <a:rPr lang="ru-RU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Графический интерфейс</a:t>
            </a: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302" y="1686354"/>
            <a:ext cx="7512840" cy="2989803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36" y="1684033"/>
            <a:ext cx="7500150" cy="2987802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539553" y="4752000"/>
            <a:ext cx="2980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Графический редактор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40000" y="5472000"/>
            <a:ext cx="25906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Диалоговые окна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539552" y="5832000"/>
            <a:ext cx="25962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Табличный ввод</a:t>
            </a:r>
          </a:p>
        </p:txBody>
      </p:sp>
      <p:sp>
        <p:nvSpPr>
          <p:cNvPr id="53" name="5-конечная звезда 14"/>
          <p:cNvSpPr/>
          <p:nvPr/>
        </p:nvSpPr>
        <p:spPr>
          <a:xfrm>
            <a:off x="6136044" y="2983891"/>
            <a:ext cx="152851" cy="308350"/>
          </a:xfrm>
          <a:custGeom>
            <a:avLst/>
            <a:gdLst>
              <a:gd name="connsiteX0" fmla="*/ 0 w 297549"/>
              <a:gd name="connsiteY0" fmla="*/ 110018 h 288032"/>
              <a:gd name="connsiteX1" fmla="*/ 113654 w 297549"/>
              <a:gd name="connsiteY1" fmla="*/ 110019 h 288032"/>
              <a:gd name="connsiteX2" fmla="*/ 148775 w 297549"/>
              <a:gd name="connsiteY2" fmla="*/ 0 h 288032"/>
              <a:gd name="connsiteX3" fmla="*/ 183895 w 297549"/>
              <a:gd name="connsiteY3" fmla="*/ 110019 h 288032"/>
              <a:gd name="connsiteX4" fmla="*/ 297549 w 297549"/>
              <a:gd name="connsiteY4" fmla="*/ 110018 h 288032"/>
              <a:gd name="connsiteX5" fmla="*/ 205600 w 297549"/>
              <a:gd name="connsiteY5" fmla="*/ 178013 h 288032"/>
              <a:gd name="connsiteX6" fmla="*/ 240722 w 297549"/>
              <a:gd name="connsiteY6" fmla="*/ 288031 h 288032"/>
              <a:gd name="connsiteX7" fmla="*/ 148775 w 297549"/>
              <a:gd name="connsiteY7" fmla="*/ 220035 h 288032"/>
              <a:gd name="connsiteX8" fmla="*/ 56827 w 297549"/>
              <a:gd name="connsiteY8" fmla="*/ 288031 h 288032"/>
              <a:gd name="connsiteX9" fmla="*/ 91949 w 297549"/>
              <a:gd name="connsiteY9" fmla="*/ 178013 h 288032"/>
              <a:gd name="connsiteX10" fmla="*/ 0 w 297549"/>
              <a:gd name="connsiteY10" fmla="*/ 110018 h 288032"/>
              <a:gd name="connsiteX0" fmla="*/ 0 w 297549"/>
              <a:gd name="connsiteY0" fmla="*/ 110018 h 288031"/>
              <a:gd name="connsiteX1" fmla="*/ 113654 w 297549"/>
              <a:gd name="connsiteY1" fmla="*/ 110019 h 288031"/>
              <a:gd name="connsiteX2" fmla="*/ 148775 w 297549"/>
              <a:gd name="connsiteY2" fmla="*/ 0 h 288031"/>
              <a:gd name="connsiteX3" fmla="*/ 183895 w 297549"/>
              <a:gd name="connsiteY3" fmla="*/ 110019 h 288031"/>
              <a:gd name="connsiteX4" fmla="*/ 297549 w 297549"/>
              <a:gd name="connsiteY4" fmla="*/ 110018 h 288031"/>
              <a:gd name="connsiteX5" fmla="*/ 269894 w 297549"/>
              <a:gd name="connsiteY5" fmla="*/ 239926 h 288031"/>
              <a:gd name="connsiteX6" fmla="*/ 240722 w 297549"/>
              <a:gd name="connsiteY6" fmla="*/ 288031 h 288031"/>
              <a:gd name="connsiteX7" fmla="*/ 148775 w 297549"/>
              <a:gd name="connsiteY7" fmla="*/ 220035 h 288031"/>
              <a:gd name="connsiteX8" fmla="*/ 56827 w 297549"/>
              <a:gd name="connsiteY8" fmla="*/ 288031 h 288031"/>
              <a:gd name="connsiteX9" fmla="*/ 91949 w 297549"/>
              <a:gd name="connsiteY9" fmla="*/ 178013 h 288031"/>
              <a:gd name="connsiteX10" fmla="*/ 0 w 297549"/>
              <a:gd name="connsiteY10" fmla="*/ 110018 h 288031"/>
              <a:gd name="connsiteX0" fmla="*/ 0 w 297549"/>
              <a:gd name="connsiteY0" fmla="*/ 110018 h 288031"/>
              <a:gd name="connsiteX1" fmla="*/ 113654 w 297549"/>
              <a:gd name="connsiteY1" fmla="*/ 110019 h 288031"/>
              <a:gd name="connsiteX2" fmla="*/ 148775 w 297549"/>
              <a:gd name="connsiteY2" fmla="*/ 0 h 288031"/>
              <a:gd name="connsiteX3" fmla="*/ 183895 w 297549"/>
              <a:gd name="connsiteY3" fmla="*/ 110019 h 288031"/>
              <a:gd name="connsiteX4" fmla="*/ 297549 w 297549"/>
              <a:gd name="connsiteY4" fmla="*/ 110018 h 288031"/>
              <a:gd name="connsiteX5" fmla="*/ 269894 w 297549"/>
              <a:gd name="connsiteY5" fmla="*/ 239926 h 288031"/>
              <a:gd name="connsiteX6" fmla="*/ 240722 w 297549"/>
              <a:gd name="connsiteY6" fmla="*/ 288031 h 288031"/>
              <a:gd name="connsiteX7" fmla="*/ 56827 w 297549"/>
              <a:gd name="connsiteY7" fmla="*/ 288031 h 288031"/>
              <a:gd name="connsiteX8" fmla="*/ 91949 w 297549"/>
              <a:gd name="connsiteY8" fmla="*/ 178013 h 288031"/>
              <a:gd name="connsiteX9" fmla="*/ 0 w 297549"/>
              <a:gd name="connsiteY9" fmla="*/ 110018 h 288031"/>
              <a:gd name="connsiteX0" fmla="*/ 0 w 297549"/>
              <a:gd name="connsiteY0" fmla="*/ 110018 h 288031"/>
              <a:gd name="connsiteX1" fmla="*/ 113654 w 297549"/>
              <a:gd name="connsiteY1" fmla="*/ 110019 h 288031"/>
              <a:gd name="connsiteX2" fmla="*/ 148775 w 297549"/>
              <a:gd name="connsiteY2" fmla="*/ 0 h 288031"/>
              <a:gd name="connsiteX3" fmla="*/ 183895 w 297549"/>
              <a:gd name="connsiteY3" fmla="*/ 110019 h 288031"/>
              <a:gd name="connsiteX4" fmla="*/ 297549 w 297549"/>
              <a:gd name="connsiteY4" fmla="*/ 110018 h 288031"/>
              <a:gd name="connsiteX5" fmla="*/ 240722 w 297549"/>
              <a:gd name="connsiteY5" fmla="*/ 288031 h 288031"/>
              <a:gd name="connsiteX6" fmla="*/ 56827 w 297549"/>
              <a:gd name="connsiteY6" fmla="*/ 288031 h 288031"/>
              <a:gd name="connsiteX7" fmla="*/ 91949 w 297549"/>
              <a:gd name="connsiteY7" fmla="*/ 178013 h 288031"/>
              <a:gd name="connsiteX8" fmla="*/ 0 w 297549"/>
              <a:gd name="connsiteY8" fmla="*/ 110018 h 288031"/>
              <a:gd name="connsiteX0" fmla="*/ 0 w 297549"/>
              <a:gd name="connsiteY0" fmla="*/ 110018 h 288031"/>
              <a:gd name="connsiteX1" fmla="*/ 113654 w 297549"/>
              <a:gd name="connsiteY1" fmla="*/ 110019 h 288031"/>
              <a:gd name="connsiteX2" fmla="*/ 148775 w 297549"/>
              <a:gd name="connsiteY2" fmla="*/ 0 h 288031"/>
              <a:gd name="connsiteX3" fmla="*/ 297549 w 297549"/>
              <a:gd name="connsiteY3" fmla="*/ 110018 h 288031"/>
              <a:gd name="connsiteX4" fmla="*/ 240722 w 297549"/>
              <a:gd name="connsiteY4" fmla="*/ 288031 h 288031"/>
              <a:gd name="connsiteX5" fmla="*/ 56827 w 297549"/>
              <a:gd name="connsiteY5" fmla="*/ 288031 h 288031"/>
              <a:gd name="connsiteX6" fmla="*/ 91949 w 297549"/>
              <a:gd name="connsiteY6" fmla="*/ 178013 h 288031"/>
              <a:gd name="connsiteX7" fmla="*/ 0 w 297549"/>
              <a:gd name="connsiteY7" fmla="*/ 110018 h 288031"/>
              <a:gd name="connsiteX0" fmla="*/ 0 w 297549"/>
              <a:gd name="connsiteY0" fmla="*/ 110018 h 288031"/>
              <a:gd name="connsiteX1" fmla="*/ 148775 w 297549"/>
              <a:gd name="connsiteY1" fmla="*/ 0 h 288031"/>
              <a:gd name="connsiteX2" fmla="*/ 297549 w 297549"/>
              <a:gd name="connsiteY2" fmla="*/ 110018 h 288031"/>
              <a:gd name="connsiteX3" fmla="*/ 240722 w 297549"/>
              <a:gd name="connsiteY3" fmla="*/ 288031 h 288031"/>
              <a:gd name="connsiteX4" fmla="*/ 56827 w 297549"/>
              <a:gd name="connsiteY4" fmla="*/ 288031 h 288031"/>
              <a:gd name="connsiteX5" fmla="*/ 91949 w 297549"/>
              <a:gd name="connsiteY5" fmla="*/ 178013 h 288031"/>
              <a:gd name="connsiteX6" fmla="*/ 0 w 297549"/>
              <a:gd name="connsiteY6" fmla="*/ 110018 h 288031"/>
              <a:gd name="connsiteX0" fmla="*/ 0 w 297549"/>
              <a:gd name="connsiteY0" fmla="*/ 110018 h 288031"/>
              <a:gd name="connsiteX1" fmla="*/ 148775 w 297549"/>
              <a:gd name="connsiteY1" fmla="*/ 0 h 288031"/>
              <a:gd name="connsiteX2" fmla="*/ 297549 w 297549"/>
              <a:gd name="connsiteY2" fmla="*/ 110018 h 288031"/>
              <a:gd name="connsiteX3" fmla="*/ 240722 w 297549"/>
              <a:gd name="connsiteY3" fmla="*/ 288031 h 288031"/>
              <a:gd name="connsiteX4" fmla="*/ 56827 w 297549"/>
              <a:gd name="connsiteY4" fmla="*/ 288031 h 288031"/>
              <a:gd name="connsiteX5" fmla="*/ 0 w 297549"/>
              <a:gd name="connsiteY5" fmla="*/ 110018 h 288031"/>
              <a:gd name="connsiteX0" fmla="*/ 0 w 252305"/>
              <a:gd name="connsiteY0" fmla="*/ 5243 h 288031"/>
              <a:gd name="connsiteX1" fmla="*/ 103531 w 252305"/>
              <a:gd name="connsiteY1" fmla="*/ 0 h 288031"/>
              <a:gd name="connsiteX2" fmla="*/ 252305 w 252305"/>
              <a:gd name="connsiteY2" fmla="*/ 110018 h 288031"/>
              <a:gd name="connsiteX3" fmla="*/ 195478 w 252305"/>
              <a:gd name="connsiteY3" fmla="*/ 288031 h 288031"/>
              <a:gd name="connsiteX4" fmla="*/ 11583 w 252305"/>
              <a:gd name="connsiteY4" fmla="*/ 288031 h 288031"/>
              <a:gd name="connsiteX5" fmla="*/ 0 w 252305"/>
              <a:gd name="connsiteY5" fmla="*/ 5243 h 288031"/>
              <a:gd name="connsiteX0" fmla="*/ 0 w 252305"/>
              <a:gd name="connsiteY0" fmla="*/ 0 h 282788"/>
              <a:gd name="connsiteX1" fmla="*/ 252305 w 252305"/>
              <a:gd name="connsiteY1" fmla="*/ 104775 h 282788"/>
              <a:gd name="connsiteX2" fmla="*/ 195478 w 252305"/>
              <a:gd name="connsiteY2" fmla="*/ 282788 h 282788"/>
              <a:gd name="connsiteX3" fmla="*/ 11583 w 252305"/>
              <a:gd name="connsiteY3" fmla="*/ 282788 h 282788"/>
              <a:gd name="connsiteX4" fmla="*/ 0 w 252305"/>
              <a:gd name="connsiteY4" fmla="*/ 0 h 282788"/>
              <a:gd name="connsiteX0" fmla="*/ 0 w 195478"/>
              <a:gd name="connsiteY0" fmla="*/ 4762 h 287550"/>
              <a:gd name="connsiteX1" fmla="*/ 183249 w 195478"/>
              <a:gd name="connsiteY1" fmla="*/ 0 h 287550"/>
              <a:gd name="connsiteX2" fmla="*/ 195478 w 195478"/>
              <a:gd name="connsiteY2" fmla="*/ 287550 h 287550"/>
              <a:gd name="connsiteX3" fmla="*/ 11583 w 195478"/>
              <a:gd name="connsiteY3" fmla="*/ 287550 h 287550"/>
              <a:gd name="connsiteX4" fmla="*/ 0 w 195478"/>
              <a:gd name="connsiteY4" fmla="*/ 4762 h 287550"/>
              <a:gd name="connsiteX0" fmla="*/ 0 w 195478"/>
              <a:gd name="connsiteY0" fmla="*/ 0 h 282788"/>
              <a:gd name="connsiteX1" fmla="*/ 192774 w 195478"/>
              <a:gd name="connsiteY1" fmla="*/ 2381 h 282788"/>
              <a:gd name="connsiteX2" fmla="*/ 195478 w 195478"/>
              <a:gd name="connsiteY2" fmla="*/ 282788 h 282788"/>
              <a:gd name="connsiteX3" fmla="*/ 11583 w 195478"/>
              <a:gd name="connsiteY3" fmla="*/ 282788 h 282788"/>
              <a:gd name="connsiteX4" fmla="*/ 0 w 195478"/>
              <a:gd name="connsiteY4" fmla="*/ 0 h 282788"/>
              <a:gd name="connsiteX0" fmla="*/ 7174 w 183895"/>
              <a:gd name="connsiteY0" fmla="*/ 0 h 285077"/>
              <a:gd name="connsiteX1" fmla="*/ 181191 w 183895"/>
              <a:gd name="connsiteY1" fmla="*/ 4670 h 285077"/>
              <a:gd name="connsiteX2" fmla="*/ 183895 w 183895"/>
              <a:gd name="connsiteY2" fmla="*/ 285077 h 285077"/>
              <a:gd name="connsiteX3" fmla="*/ 0 w 183895"/>
              <a:gd name="connsiteY3" fmla="*/ 285077 h 285077"/>
              <a:gd name="connsiteX4" fmla="*/ 7174 w 183895"/>
              <a:gd name="connsiteY4" fmla="*/ 0 h 285077"/>
              <a:gd name="connsiteX0" fmla="*/ 0 w 190789"/>
              <a:gd name="connsiteY0" fmla="*/ 0 h 285077"/>
              <a:gd name="connsiteX1" fmla="*/ 188085 w 190789"/>
              <a:gd name="connsiteY1" fmla="*/ 4670 h 285077"/>
              <a:gd name="connsiteX2" fmla="*/ 190789 w 190789"/>
              <a:gd name="connsiteY2" fmla="*/ 285077 h 285077"/>
              <a:gd name="connsiteX3" fmla="*/ 6894 w 190789"/>
              <a:gd name="connsiteY3" fmla="*/ 285077 h 285077"/>
              <a:gd name="connsiteX4" fmla="*/ 0 w 190789"/>
              <a:gd name="connsiteY4" fmla="*/ 0 h 285077"/>
              <a:gd name="connsiteX0" fmla="*/ 0 w 190789"/>
              <a:gd name="connsiteY0" fmla="*/ 0 h 280500"/>
              <a:gd name="connsiteX1" fmla="*/ 188085 w 190789"/>
              <a:gd name="connsiteY1" fmla="*/ 93 h 280500"/>
              <a:gd name="connsiteX2" fmla="*/ 190789 w 190789"/>
              <a:gd name="connsiteY2" fmla="*/ 280500 h 280500"/>
              <a:gd name="connsiteX3" fmla="*/ 6894 w 190789"/>
              <a:gd name="connsiteY3" fmla="*/ 280500 h 280500"/>
              <a:gd name="connsiteX4" fmla="*/ 0 w 190789"/>
              <a:gd name="connsiteY4" fmla="*/ 0 h 28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789" h="280500">
                <a:moveTo>
                  <a:pt x="0" y="0"/>
                </a:moveTo>
                <a:lnTo>
                  <a:pt x="188085" y="93"/>
                </a:lnTo>
                <a:cubicBezTo>
                  <a:pt x="188986" y="93562"/>
                  <a:pt x="189888" y="187031"/>
                  <a:pt x="190789" y="280500"/>
                </a:cubicBezTo>
                <a:lnTo>
                  <a:pt x="6894" y="2805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15"/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920" y="2605213"/>
            <a:ext cx="3251928" cy="2007093"/>
          </a:xfrm>
          <a:prstGeom prst="rect">
            <a:avLst/>
          </a:prstGeom>
          <a:ln w="19050">
            <a:noFill/>
          </a:ln>
        </p:spPr>
      </p:pic>
      <p:sp>
        <p:nvSpPr>
          <p:cNvPr id="55" name="Прямоугольник 54"/>
          <p:cNvSpPr/>
          <p:nvPr/>
        </p:nvSpPr>
        <p:spPr>
          <a:xfrm>
            <a:off x="2887306" y="3024576"/>
            <a:ext cx="3095156" cy="50300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15"/>
          </a:p>
        </p:txBody>
      </p:sp>
      <p:sp>
        <p:nvSpPr>
          <p:cNvPr id="56" name="Прямоугольник 55"/>
          <p:cNvSpPr/>
          <p:nvPr/>
        </p:nvSpPr>
        <p:spPr>
          <a:xfrm>
            <a:off x="2887306" y="3528632"/>
            <a:ext cx="3095156" cy="56429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15"/>
          </a:p>
        </p:txBody>
      </p:sp>
      <p:pic>
        <p:nvPicPr>
          <p:cNvPr id="57" name="Рисунок 5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89" y="1688120"/>
            <a:ext cx="7512841" cy="2985971"/>
          </a:xfrm>
          <a:prstGeom prst="rect">
            <a:avLst/>
          </a:prstGeom>
        </p:spPr>
      </p:pic>
      <p:sp>
        <p:nvSpPr>
          <p:cNvPr id="58" name="Прямоугольник 57"/>
          <p:cNvSpPr/>
          <p:nvPr/>
        </p:nvSpPr>
        <p:spPr>
          <a:xfrm>
            <a:off x="539552" y="5112000"/>
            <a:ext cx="29802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Контроль параметров</a:t>
            </a:r>
          </a:p>
        </p:txBody>
      </p:sp>
      <p:pic>
        <p:nvPicPr>
          <p:cNvPr id="59" name="Рисунок 5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84" y="1679071"/>
            <a:ext cx="7494049" cy="2980022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179" y="3095921"/>
            <a:ext cx="4769260" cy="2581382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89" y="1679071"/>
            <a:ext cx="7493844" cy="2987592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39" y="1680832"/>
            <a:ext cx="7486894" cy="2984821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02" y="1684292"/>
            <a:ext cx="7503584" cy="2991475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447" y="2827674"/>
            <a:ext cx="5497173" cy="3004326"/>
          </a:xfrm>
          <a:prstGeom prst="rect">
            <a:avLst/>
          </a:prstGeom>
        </p:spPr>
      </p:pic>
      <p:pic>
        <p:nvPicPr>
          <p:cNvPr id="65" name="Рисунок 64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538475" y="3364392"/>
            <a:ext cx="2306533" cy="2922240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7622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 animBg="1"/>
      <p:bldP spid="55" grpId="0" animBg="1"/>
      <p:bldP spid="55" grpId="1" animBg="1"/>
      <p:bldP spid="56" grpId="0" animBg="1"/>
      <p:bldP spid="56" grpId="1" animBg="1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7</a:t>
            </a:fld>
            <a:endParaRPr lang="ru-RU" sz="1100" dirty="0"/>
          </a:p>
        </p:txBody>
      </p:sp>
      <p:sp>
        <p:nvSpPr>
          <p:cNvPr id="2" name="Текст 7">
            <a:extLst>
              <a:ext uri="{FF2B5EF4-FFF2-40B4-BE49-F238E27FC236}">
                <a16:creationId xmlns:a16="http://schemas.microsoft.com/office/drawing/2014/main" id="{759C1822-7CEF-8514-3CBF-A1CCCA8EC81B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4" name="Заголовок 7">
            <a:extLst>
              <a:ext uri="{FF2B5EF4-FFF2-40B4-BE49-F238E27FC236}">
                <a16:creationId xmlns:a16="http://schemas.microsoft.com/office/drawing/2014/main" id="{37D4BEF9-7E58-C253-1CC9-49524DD0E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879" y="1177267"/>
            <a:ext cx="10506471" cy="469603"/>
          </a:xfrm>
        </p:spPr>
        <p:txBody>
          <a:bodyPr/>
          <a:lstStyle/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Защиты с абсолютной и относительной селективностью</a:t>
            </a:r>
          </a:p>
        </p:txBody>
      </p:sp>
      <p:sp>
        <p:nvSpPr>
          <p:cNvPr id="12" name="Объект 8">
            <a:extLst>
              <a:ext uri="{FF2B5EF4-FFF2-40B4-BE49-F238E27FC236}">
                <a16:creationId xmlns:a16="http://schemas.microsoft.com/office/drawing/2014/main" id="{33604111-68EA-957F-5BDE-CD7384809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938" y="1573267"/>
            <a:ext cx="10505411" cy="584847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1400" dirty="0"/>
              <a:t>ПВК «АРУ РЗА» позволяет производить расчёты уставок срабатывания по методикам от производителя. Значения уставок сохраняются в фонд устройств РЗ с последующим использованием в других модулях.</a:t>
            </a:r>
          </a:p>
        </p:txBody>
      </p:sp>
      <p:sp>
        <p:nvSpPr>
          <p:cNvPr id="13" name="Объект 8">
            <a:extLst>
              <a:ext uri="{FF2B5EF4-FFF2-40B4-BE49-F238E27FC236}">
                <a16:creationId xmlns:a16="http://schemas.microsoft.com/office/drawing/2014/main" id="{EDD3B0FC-1610-2FCE-26C3-9AFA5DF5FDC4}"/>
              </a:ext>
            </a:extLst>
          </p:cNvPr>
          <p:cNvSpPr txBox="1">
            <a:spLocks/>
          </p:cNvSpPr>
          <p:nvPr/>
        </p:nvSpPr>
        <p:spPr>
          <a:xfrm>
            <a:off x="929879" y="2221369"/>
            <a:ext cx="10530284" cy="4120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 baseline="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tx1">
                    <a:lumMod val="50000"/>
                  </a:schemeClr>
                </a:solidFill>
              </a:rPr>
              <a:t>Особенности и возможности модуля: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Реализованы модули, позволяющие рассчитывать уставки защит, основанных на дифференциальном принципе (</a:t>
            </a:r>
            <a:r>
              <a:rPr lang="ru-RU" sz="1200" b="1" dirty="0"/>
              <a:t>ДЗШ</a:t>
            </a:r>
            <a:r>
              <a:rPr lang="ru-RU" sz="1200" dirty="0"/>
              <a:t> (ABB, ЭКРА, </a:t>
            </a:r>
            <a:r>
              <a:rPr lang="ru-RU" sz="1200" dirty="0" err="1"/>
              <a:t>Siemens</a:t>
            </a:r>
            <a:r>
              <a:rPr lang="ru-RU" sz="1200" dirty="0"/>
              <a:t>, РНТ, ДЗТ), </a:t>
            </a:r>
            <a:r>
              <a:rPr lang="ru-RU" sz="1200" b="1" dirty="0"/>
              <a:t>ДФЗ</a:t>
            </a:r>
            <a:r>
              <a:rPr lang="ru-RU" sz="1200" dirty="0"/>
              <a:t> (ЭКРА, </a:t>
            </a:r>
            <a:r>
              <a:rPr lang="ru-RU" sz="1200" dirty="0" err="1"/>
              <a:t>Micom</a:t>
            </a:r>
            <a:r>
              <a:rPr lang="ru-RU" sz="1200" dirty="0"/>
              <a:t>, эл-мех), </a:t>
            </a:r>
            <a:r>
              <a:rPr lang="ru-RU" sz="1200" b="1" dirty="0"/>
              <a:t>ДЗЛ</a:t>
            </a:r>
            <a:r>
              <a:rPr lang="ru-RU" sz="1200" dirty="0"/>
              <a:t> (ABB, ЭКРА, </a:t>
            </a:r>
            <a:r>
              <a:rPr lang="ru-RU" sz="1200" dirty="0" err="1"/>
              <a:t>Micom</a:t>
            </a:r>
            <a:r>
              <a:rPr lang="ru-RU" sz="1200" dirty="0"/>
              <a:t>, GE, </a:t>
            </a:r>
            <a:r>
              <a:rPr lang="ru-RU" sz="1200" dirty="0" err="1"/>
              <a:t>Siemens</a:t>
            </a:r>
            <a:r>
              <a:rPr lang="ru-RU" sz="1200" dirty="0"/>
              <a:t>, эл-мех), </a:t>
            </a:r>
            <a:r>
              <a:rPr lang="ru-RU" sz="1200" b="1" dirty="0"/>
              <a:t>НВЧЗ</a:t>
            </a:r>
            <a:r>
              <a:rPr lang="ru-RU" sz="1200" dirty="0"/>
              <a:t> (ЭКРА, эл-мех), </a:t>
            </a:r>
            <a:r>
              <a:rPr lang="ru-RU" sz="1200" b="1" dirty="0"/>
              <a:t>ВЧБ</a:t>
            </a:r>
            <a:r>
              <a:rPr lang="ru-RU" sz="1200" dirty="0"/>
              <a:t> (ЭКРА, эл-мех));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Модули расчёта имеют привязку к модулю </a:t>
            </a:r>
            <a:r>
              <a:rPr lang="ru-RU" sz="1200" b="1" dirty="0"/>
              <a:t>К.У.Р.С.</a:t>
            </a:r>
            <a:r>
              <a:rPr lang="ru-RU" sz="1200" dirty="0"/>
              <a:t>, для учёта подрежимов, с автоматическим формированием файла приказов, </a:t>
            </a:r>
            <a:br>
              <a:rPr lang="ru-RU" sz="1200" dirty="0"/>
            </a:br>
            <a:r>
              <a:rPr lang="ru-RU" sz="1200" dirty="0"/>
              <a:t>и выбором требуемого расчётного режима;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Модули автоматически формируют пояснительную записку;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Сохранение и загрузка задания на расчёт;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Фонд устройств основных защит (24 моделей защит по умолчанию + пользовательский конструктор защиты);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В модуле </a:t>
            </a:r>
            <a:r>
              <a:rPr lang="ru-RU" sz="1200" b="1" dirty="0"/>
              <a:t>К.У.Р.С.</a:t>
            </a:r>
            <a:r>
              <a:rPr lang="ru-RU" sz="1200" dirty="0"/>
              <a:t> реализованы специальные команды для расчёта уставок токовых защит с относительной селективностью (</a:t>
            </a:r>
            <a:r>
              <a:rPr lang="ru-RU" sz="1200" b="1" dirty="0"/>
              <a:t>МТЗ</a:t>
            </a:r>
            <a:r>
              <a:rPr lang="ru-RU" sz="1200" dirty="0"/>
              <a:t>, </a:t>
            </a:r>
            <a:r>
              <a:rPr lang="ru-RU" sz="1200" b="1" dirty="0"/>
              <a:t>ТЗНП</a:t>
            </a:r>
            <a:r>
              <a:rPr lang="ru-RU" sz="1200" dirty="0"/>
              <a:t>, </a:t>
            </a:r>
            <a:r>
              <a:rPr lang="ru-RU" sz="1200" b="1" dirty="0"/>
              <a:t>ТЗОП</a:t>
            </a:r>
            <a:r>
              <a:rPr lang="ru-RU" sz="1200" dirty="0"/>
              <a:t>) и дистанционных защит (</a:t>
            </a:r>
            <a:r>
              <a:rPr lang="ru-RU" sz="1200" b="1" dirty="0"/>
              <a:t>ДЗ</a:t>
            </a:r>
            <a:r>
              <a:rPr lang="ru-RU" sz="1200" dirty="0"/>
              <a:t> на эл-мех и </a:t>
            </a:r>
            <a:r>
              <a:rPr lang="ru-RU" sz="1200" dirty="0" err="1"/>
              <a:t>микроэл</a:t>
            </a:r>
            <a:r>
              <a:rPr lang="ru-RU" sz="1200" dirty="0"/>
              <a:t>. базе; ЭКРА; Сириус, </a:t>
            </a:r>
            <a:r>
              <a:rPr lang="ru-RU" sz="1200" dirty="0" err="1"/>
              <a:t>Micom</a:t>
            </a:r>
            <a:r>
              <a:rPr lang="ru-RU" sz="1200" dirty="0"/>
              <a:t>; </a:t>
            </a:r>
            <a:r>
              <a:rPr lang="ru-RU" sz="1200" dirty="0" err="1"/>
              <a:t>Siemens</a:t>
            </a:r>
            <a:r>
              <a:rPr lang="ru-RU" sz="1200" dirty="0"/>
              <a:t>; ABB; Сириус; </a:t>
            </a:r>
            <a:r>
              <a:rPr lang="ru-RU" sz="1200" dirty="0" err="1"/>
              <a:t>Релематика</a:t>
            </a:r>
            <a:r>
              <a:rPr lang="ru-RU" sz="1200" dirty="0"/>
              <a:t>; универсальная ДЗ);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Использование пуска по напряжению для МТЗ и ТЗОП;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Использование реле направления мощности разных типов для токовых защит;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Графический интерфейс для выбора уставок дистанционных защит, с возможностью графического расчёта;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Фонд устройств РЗ, с сохранением в файл формата *.</a:t>
            </a:r>
            <a:r>
              <a:rPr lang="ru-RU" sz="1200" dirty="0" err="1"/>
              <a:t>faru</a:t>
            </a:r>
            <a:r>
              <a:rPr lang="ru-RU" sz="1200" dirty="0"/>
              <a:t>;</a:t>
            </a:r>
          </a:p>
        </p:txBody>
      </p:sp>
      <p:sp>
        <p:nvSpPr>
          <p:cNvPr id="14" name="Текст 6">
            <a:extLst>
              <a:ext uri="{FF2B5EF4-FFF2-40B4-BE49-F238E27FC236}">
                <a16:creationId xmlns:a16="http://schemas.microsoft.com/office/drawing/2014/main" id="{6E199ED9-FECF-3903-C6EA-BB6891D4D596}"/>
              </a:ext>
            </a:extLst>
          </p:cNvPr>
          <p:cNvSpPr txBox="1">
            <a:spLocks/>
          </p:cNvSpPr>
          <p:nvPr/>
        </p:nvSpPr>
        <p:spPr>
          <a:xfrm>
            <a:off x="2189018" y="343192"/>
            <a:ext cx="9298855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Функциональные возможности ПВК «АРУ РЗА»</a:t>
            </a:r>
          </a:p>
        </p:txBody>
      </p:sp>
    </p:spTree>
    <p:extLst>
      <p:ext uri="{BB962C8B-B14F-4D97-AF65-F5344CB8AC3E}">
        <p14:creationId xmlns:p14="http://schemas.microsoft.com/office/powerpoint/2010/main" val="81888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8</a:t>
            </a:fld>
            <a:endParaRPr lang="ru-RU" sz="1100" dirty="0"/>
          </a:p>
        </p:txBody>
      </p:sp>
      <p:sp>
        <p:nvSpPr>
          <p:cNvPr id="6" name="Текст 7">
            <a:extLst>
              <a:ext uri="{FF2B5EF4-FFF2-40B4-BE49-F238E27FC236}">
                <a16:creationId xmlns:a16="http://schemas.microsoft.com/office/drawing/2014/main" id="{301FFEE6-2BD2-7906-4EBF-18D468EA605B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7" name="Объект 4">
            <a:extLst>
              <a:ext uri="{FF2B5EF4-FFF2-40B4-BE49-F238E27FC236}">
                <a16:creationId xmlns:a16="http://schemas.microsoft.com/office/drawing/2014/main" id="{8FB4AC46-2400-ED1D-2E5D-B33FEAB35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017" y="2833830"/>
            <a:ext cx="2159824" cy="2030309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>
                <a:solidFill>
                  <a:srgbClr val="1A3C46"/>
                </a:solidFill>
              </a:rPr>
              <a:t>Формирование необходимых расчётных условий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>
                <a:solidFill>
                  <a:srgbClr val="1A3C46"/>
                </a:solidFill>
              </a:rPr>
              <a:t>для выбора основных уставок срабатывания защит с последующим определением допустимых диапазонов.</a:t>
            </a:r>
          </a:p>
          <a:p>
            <a:endParaRPr lang="ru-RU" sz="1400" dirty="0">
              <a:solidFill>
                <a:srgbClr val="1A3C46"/>
              </a:solidFill>
            </a:endParaRPr>
          </a:p>
        </p:txBody>
      </p:sp>
      <p:sp>
        <p:nvSpPr>
          <p:cNvPr id="10" name="Объект 5">
            <a:extLst>
              <a:ext uri="{FF2B5EF4-FFF2-40B4-BE49-F238E27FC236}">
                <a16:creationId xmlns:a16="http://schemas.microsoft.com/office/drawing/2014/main" id="{3D1E44B8-F7C0-1246-CA8A-58F479B1958B}"/>
              </a:ext>
            </a:extLst>
          </p:cNvPr>
          <p:cNvSpPr txBox="1">
            <a:spLocks/>
          </p:cNvSpPr>
          <p:nvPr/>
        </p:nvSpPr>
        <p:spPr>
          <a:xfrm>
            <a:off x="4075126" y="2811059"/>
            <a:ext cx="1908000" cy="2278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rgbClr val="494036"/>
              </a:buClr>
              <a:buSzPct val="100000"/>
            </a:pPr>
            <a:r>
              <a:rPr lang="ru-RU" sz="1400" dirty="0">
                <a:solidFill>
                  <a:srgbClr val="1A3C46"/>
                </a:solidFill>
              </a:rPr>
              <a:t>Поэтапный просмотр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494036"/>
              </a:buClr>
              <a:buSzPct val="100000"/>
            </a:pPr>
            <a:r>
              <a:rPr lang="ru-RU" sz="1400" dirty="0">
                <a:solidFill>
                  <a:srgbClr val="1A3C46"/>
                </a:solidFill>
              </a:rPr>
              <a:t>в течение времени  состояния группы защит и коммутационного состояния объектов сети при наличии повреждения.</a:t>
            </a:r>
          </a:p>
          <a:p>
            <a:endParaRPr lang="ru-RU" sz="1200" dirty="0">
              <a:solidFill>
                <a:srgbClr val="1A3C46"/>
              </a:solidFill>
            </a:endParaRPr>
          </a:p>
        </p:txBody>
      </p:sp>
      <p:sp>
        <p:nvSpPr>
          <p:cNvPr id="11" name="Объект 5">
            <a:extLst>
              <a:ext uri="{FF2B5EF4-FFF2-40B4-BE49-F238E27FC236}">
                <a16:creationId xmlns:a16="http://schemas.microsoft.com/office/drawing/2014/main" id="{E31CD202-02E2-0B65-DABA-6DC84D82295E}"/>
              </a:ext>
            </a:extLst>
          </p:cNvPr>
          <p:cNvSpPr txBox="1">
            <a:spLocks/>
          </p:cNvSpPr>
          <p:nvPr/>
        </p:nvSpPr>
        <p:spPr>
          <a:xfrm>
            <a:off x="6195020" y="2795155"/>
            <a:ext cx="2117707" cy="23915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sz="1400" dirty="0">
                <a:solidFill>
                  <a:srgbClr val="1A3C46"/>
                </a:solidFill>
              </a:rPr>
              <a:t>Определение места повреждения </a:t>
            </a:r>
            <a:br>
              <a:rPr lang="ru-RU" sz="1400" dirty="0">
                <a:solidFill>
                  <a:srgbClr val="1A3C46"/>
                </a:solidFill>
              </a:rPr>
            </a:br>
            <a:r>
              <a:rPr lang="ru-RU" sz="1400" dirty="0">
                <a:solidFill>
                  <a:srgbClr val="1A3C46"/>
                </a:solidFill>
              </a:rPr>
              <a:t>в электрической сети на основе электрических величин, полученных с помощью фиксирующих приборов (ФИП) </a:t>
            </a:r>
            <a:br>
              <a:rPr lang="ru-RU" sz="1400" dirty="0">
                <a:solidFill>
                  <a:srgbClr val="1A3C46"/>
                </a:solidFill>
              </a:rPr>
            </a:br>
            <a:r>
              <a:rPr lang="ru-RU" sz="1400" dirty="0">
                <a:solidFill>
                  <a:srgbClr val="1A3C46"/>
                </a:solidFill>
              </a:rPr>
              <a:t>или любым другим способом.</a:t>
            </a:r>
          </a:p>
        </p:txBody>
      </p:sp>
      <p:sp>
        <p:nvSpPr>
          <p:cNvPr id="12" name="Объект 5">
            <a:extLst>
              <a:ext uri="{FF2B5EF4-FFF2-40B4-BE49-F238E27FC236}">
                <a16:creationId xmlns:a16="http://schemas.microsoft.com/office/drawing/2014/main" id="{10E97A20-4D25-02AB-9B69-FA4F7480C351}"/>
              </a:ext>
            </a:extLst>
          </p:cNvPr>
          <p:cNvSpPr txBox="1">
            <a:spLocks/>
          </p:cNvSpPr>
          <p:nvPr/>
        </p:nvSpPr>
        <p:spPr>
          <a:xfrm>
            <a:off x="1656770" y="2140508"/>
            <a:ext cx="2325757" cy="7289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>
                <a:solidFill>
                  <a:srgbClr val="6B5C4D"/>
                </a:solidFill>
              </a:rPr>
              <a:t>Автоматизированный расчёт уставок ступенчатых защит.</a:t>
            </a:r>
          </a:p>
        </p:txBody>
      </p:sp>
      <p:sp>
        <p:nvSpPr>
          <p:cNvPr id="13" name="Объект 6">
            <a:extLst>
              <a:ext uri="{FF2B5EF4-FFF2-40B4-BE49-F238E27FC236}">
                <a16:creationId xmlns:a16="http://schemas.microsoft.com/office/drawing/2014/main" id="{F15988F6-D418-064E-5D37-262CE1C9C0D9}"/>
              </a:ext>
            </a:extLst>
          </p:cNvPr>
          <p:cNvSpPr txBox="1">
            <a:spLocks/>
          </p:cNvSpPr>
          <p:nvPr/>
        </p:nvSpPr>
        <p:spPr>
          <a:xfrm>
            <a:off x="4079514" y="2140551"/>
            <a:ext cx="1903612" cy="446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>
                <a:solidFill>
                  <a:srgbClr val="6B5C4D"/>
                </a:solidFill>
              </a:rPr>
              <a:t>Анализ срабатывания.</a:t>
            </a:r>
          </a:p>
        </p:txBody>
      </p:sp>
      <p:sp>
        <p:nvSpPr>
          <p:cNvPr id="14" name="Объект 1">
            <a:extLst>
              <a:ext uri="{FF2B5EF4-FFF2-40B4-BE49-F238E27FC236}">
                <a16:creationId xmlns:a16="http://schemas.microsoft.com/office/drawing/2014/main" id="{C8E6C8C3-F60C-9E2D-A9DD-B9269E1BD1BC}"/>
              </a:ext>
            </a:extLst>
          </p:cNvPr>
          <p:cNvSpPr txBox="1">
            <a:spLocks/>
          </p:cNvSpPr>
          <p:nvPr/>
        </p:nvSpPr>
        <p:spPr>
          <a:xfrm>
            <a:off x="6208875" y="2138653"/>
            <a:ext cx="1892171" cy="6842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>
                <a:solidFill>
                  <a:srgbClr val="6B5C4D"/>
                </a:solidFill>
              </a:rPr>
              <a:t>Определение места повреждения.</a:t>
            </a:r>
          </a:p>
        </p:txBody>
      </p:sp>
      <p:sp>
        <p:nvSpPr>
          <p:cNvPr id="15" name="Заголовок 7">
            <a:extLst>
              <a:ext uri="{FF2B5EF4-FFF2-40B4-BE49-F238E27FC236}">
                <a16:creationId xmlns:a16="http://schemas.microsoft.com/office/drawing/2014/main" id="{E8D6C93A-B0DB-89C1-1B20-9E9E48C6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024" y="1185284"/>
            <a:ext cx="10580651" cy="76024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Модули для автоматизации процесса выбора уставок срабатывания устройств РЗА</a:t>
            </a: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D5101ED9-5DE2-B52E-F492-DC11AE8244CE}"/>
              </a:ext>
            </a:extLst>
          </p:cNvPr>
          <p:cNvSpPr txBox="1">
            <a:spLocks/>
          </p:cNvSpPr>
          <p:nvPr/>
        </p:nvSpPr>
        <p:spPr>
          <a:xfrm>
            <a:off x="8637297" y="3190534"/>
            <a:ext cx="1800200" cy="192792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sz="1400" dirty="0">
                <a:solidFill>
                  <a:srgbClr val="1A3C46"/>
                </a:solidFill>
              </a:rPr>
              <a:t>Проверка корректности работы устройств РЗА (основных и резервных защит) при различных конфигурациях сети.</a:t>
            </a:r>
          </a:p>
          <a:p>
            <a:endParaRPr lang="ru-RU" dirty="0"/>
          </a:p>
        </p:txBody>
      </p:sp>
      <p:sp>
        <p:nvSpPr>
          <p:cNvPr id="17" name="Объект 8">
            <a:extLst>
              <a:ext uri="{FF2B5EF4-FFF2-40B4-BE49-F238E27FC236}">
                <a16:creationId xmlns:a16="http://schemas.microsoft.com/office/drawing/2014/main" id="{C8B5F0B6-4E31-B39A-C234-82243D8541BA}"/>
              </a:ext>
            </a:extLst>
          </p:cNvPr>
          <p:cNvSpPr txBox="1">
            <a:spLocks/>
          </p:cNvSpPr>
          <p:nvPr/>
        </p:nvSpPr>
        <p:spPr>
          <a:xfrm>
            <a:off x="8637295" y="2147900"/>
            <a:ext cx="1800200" cy="10994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>
                <a:solidFill>
                  <a:srgbClr val="6B5C4D"/>
                </a:solidFill>
              </a:rPr>
              <a:t>Определение минимального состава генерирующего оборудования.</a:t>
            </a:r>
          </a:p>
        </p:txBody>
      </p:sp>
      <p:sp>
        <p:nvSpPr>
          <p:cNvPr id="18" name="Объект 1">
            <a:extLst>
              <a:ext uri="{FF2B5EF4-FFF2-40B4-BE49-F238E27FC236}">
                <a16:creationId xmlns:a16="http://schemas.microsoft.com/office/drawing/2014/main" id="{FEC98324-5226-1529-240D-E4DD5668A7E9}"/>
              </a:ext>
            </a:extLst>
          </p:cNvPr>
          <p:cNvSpPr txBox="1">
            <a:spLocks/>
          </p:cNvSpPr>
          <p:nvPr/>
        </p:nvSpPr>
        <p:spPr>
          <a:xfrm>
            <a:off x="6319711" y="5551806"/>
            <a:ext cx="1892171" cy="9200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2000" kern="1200" baseline="0">
                <a:solidFill>
                  <a:srgbClr val="CEAF8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>
                <a:solidFill>
                  <a:srgbClr val="6B5C4D"/>
                </a:solidFill>
              </a:rPr>
              <a:t>Определение места повреждения для диспетчерского персонала.</a:t>
            </a:r>
          </a:p>
        </p:txBody>
      </p:sp>
      <p:sp>
        <p:nvSpPr>
          <p:cNvPr id="19" name="Текст 6">
            <a:extLst>
              <a:ext uri="{FF2B5EF4-FFF2-40B4-BE49-F238E27FC236}">
                <a16:creationId xmlns:a16="http://schemas.microsoft.com/office/drawing/2014/main" id="{F5008C58-95D1-0760-9013-1E6F8C9A0116}"/>
              </a:ext>
            </a:extLst>
          </p:cNvPr>
          <p:cNvSpPr txBox="1">
            <a:spLocks/>
          </p:cNvSpPr>
          <p:nvPr/>
        </p:nvSpPr>
        <p:spPr>
          <a:xfrm>
            <a:off x="2189018" y="343192"/>
            <a:ext cx="9298855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Повышение уровня автоматизации расчётов</a:t>
            </a:r>
          </a:p>
        </p:txBody>
      </p:sp>
    </p:spTree>
    <p:extLst>
      <p:ext uri="{BB962C8B-B14F-4D97-AF65-F5344CB8AC3E}">
        <p14:creationId xmlns:p14="http://schemas.microsoft.com/office/powerpoint/2010/main" val="97163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22910D2-E2BF-D031-6C2B-BE314F98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5502" y="6286632"/>
            <a:ext cx="1160849" cy="240446"/>
          </a:xfrm>
        </p:spPr>
        <p:txBody>
          <a:bodyPr/>
          <a:lstStyle/>
          <a:p>
            <a:fld id="{F4739E4D-6D07-4D3B-A0F2-CD3FE6D1A6DF}" type="slidenum">
              <a:rPr lang="ru-RU" sz="1100" smtClean="0"/>
              <a:pPr/>
              <a:t>9</a:t>
            </a:fld>
            <a:endParaRPr lang="ru-RU" sz="1100" dirty="0"/>
          </a:p>
        </p:txBody>
      </p:sp>
      <p:sp>
        <p:nvSpPr>
          <p:cNvPr id="4" name="Текст 7">
            <a:extLst>
              <a:ext uri="{FF2B5EF4-FFF2-40B4-BE49-F238E27FC236}">
                <a16:creationId xmlns:a16="http://schemas.microsoft.com/office/drawing/2014/main" id="{21AC7D3B-1A2E-A595-37A1-4E8B8B7604BD}"/>
              </a:ext>
            </a:extLst>
          </p:cNvPr>
          <p:cNvSpPr txBox="1">
            <a:spLocks/>
          </p:cNvSpPr>
          <p:nvPr/>
        </p:nvSpPr>
        <p:spPr>
          <a:xfrm>
            <a:off x="929880" y="6286632"/>
            <a:ext cx="4138084" cy="235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SzPct val="60000"/>
              <a:buFontTx/>
              <a:buNone/>
              <a:defRPr sz="1100" kern="1200" baseline="0">
                <a:solidFill>
                  <a:srgbClr val="A7B4C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Чебоксары, 2024</a:t>
            </a:r>
          </a:p>
        </p:txBody>
      </p:sp>
      <p:sp>
        <p:nvSpPr>
          <p:cNvPr id="5" name="Заголовок 7">
            <a:extLst>
              <a:ext uri="{FF2B5EF4-FFF2-40B4-BE49-F238E27FC236}">
                <a16:creationId xmlns:a16="http://schemas.microsoft.com/office/drawing/2014/main" id="{D2225E48-30A1-8736-1C2C-E276E3DEB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169" y="1185283"/>
            <a:ext cx="10566795" cy="469603"/>
          </a:xfrm>
        </p:spPr>
        <p:txBody>
          <a:bodyPr/>
          <a:lstStyle/>
          <a:p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Определение места повреждения</a:t>
            </a:r>
          </a:p>
        </p:txBody>
      </p:sp>
      <p:sp>
        <p:nvSpPr>
          <p:cNvPr id="6" name="Объект 8">
            <a:extLst>
              <a:ext uri="{FF2B5EF4-FFF2-40B4-BE49-F238E27FC236}">
                <a16:creationId xmlns:a16="http://schemas.microsoft.com/office/drawing/2014/main" id="{89A05494-FF4A-D474-BD0C-E65C48FED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939" y="1664413"/>
            <a:ext cx="10565736" cy="584847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1200" dirty="0"/>
              <a:t>Модуль </a:t>
            </a:r>
            <a:r>
              <a:rPr lang="ru-RU" sz="1200" b="1" dirty="0"/>
              <a:t>ОМП</a:t>
            </a:r>
            <a:r>
              <a:rPr lang="ru-RU" sz="1200" dirty="0"/>
              <a:t> предназначен для определения места повреждения в электрической сети на основе электрических величин (напряжение и ток прямой, обратной и нулевой последовательностей, фазные замеры), полученных с помощью фиксирующих приборов (ФИП) </a:t>
            </a:r>
            <a:br>
              <a:rPr lang="ru-RU" sz="1200" dirty="0"/>
            </a:br>
            <a:r>
              <a:rPr lang="ru-RU" sz="1200" dirty="0"/>
              <a:t>или любым другим способом.</a:t>
            </a:r>
          </a:p>
        </p:txBody>
      </p:sp>
      <p:sp>
        <p:nvSpPr>
          <p:cNvPr id="7" name="Объект 8">
            <a:extLst>
              <a:ext uri="{FF2B5EF4-FFF2-40B4-BE49-F238E27FC236}">
                <a16:creationId xmlns:a16="http://schemas.microsoft.com/office/drawing/2014/main" id="{A7FCD858-0820-2D78-6D6C-3159E85FD130}"/>
              </a:ext>
            </a:extLst>
          </p:cNvPr>
          <p:cNvSpPr txBox="1">
            <a:spLocks/>
          </p:cNvSpPr>
          <p:nvPr/>
        </p:nvSpPr>
        <p:spPr>
          <a:xfrm>
            <a:off x="929880" y="2507611"/>
            <a:ext cx="4556520" cy="32123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 baseline="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B5C4D"/>
              </a:buClr>
              <a:buSzPct val="100000"/>
              <a:buFont typeface="Wingdings" pitchFamily="2" charset="2"/>
              <a:buChar char="§"/>
              <a:defRPr sz="1000" kern="1200">
                <a:solidFill>
                  <a:srgbClr val="6B5C4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tx1">
                    <a:lumMod val="50000"/>
                  </a:schemeClr>
                </a:solidFill>
              </a:rPr>
              <a:t>Особенности и возможности модуля: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Высокая </a:t>
            </a:r>
            <a:r>
              <a:rPr lang="ru-RU" sz="1200" b="1" dirty="0"/>
              <a:t>скорость</a:t>
            </a:r>
            <a:r>
              <a:rPr lang="ru-RU" sz="1200" dirty="0"/>
              <a:t> и </a:t>
            </a:r>
            <a:r>
              <a:rPr lang="ru-RU" sz="1200" b="1" dirty="0"/>
              <a:t>точность</a:t>
            </a:r>
            <a:r>
              <a:rPr lang="ru-RU" sz="1200" dirty="0"/>
              <a:t> расчёта;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Показания ФИП - любые виды замеров;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Элемент поиска может быть </a:t>
            </a:r>
            <a:r>
              <a:rPr lang="ru-RU" sz="1200" b="1" dirty="0"/>
              <a:t>сложной конфигурации</a:t>
            </a:r>
            <a:r>
              <a:rPr lang="ru-RU" sz="1200" dirty="0"/>
              <a:t> </a:t>
            </a:r>
            <a:br>
              <a:rPr lang="ru-RU" sz="1200" dirty="0"/>
            </a:br>
            <a:r>
              <a:rPr lang="ru-RU" sz="1200" dirty="0"/>
              <a:t>с различными вариантами ветвления. Анализируются все возможные пути расчёта;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Просмотр всех видов КЗ</a:t>
            </a:r>
            <a:r>
              <a:rPr lang="en-US" sz="1200" dirty="0"/>
              <a:t> </a:t>
            </a:r>
            <a:r>
              <a:rPr lang="ru-RU" sz="1200" dirty="0"/>
              <a:t>и подбор переходного сопротивления;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Вывод наиболее вероятного и всех потенциально возможных мест повреждения;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Количество ФИП и места их установки без ограничений;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В </a:t>
            </a:r>
            <a:r>
              <a:rPr lang="ru-RU" sz="1200" b="1" dirty="0"/>
              <a:t>ОМП для диспетчерского персонала</a:t>
            </a:r>
            <a:r>
              <a:rPr lang="ru-RU" sz="1200" dirty="0"/>
              <a:t> добавлены схематическое изображение линии и визуализация полученных результатов расчёта.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9AFF0A6-5D24-B626-A677-BD6E56838C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01734" y="2276413"/>
            <a:ext cx="4074929" cy="3756995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6F29D2E-F5B3-E871-F55A-1B2A3E0322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64409" y="2645260"/>
            <a:ext cx="2332265" cy="3592028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sp>
        <p:nvSpPr>
          <p:cNvPr id="12" name="Текст 6">
            <a:extLst>
              <a:ext uri="{FF2B5EF4-FFF2-40B4-BE49-F238E27FC236}">
                <a16:creationId xmlns:a16="http://schemas.microsoft.com/office/drawing/2014/main" id="{CFB9C49E-CE7E-523E-85DD-CD956B4F6EEC}"/>
              </a:ext>
            </a:extLst>
          </p:cNvPr>
          <p:cNvSpPr txBox="1">
            <a:spLocks/>
          </p:cNvSpPr>
          <p:nvPr/>
        </p:nvSpPr>
        <p:spPr>
          <a:xfrm>
            <a:off x="2189018" y="343192"/>
            <a:ext cx="9298855" cy="446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60000"/>
              <a:buFontTx/>
              <a:buNone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Tx/>
              <a:buBlip>
                <a:blip r:embed="rId2"/>
              </a:buBlip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1A3C46"/>
                </a:solidFill>
              </a:rPr>
              <a:t>Дополнительные модули ПВК «АРУ РЗА»</a:t>
            </a:r>
          </a:p>
        </p:txBody>
      </p:sp>
    </p:spTree>
    <p:extLst>
      <p:ext uri="{BB962C8B-B14F-4D97-AF65-F5344CB8AC3E}">
        <p14:creationId xmlns:p14="http://schemas.microsoft.com/office/powerpoint/2010/main" val="46645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ТЦ ЕЭС 2020">
  <a:themeElements>
    <a:clrScheme name="Пользовательские 3">
      <a:dk1>
        <a:srgbClr val="473D32"/>
      </a:dk1>
      <a:lt1>
        <a:srgbClr val="FFFFFF"/>
      </a:lt1>
      <a:dk2>
        <a:srgbClr val="1A3C47"/>
      </a:dk2>
      <a:lt2>
        <a:srgbClr val="DCE5E5"/>
      </a:lt2>
      <a:accent1>
        <a:srgbClr val="429CBA"/>
      </a:accent1>
      <a:accent2>
        <a:srgbClr val="1A3C47"/>
      </a:accent2>
      <a:accent3>
        <a:srgbClr val="365E67"/>
      </a:accent3>
      <a:accent4>
        <a:srgbClr val="4B7F87"/>
      </a:accent4>
      <a:accent5>
        <a:srgbClr val="5E9FA5"/>
      </a:accent5>
      <a:accent6>
        <a:srgbClr val="86ABAD"/>
      </a:accent6>
      <a:hlink>
        <a:srgbClr val="96220D"/>
      </a:hlink>
      <a:folHlink>
        <a:srgbClr val="701A0A"/>
      </a:folHlink>
    </a:clrScheme>
    <a:fontScheme name="НТЦ ЕЭС 202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НТЦ ЕЭС 2020" id="{8DA86982-567C-4979-9FC0-A47CA9B76A9B}" vid="{5E8FC1FE-ABB5-4295-97AD-F4CF751BDEE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5711</TotalTime>
  <Words>1434</Words>
  <Application>Microsoft Office PowerPoint</Application>
  <PresentationFormat>Широкоэкранный</PresentationFormat>
  <Paragraphs>179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</vt:lpstr>
      <vt:lpstr>НТЦ ЕЭС 2020</vt:lpstr>
      <vt:lpstr>ПВК «АРУ РЗА» Современный программно-вычислительный комплекс в части автоматизации  процесса выбора и проверки уставок  устройств РЗА: требования  и информационная безопасность.</vt:lpstr>
      <vt:lpstr>Основные требования к современному ПО для представления моделей энергосистем и выбора уставок устройств РЗА  </vt:lpstr>
      <vt:lpstr>Развитие ПВК «АРУ РЗА»</vt:lpstr>
      <vt:lpstr>Расчёт электрических величин</vt:lpstr>
      <vt:lpstr>Расчёт уставок устройств РЗА</vt:lpstr>
      <vt:lpstr>Графический интерфейс</vt:lpstr>
      <vt:lpstr>Защиты с абсолютной и относительной селективностью</vt:lpstr>
      <vt:lpstr>Модули для автоматизации процесса выбора уставок срабатывания устройств РЗА</vt:lpstr>
      <vt:lpstr>Определение места повреждения</vt:lpstr>
      <vt:lpstr>Модуль анализа срабатывания устройств РЗА</vt:lpstr>
      <vt:lpstr>Автоматизированный расчёт уставок ступенчатых защит</vt:lpstr>
      <vt:lpstr>Модуль определения минимального состава генерирующего оборудования</vt:lpstr>
      <vt:lpstr>Развитие взаимодействия с внешними информационными системами, функционирующими на базе CIM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Решетова</dc:creator>
  <cp:lastModifiedBy>ntcees</cp:lastModifiedBy>
  <cp:revision>544</cp:revision>
  <dcterms:created xsi:type="dcterms:W3CDTF">2020-06-29T14:57:54Z</dcterms:created>
  <dcterms:modified xsi:type="dcterms:W3CDTF">2024-04-02T08:01:41Z</dcterms:modified>
</cp:coreProperties>
</file>