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theme/themeOverride17.xml" ContentType="application/vnd.openxmlformats-officedocument.themeOverride+xml"/>
  <Override PartName="/ppt/diagrams/layout1.xml" ContentType="application/vnd.openxmlformats-officedocument.drawingml.diagramLayout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70" r:id="rId14"/>
    <p:sldId id="271" r:id="rId15"/>
    <p:sldId id="272" r:id="rId16"/>
    <p:sldId id="273" r:id="rId17"/>
    <p:sldId id="274" r:id="rId18"/>
    <p:sldId id="26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353"/>
    <a:srgbClr val="489A9A"/>
    <a:srgbClr val="6ABCBA"/>
    <a:srgbClr val="139096"/>
    <a:srgbClr val="99C7DB"/>
    <a:srgbClr val="07393B"/>
    <a:srgbClr val="FF5B5B"/>
    <a:srgbClr val="BBD9E7"/>
    <a:srgbClr val="AABEBE"/>
    <a:srgbClr val="AFD3E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09" autoAdjust="0"/>
  </p:normalViewPr>
  <p:slideViewPr>
    <p:cSldViewPr snapToGrid="0">
      <p:cViewPr>
        <p:scale>
          <a:sx n="100" d="100"/>
          <a:sy n="100" d="100"/>
        </p:scale>
        <p:origin x="-792" y="-4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D0260C-B0D8-4158-8307-01D0DFB9A901}" type="doc">
      <dgm:prSet loTypeId="urn:microsoft.com/office/officeart/2005/8/layout/vList2" loCatId="list" qsTypeId="urn:microsoft.com/office/officeart/2005/8/quickstyle/3d4" qsCatId="3D" csTypeId="urn:microsoft.com/office/officeart/2005/8/colors/accent0_3" csCatId="mainScheme"/>
      <dgm:spPr/>
      <dgm:t>
        <a:bodyPr/>
        <a:lstStyle/>
        <a:p>
          <a:endParaRPr lang="ru-RU"/>
        </a:p>
      </dgm:t>
    </dgm:pt>
    <dgm:pt modelId="{32104B91-7B9D-47AB-A5F7-1D25E229049C}">
      <dgm:prSet/>
      <dgm:spPr/>
      <dgm:t>
        <a:bodyPr/>
        <a:lstStyle/>
        <a:p>
          <a:pPr rtl="0"/>
          <a:r>
            <a:rPr lang="ru-RU" dirty="0" smtClean="0"/>
            <a:t>Разработка графического </a:t>
          </a:r>
          <a:r>
            <a:rPr lang="ru-RU" dirty="0" err="1" smtClean="0"/>
            <a:t>кроссплатформенного</a:t>
          </a:r>
          <a:r>
            <a:rPr lang="ru-RU" dirty="0" smtClean="0"/>
            <a:t> приложения с поддержкой протокола МЭК 61850</a:t>
          </a:r>
          <a:endParaRPr lang="ru-RU" dirty="0"/>
        </a:p>
      </dgm:t>
    </dgm:pt>
    <dgm:pt modelId="{52447B42-09C7-4EB8-BB5F-F41B1F05EC2F}" type="parTrans" cxnId="{66A1A42A-0275-4255-849F-3B775E17B4BA}">
      <dgm:prSet/>
      <dgm:spPr/>
      <dgm:t>
        <a:bodyPr/>
        <a:lstStyle/>
        <a:p>
          <a:endParaRPr lang="ru-RU"/>
        </a:p>
      </dgm:t>
    </dgm:pt>
    <dgm:pt modelId="{26C6E7CA-9121-46DE-BF25-340526AD7501}" type="sibTrans" cxnId="{66A1A42A-0275-4255-849F-3B775E17B4BA}">
      <dgm:prSet/>
      <dgm:spPr/>
      <dgm:t>
        <a:bodyPr/>
        <a:lstStyle/>
        <a:p>
          <a:endParaRPr lang="ru-RU"/>
        </a:p>
      </dgm:t>
    </dgm:pt>
    <dgm:pt modelId="{16B814D6-5B3E-4620-85A4-724A5C1EB7AC}" type="pres">
      <dgm:prSet presAssocID="{6ED0260C-B0D8-4158-8307-01D0DFB9A9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FE693A-14C5-4DCD-8033-CDD21A0ACA49}" type="pres">
      <dgm:prSet presAssocID="{32104B91-7B9D-47AB-A5F7-1D25E229049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116F4E-2036-4B2A-8430-56231527CDD8}" type="presOf" srcId="{6ED0260C-B0D8-4158-8307-01D0DFB9A901}" destId="{16B814D6-5B3E-4620-85A4-724A5C1EB7AC}" srcOrd="0" destOrd="0" presId="urn:microsoft.com/office/officeart/2005/8/layout/vList2"/>
    <dgm:cxn modelId="{AC0B308C-EAB8-4CA7-8403-9FC09FB20A65}" type="presOf" srcId="{32104B91-7B9D-47AB-A5F7-1D25E229049C}" destId="{5AFE693A-14C5-4DCD-8033-CDD21A0ACA49}" srcOrd="0" destOrd="0" presId="urn:microsoft.com/office/officeart/2005/8/layout/vList2"/>
    <dgm:cxn modelId="{66A1A42A-0275-4255-849F-3B775E17B4BA}" srcId="{6ED0260C-B0D8-4158-8307-01D0DFB9A901}" destId="{32104B91-7B9D-47AB-A5F7-1D25E229049C}" srcOrd="0" destOrd="0" parTransId="{52447B42-09C7-4EB8-BB5F-F41B1F05EC2F}" sibTransId="{26C6E7CA-9121-46DE-BF25-340526AD7501}"/>
    <dgm:cxn modelId="{1C0E467D-D452-4B58-B707-7F0FE6954D90}" type="presParOf" srcId="{16B814D6-5B3E-4620-85A4-724A5C1EB7AC}" destId="{5AFE693A-14C5-4DCD-8033-CDD21A0ACA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FE693A-14C5-4DCD-8033-CDD21A0ACA49}">
      <dsp:nvSpPr>
        <dsp:cNvPr id="0" name=""/>
        <dsp:cNvSpPr/>
      </dsp:nvSpPr>
      <dsp:spPr>
        <a:xfrm>
          <a:off x="0" y="11609"/>
          <a:ext cx="10515600" cy="10740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Разработка графического </a:t>
          </a:r>
          <a:r>
            <a:rPr lang="ru-RU" sz="2700" kern="1200" dirty="0" err="1" smtClean="0"/>
            <a:t>кроссплатформенного</a:t>
          </a:r>
          <a:r>
            <a:rPr lang="ru-RU" sz="2700" kern="1200" dirty="0" smtClean="0"/>
            <a:t> приложения с поддержкой протокола МЭК 61850</a:t>
          </a:r>
          <a:endParaRPr lang="ru-RU" sz="2700" kern="1200" dirty="0"/>
        </a:p>
      </dsp:txBody>
      <dsp:txXfrm>
        <a:off x="0" y="11609"/>
        <a:ext cx="10515600" cy="10740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60606-0AFE-403B-A256-D887BD82B42A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6B199-992A-4B86-89DD-6B13FE5E46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6B199-992A-4B86-89DD-6B13FE5E466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622B44-FC2E-4BD2-8175-4B3746CB6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84A5BCA-23AD-4787-851C-60773B36BB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EB0662C-05A6-4F60-8726-04C35E41C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6572-F068-452E-A3A6-1F18A8F59D43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4110505-62E0-43CF-9B83-FFA1D1F0A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208B657-5685-4D71-9F7E-42F7F85C7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DBEC-C3D9-46C3-9937-0626031FE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148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BD0910-7DDA-4BB2-BC57-05A0D996F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8001560-B5B5-4C6C-82DE-CB903B2AC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7CAA416-58AB-4F41-8A47-2DAB55E4E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6572-F068-452E-A3A6-1F18A8F59D43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E788B25-4591-42A7-B9AC-5B85961DE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CB85A56-873A-47B7-9710-DA3EB647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DBEC-C3D9-46C3-9937-0626031FE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6782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8A4F8F5A-4E9E-4594-A164-0F9043C122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3DD4C37-AF89-467B-B9FE-69E1F77EBE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4844A0B-DF1D-4438-9DC1-FAA3FD4A5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6572-F068-452E-A3A6-1F18A8F59D43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0DC1D4E-EDA9-496D-8FA7-79A08E323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09C82C4-741F-462D-A974-ABD0FF65F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DBEC-C3D9-46C3-9937-0626031FE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5297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C4A89E-05C5-4FCE-AAD5-2E9FBCAC6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1FA8DDF-A159-46B6-A98C-0242D03D0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633CCFA-45BD-4B32-9670-8F04DE289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6572-F068-452E-A3A6-1F18A8F59D43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847FF2-6E68-4B94-ACC4-4298AEB96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604E1E0-2641-4A6C-B53F-9ADF1C232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DBEC-C3D9-46C3-9937-0626031FE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373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355D71-3CB8-496F-852C-AF4D03DCD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80672E3-7D52-4D6F-B2B0-57027F00A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A6C49EC-E1D7-4B54-A460-F6D4C977C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6572-F068-452E-A3A6-1F18A8F59D43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CB1CEB-E830-44D3-ACCB-3EBE8817E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3B89297-8668-4E85-B6A2-A66140EC9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DBEC-C3D9-46C3-9937-0626031FE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8890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C7D69E-51AC-47B6-A962-949B74B40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43413C9-1BBC-4BB8-83D6-1BE7F754D7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FDF9B57-3CE1-4DA9-9248-F4618102B2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0E2A675-5F43-46AB-BFDB-CEBB95FAF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6572-F068-452E-A3A6-1F18A8F59D43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97D4C0F-542C-47DD-A86B-23491C4BF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FCD1E21-D99E-4D4A-B407-058A052BF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DBEC-C3D9-46C3-9937-0626031FE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598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D28D73-38CF-4BC9-B063-B7BAD9788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7CA2257-C3E7-48DC-AA7C-2EF3719E3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D28D21F-5C2B-4EE8-9C9C-9EFB1FD79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1B9052C-48EC-4DAC-9B55-7EEE8B9B9E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9D2B643-9880-4562-81B7-43B3691504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096A29F-465E-4392-88E1-72E605A04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6572-F068-452E-A3A6-1F18A8F59D43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A645E6E-FE56-4176-BA2A-9D1A97C7D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AB05EEE-D700-446D-B090-922959879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DBEC-C3D9-46C3-9937-0626031FE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5122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69E418-BC7F-468C-A642-F4BBA2B37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810F865-8B0F-4925-A6A1-23324257E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6572-F068-452E-A3A6-1F18A8F59D43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A88454D-5EBA-41F7-8F4E-5E4A3D2E9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C0B8595-4599-4FB9-AACE-73E12FD93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DBEC-C3D9-46C3-9937-0626031FE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6346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AB77ACF-A97C-4E4B-A301-C2F766F10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6572-F068-452E-A3A6-1F18A8F59D43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26BAFD0-A51A-4195-9C3A-C3C04060A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F886792-85E7-4B16-AAD7-9118FC1D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DBEC-C3D9-46C3-9937-0626031FE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1815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BA599E-D580-461F-AC47-A7BB32441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A3A5252-DA08-47E0-A3C1-90EEF0631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C97BA96-D9A5-4EFD-81F3-E02892BB0C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23BC111-6EAD-4795-9719-1B5AB8A99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6572-F068-452E-A3A6-1F18A8F59D43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977227A-9CEF-4066-B0B5-31C8E249C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D8BB06A-ED2B-4E2E-A6C5-76B647144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DBEC-C3D9-46C3-9937-0626031FE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6228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16FE65-93BB-47D4-9988-97D8EC17A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E7CE5061-B0B1-43A6-80C4-77548FF1B0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0B6C106-12D5-450F-A718-E6731952E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EA52CEF-6BCE-4A87-A24A-BD397A77B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6572-F068-452E-A3A6-1F18A8F59D43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F46C0E8-7FD8-414C-A58C-8B05CC40E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31C903B-6188-4A72-BE0E-C82945242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DBEC-C3D9-46C3-9937-0626031FE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4649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E101AB-5B04-4398-A9F1-6FE7D6872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7725F17-4045-4341-9F62-2DC4EAC9F1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48E2954-0671-4519-B10D-AD8B16873B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76572-F068-452E-A3A6-1F18A8F59D43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A58F501-85A8-4EEF-A5F5-F3EAED85D1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EA026BA-4900-4515-868F-E244A2C68F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6DBEC-C3D9-46C3-9937-0626031FE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288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3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elgrid_logo_color_transp_ru.png"/>
          <p:cNvPicPr>
            <a:picLocks noChangeAspect="1"/>
          </p:cNvPicPr>
          <p:nvPr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914615" y="1001685"/>
            <a:ext cx="7477933" cy="3537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436702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8256" y="314646"/>
            <a:ext cx="10427516" cy="1129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spc="300" dirty="0" smtClean="0">
                <a:solidFill>
                  <a:srgbClr val="C00000"/>
                </a:solidFill>
                <a:latin typeface="Arial Narrow" pitchFamily="34" charset="0"/>
              </a:rPr>
              <a:t>Задачи, которые должно решать профильное ПО. </a:t>
            </a:r>
          </a:p>
          <a:p>
            <a:pPr>
              <a:lnSpc>
                <a:spcPct val="150000"/>
              </a:lnSpc>
            </a:pPr>
            <a:r>
              <a:rPr lang="ru-RU" sz="2400" b="1" spc="300" dirty="0" smtClean="0">
                <a:solidFill>
                  <a:srgbClr val="C00000"/>
                </a:solidFill>
                <a:latin typeface="Arial Narrow" pitchFamily="34" charset="0"/>
              </a:rPr>
              <a:t>Режим MMS клиент:</a:t>
            </a:r>
            <a:endParaRPr lang="en-US" sz="2400" b="1" spc="300" dirty="0" smtClean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77418" y="1681699"/>
            <a:ext cx="809413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одновременная работа с несколькими интеллектуальными электронными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устройствами (ИЭУ);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просмотр и анализ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SCL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-файлов;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валидация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SCL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-файлов на соответствие стандарту МЭК 61850, с поддержкой корпоративного профиля ФСК ЕЭС;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вывод описания логических узлов (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LN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), объектов данных (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DO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), атрибутов данных (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DA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) из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SCL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-файла;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подключение к ИЭУ через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SCL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-файл, считывание текущих значений и состояния данных;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считывание информационной модели ИЭУ по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IP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-адресу;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отслеживание данных;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отправка команд управления;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формирование наборов данных, динамических отчётов;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получение отчётов;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подписка на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GOOSE-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сообщений;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" name="Равнобедренный треугольник 4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 rot="10800000" flipV="1">
            <a:off x="10733789" y="6641870"/>
            <a:ext cx="1061993" cy="216130"/>
          </a:xfrm>
          <a:prstGeom prst="triangle">
            <a:avLst>
              <a:gd name="adj" fmla="val 38675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100000">
                <a:srgbClr val="FF0000">
                  <a:shade val="30000"/>
                  <a:satMod val="115000"/>
                  <a:alpha val="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6318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8256" y="638496"/>
            <a:ext cx="10427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spc="300" dirty="0" smtClean="0">
                <a:solidFill>
                  <a:srgbClr val="C00000"/>
                </a:solidFill>
                <a:latin typeface="Arial Narrow" pitchFamily="34" charset="0"/>
              </a:rPr>
              <a:t>Режим MMS сервера :</a:t>
            </a:r>
            <a:endParaRPr lang="en-US" sz="2400" b="1" spc="300" dirty="0" smtClean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6943" y="1329274"/>
            <a:ext cx="80941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ручное или циклическое изменение значений и состояния данных ИЭУ;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публикация GOOSE-сообщений;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отправка отчётов клиентам МЭК 61850;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наследование значений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Mod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/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Beh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 между логическими узлами и логическими устройствами.</a:t>
            </a:r>
          </a:p>
        </p:txBody>
      </p:sp>
      <p:sp>
        <p:nvSpPr>
          <p:cNvPr id="5" name="Равнобедренный треугольник 4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 rot="5400000" flipV="1">
            <a:off x="11552939" y="6218939"/>
            <a:ext cx="1061993" cy="216130"/>
          </a:xfrm>
          <a:prstGeom prst="triangle">
            <a:avLst>
              <a:gd name="adj" fmla="val 38675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06356" y="3381696"/>
            <a:ext cx="10427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spc="300" dirty="0" smtClean="0">
                <a:solidFill>
                  <a:srgbClr val="C00000"/>
                </a:solidFill>
                <a:latin typeface="Arial Narrow" pitchFamily="34" charset="0"/>
              </a:rPr>
              <a:t>Работа с SV потоками:</a:t>
            </a:r>
            <a:endParaRPr lang="en-US" sz="2400" b="1" spc="300" dirty="0" smtClean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2700" y="42246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мониторинг SV-потоков;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отображение значений сигналов SV-потока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0">
                <a:srgbClr val="FF0000">
                  <a:shade val="100000"/>
                  <a:satMod val="115000"/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6318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ELA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27821">
            <a:off x="9682156" y="191297"/>
            <a:ext cx="1464544" cy="1384754"/>
          </a:xfrm>
          <a:prstGeom prst="rect">
            <a:avLst/>
          </a:prstGeom>
          <a:noFill/>
          <a:ln>
            <a:noFill/>
          </a:ln>
          <a:effectLst>
            <a:outerShdw blurRad="228600" dist="190500" dir="13080000" algn="ctr">
              <a:schemeClr val="accent1">
                <a:lumMod val="75000"/>
                <a:alpha val="77000"/>
              </a:schemeClr>
            </a:outerShdw>
          </a:effectLst>
          <a:scene3d>
            <a:camera prst="perspectiveFront" fov="2700000">
              <a:rot lat="20133915" lon="303374" rev="20679409"/>
            </a:camera>
            <a:lightRig rig="soft" dir="t">
              <a:rot lat="0" lon="0" rev="0"/>
            </a:lightRig>
          </a:scene3d>
          <a:sp3d prstMaterial="powder">
            <a:bevelT w="203200" h="50800" prst="softRound"/>
          </a:sp3d>
        </p:spPr>
      </p:pic>
      <p:sp>
        <p:nvSpPr>
          <p:cNvPr id="5" name="Прямоугольник 4"/>
          <p:cNvSpPr/>
          <p:nvPr/>
        </p:nvSpPr>
        <p:spPr>
          <a:xfrm>
            <a:off x="1354667" y="291868"/>
            <a:ext cx="87630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 Narrow" pitchFamily="34" charset="0"/>
              </a:rPr>
              <a:t>Результаты разработки. Приложение имеет схожий  для всех операционных систем внешний вид, общую логику работы</a:t>
            </a:r>
            <a:endParaRPr lang="ru-RU" sz="2000" b="1" dirty="0">
              <a:latin typeface="Arial Narrow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2218" y="1645733"/>
            <a:ext cx="8193465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100000">
                <a:srgbClr val="FF0000">
                  <a:shade val="30000"/>
                  <a:satMod val="115000"/>
                  <a:alpha val="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>
            <a:off x="123825" y="6494930"/>
            <a:ext cx="12068176" cy="172570"/>
          </a:xfrm>
          <a:prstGeom prst="triangle">
            <a:avLst>
              <a:gd name="adj" fmla="val 95082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9632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4667" y="291868"/>
            <a:ext cx="8763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 Narrow" pitchFamily="34" charset="0"/>
              </a:rPr>
              <a:t>Результаты разработки. Формирование наборов данных:</a:t>
            </a:r>
            <a:endParaRPr lang="ru-RU" sz="2000" b="1" dirty="0">
              <a:latin typeface="Arial Narrow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400" y="987103"/>
            <a:ext cx="9802813" cy="551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RELA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27821">
            <a:off x="10291756" y="369097"/>
            <a:ext cx="1464544" cy="1384754"/>
          </a:xfrm>
          <a:prstGeom prst="rect">
            <a:avLst/>
          </a:prstGeom>
          <a:noFill/>
          <a:ln>
            <a:noFill/>
          </a:ln>
          <a:effectLst>
            <a:outerShdw blurRad="228600" dist="190500" dir="13080000" algn="ctr">
              <a:schemeClr val="accent1">
                <a:lumMod val="75000"/>
                <a:alpha val="77000"/>
              </a:schemeClr>
            </a:outerShdw>
          </a:effectLst>
          <a:scene3d>
            <a:camera prst="perspectiveFront" fov="2700000">
              <a:rot lat="20133915" lon="303374" rev="20679409"/>
            </a:camera>
            <a:lightRig rig="soft" dir="t">
              <a:rot lat="0" lon="0" rev="0"/>
            </a:lightRig>
          </a:scene3d>
          <a:sp3d prstMaterial="powder">
            <a:bevelT w="203200" h="50800" prst="softRound"/>
          </a:sp3d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0">
                <a:srgbClr val="FF0000">
                  <a:shade val="100000"/>
                  <a:satMod val="115000"/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Равнобедренный треугольник 10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>
            <a:off x="123825" y="6494930"/>
            <a:ext cx="12068176" cy="172570"/>
          </a:xfrm>
          <a:prstGeom prst="triangle">
            <a:avLst>
              <a:gd name="adj" fmla="val 95082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9632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4667" y="291868"/>
            <a:ext cx="8763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 Narrow" pitchFamily="34" charset="0"/>
              </a:rPr>
              <a:t>Результаты разработки. Активация отчётов:</a:t>
            </a:r>
            <a:endParaRPr lang="ru-RU" sz="2000" b="1" dirty="0"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100000">
                <a:srgbClr val="FF0000">
                  <a:shade val="30000"/>
                  <a:satMod val="115000"/>
                  <a:alpha val="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995833"/>
            <a:ext cx="9764713" cy="549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RELA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27821">
            <a:off x="10291756" y="369097"/>
            <a:ext cx="1464544" cy="1384754"/>
          </a:xfrm>
          <a:prstGeom prst="rect">
            <a:avLst/>
          </a:prstGeom>
          <a:noFill/>
          <a:ln>
            <a:noFill/>
          </a:ln>
          <a:effectLst>
            <a:outerShdw blurRad="228600" dist="190500" dir="13080000" algn="ctr">
              <a:schemeClr val="accent1">
                <a:lumMod val="75000"/>
                <a:alpha val="77000"/>
              </a:schemeClr>
            </a:outerShdw>
          </a:effectLst>
          <a:scene3d>
            <a:camera prst="perspectiveFront" fov="2700000">
              <a:rot lat="20133915" lon="303374" rev="20679409"/>
            </a:camera>
            <a:lightRig rig="soft" dir="t">
              <a:rot lat="0" lon="0" rev="0"/>
            </a:lightRig>
          </a:scene3d>
          <a:sp3d prstMaterial="powder">
            <a:bevelT w="203200" h="50800" prst="softRound"/>
          </a:sp3d>
        </p:spPr>
      </p:pic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>
            <a:off x="123825" y="6494930"/>
            <a:ext cx="12068176" cy="172570"/>
          </a:xfrm>
          <a:prstGeom prst="triangle">
            <a:avLst>
              <a:gd name="adj" fmla="val 95082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9632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4667" y="291868"/>
            <a:ext cx="8763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 Narrow" pitchFamily="34" charset="0"/>
              </a:rPr>
              <a:t>Результаты разработки. Мониторинг активности данных:</a:t>
            </a:r>
            <a:endParaRPr lang="ru-RU" sz="2000" b="1" dirty="0">
              <a:latin typeface="Arial Narrow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5702" y="876300"/>
            <a:ext cx="9827697" cy="5527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RELA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27821">
            <a:off x="10291756" y="369097"/>
            <a:ext cx="1464544" cy="1384754"/>
          </a:xfrm>
          <a:prstGeom prst="rect">
            <a:avLst/>
          </a:prstGeom>
          <a:noFill/>
          <a:ln>
            <a:noFill/>
          </a:ln>
          <a:effectLst>
            <a:outerShdw blurRad="228600" dist="190500" dir="13080000" algn="ctr">
              <a:schemeClr val="accent1">
                <a:lumMod val="75000"/>
                <a:alpha val="77000"/>
              </a:schemeClr>
            </a:outerShdw>
          </a:effectLst>
          <a:scene3d>
            <a:camera prst="perspectiveFront" fov="2700000">
              <a:rot lat="20133915" lon="303374" rev="20679409"/>
            </a:camera>
            <a:lightRig rig="soft" dir="t">
              <a:rot lat="0" lon="0" rev="0"/>
            </a:lightRig>
          </a:scene3d>
          <a:sp3d prstMaterial="powder">
            <a:bevelT w="203200" h="50800" prst="softRound"/>
          </a:sp3d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0">
                <a:srgbClr val="FF0000">
                  <a:shade val="100000"/>
                  <a:satMod val="115000"/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Равнобедренный треугольник 10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>
            <a:off x="123825" y="6494930"/>
            <a:ext cx="12068176" cy="172570"/>
          </a:xfrm>
          <a:prstGeom prst="triangle">
            <a:avLst>
              <a:gd name="adj" fmla="val 95082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9632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4667" y="291868"/>
            <a:ext cx="8763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 Narrow" pitchFamily="34" charset="0"/>
              </a:rPr>
              <a:t>Результаты разработки. Вкладка «Лог событий» :</a:t>
            </a:r>
            <a:endParaRPr lang="ru-RU" sz="2000" b="1" dirty="0"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100000">
                <a:srgbClr val="FF0000">
                  <a:shade val="30000"/>
                  <a:satMod val="115000"/>
                  <a:alpha val="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399" y="841760"/>
            <a:ext cx="9928563" cy="558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RELA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27821">
            <a:off x="10291756" y="369097"/>
            <a:ext cx="1464544" cy="1384754"/>
          </a:xfrm>
          <a:prstGeom prst="rect">
            <a:avLst/>
          </a:prstGeom>
          <a:noFill/>
          <a:ln>
            <a:noFill/>
          </a:ln>
          <a:effectLst>
            <a:outerShdw blurRad="228600" dist="190500" dir="13080000" algn="ctr">
              <a:schemeClr val="accent1">
                <a:lumMod val="75000"/>
                <a:alpha val="77000"/>
              </a:schemeClr>
            </a:outerShdw>
          </a:effectLst>
          <a:scene3d>
            <a:camera prst="perspectiveFront" fov="2700000">
              <a:rot lat="20133915" lon="303374" rev="20679409"/>
            </a:camera>
            <a:lightRig rig="soft" dir="t">
              <a:rot lat="0" lon="0" rev="0"/>
            </a:lightRig>
          </a:scene3d>
          <a:sp3d prstMaterial="powder">
            <a:bevelT w="203200" h="50800" prst="softRound"/>
          </a:sp3d>
        </p:spPr>
      </p:pic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>
            <a:off x="123825" y="6494930"/>
            <a:ext cx="12068176" cy="172570"/>
          </a:xfrm>
          <a:prstGeom prst="triangle">
            <a:avLst>
              <a:gd name="adj" fmla="val 95082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9632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4667" y="291868"/>
            <a:ext cx="99705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 Narrow" pitchFamily="34" charset="0"/>
              </a:rPr>
              <a:t>Результаты разработки. Вкладка «</a:t>
            </a:r>
            <a:r>
              <a:rPr lang="ru-RU" sz="2000" b="1" dirty="0" err="1" smtClean="0">
                <a:latin typeface="Arial Narrow" pitchFamily="34" charset="0"/>
              </a:rPr>
              <a:t>Валидатор</a:t>
            </a:r>
            <a:r>
              <a:rPr lang="ru-RU" sz="2000" b="1" dirty="0" smtClean="0">
                <a:latin typeface="Arial Narrow" pitchFamily="34" charset="0"/>
              </a:rPr>
              <a:t> SCL», результат проверки SCL файла :</a:t>
            </a:r>
            <a:endParaRPr lang="ru-RU" sz="2000" b="1" dirty="0">
              <a:latin typeface="Arial Narrow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849" y="794336"/>
            <a:ext cx="9967717" cy="56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RELA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27821">
            <a:off x="10291756" y="369097"/>
            <a:ext cx="1464544" cy="1384754"/>
          </a:xfrm>
          <a:prstGeom prst="rect">
            <a:avLst/>
          </a:prstGeom>
          <a:noFill/>
          <a:ln>
            <a:noFill/>
          </a:ln>
          <a:effectLst>
            <a:outerShdw blurRad="228600" dist="190500" dir="13080000" algn="ctr">
              <a:schemeClr val="accent1">
                <a:lumMod val="75000"/>
                <a:alpha val="77000"/>
              </a:schemeClr>
            </a:outerShdw>
          </a:effectLst>
          <a:scene3d>
            <a:camera prst="perspectiveFront" fov="2700000">
              <a:rot lat="20133915" lon="303374" rev="20679409"/>
            </a:camera>
            <a:lightRig rig="soft" dir="t">
              <a:rot lat="0" lon="0" rev="0"/>
            </a:lightRig>
          </a:scene3d>
          <a:sp3d prstMaterial="powder">
            <a:bevelT w="203200" h="50800" prst="softRound"/>
          </a:sp3d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0">
                <a:srgbClr val="FF0000">
                  <a:shade val="100000"/>
                  <a:satMod val="115000"/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Равнобедренный треугольник 10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>
            <a:off x="123825" y="6494930"/>
            <a:ext cx="12068176" cy="172570"/>
          </a:xfrm>
          <a:prstGeom prst="triangle">
            <a:avLst>
              <a:gd name="adj" fmla="val 95082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9632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A.pn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100000" contrast="-100000"/>
          </a:blip>
          <a:stretch>
            <a:fillRect/>
          </a:stretch>
        </p:blipFill>
        <p:spPr>
          <a:xfrm>
            <a:off x="9324779" y="114300"/>
            <a:ext cx="2629096" cy="3886200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  <a:alpha val="42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flood" dir="t"/>
          </a:scene3d>
          <a:sp3d prstMaterial="clear"/>
        </p:spPr>
      </p:pic>
      <p:pic>
        <p:nvPicPr>
          <p:cNvPr id="13" name="Рисунок 12" descr="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353549" y="165082"/>
            <a:ext cx="2517415" cy="372111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100000">
                <a:srgbClr val="FF0000">
                  <a:shade val="30000"/>
                  <a:satMod val="115000"/>
                  <a:alpha val="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64008" y="1253609"/>
            <a:ext cx="1862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ООО «РЕЛГРИД»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75288" y="6339959"/>
            <a:ext cx="1793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</a:t>
            </a:r>
            <a:r>
              <a:rPr lang="ru-RU" kern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kern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relgrid</a:t>
            </a:r>
            <a:r>
              <a:rPr lang="ru-RU" kern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kern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</a:t>
            </a:r>
            <a:endParaRPr lang="ru-RU" kern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Дизайн-реклама\дизайн реклама\qr.png"/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/>
          <a:stretch>
            <a:fillRect/>
          </a:stretch>
        </p:blipFill>
        <p:spPr bwMode="auto">
          <a:xfrm>
            <a:off x="9158287" y="3890317"/>
            <a:ext cx="3033713" cy="2967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971550" y="1671161"/>
            <a:ext cx="35433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Адрес:	428003, Россия,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Чувашская Республика – Чувашия,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г.Чебоксары, ул.Б.С. Маркова, 6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Телефон:	+7 (8352) 21-82-21</a:t>
            </a:r>
          </a:p>
          <a:p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	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info@relgrid.com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>
            <a:off x="0" y="5080000"/>
            <a:ext cx="12192001" cy="1778000"/>
          </a:xfrm>
          <a:prstGeom prst="triangle">
            <a:avLst>
              <a:gd name="adj" fmla="val 0"/>
            </a:avLst>
          </a:prstGeom>
          <a:gradFill>
            <a:gsLst>
              <a:gs pos="100000">
                <a:srgbClr val="FF0000">
                  <a:alpha val="25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 rot="10800000">
            <a:off x="-1" y="1477108"/>
            <a:ext cx="12191995" cy="3108960"/>
          </a:xfrm>
          <a:prstGeom prst="triangle">
            <a:avLst>
              <a:gd name="adj" fmla="val 24123"/>
            </a:avLst>
          </a:prstGeom>
          <a:gradFill>
            <a:gsLst>
              <a:gs pos="0">
                <a:srgbClr val="002060"/>
              </a:gs>
              <a:gs pos="27000">
                <a:srgbClr val="C00000"/>
              </a:gs>
            </a:gsLst>
            <a:lin ang="5400000" scaled="1"/>
          </a:gradFill>
          <a:ln>
            <a:solidFill>
              <a:srgbClr val="C00000">
                <a:alpha val="25000"/>
              </a:srgbClr>
            </a:solidFill>
          </a:ln>
          <a:effectLst>
            <a:outerShdw blurRad="76200" dir="13500000" sy="23000" kx="120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4798303" lon="10649989" rev="446579"/>
            </a:camera>
            <a:lightRig rig="glow" dir="t"/>
          </a:scene3d>
          <a:sp3d prstMaterial="translucent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ADD045-EB40-4B02-B4A8-EF0D9BFA5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211" y="1633538"/>
            <a:ext cx="10515600" cy="2852737"/>
          </a:xfrm>
        </p:spPr>
        <p:txBody>
          <a:bodyPr/>
          <a:lstStyle/>
          <a:p>
            <a:r>
              <a:rPr lang="ru-RU" b="1" dirty="0" err="1" smtClean="0">
                <a:ln>
                  <a:solidFill>
                    <a:srgbClr val="99C7DB"/>
                  </a:solidFill>
                </a:ln>
                <a:solidFill>
                  <a:srgbClr val="07393B"/>
                </a:solidFill>
                <a:latin typeface="Arial Narrow" pitchFamily="34" charset="0"/>
              </a:rPr>
              <a:t>Кроссплатформенные</a:t>
            </a:r>
            <a:r>
              <a:rPr lang="ru-RU" b="1" dirty="0" smtClean="0">
                <a:ln>
                  <a:solidFill>
                    <a:srgbClr val="99C7DB"/>
                  </a:solidFill>
                </a:ln>
                <a:solidFill>
                  <a:srgbClr val="07393B"/>
                </a:solidFill>
                <a:latin typeface="Arial Narrow" pitchFamily="34" charset="0"/>
              </a:rPr>
              <a:t> инструменты наладки и проверки РЗА, АСУ ТП.</a:t>
            </a:r>
            <a:endParaRPr lang="ru-RU" dirty="0">
              <a:ln>
                <a:solidFill>
                  <a:srgbClr val="99C7DB"/>
                </a:solidFill>
              </a:ln>
              <a:solidFill>
                <a:srgbClr val="07393B"/>
              </a:solidFill>
              <a:latin typeface="Arial Narrow" pitchFamily="34" charset="0"/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831850" y="4797083"/>
          <a:ext cx="10515600" cy="1097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Рисунок 7" descr="RELAN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907953">
            <a:off x="9956717" y="2632457"/>
            <a:ext cx="1977041" cy="1869329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11" name="Прямоугольник 10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  <a:alpha val="0"/>
                </a:srgbClr>
              </a:gs>
              <a:gs pos="25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352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013" y="813732"/>
            <a:ext cx="5427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spc="300" dirty="0" smtClean="0">
                <a:latin typeface="Arial Narrow" pitchFamily="34" charset="0"/>
              </a:rPr>
              <a:t>КИБЕРУГРОЗЫ</a:t>
            </a:r>
            <a:endParaRPr lang="en-US" sz="2800" b="1" cap="all" spc="300" dirty="0"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1560" y="1878098"/>
            <a:ext cx="5895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Программные и аппаратные закладки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Уязвимости ОС компании Майкрософт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56000">
                <a:srgbClr val="FF0000">
                  <a:shade val="30000"/>
                  <a:satMod val="115000"/>
                  <a:alpha val="68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>
            <a:off x="123825" y="6494930"/>
            <a:ext cx="12068176" cy="172570"/>
          </a:xfrm>
          <a:prstGeom prst="triangle">
            <a:avLst>
              <a:gd name="adj" fmla="val 95082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6801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736" y="620784"/>
            <a:ext cx="10099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spc="300" dirty="0" smtClean="0">
                <a:latin typeface="Arial Narrow" pitchFamily="34" charset="0"/>
              </a:rPr>
              <a:t>Программные</a:t>
            </a:r>
            <a:r>
              <a:rPr lang="ru-RU" sz="2800" b="1" dirty="0" smtClean="0">
                <a:latin typeface="Arial Narrow" pitchFamily="34" charset="0"/>
              </a:rPr>
              <a:t> инструменты с поддержкой протокола МЭК 61850 </a:t>
            </a:r>
            <a:endParaRPr lang="ru-RU" sz="2800" b="1" dirty="0">
              <a:latin typeface="Arial Narrow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226" y="2853102"/>
            <a:ext cx="971550" cy="95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226" y="4064413"/>
            <a:ext cx="952500" cy="942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22760" y="5271533"/>
            <a:ext cx="962025" cy="95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https://wireshark.wiki/w/resources/assets/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69368" y="1772899"/>
            <a:ext cx="792088" cy="79208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378201" y="2077862"/>
            <a:ext cx="3271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Arial Narrow" pitchFamily="34" charset="0"/>
              </a:rPr>
              <a:t>Wireshark</a:t>
            </a:r>
            <a:r>
              <a:rPr lang="en-US" dirty="0">
                <a:latin typeface="Arial Narrow" pitchFamily="34" charset="0"/>
              </a:rPr>
              <a:t> 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17528" y="3158066"/>
            <a:ext cx="1258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rial Narrow" pitchFamily="34" charset="0"/>
              </a:rPr>
              <a:t>IEDExplorer</a:t>
            </a:r>
            <a:r>
              <a:rPr lang="en-US" dirty="0">
                <a:latin typeface="Arial Narrow" pitchFamily="34" charset="0"/>
              </a:rPr>
              <a:t> 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1395" y="4369379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Arial Narrow" pitchFamily="34" charset="0"/>
              </a:rPr>
              <a:t>IECBrowser</a:t>
            </a:r>
            <a:r>
              <a:rPr lang="en-US" dirty="0" smtClean="0">
                <a:latin typeface="Arial Narrow" pitchFamily="34" charset="0"/>
              </a:rPr>
              <a:t> 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59861" y="5635765"/>
            <a:ext cx="1072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rial Narrow" pitchFamily="34" charset="0"/>
              </a:rPr>
              <a:t>IEDScout</a:t>
            </a:r>
            <a:r>
              <a:rPr lang="en-US" dirty="0">
                <a:latin typeface="Arial Narrow" pitchFamily="34" charset="0"/>
              </a:rPr>
              <a:t> 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  <a:alpha val="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Равнобедренный треугольник 13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>
            <a:off x="123825" y="6494930"/>
            <a:ext cx="12068176" cy="172570"/>
          </a:xfrm>
          <a:prstGeom prst="triangle">
            <a:avLst>
              <a:gd name="adj" fmla="val 95082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3477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403" y="637717"/>
            <a:ext cx="7680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spc="300" dirty="0" smtClean="0">
                <a:latin typeface="Arial Narrow" pitchFamily="34" charset="0"/>
              </a:rPr>
              <a:t>Указ Президента РФ № 166 от 30.03.2022 </a:t>
            </a:r>
            <a:endParaRPr lang="en-US" sz="2800" b="1" cap="all" spc="300" dirty="0">
              <a:latin typeface="Arial Narrow" pitchFamily="34" charset="0"/>
            </a:endParaRPr>
          </a:p>
        </p:txBody>
      </p:sp>
      <p:pic>
        <p:nvPicPr>
          <p:cNvPr id="7" name="Рисунок 6" descr="https://a.allegroimg.com/original/119939/21f4f03249e18858cf82ffcbbc86/HP-EliteBook-840-G1-i5-4-gen-8GB-180GB-HD-AMD-Wielkosc-pamieci-RAM-8-GB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601" y="4334933"/>
            <a:ext cx="3073399" cy="14647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95536" y="1772816"/>
            <a:ext cx="4248472" cy="44644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2204864"/>
            <a:ext cx="2199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Отказ от ОС </a:t>
            </a:r>
            <a:r>
              <a:rPr lang="en-US" b="1" dirty="0" smtClean="0">
                <a:latin typeface="Arial Narrow" pitchFamily="34" charset="0"/>
              </a:rPr>
              <a:t>Windows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1988840"/>
            <a:ext cx="37048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Переход на доверенные </a:t>
            </a:r>
          </a:p>
          <a:p>
            <a:r>
              <a:rPr lang="ru-RU" b="1" dirty="0" smtClean="0">
                <a:latin typeface="Arial Narrow" pitchFamily="34" charset="0"/>
              </a:rPr>
              <a:t>программно-аппаратные комплексы.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60032" y="1772816"/>
            <a:ext cx="3996952" cy="22322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4" descr="C:\Users\PROFES~1\AppData\Local\Temp\SNAGHTML1fb7a77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509120"/>
            <a:ext cx="1266825" cy="1123950"/>
          </a:xfrm>
          <a:prstGeom prst="rect">
            <a:avLst/>
          </a:prstGeom>
          <a:noFill/>
        </p:spPr>
      </p:pic>
      <p:pic>
        <p:nvPicPr>
          <p:cNvPr id="15" name="Picture 6" descr="C:\Users\PROFES~1\AppData\Local\Temp\SNAGHTML1fb8529c.PNG"/>
          <p:cNvPicPr>
            <a:picLocks noChangeAspect="1" noChangeArrowheads="1"/>
          </p:cNvPicPr>
          <p:nvPr/>
        </p:nvPicPr>
        <p:blipFill>
          <a:blip r:embed="rId5" cstate="print">
            <a:lum bright="20000"/>
          </a:blip>
          <a:srcRect/>
          <a:stretch>
            <a:fillRect/>
          </a:stretch>
        </p:blipFill>
        <p:spPr bwMode="auto">
          <a:xfrm>
            <a:off x="5220073" y="2994990"/>
            <a:ext cx="863228" cy="765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gamecone.net/public/1647357703.webp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6600" y="2675467"/>
            <a:ext cx="3073400" cy="187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  <a:reflection blurRad="12700" stA="38000" endPos="28000" dist="5000" dir="5400000" sy="-100000" algn="bl" rotWithShape="0"/>
          </a:effectLst>
        </p:spPr>
      </p:pic>
      <p:pic>
        <p:nvPicPr>
          <p:cNvPr id="13" name="Picture 2" descr="C:\Users\PROFES~1\AppData\Local\Temp\SNAGHTML1fb7a77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996952"/>
            <a:ext cx="1266825" cy="1123950"/>
          </a:xfrm>
          <a:prstGeom prst="rect">
            <a:avLst/>
          </a:prstGeom>
          <a:noFill/>
        </p:spPr>
      </p:pic>
      <p:pic>
        <p:nvPicPr>
          <p:cNvPr id="10" name="Содержимое 3" descr="https://fb.ru/misc/i/gallery/19663/603344.jp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1844824"/>
            <a:ext cx="1110853" cy="1110853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100000">
                <a:srgbClr val="FF0000">
                  <a:shade val="30000"/>
                  <a:satMod val="115000"/>
                  <a:alpha val="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02710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151468" y="435505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Сертифицированные ОС </a:t>
            </a:r>
            <a:r>
              <a:rPr kumimoji="0" lang="en-US" sz="28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Linux</a:t>
            </a:r>
            <a:endParaRPr kumimoji="0" lang="ru-RU" sz="2800" b="1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6" name="Рисунок 5" descr="https://static.vecteezy.com/system/resources/previews/016/460/767/non_2x/linux-os-logo-top-operating-system-signs-free-pn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9279" y="1319726"/>
            <a:ext cx="1482483" cy="1872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https://2037604.fs1.hubspotusercontent-na1.net/hubfs/2037604/TBF/2023/TBF%20Partners%20logo%202023/%D0%91%D0%B0%D0%B7%D0%B0%D0%BB%D1%8C%D1%82_long.png"/>
          <p:cNvPicPr/>
          <p:nvPr/>
        </p:nvPicPr>
        <p:blipFill>
          <a:blip r:embed="rId4" cstate="print"/>
          <a:srcRect r="43004"/>
          <a:stretch>
            <a:fillRect/>
          </a:stretch>
        </p:blipFill>
        <p:spPr bwMode="auto">
          <a:xfrm>
            <a:off x="395536" y="3789040"/>
            <a:ext cx="2592288" cy="2253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s3.e2e4.ru/imgproxy/331281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8349" y="3903381"/>
            <a:ext cx="2914901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https://static.onlinetrade.ru/img/items/b/red_soft_sertifikat_na_tekhnicheskuyu_podderzhku_operatsionnoy_sistemy_red_os._konfiguratsiya_rabochaya_stantsiya_._standartnaya_redaktsiya._1_god._bazovyy_uroven._dlya_obrazovatelnykh_uchrezhdeniy_2447338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4315" y="4114801"/>
            <a:ext cx="2182948" cy="121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  <a:alpha val="0"/>
                </a:srgbClr>
              </a:gs>
              <a:gs pos="50000">
                <a:srgbClr val="FF0000">
                  <a:shade val="67500"/>
                  <a:satMod val="115000"/>
                  <a:alpha val="37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Равнобедренный треугольник 10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 rot="16200000">
            <a:off x="9734163" y="3084022"/>
            <a:ext cx="4793673" cy="122001"/>
          </a:xfrm>
          <a:prstGeom prst="triangle">
            <a:avLst>
              <a:gd name="adj" fmla="val 40033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31854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4016" y="3049528"/>
            <a:ext cx="971550" cy="95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4017" y="4149080"/>
            <a:ext cx="952500" cy="942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14017" y="5229200"/>
            <a:ext cx="962025" cy="95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115736" y="377504"/>
            <a:ext cx="102980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spc="300" dirty="0" smtClean="0">
                <a:latin typeface="Arial Narrow" pitchFamily="34" charset="0"/>
              </a:rPr>
              <a:t>Переход на ОС </a:t>
            </a:r>
            <a:r>
              <a:rPr lang="en-US" sz="2000" b="1" spc="300" dirty="0" smtClean="0">
                <a:latin typeface="Arial Narrow" pitchFamily="34" charset="0"/>
              </a:rPr>
              <a:t>Linux</a:t>
            </a:r>
            <a:r>
              <a:rPr lang="ru-RU" sz="2000" b="1" spc="300" dirty="0" smtClean="0">
                <a:latin typeface="Arial Narrow" pitchFamily="34" charset="0"/>
              </a:rPr>
              <a:t>. </a:t>
            </a:r>
            <a:br>
              <a:rPr lang="ru-RU" sz="2000" b="1" spc="300" dirty="0" smtClean="0">
                <a:latin typeface="Arial Narrow" pitchFamily="34" charset="0"/>
              </a:rPr>
            </a:br>
            <a:r>
              <a:rPr lang="ru-RU" sz="2000" b="1" spc="300" dirty="0" smtClean="0">
                <a:latin typeface="Arial Narrow" pitchFamily="34" charset="0"/>
              </a:rPr>
              <a:t>Доступные программные продукты с поддержкой протокола МЭК 61850 </a:t>
            </a:r>
            <a:endParaRPr lang="en-US" sz="2000" b="1" cap="all" spc="300" dirty="0">
              <a:latin typeface="Arial Narrow" pitchFamily="34" charset="0"/>
            </a:endParaRPr>
          </a:p>
        </p:txBody>
      </p:sp>
      <p:pic>
        <p:nvPicPr>
          <p:cNvPr id="4" name="Picture 6" descr="https://wireshark.wiki/w/resources/assets/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36147" y="1916832"/>
            <a:ext cx="792088" cy="7920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48315" y="2204864"/>
            <a:ext cx="1088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rial Narrow" pitchFamily="34" charset="0"/>
              </a:rPr>
              <a:t>Wireshark</a:t>
            </a:r>
            <a:r>
              <a:rPr lang="en-US" dirty="0">
                <a:latin typeface="Arial Narrow" pitchFamily="34" charset="0"/>
              </a:rPr>
              <a:t> 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7871" y="3387437"/>
            <a:ext cx="1258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rial Narrow" pitchFamily="34" charset="0"/>
              </a:rPr>
              <a:t>IEDExplorer</a:t>
            </a:r>
            <a:r>
              <a:rPr lang="en-US" dirty="0">
                <a:latin typeface="Arial Narrow" pitchFamily="34" charset="0"/>
              </a:rPr>
              <a:t> 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34496" y="4378923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Arial Narrow" pitchFamily="34" charset="0"/>
              </a:rPr>
              <a:t>IECBrowser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59434" y="5525544"/>
            <a:ext cx="1072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rial Narrow" pitchFamily="34" charset="0"/>
              </a:rPr>
              <a:t>IEDScout</a:t>
            </a:r>
            <a:r>
              <a:rPr lang="en-US" dirty="0">
                <a:latin typeface="Arial Narrow" pitchFamily="34" charset="0"/>
              </a:rPr>
              <a:t> </a:t>
            </a:r>
            <a:endParaRPr lang="ru-RU" dirty="0">
              <a:latin typeface="Arial Narrow" pitchFamily="34" charset="0"/>
            </a:endParaRPr>
          </a:p>
        </p:txBody>
      </p:sp>
      <p:pic>
        <p:nvPicPr>
          <p:cNvPr id="9" name="Picture 7" descr="C:\Users\PROFES~1\AppData\Local\Temp\SNAGHTML1faff50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53619" y="4077072"/>
            <a:ext cx="1266825" cy="1123950"/>
          </a:xfrm>
          <a:prstGeom prst="rect">
            <a:avLst/>
          </a:prstGeom>
          <a:noFill/>
        </p:spPr>
      </p:pic>
      <p:pic>
        <p:nvPicPr>
          <p:cNvPr id="10" name="Picture 9" descr="C:\Users\PROFES~1\AppData\Local\Temp\SNAGHTML1faff50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53619" y="5157192"/>
            <a:ext cx="1266825" cy="1123950"/>
          </a:xfrm>
          <a:prstGeom prst="rect">
            <a:avLst/>
          </a:prstGeom>
          <a:noFill/>
        </p:spPr>
      </p:pic>
      <p:pic>
        <p:nvPicPr>
          <p:cNvPr id="11" name="Picture 11" descr="C:\Users\PROFES~1\AppData\Local\Temp\SNAGHTML1faff50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8557" y="2941569"/>
            <a:ext cx="1266825" cy="112395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0">
                <a:srgbClr val="FF0000">
                  <a:shade val="100000"/>
                  <a:satMod val="115000"/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0321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84867" y="736600"/>
            <a:ext cx="74591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300" dirty="0" smtClean="0">
                <a:latin typeface="Arial Narrow" pitchFamily="34" charset="0"/>
              </a:rPr>
              <a:t>Разработка </a:t>
            </a:r>
            <a:r>
              <a:rPr lang="ru-RU" b="1" spc="300" dirty="0" err="1" smtClean="0">
                <a:latin typeface="Arial Narrow" pitchFamily="34" charset="0"/>
              </a:rPr>
              <a:t>кроссплатформенного</a:t>
            </a:r>
            <a:r>
              <a:rPr lang="ru-RU" b="1" spc="300" dirty="0" smtClean="0">
                <a:latin typeface="Arial Narrow" pitchFamily="34" charset="0"/>
              </a:rPr>
              <a:t> приложения для работы с сервером </a:t>
            </a:r>
            <a:br>
              <a:rPr lang="ru-RU" b="1" spc="300" dirty="0" smtClean="0">
                <a:latin typeface="Arial Narrow" pitchFamily="34" charset="0"/>
              </a:rPr>
            </a:br>
            <a:r>
              <a:rPr lang="ru-RU" b="1" spc="300" dirty="0" smtClean="0">
                <a:latin typeface="Arial Narrow" pitchFamily="34" charset="0"/>
              </a:rPr>
              <a:t>МЭК 61850</a:t>
            </a:r>
            <a:r>
              <a:rPr lang="en-US" b="1" spc="300" dirty="0" smtClean="0">
                <a:latin typeface="Arial Narrow" pitchFamily="34" charset="0"/>
              </a:rPr>
              <a:t>.</a:t>
            </a:r>
            <a:endParaRPr lang="ru-RU" b="1" spc="300" dirty="0">
              <a:latin typeface="Arial Narrow" pitchFamily="34" charset="0"/>
            </a:endParaRPr>
          </a:p>
        </p:txBody>
      </p:sp>
      <p:pic>
        <p:nvPicPr>
          <p:cNvPr id="5" name="Рисунок 4" descr="https://2037604.fs1.hubspotusercontent-na1.net/hubfs/2037604/TBF/2023/TBF%20Partners%20logo%202023/%D0%91%D0%B0%D0%B7%D0%B0%D0%BB%D1%8C%D1%82_long.png"/>
          <p:cNvPicPr/>
          <p:nvPr/>
        </p:nvPicPr>
        <p:blipFill>
          <a:blip r:embed="rId3" cstate="print"/>
          <a:srcRect r="43004"/>
          <a:stretch>
            <a:fillRect/>
          </a:stretch>
        </p:blipFill>
        <p:spPr bwMode="auto">
          <a:xfrm>
            <a:off x="1879599" y="3208867"/>
            <a:ext cx="1367937" cy="1163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https://server.help2site.ru/wp-content/uploads/2022/12/windows-x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12701" y="4776177"/>
            <a:ext cx="977300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28725" y="3192001"/>
            <a:ext cx="936104" cy="936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17157" y="3336017"/>
            <a:ext cx="682218" cy="720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https://techgage.com/wp-content/uploads/2014/03/Windows_logo_-_2012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72941" y="4776177"/>
            <a:ext cx="864096" cy="947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14" descr="https://static.onlinetrade.ru/img/items/b/red_soft_sertifikat_na_tekhnicheskuyu_podderzhku_operatsionnoy_sistemy_red_os._konfiguratsiya_rabochaya_stantsiya_._standartnaya_redaktsiya._1_god._bazovyy_uroven._dlya_obrazovatelnykh_uchrezhdeniy_2447338_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72941" y="3336017"/>
            <a:ext cx="1418214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48605" y="1895857"/>
            <a:ext cx="1066800" cy="942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944749" y="2039873"/>
            <a:ext cx="3493264" cy="70788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53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РЕЛАН-61850-</a:t>
            </a:r>
            <a:r>
              <a:rPr lang="en-US" sz="4000" b="1" dirty="0" smtClean="0">
                <a:solidFill>
                  <a:srgbClr val="FF53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X</a:t>
            </a:r>
            <a:r>
              <a:rPr lang="ru-RU" sz="4000" b="1" dirty="0" smtClean="0">
                <a:solidFill>
                  <a:srgbClr val="FF53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endParaRPr lang="ru-RU" sz="4000" b="1" dirty="0">
              <a:solidFill>
                <a:srgbClr val="FF53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352461" y="3047985"/>
            <a:ext cx="7632848" cy="30243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100000">
                <a:srgbClr val="FF0000">
                  <a:shade val="30000"/>
                  <a:satMod val="115000"/>
                  <a:alpha val="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98226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ABEBE"/>
            </a:gs>
            <a:gs pos="100000">
              <a:srgbClr val="139096"/>
            </a:gs>
            <a:gs pos="100000">
              <a:schemeClr val="accent1">
                <a:lumMod val="45000"/>
                <a:lumOff val="55000"/>
              </a:schemeClr>
            </a:gs>
            <a:gs pos="100000">
              <a:srgbClr val="BBD9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230955" y="274638"/>
            <a:ext cx="699512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3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Средства разработки</a:t>
            </a:r>
            <a:endParaRPr kumimoji="0" lang="ru-RU" sz="4400" b="0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5" name="Picture 2" descr="https://duet-cdn.vox-cdn.com/thumbor/0x0:640x417/2400x1600/filters:focal(320x208:321x209):format(webp)/cdn.vox-cdn.com/uploads/chorus_asset/file/14026490/qtlogo.1419972104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90651" y="1869762"/>
            <a:ext cx="2046174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6" descr="https://avatars.mds.yandex.net/i?id=c653303f13cf9c9022223b1c14c72cf39618a6e9-10161278-images-thumbs&amp;ref=rim&amp;n=33&amp;w=200&amp;h=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62" y="251538"/>
            <a:ext cx="770927" cy="7709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20" descr="https://cdn-edge.kwork.ru/pics/t3/31/24260980-63a350c733503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8176056" y="4365846"/>
            <a:ext cx="1168897" cy="1235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2" descr="https://www.nuget.org/profiles/avaloniaui/avatar?imageSize=512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735896" y="4293096"/>
            <a:ext cx="144016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7065721" y="5877272"/>
            <a:ext cx="2147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Фреймворк </a:t>
            </a:r>
            <a:r>
              <a:rPr lang="en-US" b="1" dirty="0" err="1" smtClean="0">
                <a:latin typeface="Arial Narrow" pitchFamily="34" charset="0"/>
              </a:rPr>
              <a:t>Avalonia</a:t>
            </a:r>
            <a:r>
              <a:rPr lang="ru-RU" b="1" dirty="0">
                <a:latin typeface="Arial Narrow" pitchFamily="34" charset="0"/>
              </a:rPr>
              <a:t>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387896" y="3356992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Фреймворк </a:t>
            </a:r>
            <a:r>
              <a:rPr lang="en-US" b="1" dirty="0" smtClean="0">
                <a:latin typeface="Arial Narrow" pitchFamily="34" charset="0"/>
              </a:rPr>
              <a:t>Qt</a:t>
            </a:r>
            <a:r>
              <a:rPr lang="ru-RU" b="1" dirty="0">
                <a:latin typeface="Arial Narrow" pitchFamily="34" charset="0"/>
              </a:rPr>
              <a:t> </a:t>
            </a:r>
          </a:p>
        </p:txBody>
      </p:sp>
      <p:pic>
        <p:nvPicPr>
          <p:cNvPr id="12" name="Picture 2" descr="https://avatars.mds.yandex.net/get-entity_search/2310675/551860251/S600xU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91880" y="1772817"/>
            <a:ext cx="1440160" cy="1552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7173676" y="3429000"/>
            <a:ext cx="1770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Фреймворк </a:t>
            </a:r>
            <a:r>
              <a:rPr lang="en-US" b="1" dirty="0" smtClean="0">
                <a:latin typeface="Arial Narrow" pitchFamily="34" charset="0"/>
              </a:rPr>
              <a:t>GTK</a:t>
            </a:r>
            <a:r>
              <a:rPr lang="ru-RU" b="1" dirty="0">
                <a:latin typeface="Arial Narrow" pitchFamily="34" charset="0"/>
              </a:rPr>
              <a:t> </a:t>
            </a:r>
          </a:p>
        </p:txBody>
      </p:sp>
      <p:pic>
        <p:nvPicPr>
          <p:cNvPr id="14" name="Picture 18" descr="https://www.digiseller.ru/preview/307467/p1_1986716_c7d6ef4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32040" y="1772816"/>
            <a:ext cx="1368152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055376" y="5877272"/>
            <a:ext cx="2359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Фреймворк </a:t>
            </a:r>
            <a:r>
              <a:rPr lang="en-US" b="1" dirty="0" err="1" smtClean="0">
                <a:latin typeface="Arial Narrow" pitchFamily="34" charset="0"/>
              </a:rPr>
              <a:t>Eto.Forms</a:t>
            </a:r>
            <a:r>
              <a:rPr lang="en-US" b="1" dirty="0" smtClean="0">
                <a:latin typeface="Arial Narrow" pitchFamily="34" charset="0"/>
              </a:rPr>
              <a:t> </a:t>
            </a:r>
            <a:r>
              <a:rPr lang="ru-RU" b="1" dirty="0">
                <a:latin typeface="Arial Narrow" pitchFamily="34" charset="0"/>
              </a:rPr>
              <a:t> </a:t>
            </a:r>
          </a:p>
        </p:txBody>
      </p:sp>
      <p:pic>
        <p:nvPicPr>
          <p:cNvPr id="7" name="Picture 18" descr="https://www.digiseller.ru/preview/307467/p1_1986716_c7d6ef4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5496" y="1772816"/>
            <a:ext cx="1368152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 descr="Рисунок4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67523" y="4129493"/>
            <a:ext cx="1855838" cy="1947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DBA0CFE9-F4CA-4998-9BB1-11C0704E080A}"/>
              </a:ext>
            </a:extLst>
          </p:cNvPr>
          <p:cNvSpPr/>
          <p:nvPr/>
        </p:nvSpPr>
        <p:spPr>
          <a:xfrm>
            <a:off x="10448365" y="6494930"/>
            <a:ext cx="1743635" cy="363070"/>
          </a:xfrm>
          <a:prstGeom prst="triangle">
            <a:avLst>
              <a:gd name="adj" fmla="val 38675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27000">
                <a:srgbClr val="C0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0"/>
            <a:ext cx="186267" cy="6858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0">
                <a:srgbClr val="FF0000">
                  <a:shade val="100000"/>
                  <a:satMod val="115000"/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64688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989</TotalTime>
  <Words>311</Words>
  <Application>Microsoft Office PowerPoint</Application>
  <PresentationFormat>Произвольный</PresentationFormat>
  <Paragraphs>63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Кроссплатформенные инструменты наладки и проверки РЗА, АСУ ТП.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Александров</dc:creator>
  <cp:lastModifiedBy>Asssus</cp:lastModifiedBy>
  <cp:revision>111</cp:revision>
  <dcterms:created xsi:type="dcterms:W3CDTF">2021-09-06T09:17:05Z</dcterms:created>
  <dcterms:modified xsi:type="dcterms:W3CDTF">2024-03-29T13:10:09Z</dcterms:modified>
</cp:coreProperties>
</file>